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70" r:id="rId10"/>
    <p:sldId id="273" r:id="rId11"/>
    <p:sldId id="264" r:id="rId12"/>
    <p:sldId id="266" r:id="rId13"/>
    <p:sldId id="267" r:id="rId14"/>
    <p:sldId id="265" r:id="rId15"/>
    <p:sldId id="268" r:id="rId16"/>
    <p:sldId id="275" r:id="rId17"/>
    <p:sldId id="276" r:id="rId18"/>
    <p:sldId id="277" r:id="rId19"/>
    <p:sldId id="278" r:id="rId20"/>
    <p:sldId id="279" r:id="rId21"/>
    <p:sldId id="281" r:id="rId22"/>
    <p:sldId id="280" r:id="rId23"/>
    <p:sldId id="282" r:id="rId24"/>
    <p:sldId id="283" r:id="rId25"/>
    <p:sldId id="274" r:id="rId26"/>
    <p:sldId id="272" r:id="rId27"/>
    <p:sldId id="269" r:id="rId28"/>
    <p:sldId id="284" r:id="rId29"/>
    <p:sldId id="285" r:id="rId30"/>
    <p:sldId id="286" r:id="rId31"/>
    <p:sldId id="287" r:id="rId32"/>
    <p:sldId id="288" r:id="rId33"/>
    <p:sldId id="289" r:id="rId34"/>
    <p:sldId id="290" r:id="rId35"/>
    <p:sldId id="291" r:id="rId36"/>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22" autoAdjust="0"/>
    <p:restoredTop sz="94660"/>
  </p:normalViewPr>
  <p:slideViewPr>
    <p:cSldViewPr>
      <p:cViewPr varScale="1">
        <p:scale>
          <a:sx n="31" d="100"/>
          <a:sy n="31" d="100"/>
        </p:scale>
        <p:origin x="-677"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14" name="Título 13"/>
          <p:cNvSpPr>
            <a:spLocks noGrp="1"/>
          </p:cNvSpPr>
          <p:nvPr>
            <p:ph type="ctrTitle"/>
          </p:nvPr>
        </p:nvSpPr>
        <p:spPr>
          <a:xfrm>
            <a:off x="1432560" y="359898"/>
            <a:ext cx="7406640" cy="1472184"/>
          </a:xfrm>
        </p:spPr>
        <p:txBody>
          <a:bodyPr anchor="b"/>
          <a:lstStyle>
            <a:lvl1pPr algn="l">
              <a:defRPr/>
            </a:lvl1pPr>
            <a:extLst/>
          </a:lstStyle>
          <a:p>
            <a:r>
              <a:rPr kumimoji="0" lang="pt-BR" smtClean="0"/>
              <a:t>Clique para editar o estilo do título mestre</a:t>
            </a:r>
            <a:endParaRPr kumimoji="0" lang="en-US"/>
          </a:p>
        </p:txBody>
      </p:sp>
      <p:sp>
        <p:nvSpPr>
          <p:cNvPr id="22" name="Subtítu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sp>
        <p:nvSpPr>
          <p:cNvPr id="7" name="Espaço Reservado para Data 6"/>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20" name="Espaço Reservado para Rodapé 19"/>
          <p:cNvSpPr>
            <a:spLocks noGrp="1"/>
          </p:cNvSpPr>
          <p:nvPr>
            <p:ph type="ftr" sz="quarter" idx="11"/>
          </p:nvPr>
        </p:nvSpPr>
        <p:spPr/>
        <p:txBody>
          <a:bodyPr/>
          <a:lstStyle>
            <a:extLst/>
          </a:lstStyle>
          <a:p>
            <a:endParaRPr lang="pt-BR" dirty="0"/>
          </a:p>
        </p:txBody>
      </p:sp>
      <p:sp>
        <p:nvSpPr>
          <p:cNvPr id="10" name="Espaço Reservado para Número de Slide 9"/>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
        <p:nvSpPr>
          <p:cNvPr id="8" name="E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E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58000" y="274639"/>
            <a:ext cx="1828800" cy="5851525"/>
          </a:xfrm>
        </p:spPr>
        <p:txBody>
          <a:bodyPr vert="eaVert"/>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Conteúdo 2"/>
          <p:cNvSpPr>
            <a:spLocks noGrp="1"/>
          </p:cNvSpPr>
          <p:nvPr>
            <p:ph idx="1"/>
          </p:nvPr>
        </p:nvSpPr>
        <p:spPr/>
        <p:txBody>
          <a:bodyPr/>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7" name="Retângulo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ítu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5" name="Espaço Reservado para Rodapé 4"/>
          <p:cNvSpPr>
            <a:spLocks noGrp="1"/>
          </p:cNvSpPr>
          <p:nvPr>
            <p:ph type="ftr" sz="quarter" idx="11"/>
          </p:nvPr>
        </p:nvSpPr>
        <p:spPr/>
        <p:txBody>
          <a:bodyPr/>
          <a:lstStyle>
            <a:extLst/>
          </a:lstStyle>
          <a:p>
            <a:endParaRPr lang="pt-BR" dirty="0"/>
          </a:p>
        </p:txBody>
      </p:sp>
      <p:sp>
        <p:nvSpPr>
          <p:cNvPr id="6" name="Espaço Reservado para Número de Slide 5"/>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
        <p:nvSpPr>
          <p:cNvPr id="10" name="Retângulo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E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E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lstStyle>
            <a:extLst/>
          </a:lstStyle>
          <a:p>
            <a:r>
              <a:rPr kumimoji="0" lang="pt-BR" smtClean="0"/>
              <a:t>Clique para editar o estilo do título mestre</a:t>
            </a:r>
            <a:endParaRPr kumimoji="0" lang="en-US"/>
          </a:p>
        </p:txBody>
      </p:sp>
      <p:sp>
        <p:nvSpPr>
          <p:cNvPr id="3" name="Espaço Reservado para Conteúd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6" name="Espaço Reservado para Rodapé 5"/>
          <p:cNvSpPr>
            <a:spLocks noGrp="1"/>
          </p:cNvSpPr>
          <p:nvPr>
            <p:ph type="ftr" sz="quarter" idx="11"/>
          </p:nvPr>
        </p:nvSpPr>
        <p:spPr/>
        <p:txBody>
          <a:bodyPr/>
          <a:lstStyle>
            <a:extLst/>
          </a:lstStyle>
          <a:p>
            <a:endParaRPr lang="pt-BR" dirty="0"/>
          </a:p>
        </p:txBody>
      </p:sp>
      <p:sp>
        <p:nvSpPr>
          <p:cNvPr id="7" name="Espaço Reservado para Número de Slide 6"/>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5" name="Espaço Reservado para Conteúd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8" name="Espaço Reservado para Rodapé 7"/>
          <p:cNvSpPr>
            <a:spLocks noGrp="1"/>
          </p:cNvSpPr>
          <p:nvPr>
            <p:ph type="ftr" sz="quarter" idx="11"/>
          </p:nvPr>
        </p:nvSpPr>
        <p:spPr/>
        <p:txBody>
          <a:bodyPr/>
          <a:lstStyle>
            <a:extLst/>
          </a:lstStyle>
          <a:p>
            <a:endParaRPr lang="pt-BR" dirty="0"/>
          </a:p>
        </p:txBody>
      </p:sp>
      <p:sp>
        <p:nvSpPr>
          <p:cNvPr id="9" name="Espaço Reservado para Número de Slide 8"/>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nchor="ctr"/>
          <a:lstStyle>
            <a:extLst/>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4" name="Espaço Reservado para Rodapé 3"/>
          <p:cNvSpPr>
            <a:spLocks noGrp="1"/>
          </p:cNvSpPr>
          <p:nvPr>
            <p:ph type="ftr" sz="quarter" idx="11"/>
          </p:nvPr>
        </p:nvSpPr>
        <p:spPr/>
        <p:txBody>
          <a:bodyPr/>
          <a:lstStyle>
            <a:extLst/>
          </a:lstStyle>
          <a:p>
            <a:endParaRPr lang="pt-BR" dirty="0"/>
          </a:p>
        </p:txBody>
      </p:sp>
      <p:sp>
        <p:nvSpPr>
          <p:cNvPr id="5" name="Espaço Reservado para Número de Slide 4"/>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5" name="Retângulo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Espaço Reservado para Data 1"/>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3" name="Espaço Reservado para Rodapé 2"/>
          <p:cNvSpPr>
            <a:spLocks noGrp="1"/>
          </p:cNvSpPr>
          <p:nvPr>
            <p:ph type="ftr" sz="quarter" idx="11"/>
          </p:nvPr>
        </p:nvSpPr>
        <p:spPr/>
        <p:txBody>
          <a:bodyPr/>
          <a:lstStyle>
            <a:extLst/>
          </a:lstStyle>
          <a:p>
            <a:endParaRPr lang="pt-BR" dirty="0"/>
          </a:p>
        </p:txBody>
      </p:sp>
      <p:sp>
        <p:nvSpPr>
          <p:cNvPr id="4" name="Espaço Reservado para Número de Slide 3"/>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
        <p:nvSpPr>
          <p:cNvPr id="6" name="Retângulo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os estilos do texto mestre</a:t>
            </a:r>
          </a:p>
        </p:txBody>
      </p:sp>
      <p:sp>
        <p:nvSpPr>
          <p:cNvPr id="4" name="Espaço Reservado para Conteúd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6" name="Espaço Reservado para Rodapé 5"/>
          <p:cNvSpPr>
            <a:spLocks noGrp="1"/>
          </p:cNvSpPr>
          <p:nvPr>
            <p:ph type="ftr" sz="quarter" idx="11"/>
          </p:nvPr>
        </p:nvSpPr>
        <p:spPr/>
        <p:txBody>
          <a:bodyPr/>
          <a:lstStyle>
            <a:extLst/>
          </a:lstStyle>
          <a:p>
            <a:endParaRPr lang="pt-BR" dirty="0"/>
          </a:p>
        </p:txBody>
      </p:sp>
      <p:sp>
        <p:nvSpPr>
          <p:cNvPr id="7" name="Espaço Reservado para Número de Slide 6"/>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extLst/>
          </a:lstStyle>
          <a:p>
            <a:fld id="{B2D1AE56-9157-4EB1-B71F-7DEC51D1AEEA}" type="datetimeFigureOut">
              <a:rPr lang="pt-BR" smtClean="0"/>
              <a:pPr/>
              <a:t>01/03/2011</a:t>
            </a:fld>
            <a:endParaRPr lang="pt-BR" dirty="0"/>
          </a:p>
        </p:txBody>
      </p:sp>
      <p:sp>
        <p:nvSpPr>
          <p:cNvPr id="6" name="Espaço Reservado para Rodapé 5"/>
          <p:cNvSpPr>
            <a:spLocks noGrp="1"/>
          </p:cNvSpPr>
          <p:nvPr>
            <p:ph type="ftr" sz="quarter" idx="11"/>
          </p:nvPr>
        </p:nvSpPr>
        <p:spPr/>
        <p:txBody>
          <a:bodyPr/>
          <a:lstStyle>
            <a:extLst/>
          </a:lstStyle>
          <a:p>
            <a:endParaRPr lang="pt-BR" dirty="0"/>
          </a:p>
        </p:txBody>
      </p:sp>
      <p:sp>
        <p:nvSpPr>
          <p:cNvPr id="7" name="Espaço Reservado para Número de Slide 6"/>
          <p:cNvSpPr>
            <a:spLocks noGrp="1"/>
          </p:cNvSpPr>
          <p:nvPr>
            <p:ph type="sldNum" sz="quarter" idx="12"/>
          </p:nvPr>
        </p:nvSpPr>
        <p:spPr/>
        <p:txBody>
          <a:bodyPr/>
          <a:lstStyle>
            <a:extLst/>
          </a:lstStyle>
          <a:p>
            <a:fld id="{A9471467-0374-43E8-B3FA-756BD17AED9D}" type="slidenum">
              <a:rPr lang="pt-BR" smtClean="0"/>
              <a:pPr/>
              <a:t>‹nº›</a:t>
            </a:fld>
            <a:endParaRPr lang="pt-BR" dirty="0"/>
          </a:p>
        </p:txBody>
      </p:sp>
      <p:sp>
        <p:nvSpPr>
          <p:cNvPr id="8" name="Retângulo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Espaço Reservado para Imagem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pt-BR" dirty="0" smtClean="0"/>
              <a:t>Clique no ícone para adicionar uma imagem</a:t>
            </a:r>
            <a:endParaRPr kumimoji="0" lang="en-US" dirty="0"/>
          </a:p>
        </p:txBody>
      </p:sp>
      <p:sp>
        <p:nvSpPr>
          <p:cNvPr id="9" name="Fluxograma: Processo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uxograma: Processo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ço Reservado para Tex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pt-BR" smtClean="0"/>
              <a:t>Clique para editar os estilos do texto mestre</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zza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E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sca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tângulo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Espaço Reservado para Título 4"/>
          <p:cNvSpPr>
            <a:spLocks noGrp="1"/>
          </p:cNvSpPr>
          <p:nvPr>
            <p:ph type="title"/>
          </p:nvPr>
        </p:nvSpPr>
        <p:spPr>
          <a:xfrm>
            <a:off x="1435608" y="274638"/>
            <a:ext cx="7498080" cy="1143000"/>
          </a:xfrm>
          <a:prstGeom prst="rect">
            <a:avLst/>
          </a:prstGeom>
        </p:spPr>
        <p:txBody>
          <a:bodyPr anchor="ctr">
            <a:normAutofit/>
          </a:bodyPr>
          <a:lstStyle>
            <a:extLst/>
          </a:lstStyle>
          <a:p>
            <a:r>
              <a:rPr kumimoji="0" lang="pt-BR" smtClean="0"/>
              <a:t>Clique para editar o estilo do título mestre</a:t>
            </a:r>
            <a:endParaRPr kumimoji="0" lang="en-US"/>
          </a:p>
        </p:txBody>
      </p:sp>
      <p:sp>
        <p:nvSpPr>
          <p:cNvPr id="9" name="Espaço Reservado para Texto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24" name="Espaço Reservado para Data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B2D1AE56-9157-4EB1-B71F-7DEC51D1AEEA}" type="datetimeFigureOut">
              <a:rPr lang="pt-BR" smtClean="0"/>
              <a:pPr/>
              <a:t>01/03/2011</a:t>
            </a:fld>
            <a:endParaRPr lang="pt-BR" dirty="0"/>
          </a:p>
        </p:txBody>
      </p:sp>
      <p:sp>
        <p:nvSpPr>
          <p:cNvPr id="10" name="Espaço Reservado para Rodapé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pt-BR" dirty="0"/>
          </a:p>
        </p:txBody>
      </p:sp>
      <p:sp>
        <p:nvSpPr>
          <p:cNvPr id="22" name="Espaço Reservado para Número de Slid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9471467-0374-43E8-B3FA-756BD17AED9D}" type="slidenum">
              <a:rPr lang="pt-BR" smtClean="0"/>
              <a:pPr/>
              <a:t>‹nº›</a:t>
            </a:fld>
            <a:endParaRPr lang="pt-BR" dirty="0"/>
          </a:p>
        </p:txBody>
      </p:sp>
      <p:sp>
        <p:nvSpPr>
          <p:cNvPr id="15" name="Retângulo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pt-BR" sz="4400" dirty="0" smtClean="0"/>
              <a:t>Introdução a Economia Política</a:t>
            </a:r>
            <a:endParaRPr lang="pt-BR" sz="4400" dirty="0"/>
          </a:p>
        </p:txBody>
      </p:sp>
      <p:sp>
        <p:nvSpPr>
          <p:cNvPr id="3" name="Subtítulo 2"/>
          <p:cNvSpPr>
            <a:spLocks noGrp="1"/>
          </p:cNvSpPr>
          <p:nvPr>
            <p:ph type="subTitle" idx="1"/>
          </p:nvPr>
        </p:nvSpPr>
        <p:spPr/>
        <p:txBody>
          <a:bodyPr/>
          <a:lstStyle/>
          <a:p>
            <a:r>
              <a:rPr lang="pt-BR" i="1" dirty="0" smtClean="0"/>
              <a:t>Professor Marco Jordão – FARN.</a:t>
            </a:r>
          </a:p>
          <a:p>
            <a:endParaRPr lang="pt-BR" i="1" dirty="0"/>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Portanto...</a:t>
            </a:r>
            <a:endParaRPr lang="pt-BR" dirty="0"/>
          </a:p>
        </p:txBody>
      </p:sp>
      <p:sp>
        <p:nvSpPr>
          <p:cNvPr id="3" name="Espaço Reservado para Conteúdo 2"/>
          <p:cNvSpPr>
            <a:spLocks noGrp="1"/>
          </p:cNvSpPr>
          <p:nvPr>
            <p:ph idx="1"/>
          </p:nvPr>
        </p:nvSpPr>
        <p:spPr/>
        <p:style>
          <a:lnRef idx="1">
            <a:schemeClr val="accent1"/>
          </a:lnRef>
          <a:fillRef idx="2">
            <a:schemeClr val="accent1"/>
          </a:fillRef>
          <a:effectRef idx="1">
            <a:schemeClr val="accent1"/>
          </a:effectRef>
          <a:fontRef idx="minor">
            <a:schemeClr val="dk1"/>
          </a:fontRef>
        </p:style>
        <p:txBody>
          <a:bodyPr/>
          <a:lstStyle/>
          <a:p>
            <a:r>
              <a:rPr lang="pt-BR" dirty="0" smtClean="0"/>
              <a:t>Do que trata, objetivamente, a Economia Política? Aborda questões ligadas diretamente a interesses materiais (econômicos e sociais), não podendo haver “neutralidade”, </a:t>
            </a:r>
            <a:r>
              <a:rPr lang="pt-BR" u="sng" dirty="0" smtClean="0"/>
              <a:t>pois suas teses e conclusões estão sempre conectadas a interesses de grupos e classes sociais</a:t>
            </a:r>
            <a:r>
              <a:rPr lang="pt-BR" dirty="0" smtClean="0"/>
              <a:t>.</a:t>
            </a:r>
          </a:p>
          <a:p>
            <a:endParaRPr lang="pt-BR" dirty="0"/>
          </a:p>
        </p:txBody>
      </p:sp>
    </p:spTree>
  </p:cSld>
  <p:clrMapOvr>
    <a:masterClrMapping/>
  </p:clrMapOvr>
  <p:transition>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Tipos de Abordagens</a:t>
            </a:r>
            <a:endParaRPr lang="pt-BR" dirty="0"/>
          </a:p>
        </p:txBody>
      </p:sp>
      <p:sp>
        <p:nvSpPr>
          <p:cNvPr id="5" name="Espaço Reservado para Conteúdo 4"/>
          <p:cNvSpPr>
            <a:spLocks noGrp="1"/>
          </p:cNvSpPr>
          <p:nvPr>
            <p:ph idx="1"/>
          </p:nvPr>
        </p:nvSpPr>
        <p:spPr>
          <a:xfrm>
            <a:off x="1435608" y="1447800"/>
            <a:ext cx="7498080" cy="5149552"/>
          </a:xfrm>
        </p:spPr>
        <p:style>
          <a:lnRef idx="2">
            <a:schemeClr val="accent3"/>
          </a:lnRef>
          <a:fillRef idx="1">
            <a:schemeClr val="lt1"/>
          </a:fillRef>
          <a:effectRef idx="0">
            <a:schemeClr val="accent3"/>
          </a:effectRef>
          <a:fontRef idx="minor">
            <a:schemeClr val="dk1"/>
          </a:fontRef>
        </p:style>
        <p:txBody>
          <a:bodyPr>
            <a:noAutofit/>
          </a:bodyPr>
          <a:lstStyle/>
          <a:p>
            <a:pPr algn="just"/>
            <a:r>
              <a:rPr lang="pt-BR" sz="2400" dirty="0" smtClean="0"/>
              <a:t>A</a:t>
            </a:r>
            <a:r>
              <a:rPr lang="pt-BR" sz="2400" b="1" dirty="0" smtClean="0"/>
              <a:t> Macro-Economia</a:t>
            </a:r>
            <a:r>
              <a:rPr lang="pt-BR" sz="2400" dirty="0" smtClean="0"/>
              <a:t>:  examina a economia como um todo. Estuda a produção, a distribuição e o consumo de bens e serviços</a:t>
            </a:r>
          </a:p>
          <a:p>
            <a:pPr algn="just"/>
            <a:r>
              <a:rPr lang="pt-BR" sz="2400" dirty="0" smtClean="0"/>
              <a:t> A </a:t>
            </a:r>
            <a:r>
              <a:rPr lang="pt-BR" sz="2400" b="1" dirty="0" smtClean="0"/>
              <a:t>Economia Positiva</a:t>
            </a:r>
            <a:r>
              <a:rPr lang="pt-BR" sz="2400" dirty="0" smtClean="0"/>
              <a:t>: representa o que é, ou seja, descreve o fato a ser analisado </a:t>
            </a:r>
          </a:p>
          <a:p>
            <a:pPr algn="just"/>
            <a:r>
              <a:rPr lang="pt-BR" sz="2400" b="1" dirty="0" smtClean="0"/>
              <a:t>Economia Normativa</a:t>
            </a:r>
            <a:r>
              <a:rPr lang="pt-BR" sz="2400" dirty="0" smtClean="0"/>
              <a:t>: representa como deveria ser, explicando como funcionam os sistemas econômicos e quais suas relações com os agentes econômicos da sociedade, de um modo geral, num contesto que envolve pessoas que tomam posições em torno de metodologias econômicas e posições em assuntos como o crime, a família, a educação, a política, a religião, negócios futuros etc.</a:t>
            </a:r>
            <a:endParaRPr lang="pt-BR" sz="2400" dirty="0"/>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Economia Política: Geral</a:t>
            </a:r>
            <a:endParaRPr lang="pt-BR" dirty="0"/>
          </a:p>
        </p:txBody>
      </p:sp>
      <p:sp>
        <p:nvSpPr>
          <p:cNvPr id="3" name="Espaço Reservado para Conteúdo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77500" lnSpcReduction="20000"/>
          </a:bodyPr>
          <a:lstStyle/>
          <a:p>
            <a:pPr algn="just"/>
            <a:r>
              <a:rPr lang="pt-BR" b="1" dirty="0" smtClean="0"/>
              <a:t>Economia Política</a:t>
            </a:r>
            <a:r>
              <a:rPr lang="pt-BR" dirty="0" smtClean="0"/>
              <a:t>: é uma ciência que tem dois vértices, a saber:</a:t>
            </a:r>
          </a:p>
          <a:p>
            <a:pPr algn="just"/>
            <a:r>
              <a:rPr lang="pt-BR" sz="3400" dirty="0" smtClean="0"/>
              <a:t> A) Suprir a renda e produtos suficientes para que o povo viva tranqüilo, possibilitando que de tal renda, provenham rendimentos que por si só os mantenham. </a:t>
            </a:r>
          </a:p>
          <a:p>
            <a:pPr algn="just"/>
            <a:r>
              <a:rPr lang="pt-BR" sz="3400" dirty="0" smtClean="0"/>
              <a:t>B) Fazer com que esta renda também venha a suprir ao estado politicamente organizado, com uma renda suficiente para atender a demanda dos serviços públicos mantendo o equilíbrio econômico. Portanto, é uma ciência econômica que propõe enriquecer tanto o povo, como o próprio estado, gerando uma sociedade equilibrada.</a:t>
            </a:r>
            <a:endParaRPr lang="pt-BR" sz="3400" dirty="0"/>
          </a:p>
        </p:txBody>
      </p:sp>
    </p:spTree>
  </p:cSld>
  <p:clrMapOvr>
    <a:masterClrMapping/>
  </p:clrMapOvr>
  <p:transition>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692696"/>
            <a:ext cx="7498080" cy="5760640"/>
          </a:xfrm>
        </p:spPr>
        <p:style>
          <a:lnRef idx="1">
            <a:schemeClr val="accent5"/>
          </a:lnRef>
          <a:fillRef idx="2">
            <a:schemeClr val="accent5"/>
          </a:fillRef>
          <a:effectRef idx="1">
            <a:schemeClr val="accent5"/>
          </a:effectRef>
          <a:fontRef idx="minor">
            <a:schemeClr val="dk1"/>
          </a:fontRef>
        </p:style>
        <p:txBody>
          <a:bodyPr>
            <a:normAutofit fontScale="70000" lnSpcReduction="20000"/>
          </a:bodyPr>
          <a:lstStyle/>
          <a:p>
            <a:pPr algn="just"/>
            <a:r>
              <a:rPr lang="pt-BR" sz="3400" i="1" dirty="0" smtClean="0"/>
              <a:t>“Uma idéia interessante sobre economia e política é a de que a produção de riquezas tanto no empreedorismo individual quanto coletivo não deveria ser limitada a sua distribuição, ficando a produção mais no campo da economia aplicada, para que a distribuição na economia social se tornasse na realidade, uma questão política, pois embora a economia como ciência social, não se baseie em atos políticos de qualquer governo ou organização política. No entanto, muitos políticos ou pessoas em situação de mando, podem influenciar a vida de outras pessoas usando indevidamente conceitos da teoria econômica, para tornar legítimos, sistemas de valor, não levando em conta assuntos relevantes para as suas responsabilidades. A relação entre a teoria e a pratica econômica com a política é um foco que pode distorcer as idéias primárias da economia, confundindo-se com agendas sociais especificas de um sistema de valor que não vá de encontro à abertura do comercio global, por exemplo.”</a:t>
            </a:r>
          </a:p>
          <a:p>
            <a:pPr algn="r">
              <a:buNone/>
            </a:pPr>
            <a:r>
              <a:rPr lang="pt-BR" dirty="0" smtClean="0"/>
              <a:t> (Aloizio Teixeira – Professor de Economia da UFRJ).</a:t>
            </a:r>
            <a:endParaRPr lang="pt-BR" dirty="0"/>
          </a:p>
        </p:txBody>
      </p:sp>
    </p:spTree>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descr="economia-3.jpg"/>
          <p:cNvPicPr>
            <a:picLocks noGrp="1" noChangeAspect="1"/>
          </p:cNvPicPr>
          <p:nvPr>
            <p:ph idx="1"/>
          </p:nvPr>
        </p:nvPicPr>
        <p:blipFill>
          <a:blip r:embed="rId2" cstate="print"/>
          <a:stretch>
            <a:fillRect/>
          </a:stretch>
        </p:blipFill>
        <p:spPr>
          <a:xfrm>
            <a:off x="2123728" y="840825"/>
            <a:ext cx="5904656" cy="5725847"/>
          </a:xfrm>
          <a:prstGeom prst="rect">
            <a:avLst/>
          </a:prstGeom>
          <a:ln/>
        </p:spPr>
        <p:style>
          <a:lnRef idx="2">
            <a:schemeClr val="accent2"/>
          </a:lnRef>
          <a:fillRef idx="1">
            <a:schemeClr val="lt1"/>
          </a:fillRef>
          <a:effectRef idx="0">
            <a:schemeClr val="accent2"/>
          </a:effectRef>
          <a:fontRef idx="minor">
            <a:schemeClr val="dk1"/>
          </a:fontRef>
        </p:style>
      </p:pic>
    </p:spTree>
  </p:cSld>
  <p:clrMapOvr>
    <a:masterClrMapping/>
  </p:clrMapOvr>
  <p:transition>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638"/>
            <a:ext cx="7498080" cy="706090"/>
          </a:xfrm>
        </p:spPr>
        <p:txBody>
          <a:bodyPr>
            <a:normAutofit fontScale="90000"/>
          </a:bodyPr>
          <a:lstStyle/>
          <a:p>
            <a:pPr algn="ctr"/>
            <a:r>
              <a:rPr lang="pt-BR" dirty="0" smtClean="0"/>
              <a:t>Contexto Histórico</a:t>
            </a:r>
            <a:endParaRPr lang="pt-BR" dirty="0"/>
          </a:p>
        </p:txBody>
      </p:sp>
      <p:sp>
        <p:nvSpPr>
          <p:cNvPr id="3" name="Espaço Reservado para Conteúdo 2"/>
          <p:cNvSpPr>
            <a:spLocks noGrp="1"/>
          </p:cNvSpPr>
          <p:nvPr>
            <p:ph idx="1"/>
          </p:nvPr>
        </p:nvSpPr>
        <p:spPr>
          <a:xfrm>
            <a:off x="1435608" y="908720"/>
            <a:ext cx="7498080" cy="5544616"/>
          </a:xfrm>
        </p:spPr>
        <p:style>
          <a:lnRef idx="2">
            <a:schemeClr val="accent3"/>
          </a:lnRef>
          <a:fillRef idx="1">
            <a:schemeClr val="lt1"/>
          </a:fillRef>
          <a:effectRef idx="0">
            <a:schemeClr val="accent3"/>
          </a:effectRef>
          <a:fontRef idx="minor">
            <a:schemeClr val="dk1"/>
          </a:fontRef>
        </p:style>
        <p:txBody>
          <a:bodyPr>
            <a:normAutofit lnSpcReduction="10000"/>
          </a:bodyPr>
          <a:lstStyle/>
          <a:p>
            <a:pPr algn="just"/>
            <a:r>
              <a:rPr lang="pt-BR" dirty="0" smtClean="0"/>
              <a:t>Pré-História da Economia Política:  Aristóteles e a Justiça Distributiva - (</a:t>
            </a:r>
            <a:r>
              <a:rPr lang="pt-BR" i="1" dirty="0" err="1" smtClean="0"/>
              <a:t>oikosnomus</a:t>
            </a:r>
            <a:r>
              <a:rPr lang="pt-BR" i="1" dirty="0" smtClean="0"/>
              <a:t> + politeia);</a:t>
            </a:r>
            <a:endParaRPr lang="pt-BR" dirty="0" smtClean="0"/>
          </a:p>
          <a:p>
            <a:pPr algn="just"/>
            <a:r>
              <a:rPr lang="pt-BR" dirty="0" smtClean="0"/>
              <a:t>Escolástica: tratava dos problemas econômicos do ponto de vista de avaliações morais normativas, baseadas nas doutrinas teológicas. </a:t>
            </a:r>
          </a:p>
          <a:p>
            <a:pPr algn="just"/>
            <a:r>
              <a:rPr lang="pt-BR" dirty="0" smtClean="0"/>
              <a:t>Suas teses econômicas constituem parte integrante da teologia moral e dava importância à questão do </a:t>
            </a:r>
            <a:r>
              <a:rPr lang="pt-BR" b="1" dirty="0" smtClean="0"/>
              <a:t>preço justo</a:t>
            </a:r>
            <a:r>
              <a:rPr lang="pt-BR" dirty="0" smtClean="0"/>
              <a:t> e o </a:t>
            </a:r>
            <a:r>
              <a:rPr lang="pt-BR" b="1" dirty="0" smtClean="0"/>
              <a:t>problema da usura;</a:t>
            </a:r>
          </a:p>
        </p:txBody>
      </p:sp>
    </p:spTree>
  </p:cSld>
  <p:clrMapOvr>
    <a:masterClrMapping/>
  </p:clrMapOvr>
  <p:transition>
    <p:pull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620688"/>
            <a:ext cx="7498080" cy="5627712"/>
          </a:xfrm>
        </p:spPr>
        <p:txBody>
          <a:bodyPr>
            <a:normAutofit fontScale="85000" lnSpcReduction="20000"/>
          </a:bodyPr>
          <a:lstStyle/>
          <a:p>
            <a:pPr algn="just"/>
            <a:r>
              <a:rPr lang="pt-BR" dirty="0" smtClean="0"/>
              <a:t>Passagem do Antigo Regime para o </a:t>
            </a:r>
            <a:r>
              <a:rPr lang="pt-BR" dirty="0" smtClean="0">
                <a:effectLst>
                  <a:outerShdw blurRad="38100" dist="38100" dir="2700000" algn="tl">
                    <a:srgbClr val="000000">
                      <a:alpha val="43137"/>
                    </a:srgbClr>
                  </a:outerShdw>
                </a:effectLst>
              </a:rPr>
              <a:t>Liberalismo Clássico</a:t>
            </a:r>
            <a:r>
              <a:rPr lang="pt-BR" dirty="0" smtClean="0"/>
              <a:t>.</a:t>
            </a:r>
          </a:p>
          <a:p>
            <a:pPr algn="just">
              <a:buNone/>
            </a:pPr>
            <a:r>
              <a:rPr lang="pt-BR" dirty="0" smtClean="0"/>
              <a:t>1. </a:t>
            </a:r>
            <a:r>
              <a:rPr lang="pt-BR" dirty="0" smtClean="0">
                <a:effectLst>
                  <a:outerShdw blurRad="38100" dist="38100" dir="2700000" algn="tl">
                    <a:srgbClr val="000000">
                      <a:alpha val="43137"/>
                    </a:srgbClr>
                  </a:outerShdw>
                </a:effectLst>
              </a:rPr>
              <a:t>Mercantilismo</a:t>
            </a:r>
            <a:r>
              <a:rPr lang="pt-BR" dirty="0" smtClean="0"/>
              <a:t>: Existiu no período do século XVI a XVIII, que foi marcado pela expansão colonial, a revolução comercial, desintegração do feudalismo e formação dos estados nacionais e do absolutismo monárquico na Europa Ocidental. </a:t>
            </a:r>
          </a:p>
          <a:p>
            <a:pPr algn="just"/>
            <a:r>
              <a:rPr lang="pt-BR" dirty="0" smtClean="0"/>
              <a:t>Neste período histórico foram criadas as bases para o futuro desenvolvimento da economia capitalista, com a generalização do processo de compra e venda de mercadorias, e a formação de um mercado mundial. </a:t>
            </a:r>
          </a:p>
          <a:p>
            <a:pPr algn="just"/>
            <a:r>
              <a:rPr lang="pt-BR" dirty="0" smtClean="0"/>
              <a:t>Mais tarde, a dinâmica desse processo acabou exigindo a revolução industrial para dar conta de uma demanda cada vez maior de mercadorias manufaturadas.</a:t>
            </a:r>
          </a:p>
          <a:p>
            <a:endParaRPr lang="pt-BR" dirty="0"/>
          </a:p>
        </p:txBody>
      </p:sp>
    </p:spTree>
  </p:cSld>
  <p:clrMapOvr>
    <a:masterClrMapping/>
  </p:clrMapOvr>
  <p:transition>
    <p:pull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76672"/>
            <a:ext cx="7498080" cy="5771728"/>
          </a:xfrm>
        </p:spPr>
        <p:style>
          <a:lnRef idx="1">
            <a:schemeClr val="accent4"/>
          </a:lnRef>
          <a:fillRef idx="2">
            <a:schemeClr val="accent4"/>
          </a:fillRef>
          <a:effectRef idx="1">
            <a:schemeClr val="accent4"/>
          </a:effectRef>
          <a:fontRef idx="minor">
            <a:schemeClr val="dk1"/>
          </a:fontRef>
        </p:style>
        <p:txBody>
          <a:bodyPr>
            <a:normAutofit/>
          </a:bodyPr>
          <a:lstStyle/>
          <a:p>
            <a:pPr algn="just">
              <a:buNone/>
            </a:pPr>
            <a:endParaRPr lang="pt-BR" sz="2400" dirty="0" smtClean="0"/>
          </a:p>
          <a:p>
            <a:pPr algn="just">
              <a:buNone/>
            </a:pPr>
            <a:r>
              <a:rPr lang="pt-BR" sz="2400" dirty="0" smtClean="0"/>
              <a:t>“</a:t>
            </a:r>
            <a:r>
              <a:rPr lang="pt-BR" sz="2400" i="1" dirty="0" smtClean="0"/>
              <a:t>O lucro de um homem é a desgraça de outro... Nenhum lucro, qualquer que seja, pode ser alcançado, a não ser à custa de outro” (Michel De </a:t>
            </a:r>
            <a:r>
              <a:rPr lang="pt-BR" sz="2400" dirty="0" smtClean="0"/>
              <a:t>MONTAIGNE, 1580).</a:t>
            </a:r>
          </a:p>
          <a:p>
            <a:pPr algn="just">
              <a:buNone/>
            </a:pPr>
            <a:endParaRPr lang="pt-BR" sz="2400" dirty="0" smtClean="0"/>
          </a:p>
          <a:p>
            <a:pPr algn="just">
              <a:buNone/>
            </a:pPr>
            <a:r>
              <a:rPr lang="pt-BR" sz="2400" i="1" dirty="0" smtClean="0"/>
              <a:t>“O mercado é o melhor juiz do valor (...) O preço dos produtos é seu valor atual (...)” e este “é obtido calculando-se as </a:t>
            </a:r>
            <a:r>
              <a:rPr lang="pt-BR" sz="2400" i="1" dirty="0" err="1" smtClean="0"/>
              <a:t>acasiões</a:t>
            </a:r>
            <a:r>
              <a:rPr lang="pt-BR" sz="2400" i="1" dirty="0" smtClean="0"/>
              <a:t> ou seus usos, com a quantidade representando a ocasião (...) É impossível, para o mercador, ao comprar suas mercadorias, saber por quanto as venderá. (...) O valor de todos os produtos depende de seu uso, e seu preço, caro ou barato, deriva de sua abundancia ou de sua escassez” </a:t>
            </a:r>
            <a:r>
              <a:rPr lang="pt-BR" sz="2400" dirty="0" smtClean="0"/>
              <a:t>(Nicholas BARBON).</a:t>
            </a:r>
          </a:p>
          <a:p>
            <a:pPr algn="just">
              <a:buNone/>
            </a:pPr>
            <a:endParaRPr lang="pt-BR" sz="2400" dirty="0" smtClean="0"/>
          </a:p>
          <a:p>
            <a:pPr algn="just">
              <a:buNone/>
            </a:pPr>
            <a:endParaRPr lang="pt-BR" sz="2400" dirty="0" smtClean="0"/>
          </a:p>
          <a:p>
            <a:pPr algn="just">
              <a:buNone/>
            </a:pPr>
            <a:endParaRPr lang="pt-BR" sz="2400" dirty="0"/>
          </a:p>
        </p:txBody>
      </p:sp>
    </p:spTree>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Escola Fisiocrata</a:t>
            </a:r>
            <a:endParaRPr lang="pt-BR" dirty="0"/>
          </a:p>
        </p:txBody>
      </p:sp>
      <p:pic>
        <p:nvPicPr>
          <p:cNvPr id="7" name="Espaço Reservado para Conteúdo 6" descr="quesna.jpg"/>
          <p:cNvPicPr>
            <a:picLocks noGrp="1" noChangeAspect="1"/>
          </p:cNvPicPr>
          <p:nvPr>
            <p:ph idx="1"/>
          </p:nvPr>
        </p:nvPicPr>
        <p:blipFill>
          <a:blip r:embed="rId2" cstate="print"/>
          <a:stretch>
            <a:fillRect/>
          </a:stretch>
        </p:blipFill>
        <p:spPr>
          <a:xfrm>
            <a:off x="1259632" y="1412776"/>
            <a:ext cx="3769445" cy="4800600"/>
          </a:xfrm>
          <a:prstGeom prst="rect">
            <a:avLst/>
          </a:prstGeom>
          <a:ln>
            <a:noFill/>
          </a:ln>
          <a:effectLst>
            <a:outerShdw blurRad="292100" dist="139700" dir="2700000" algn="tl" rotWithShape="0">
              <a:srgbClr val="333333">
                <a:alpha val="65000"/>
              </a:srgbClr>
            </a:outerShdw>
          </a:effectLst>
        </p:spPr>
      </p:pic>
      <p:sp>
        <p:nvSpPr>
          <p:cNvPr id="8" name="Retângulo 7"/>
          <p:cNvSpPr/>
          <p:nvPr/>
        </p:nvSpPr>
        <p:spPr>
          <a:xfrm>
            <a:off x="5508104" y="1556793"/>
            <a:ext cx="2771800" cy="5078313"/>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algn="ctr"/>
            <a:r>
              <a:rPr lang="pt-BR" dirty="0" smtClean="0"/>
              <a:t>As </a:t>
            </a:r>
            <a:r>
              <a:rPr lang="pt-BR" dirty="0" smtClean="0">
                <a:effectLst>
                  <a:outerShdw blurRad="38100" dist="38100" dir="2700000" algn="tl">
                    <a:srgbClr val="000000">
                      <a:alpha val="43137"/>
                    </a:srgbClr>
                  </a:outerShdw>
                </a:effectLst>
              </a:rPr>
              <a:t>idéias fisiocratas, </a:t>
            </a:r>
            <a:r>
              <a:rPr lang="pt-BR" dirty="0" smtClean="0"/>
              <a:t>assim como dos economistas clássicos logo em seguida, foi fortemente</a:t>
            </a:r>
          </a:p>
          <a:p>
            <a:pPr algn="ctr"/>
            <a:r>
              <a:rPr lang="pt-BR" dirty="0" smtClean="0"/>
              <a:t>influenciada pelo desenvolvimento das ciências naturais, da filosofia e da ciência política , em especial</a:t>
            </a:r>
          </a:p>
          <a:p>
            <a:pPr algn="ctr"/>
            <a:r>
              <a:rPr lang="pt-BR" dirty="0" smtClean="0"/>
              <a:t>no período compreendido, entre os séculos XVI e XVIII, graça a contribuição de homens como</a:t>
            </a:r>
          </a:p>
          <a:p>
            <a:pPr algn="ctr"/>
            <a:r>
              <a:rPr lang="pt-BR" dirty="0" smtClean="0"/>
              <a:t>Galileu </a:t>
            </a:r>
            <a:r>
              <a:rPr lang="pt-BR" dirty="0" err="1" smtClean="0"/>
              <a:t>Galilei</a:t>
            </a:r>
            <a:r>
              <a:rPr lang="pt-BR" dirty="0" smtClean="0"/>
              <a:t>, Kepler, Newton, Bacon, Descartes, </a:t>
            </a:r>
            <a:r>
              <a:rPr lang="pt-BR" dirty="0" err="1" smtClean="0"/>
              <a:t>Hume</a:t>
            </a:r>
            <a:r>
              <a:rPr lang="pt-BR" dirty="0" smtClean="0"/>
              <a:t>, </a:t>
            </a:r>
            <a:r>
              <a:rPr lang="pt-BR" dirty="0" err="1" smtClean="0"/>
              <a:t>Condorcet</a:t>
            </a:r>
            <a:r>
              <a:rPr lang="pt-BR" dirty="0" smtClean="0"/>
              <a:t>, Saint Simon, e os iluministas,</a:t>
            </a:r>
          </a:p>
          <a:p>
            <a:pPr algn="ctr"/>
            <a:r>
              <a:rPr lang="pt-BR" dirty="0" smtClean="0"/>
              <a:t>entre outros</a:t>
            </a:r>
            <a:endParaRPr lang="pt-BR"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sz="3200" b="1" dirty="0" smtClean="0"/>
              <a:t>Princípios da economia política fisiocrata:</a:t>
            </a:r>
            <a:endParaRPr lang="pt-BR" sz="3200" dirty="0"/>
          </a:p>
        </p:txBody>
      </p:sp>
      <p:sp>
        <p:nvSpPr>
          <p:cNvPr id="3" name="Espaço Reservado para Conteúdo 2"/>
          <p:cNvSpPr>
            <a:spLocks noGrp="1"/>
          </p:cNvSpPr>
          <p:nvPr>
            <p:ph idx="1"/>
          </p:nvPr>
        </p:nvSpPr>
        <p:spPr/>
        <p:style>
          <a:lnRef idx="0">
            <a:schemeClr val="accent3"/>
          </a:lnRef>
          <a:fillRef idx="3">
            <a:schemeClr val="accent3"/>
          </a:fillRef>
          <a:effectRef idx="3">
            <a:schemeClr val="accent3"/>
          </a:effectRef>
          <a:fontRef idx="minor">
            <a:schemeClr val="lt1"/>
          </a:fontRef>
        </p:style>
        <p:txBody>
          <a:bodyPr>
            <a:normAutofit fontScale="92500" lnSpcReduction="20000"/>
          </a:bodyPr>
          <a:lstStyle/>
          <a:p>
            <a:pPr algn="just"/>
            <a:r>
              <a:rPr lang="pt-BR" i="1" dirty="0" err="1" smtClean="0">
                <a:effectLst>
                  <a:outerShdw blurRad="38100" dist="38100" dir="2700000" algn="tl">
                    <a:srgbClr val="000000">
                      <a:alpha val="43137"/>
                    </a:srgbClr>
                  </a:outerShdw>
                </a:effectLst>
              </a:rPr>
              <a:t>Fisio</a:t>
            </a:r>
            <a:r>
              <a:rPr lang="pt-BR" dirty="0" smtClean="0"/>
              <a:t> (</a:t>
            </a:r>
            <a:r>
              <a:rPr lang="pt-BR" dirty="0" err="1" smtClean="0"/>
              <a:t>physis</a:t>
            </a:r>
            <a:r>
              <a:rPr lang="pt-BR" dirty="0" smtClean="0"/>
              <a:t> = terra, natureza em grego), </a:t>
            </a:r>
            <a:r>
              <a:rPr lang="pt-BR" i="1" dirty="0" err="1" smtClean="0">
                <a:effectLst>
                  <a:outerShdw blurRad="38100" dist="38100" dir="2700000" algn="tl">
                    <a:srgbClr val="000000">
                      <a:alpha val="43137"/>
                    </a:srgbClr>
                  </a:outerShdw>
                </a:effectLst>
              </a:rPr>
              <a:t>cracia</a:t>
            </a:r>
            <a:r>
              <a:rPr lang="pt-BR" dirty="0" smtClean="0"/>
              <a:t> (governo, regência), ou seja, ‘governo da natureza’.</a:t>
            </a:r>
          </a:p>
          <a:p>
            <a:pPr algn="just"/>
            <a:r>
              <a:rPr lang="pt-BR" dirty="0" smtClean="0"/>
              <a:t>Assumem o princípio </a:t>
            </a:r>
            <a:r>
              <a:rPr lang="pt-BR" dirty="0" smtClean="0">
                <a:effectLst>
                  <a:outerShdw blurRad="38100" dist="38100" dir="2700000" algn="tl">
                    <a:srgbClr val="000000">
                      <a:alpha val="43137"/>
                    </a:srgbClr>
                  </a:outerShdw>
                </a:effectLst>
              </a:rPr>
              <a:t>positivista </a:t>
            </a:r>
            <a:r>
              <a:rPr lang="pt-BR" dirty="0" smtClean="0"/>
              <a:t>de que a economia e a sociedade são regidas pelas leis rígidas e invariáveis da natureza. Nas sociedades humanas assim como na natureza reina uma harmonia estável, de acordo com essas leis. </a:t>
            </a:r>
          </a:p>
          <a:p>
            <a:pPr algn="just"/>
            <a:r>
              <a:rPr lang="pt-BR" dirty="0" smtClean="0"/>
              <a:t>O objeto de estudo cientifico é descobrir quais são as leis às que regem todos os fenômenos naturais ou sociais.</a:t>
            </a:r>
            <a:endParaRPr lang="pt-BR" dirty="0"/>
          </a:p>
        </p:txBody>
      </p:sp>
    </p:spTree>
  </p:cSld>
  <p:clrMapOvr>
    <a:masterClrMapping/>
  </p:clrMapOvr>
  <p:transition>
    <p:wipe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BR" dirty="0" smtClean="0"/>
              <a:t>O que é Conhecimento Científico? </a:t>
            </a:r>
            <a:endParaRPr lang="pt-BR" dirty="0"/>
          </a:p>
        </p:txBody>
      </p:sp>
      <p:pic>
        <p:nvPicPr>
          <p:cNvPr id="4" name="Espaço Reservado para Conteúdo 3" descr="Historia_ciencia.jpg"/>
          <p:cNvPicPr>
            <a:picLocks noGrp="1" noChangeAspect="1"/>
          </p:cNvPicPr>
          <p:nvPr>
            <p:ph idx="1"/>
          </p:nvPr>
        </p:nvPicPr>
        <p:blipFill>
          <a:blip r:embed="rId2" cstate="print"/>
          <a:stretch>
            <a:fillRect/>
          </a:stretch>
        </p:blipFill>
        <p:spPr>
          <a:xfrm>
            <a:off x="1115616" y="1772816"/>
            <a:ext cx="4464496" cy="2819400"/>
          </a:xfrm>
          <a:prstGeom prst="rect">
            <a:avLst/>
          </a:prstGeom>
          <a:ln>
            <a:noFill/>
          </a:ln>
          <a:effectLst>
            <a:outerShdw blurRad="292100" dist="139700" dir="2700000" algn="tl" rotWithShape="0">
              <a:srgbClr val="333333">
                <a:alpha val="65000"/>
              </a:srgbClr>
            </a:outerShdw>
          </a:effectLst>
        </p:spPr>
      </p:pic>
      <p:sp>
        <p:nvSpPr>
          <p:cNvPr id="6" name="CaixaDeTexto 5"/>
          <p:cNvSpPr txBox="1"/>
          <p:nvPr/>
        </p:nvSpPr>
        <p:spPr>
          <a:xfrm>
            <a:off x="5868144" y="1844824"/>
            <a:ext cx="2880320" cy="3277820"/>
          </a:xfrm>
          <a:prstGeom prst="rect">
            <a:avLst/>
          </a:prstGeom>
        </p:spPr>
        <p:style>
          <a:lnRef idx="1">
            <a:schemeClr val="accent2"/>
          </a:lnRef>
          <a:fillRef idx="2">
            <a:schemeClr val="accent2"/>
          </a:fillRef>
          <a:effectRef idx="1">
            <a:schemeClr val="accent2"/>
          </a:effectRef>
          <a:fontRef idx="minor">
            <a:schemeClr val="dk1"/>
          </a:fontRef>
        </p:style>
        <p:txBody>
          <a:bodyPr wrap="square" numCol="1" rtlCol="0">
            <a:spAutoFit/>
          </a:bodyPr>
          <a:lstStyle/>
          <a:p>
            <a:pPr>
              <a:lnSpc>
                <a:spcPct val="150000"/>
              </a:lnSpc>
            </a:pPr>
            <a:r>
              <a:rPr lang="pt-BR" sz="2400" dirty="0" smtClean="0"/>
              <a:t>Tipos de Conhecimentos:</a:t>
            </a:r>
            <a:endParaRPr lang="pt-BR" sz="2400" dirty="0"/>
          </a:p>
          <a:p>
            <a:pPr marL="342900" indent="-342900">
              <a:lnSpc>
                <a:spcPct val="150000"/>
              </a:lnSpc>
              <a:buAutoNum type="arabicPeriod"/>
            </a:pPr>
            <a:r>
              <a:rPr lang="pt-BR" sz="2400" dirty="0" smtClean="0"/>
              <a:t>Senso Comum;</a:t>
            </a:r>
          </a:p>
          <a:p>
            <a:pPr marL="342900" indent="-342900">
              <a:lnSpc>
                <a:spcPct val="150000"/>
              </a:lnSpc>
              <a:buAutoNum type="arabicPeriod"/>
            </a:pPr>
            <a:r>
              <a:rPr lang="pt-BR" sz="2400" dirty="0" smtClean="0"/>
              <a:t>Filosófico;</a:t>
            </a:r>
          </a:p>
          <a:p>
            <a:pPr marL="342900" indent="-342900">
              <a:lnSpc>
                <a:spcPct val="150000"/>
              </a:lnSpc>
              <a:buAutoNum type="arabicPeriod"/>
            </a:pPr>
            <a:r>
              <a:rPr lang="pt-BR" sz="2400" u="sng" dirty="0" smtClean="0">
                <a:effectLst>
                  <a:outerShdw blurRad="38100" dist="38100" dir="2700000" algn="tl">
                    <a:srgbClr val="000000">
                      <a:alpha val="43137"/>
                    </a:srgbClr>
                  </a:outerShdw>
                </a:effectLst>
              </a:rPr>
              <a:t>Científico.</a:t>
            </a:r>
          </a:p>
          <a:p>
            <a:pPr marL="342900" indent="-342900">
              <a:lnSpc>
                <a:spcPct val="150000"/>
              </a:lnSpc>
            </a:pPr>
            <a:endParaRPr lang="pt-BR" dirty="0" smtClean="0"/>
          </a:p>
        </p:txBody>
      </p:sp>
    </p:spTree>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76672"/>
            <a:ext cx="7498080" cy="5771728"/>
          </a:xfrm>
        </p:spPr>
        <p:style>
          <a:lnRef idx="1">
            <a:schemeClr val="accent5"/>
          </a:lnRef>
          <a:fillRef idx="2">
            <a:schemeClr val="accent5"/>
          </a:fillRef>
          <a:effectRef idx="1">
            <a:schemeClr val="accent5"/>
          </a:effectRef>
          <a:fontRef idx="minor">
            <a:schemeClr val="dk1"/>
          </a:fontRef>
        </p:style>
        <p:txBody>
          <a:bodyPr>
            <a:normAutofit fontScale="85000" lnSpcReduction="20000"/>
          </a:bodyPr>
          <a:lstStyle/>
          <a:p>
            <a:pPr algn="just"/>
            <a:r>
              <a:rPr lang="pt-BR" dirty="0" smtClean="0"/>
              <a:t>Na esfera econômica, as leis da natureza conferiam aos indivíduos o direito natural de usufruir dos frutos de seu próprio trabalho, desde que isso seja consistente com os direitos dos outros.</a:t>
            </a:r>
          </a:p>
          <a:p>
            <a:pPr algn="just"/>
            <a:r>
              <a:rPr lang="pt-BR" i="1" dirty="0" err="1" smtClean="0"/>
              <a:t>Laissez-faire</a:t>
            </a:r>
            <a:r>
              <a:rPr lang="pt-BR" i="1" dirty="0" smtClean="0"/>
              <a:t>, </a:t>
            </a:r>
            <a:r>
              <a:rPr lang="pt-BR" i="1" dirty="0" err="1" smtClean="0"/>
              <a:t>laissez-passer</a:t>
            </a:r>
            <a:r>
              <a:rPr lang="pt-BR" i="1" dirty="0" smtClean="0"/>
              <a:t>. Expressão creditada a Vicente de </a:t>
            </a:r>
            <a:r>
              <a:rPr lang="pt-BR" i="1" dirty="0" err="1" smtClean="0"/>
              <a:t>Gournay</a:t>
            </a:r>
            <a:r>
              <a:rPr lang="pt-BR" i="1" dirty="0" smtClean="0"/>
              <a:t> (1712-1759), um alto </a:t>
            </a:r>
            <a:r>
              <a:rPr lang="pt-BR" dirty="0" smtClean="0"/>
              <a:t>funcionário mercantilista, cuja experiência o levou a ser partidário do liberalismo. </a:t>
            </a:r>
          </a:p>
          <a:p>
            <a:pPr algn="just"/>
            <a:r>
              <a:rPr lang="pt-BR" dirty="0" smtClean="0"/>
              <a:t>Aquela expressão significa “deixe as pessoas fazerem o que quiserem sem a interferência do governo”, ou seja, os governos nunca deveriam estender a sua interferência nos assuntos econômicos além do mínimo absolutamente necessário para proteger a vida e a propriedade e para manter a liberdade de adquirir.</a:t>
            </a:r>
            <a:endParaRPr lang="pt-BR" dirty="0"/>
          </a:p>
        </p:txBody>
      </p:sp>
    </p:spTree>
  </p:cSld>
  <p:clrMapOvr>
    <a:masterClrMapping/>
  </p:clrMapOvr>
  <p:transition>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sz="3200" b="1" dirty="0" smtClean="0"/>
              <a:t>DIAGRAMA DO FLUXO CIRCULAR DA RENDA</a:t>
            </a:r>
            <a:endParaRPr lang="pt-BR" sz="3200" dirty="0"/>
          </a:p>
        </p:txBody>
      </p:sp>
      <p:sp>
        <p:nvSpPr>
          <p:cNvPr id="3" name="Espaço Reservado para Conteúdo 2"/>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fontScale="55000" lnSpcReduction="20000"/>
          </a:bodyPr>
          <a:lstStyle/>
          <a:p>
            <a:pPr>
              <a:buNone/>
            </a:pPr>
            <a:r>
              <a:rPr lang="pt-BR" b="1" dirty="0" smtClean="0"/>
              <a:t>FAMÍLIAS:</a:t>
            </a:r>
          </a:p>
          <a:p>
            <a:r>
              <a:rPr lang="pt-BR" dirty="0" smtClean="0"/>
              <a:t>Ofertam fatores de produção (trabalho, terra e capital) e recebem como remuneração por esses fatores respectivamente salários, renda da terra ou aluguéis, lucros e juros.</a:t>
            </a:r>
          </a:p>
          <a:p>
            <a:r>
              <a:rPr lang="pt-BR" dirty="0" smtClean="0"/>
              <a:t>Demandam bens e serviços e pagam o preço de mercado por eles, esse preço é a receita das empresas.</a:t>
            </a:r>
          </a:p>
          <a:p>
            <a:pPr>
              <a:buNone/>
            </a:pPr>
            <a:r>
              <a:rPr lang="pt-BR" b="1" dirty="0" smtClean="0"/>
              <a:t>EMPRESAS:</a:t>
            </a:r>
          </a:p>
          <a:p>
            <a:r>
              <a:rPr lang="pt-BR" dirty="0" smtClean="0"/>
              <a:t>Ofertam bens e serviços às famílias e o pagamento em dinheiro por esses produtos compõe sua receita.</a:t>
            </a:r>
          </a:p>
          <a:p>
            <a:r>
              <a:rPr lang="pt-BR" dirty="0" smtClean="0"/>
              <a:t>Demandam fatores de produção das famílias, pagam salários, renda da terra ou aluguéis, lucros e juros, o que compõe os custos das empresas.</a:t>
            </a:r>
          </a:p>
          <a:p>
            <a:pPr>
              <a:buNone/>
            </a:pPr>
            <a:r>
              <a:rPr lang="pt-BR" b="1" dirty="0" smtClean="0"/>
              <a:t>FLUXO REAL X FLUXO MONETÁRIO:</a:t>
            </a:r>
          </a:p>
          <a:p>
            <a:r>
              <a:rPr lang="pt-BR" dirty="0" smtClean="0"/>
              <a:t>Esse diagrama representa uma economia de mercado monetizada.  Ninguém vende sem que alguém compre.</a:t>
            </a:r>
          </a:p>
          <a:p>
            <a:r>
              <a:rPr lang="pt-BR" dirty="0" smtClean="0"/>
              <a:t>Para toda compra/venda de bens e serviços ou de fatores de produção, há um pagamento/recebimento em dinheiro.</a:t>
            </a:r>
            <a:endParaRPr lang="pt-BR"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ço Reservado para Conteúdo 5" descr="mil1.gif"/>
          <p:cNvPicPr>
            <a:picLocks noGrp="1" noChangeAspect="1"/>
          </p:cNvPicPr>
          <p:nvPr>
            <p:ph idx="1"/>
          </p:nvPr>
        </p:nvPicPr>
        <p:blipFill>
          <a:blip r:embed="rId2" cstate="print"/>
          <a:stretch>
            <a:fillRect/>
          </a:stretch>
        </p:blipFill>
        <p:spPr>
          <a:xfrm>
            <a:off x="1259632" y="764704"/>
            <a:ext cx="7532872" cy="5616624"/>
          </a:xfrm>
        </p:spPr>
      </p:pic>
    </p:spTree>
  </p:cSld>
  <p:clrMapOvr>
    <a:masterClrMapping/>
  </p:clrMapOvr>
  <p:transition>
    <p:wheel spokes="8"/>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Contribuições dos Fisiocratas... </a:t>
            </a:r>
            <a:endParaRPr lang="pt-BR" dirty="0"/>
          </a:p>
        </p:txBody>
      </p:sp>
      <p:sp>
        <p:nvSpPr>
          <p:cNvPr id="3" name="Espaço Reservado para Conteúdo 2"/>
          <p:cNvSpPr>
            <a:spLocks noGrp="1"/>
          </p:cNvSpPr>
          <p:nvPr>
            <p:ph idx="1"/>
          </p:nvPr>
        </p:nvSpPr>
        <p:spPr/>
        <p:txBody>
          <a:bodyPr>
            <a:normAutofit fontScale="85000" lnSpcReduction="10000"/>
          </a:bodyPr>
          <a:lstStyle/>
          <a:p>
            <a:pPr algn="just"/>
            <a:r>
              <a:rPr lang="pt-BR" dirty="0" smtClean="0"/>
              <a:t>Foram os primeiros a examinar toda a sociedade e analisar as leis que governam a circulação de riqueza e bens, assim eles estabeleceram a economia como uma ciência social. </a:t>
            </a:r>
          </a:p>
          <a:p>
            <a:pPr algn="just"/>
            <a:r>
              <a:rPr lang="pt-BR" dirty="0" smtClean="0"/>
              <a:t>Fizeram uma análise sistemática do processo de produção e distribuição, criando a noção de circuito econômico. O famoso </a:t>
            </a:r>
            <a:r>
              <a:rPr lang="pt-BR" i="1" dirty="0" smtClean="0"/>
              <a:t>Tableau </a:t>
            </a:r>
            <a:r>
              <a:rPr lang="pt-BR" i="1" dirty="0" err="1" smtClean="0"/>
              <a:t>Economique</a:t>
            </a:r>
            <a:r>
              <a:rPr lang="pt-BR" i="1" dirty="0" smtClean="0"/>
              <a:t> (quadro econômico) de François Quesnay (visto anteriormente). </a:t>
            </a:r>
          </a:p>
          <a:p>
            <a:pPr algn="just"/>
            <a:r>
              <a:rPr lang="pt-BR" i="1" dirty="0" smtClean="0"/>
              <a:t>Que i</a:t>
            </a:r>
            <a:r>
              <a:rPr lang="pt-BR" dirty="0" smtClean="0"/>
              <a:t>nspirou o diagrama do Fluxo Circular da Renda criado pelo norte-americano Frank Knight no inicio dos anos de 1930.</a:t>
            </a:r>
          </a:p>
          <a:p>
            <a:pPr>
              <a:buNone/>
            </a:pPr>
            <a:endParaRPr lang="pt-BR" dirty="0" smtClean="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548680"/>
            <a:ext cx="7498080" cy="5699720"/>
          </a:xfrm>
        </p:spPr>
        <p:txBody>
          <a:bodyPr>
            <a:normAutofit fontScale="92500" lnSpcReduction="10000"/>
          </a:bodyPr>
          <a:lstStyle/>
          <a:p>
            <a:pPr algn="just"/>
            <a:r>
              <a:rPr lang="pt-BR" dirty="0" smtClean="0"/>
              <a:t>Foram também precursores do estudo da incidência real dos impostos nas diversas classes sociais a depender de como e sobre quem eles são cobrados. Essas idéias hoje fazem parte da microeconomia.</a:t>
            </a:r>
          </a:p>
          <a:p>
            <a:pPr algn="just"/>
            <a:r>
              <a:rPr lang="pt-BR" dirty="0" smtClean="0"/>
              <a:t>Outra contribuição muito importante foi a de enfatizar na produção e não na troca realizada pelo comércio a fonte de toda a riqueza.</a:t>
            </a:r>
          </a:p>
          <a:p>
            <a:pPr algn="just"/>
            <a:r>
              <a:rPr lang="pt-BR" dirty="0" smtClean="0"/>
              <a:t>Finalmente, foram os primeiros defensores do </a:t>
            </a:r>
            <a:r>
              <a:rPr lang="pt-BR" i="1" dirty="0" smtClean="0"/>
              <a:t>laissez-faire (liberalismo econômico), e inspiraram </a:t>
            </a:r>
            <a:r>
              <a:rPr lang="pt-BR" dirty="0" smtClean="0"/>
              <a:t>todos os teóricos clássicos e neoclássicos.</a:t>
            </a:r>
            <a:endParaRPr lang="pt-BR"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descr="adam_smith.jpg"/>
          <p:cNvPicPr>
            <a:picLocks noGrp="1" noChangeAspect="1"/>
          </p:cNvPicPr>
          <p:nvPr>
            <p:ph idx="1"/>
          </p:nvPr>
        </p:nvPicPr>
        <p:blipFill>
          <a:blip r:embed="rId2" cstate="print"/>
          <a:stretch>
            <a:fillRect/>
          </a:stretch>
        </p:blipFill>
        <p:spPr>
          <a:xfrm>
            <a:off x="1619673" y="692696"/>
            <a:ext cx="2376264" cy="27746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26" name="Picture 2" descr="C:\Documents and Settings\usuario\Desktop\quesnay.jpg"/>
          <p:cNvPicPr>
            <a:picLocks noChangeAspect="1" noChangeArrowheads="1"/>
          </p:cNvPicPr>
          <p:nvPr/>
        </p:nvPicPr>
        <p:blipFill>
          <a:blip r:embed="rId3" cstate="print"/>
          <a:srcRect/>
          <a:stretch>
            <a:fillRect/>
          </a:stretch>
        </p:blipFill>
        <p:spPr bwMode="auto">
          <a:xfrm>
            <a:off x="5322874" y="620688"/>
            <a:ext cx="2775657" cy="280831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027" name="Picture 3" descr="C:\Documents and Settings\usuario\Desktop\MONTCHRETIEN.jpg"/>
          <p:cNvPicPr>
            <a:picLocks noChangeAspect="1" noChangeArrowheads="1"/>
          </p:cNvPicPr>
          <p:nvPr/>
        </p:nvPicPr>
        <p:blipFill>
          <a:blip r:embed="rId4" cstate="print"/>
          <a:srcRect/>
          <a:stretch>
            <a:fillRect/>
          </a:stretch>
        </p:blipFill>
        <p:spPr bwMode="auto">
          <a:xfrm>
            <a:off x="5724128" y="2996952"/>
            <a:ext cx="2209676" cy="327402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28" name="Picture 4" descr="C:\Documents and Settings\usuario\Desktop\steuart-james.jpg"/>
          <p:cNvPicPr>
            <a:picLocks noChangeAspect="1" noChangeArrowheads="1"/>
          </p:cNvPicPr>
          <p:nvPr/>
        </p:nvPicPr>
        <p:blipFill>
          <a:blip r:embed="rId5" cstate="print"/>
          <a:srcRect/>
          <a:stretch>
            <a:fillRect/>
          </a:stretch>
        </p:blipFill>
        <p:spPr bwMode="auto">
          <a:xfrm>
            <a:off x="1907704" y="3717032"/>
            <a:ext cx="1457325" cy="19335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CaixaDeTexto 5"/>
          <p:cNvSpPr txBox="1"/>
          <p:nvPr/>
        </p:nvSpPr>
        <p:spPr>
          <a:xfrm>
            <a:off x="3347864" y="3356992"/>
            <a:ext cx="2304256" cy="258532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pt-BR" dirty="0" smtClean="0"/>
              <a:t>Economia Política Clássica: Os primeiros escritos aparecem nos séculos XVII e XVIII com autores como: Montchrétien, François Quesnay, James Steuart e Adam Smith...</a:t>
            </a:r>
          </a:p>
        </p:txBody>
      </p:sp>
    </p:spTree>
  </p:cSld>
  <p:clrMapOvr>
    <a:masterClrMapping/>
  </p:clrMapOvr>
  <p:transition>
    <p:wheel spokes="8"/>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Economia Política Clássica</a:t>
            </a:r>
            <a:endParaRPr lang="pt-BR" dirty="0"/>
          </a:p>
        </p:txBody>
      </p:sp>
      <p:sp>
        <p:nvSpPr>
          <p:cNvPr id="3" name="Espaço Reservado para Conteúdo 2"/>
          <p:cNvSpPr>
            <a:spLocks noGrp="1"/>
          </p:cNvSpPr>
          <p:nvPr>
            <p:ph idx="1"/>
          </p:nvPr>
        </p:nvSpPr>
        <p:spPr/>
        <p:txBody>
          <a:bodyPr>
            <a:normAutofit lnSpcReduction="10000"/>
          </a:bodyPr>
          <a:lstStyle/>
          <a:p>
            <a:pPr algn="just"/>
            <a:r>
              <a:rPr lang="pt-BR" dirty="0" smtClean="0"/>
              <a:t>Apesar do arcabouço teórico ter sido construído no século  XVII é em meados do século XVIII e no século XIX que a economia política se constrói como pensamento genuinamente científico. </a:t>
            </a:r>
          </a:p>
          <a:p>
            <a:pPr algn="just"/>
            <a:r>
              <a:rPr lang="pt-BR" dirty="0" smtClean="0"/>
              <a:t>É nesse período que denomina o período clássico da economia política.</a:t>
            </a:r>
          </a:p>
          <a:p>
            <a:pPr algn="just"/>
            <a:r>
              <a:rPr lang="pt-BR" dirty="0" smtClean="0"/>
              <a:t>Nesse curso iremos abordar o pensamento de três grandes pensadores, a saber:</a:t>
            </a:r>
            <a:r>
              <a:rPr lang="pt-BR" sz="3600" dirty="0" smtClean="0">
                <a:effectLst>
                  <a:outerShdw blurRad="38100" dist="38100" dir="2700000" algn="tl">
                    <a:srgbClr val="000000">
                      <a:alpha val="43137"/>
                    </a:srgbClr>
                  </a:outerShdw>
                </a:effectLst>
              </a:rPr>
              <a:t>Smith, Ricardo e Marx.</a:t>
            </a:r>
          </a:p>
          <a:p>
            <a:pPr algn="just"/>
            <a:endParaRPr lang="pt-BR" dirty="0"/>
          </a:p>
        </p:txBody>
      </p:sp>
    </p:spTree>
  </p:cSld>
  <p:clrMapOvr>
    <a:masterClrMapping/>
  </p:clrMapOvr>
  <p:transition>
    <p:pull dir="l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404664"/>
            <a:ext cx="7498080" cy="5843736"/>
          </a:xfrm>
        </p:spPr>
        <p:txBody>
          <a:bodyPr>
            <a:normAutofit fontScale="92500" lnSpcReduction="10000"/>
          </a:bodyPr>
          <a:lstStyle/>
          <a:p>
            <a:pPr>
              <a:buNone/>
            </a:pPr>
            <a:r>
              <a:rPr lang="pt-BR" b="1" dirty="0" smtClean="0">
                <a:effectLst>
                  <a:outerShdw blurRad="38100" dist="38100" dir="2700000" algn="tl">
                    <a:srgbClr val="000000">
                      <a:alpha val="43137"/>
                    </a:srgbClr>
                  </a:outerShdw>
                </a:effectLst>
              </a:rPr>
              <a:t>Principais Pensadores:</a:t>
            </a:r>
          </a:p>
          <a:p>
            <a:pPr algn="just"/>
            <a:r>
              <a:rPr lang="en-US" dirty="0" smtClean="0"/>
              <a:t>Adam Smith. </a:t>
            </a:r>
            <a:r>
              <a:rPr lang="en-US" i="1" dirty="0" smtClean="0"/>
              <a:t>An Inquiry into the nature and causes of the wealth of nations (1776);</a:t>
            </a:r>
          </a:p>
          <a:p>
            <a:pPr algn="just"/>
            <a:r>
              <a:rPr lang="en-US" dirty="0" smtClean="0"/>
              <a:t>David </a:t>
            </a:r>
            <a:r>
              <a:rPr lang="en-US" dirty="0" err="1" smtClean="0"/>
              <a:t>Rciardo</a:t>
            </a:r>
            <a:r>
              <a:rPr lang="en-US" dirty="0" smtClean="0"/>
              <a:t>. </a:t>
            </a:r>
            <a:r>
              <a:rPr lang="en-US" i="1" dirty="0" smtClean="0"/>
              <a:t>Principles of political economy and taxation. (1817);</a:t>
            </a:r>
          </a:p>
          <a:p>
            <a:pPr algn="just"/>
            <a:r>
              <a:rPr lang="pt-BR" dirty="0" smtClean="0"/>
              <a:t>Thomas </a:t>
            </a:r>
            <a:r>
              <a:rPr lang="pt-BR" dirty="0" err="1" smtClean="0"/>
              <a:t>Malthus</a:t>
            </a:r>
            <a:r>
              <a:rPr lang="pt-BR" dirty="0" smtClean="0"/>
              <a:t>. </a:t>
            </a:r>
            <a:r>
              <a:rPr lang="pt-BR" i="1" dirty="0" smtClean="0"/>
              <a:t>Princípios de Economia Política e Considerações sobre sua Aplicação Prática;</a:t>
            </a:r>
          </a:p>
          <a:p>
            <a:pPr algn="just"/>
            <a:r>
              <a:rPr lang="pt-BR" dirty="0" smtClean="0"/>
              <a:t>John Stuart Mill. </a:t>
            </a:r>
            <a:r>
              <a:rPr lang="pt-BR" i="1" dirty="0" smtClean="0"/>
              <a:t>Princípios de economia </a:t>
            </a:r>
            <a:r>
              <a:rPr lang="pt-BR" i="1" dirty="0" err="1" smtClean="0"/>
              <a:t>politica</a:t>
            </a:r>
            <a:r>
              <a:rPr lang="pt-BR" i="1" dirty="0" smtClean="0"/>
              <a:t> com algumas de suas aplicações á filosofia social;</a:t>
            </a:r>
          </a:p>
          <a:p>
            <a:pPr algn="just"/>
            <a:r>
              <a:rPr lang="pt-BR" dirty="0" smtClean="0"/>
              <a:t>John </a:t>
            </a:r>
            <a:r>
              <a:rPr lang="pt-BR" dirty="0" err="1" smtClean="0"/>
              <a:t>Baptist</a:t>
            </a:r>
            <a:r>
              <a:rPr lang="pt-BR" dirty="0" smtClean="0"/>
              <a:t> </a:t>
            </a:r>
            <a:r>
              <a:rPr lang="pt-BR" dirty="0" err="1" smtClean="0"/>
              <a:t>Say</a:t>
            </a:r>
            <a:r>
              <a:rPr lang="pt-BR" dirty="0" smtClean="0"/>
              <a:t>. </a:t>
            </a:r>
            <a:r>
              <a:rPr lang="pt-BR" i="1" dirty="0" smtClean="0"/>
              <a:t>Tratado de economia política. (1803).</a:t>
            </a:r>
            <a:endParaRPr lang="pt-BR" dirty="0"/>
          </a:p>
        </p:txBody>
      </p:sp>
    </p:spTree>
  </p:cSld>
  <p:clrMapOvr>
    <a:masterClrMapping/>
  </p:clrMapOvr>
  <p:transition>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pt-BR" b="1" dirty="0" smtClean="0"/>
              <a:t>O cenário histórico da Escola Clássica:</a:t>
            </a:r>
            <a:endParaRPr lang="pt-BR" dirty="0"/>
          </a:p>
        </p:txBody>
      </p:sp>
      <p:pic>
        <p:nvPicPr>
          <p:cNvPr id="4" name="Espaço Reservado para Conteúdo 3" descr="texto02_imagem1.jpg"/>
          <p:cNvPicPr>
            <a:picLocks noGrp="1" noChangeAspect="1"/>
          </p:cNvPicPr>
          <p:nvPr>
            <p:ph idx="1"/>
          </p:nvPr>
        </p:nvPicPr>
        <p:blipFill>
          <a:blip r:embed="rId2" cstate="print"/>
          <a:stretch>
            <a:fillRect/>
          </a:stretch>
        </p:blipFill>
        <p:spPr>
          <a:xfrm>
            <a:off x="1331641" y="2060848"/>
            <a:ext cx="4176464" cy="2880320"/>
          </a:xfrm>
          <a:prstGeom prst="rect">
            <a:avLst/>
          </a:prstGeom>
          <a:ln>
            <a:noFill/>
          </a:ln>
          <a:effectLst>
            <a:outerShdw blurRad="292100" dist="139700" dir="2700000" algn="tl" rotWithShape="0">
              <a:srgbClr val="333333">
                <a:alpha val="65000"/>
              </a:srgbClr>
            </a:outerShdw>
          </a:effectLst>
        </p:spPr>
      </p:pic>
      <p:pic>
        <p:nvPicPr>
          <p:cNvPr id="1026" name="Picture 2" descr="C:\Documents and Settings\usuario\Desktop\revolindus.jpg"/>
          <p:cNvPicPr>
            <a:picLocks noChangeAspect="1" noChangeArrowheads="1"/>
          </p:cNvPicPr>
          <p:nvPr/>
        </p:nvPicPr>
        <p:blipFill>
          <a:blip r:embed="rId3" cstate="print"/>
          <a:srcRect/>
          <a:stretch>
            <a:fillRect/>
          </a:stretch>
        </p:blipFill>
        <p:spPr bwMode="auto">
          <a:xfrm>
            <a:off x="5796136" y="1628800"/>
            <a:ext cx="2295525" cy="16478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27" name="Picture 3" descr="C:\Documents and Settings\usuario\Desktop\revolucao-industrial.jpg"/>
          <p:cNvPicPr>
            <a:picLocks noChangeAspect="1" noChangeArrowheads="1"/>
          </p:cNvPicPr>
          <p:nvPr/>
        </p:nvPicPr>
        <p:blipFill>
          <a:blip r:embed="rId4" cstate="print"/>
          <a:srcRect/>
          <a:stretch>
            <a:fillRect/>
          </a:stretch>
        </p:blipFill>
        <p:spPr bwMode="auto">
          <a:xfrm>
            <a:off x="2915816" y="4581128"/>
            <a:ext cx="2714625" cy="2057400"/>
          </a:xfrm>
          <a:prstGeom prst="ellipse">
            <a:avLst/>
          </a:prstGeom>
          <a:ln>
            <a:noFill/>
          </a:ln>
          <a:effectLst>
            <a:softEdge rad="112500"/>
          </a:effectLst>
        </p:spPr>
      </p:pic>
      <p:pic>
        <p:nvPicPr>
          <p:cNvPr id="1028" name="Picture 4" descr="C:\Documents and Settings\usuario\Desktop\Indus.jpg"/>
          <p:cNvPicPr>
            <a:picLocks noChangeAspect="1" noChangeArrowheads="1"/>
          </p:cNvPicPr>
          <p:nvPr/>
        </p:nvPicPr>
        <p:blipFill>
          <a:blip r:embed="rId5" cstate="print"/>
          <a:srcRect/>
          <a:stretch>
            <a:fillRect/>
          </a:stretch>
        </p:blipFill>
        <p:spPr bwMode="auto">
          <a:xfrm>
            <a:off x="5825967" y="3429000"/>
            <a:ext cx="2778481" cy="24482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2"/>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548680"/>
            <a:ext cx="7498080" cy="5699720"/>
          </a:xfrm>
        </p:spPr>
        <p:txBody>
          <a:bodyPr>
            <a:normAutofit fontScale="85000" lnSpcReduction="20000"/>
          </a:bodyPr>
          <a:lstStyle/>
          <a:p>
            <a:pPr algn="just"/>
            <a:r>
              <a:rPr lang="pt-BR" dirty="0" smtClean="0"/>
              <a:t>Quando Adam Smith, discípulo de Quesnay, publica sua “A Riqueza das Nações”, a revolução</a:t>
            </a:r>
          </a:p>
          <a:p>
            <a:pPr algn="just">
              <a:buNone/>
            </a:pPr>
            <a:r>
              <a:rPr lang="pt-BR" dirty="0" smtClean="0"/>
              <a:t>industrial já havia começado na Inglaterra, podemos dizer que, literalmente, ela estava a “pleno vapor”.</a:t>
            </a:r>
          </a:p>
          <a:p>
            <a:pPr algn="just"/>
            <a:r>
              <a:rPr lang="pt-BR" dirty="0" smtClean="0"/>
              <a:t>É natural que naquele momento histórico, fosse mais fácil que um intelectual pertencente as classes médias, estive maravilhado com as oportunidades de progresso que a revolução técnica, cientifica e economia prometia, do que se preocupar as mazelas que acumulação capitalista produzia na população, principalmente entre os excluídos do mercado de trabalho, mas também entre os empregados. </a:t>
            </a:r>
          </a:p>
          <a:p>
            <a:pPr algn="just"/>
            <a:r>
              <a:rPr lang="pt-BR" dirty="0" smtClean="0"/>
              <a:t>Esse “espírito” de modo geral contaminou todos os economistas clássicos.</a:t>
            </a:r>
          </a:p>
          <a:p>
            <a:pPr algn="just"/>
            <a:r>
              <a:rPr lang="pt-BR" dirty="0" smtClean="0"/>
              <a:t>A Teoria de </a:t>
            </a:r>
            <a:r>
              <a:rPr lang="pt-BR" dirty="0" err="1" smtClean="0"/>
              <a:t>Malthusiana</a:t>
            </a:r>
            <a:r>
              <a:rPr lang="pt-BR" dirty="0" smtClean="0"/>
              <a:t> – Teoria da População.</a:t>
            </a:r>
            <a:endParaRPr lang="pt-BR" dirty="0"/>
          </a:p>
        </p:txBody>
      </p:sp>
    </p:spTree>
  </p:cSld>
  <p:clrMapOvr>
    <a:masterClrMapping/>
  </p:clrMapOvr>
  <p:transition>
    <p:diamon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Conhecimento Científico</a:t>
            </a:r>
            <a:endParaRPr lang="pt-BR" dirty="0"/>
          </a:p>
        </p:txBody>
      </p:sp>
      <p:sp>
        <p:nvSpPr>
          <p:cNvPr id="3" name="Espaço Reservado para Conteúdo 2"/>
          <p:cNvSpPr>
            <a:spLocks noGrp="1"/>
          </p:cNvSpPr>
          <p:nvPr>
            <p:ph idx="1"/>
          </p:nvPr>
        </p:nvSpPr>
        <p:spPr/>
        <p:txBody>
          <a:bodyPr>
            <a:noAutofit/>
          </a:bodyPr>
          <a:lstStyle/>
          <a:p>
            <a:pPr algn="just"/>
            <a:r>
              <a:rPr lang="pt-BR" sz="2900" dirty="0" smtClean="0"/>
              <a:t>A </a:t>
            </a:r>
            <a:r>
              <a:rPr lang="pt-BR" sz="2900" b="1" dirty="0" smtClean="0"/>
              <a:t>ciência</a:t>
            </a:r>
            <a:r>
              <a:rPr lang="pt-BR" sz="2900" dirty="0" smtClean="0"/>
              <a:t> tem um grande prestígio no mundo de hoje.  As grandes empresas principalmente as grandes multinacionais têm o seu laboratório próprio para desenvolver as suas pesquisas.</a:t>
            </a:r>
          </a:p>
          <a:p>
            <a:pPr algn="just"/>
            <a:r>
              <a:rPr lang="pt-BR" sz="2900" dirty="0" smtClean="0"/>
              <a:t>No capitalismo de hoje a </a:t>
            </a:r>
            <a:r>
              <a:rPr lang="pt-BR" sz="2900" b="1" dirty="0" smtClean="0"/>
              <a:t>ciência</a:t>
            </a:r>
            <a:r>
              <a:rPr lang="pt-BR" sz="2900" dirty="0" smtClean="0"/>
              <a:t> já é reconhecida como um força de produção, como elemento importante da acumulação e ampliação do capital. Está na base de toda esta tecnologia avançada do nosso mundo de hoje.</a:t>
            </a:r>
            <a:endParaRPr lang="pt-BR" sz="2900" dirty="0"/>
          </a:p>
        </p:txBody>
      </p:sp>
    </p:spTree>
  </p:cSld>
  <p:clrMapOvr>
    <a:masterClrMapping/>
  </p:clrMapOvr>
  <p:transition>
    <p:wheel spokes="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algn="ctr"/>
            <a:r>
              <a:rPr lang="pt-BR" b="1" dirty="0" smtClean="0"/>
              <a:t>Princípios gerais da economia política clássica:</a:t>
            </a:r>
            <a:endParaRPr lang="pt-BR" dirty="0"/>
          </a:p>
        </p:txBody>
      </p:sp>
      <p:sp>
        <p:nvSpPr>
          <p:cNvPr id="3" name="Espaço Reservado para Conteúdo 2"/>
          <p:cNvSpPr>
            <a:spLocks noGrp="1"/>
          </p:cNvSpPr>
          <p:nvPr>
            <p:ph idx="1"/>
          </p:nvPr>
        </p:nvSpPr>
        <p:spPr>
          <a:xfrm>
            <a:off x="1435608" y="1447800"/>
            <a:ext cx="7498080" cy="5077544"/>
          </a:xfrm>
        </p:spPr>
        <p:txBody>
          <a:bodyPr>
            <a:normAutofit fontScale="70000" lnSpcReduction="20000"/>
          </a:bodyPr>
          <a:lstStyle/>
          <a:p>
            <a:pPr algn="just"/>
            <a:r>
              <a:rPr lang="pt-BR" sz="3400" dirty="0" smtClean="0"/>
              <a:t>O motor do desenvolvimento econômico é a </a:t>
            </a:r>
            <a:r>
              <a:rPr lang="pt-BR" sz="3400" i="1" dirty="0" smtClean="0"/>
              <a:t>divisão social do trabalho; através da especialização </a:t>
            </a:r>
            <a:r>
              <a:rPr lang="pt-BR" sz="3400" dirty="0" smtClean="0"/>
              <a:t>produtiva se consegue o aperfeiçoamento e o aumento da produtividade do trabalho.</a:t>
            </a:r>
          </a:p>
          <a:p>
            <a:pPr algn="just"/>
            <a:r>
              <a:rPr lang="pt-BR" sz="3400" dirty="0" smtClean="0"/>
              <a:t>Essa divisão social do trabalho deve ser realizada em escala internacional segundo os princípios das </a:t>
            </a:r>
            <a:r>
              <a:rPr lang="pt-BR" sz="3400" i="1" dirty="0" smtClean="0"/>
              <a:t>vantagens absolutas* (Smith) ou das vantagens relativas* (Ricardo).</a:t>
            </a:r>
          </a:p>
          <a:p>
            <a:pPr algn="just"/>
            <a:r>
              <a:rPr lang="pt-BR" sz="3400" dirty="0" smtClean="0"/>
              <a:t>Para isso é preciso eliminar todo tipo de barreira protecionista, monopólio de comercio e intervenção</a:t>
            </a:r>
          </a:p>
          <a:p>
            <a:pPr algn="just"/>
            <a:r>
              <a:rPr lang="pt-BR" sz="3400" dirty="0" smtClean="0"/>
              <a:t>no mercado (pelo Estado, sindicatos, etc.). </a:t>
            </a:r>
          </a:p>
          <a:p>
            <a:pPr algn="just"/>
            <a:r>
              <a:rPr lang="pt-BR" sz="3400" dirty="0" smtClean="0"/>
              <a:t>A livre concorrência estimula o desenvolvimento da força de trabalho e das empresas; e permite que a produção e o consumo sejam regulados automaticamente pelo mercado através da “</a:t>
            </a:r>
            <a:r>
              <a:rPr lang="pt-BR" sz="3400" i="1" dirty="0" smtClean="0"/>
              <a:t>mão-invisível”.</a:t>
            </a:r>
          </a:p>
          <a:p>
            <a:pPr algn="just"/>
            <a:endParaRPr lang="pt-BR" dirty="0"/>
          </a:p>
        </p:txBody>
      </p:sp>
    </p:spTree>
  </p:cSld>
  <p:clrMapOvr>
    <a:masterClrMapping/>
  </p:clrMapOvr>
  <p:transition>
    <p:wipe di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pt-BR" dirty="0" smtClean="0"/>
              <a:t>Teoria do valor trabalho: Geral</a:t>
            </a:r>
            <a:endParaRPr lang="pt-BR" dirty="0"/>
          </a:p>
        </p:txBody>
      </p:sp>
      <p:sp>
        <p:nvSpPr>
          <p:cNvPr id="3" name="Espaço Reservado para Conteúdo 2"/>
          <p:cNvSpPr>
            <a:spLocks noGrp="1"/>
          </p:cNvSpPr>
          <p:nvPr>
            <p:ph idx="1"/>
          </p:nvPr>
        </p:nvSpPr>
        <p:spPr/>
        <p:txBody>
          <a:bodyPr>
            <a:normAutofit fontScale="85000" lnSpcReduction="10000"/>
          </a:bodyPr>
          <a:lstStyle/>
          <a:p>
            <a:pPr algn="just"/>
            <a:r>
              <a:rPr lang="pt-BR" i="1" dirty="0" smtClean="0"/>
              <a:t>Adams Smith - nas sociedades primitivas o </a:t>
            </a:r>
            <a:r>
              <a:rPr lang="pt-BR" dirty="0" smtClean="0"/>
              <a:t>valor</a:t>
            </a:r>
            <a:r>
              <a:rPr lang="pt-BR" i="1" dirty="0" smtClean="0"/>
              <a:t> é proporcional ao trabalho contido na produção das mercadorias; porém, nas sociedades capitalistas é igual ao </a:t>
            </a:r>
            <a:r>
              <a:rPr lang="pt-BR" dirty="0" smtClean="0"/>
              <a:t>custo de produção</a:t>
            </a:r>
            <a:r>
              <a:rPr lang="pt-BR" i="1" dirty="0" smtClean="0"/>
              <a:t>, que estabelece o </a:t>
            </a:r>
            <a:r>
              <a:rPr lang="pt-BR" dirty="0" smtClean="0">
                <a:effectLst>
                  <a:outerShdw blurRad="38100" dist="38100" dir="2700000" algn="tl">
                    <a:srgbClr val="000000">
                      <a:alpha val="43137"/>
                    </a:srgbClr>
                  </a:outerShdw>
                </a:effectLst>
              </a:rPr>
              <a:t>preço natural </a:t>
            </a:r>
            <a:r>
              <a:rPr lang="pt-BR" i="1" dirty="0" smtClean="0"/>
              <a:t>= salário + lucro + renda (Teoria da Soma).</a:t>
            </a:r>
          </a:p>
          <a:p>
            <a:pPr algn="just"/>
            <a:r>
              <a:rPr lang="pt-BR" i="1" dirty="0" smtClean="0"/>
              <a:t>Segundo Smith, </a:t>
            </a:r>
            <a:r>
              <a:rPr lang="pt-BR" dirty="0" smtClean="0">
                <a:effectLst>
                  <a:outerShdw blurRad="38100" dist="38100" dir="2700000" algn="tl">
                    <a:srgbClr val="000000">
                      <a:alpha val="43137"/>
                    </a:srgbClr>
                  </a:outerShdw>
                </a:effectLst>
              </a:rPr>
              <a:t>"o preço real de todas as coisas (...) para o homem que as quer adquirir é o trabalho e o incômodo de adquiri-las." </a:t>
            </a:r>
            <a:endParaRPr lang="pt-BR" i="1" dirty="0" smtClean="0">
              <a:effectLst>
                <a:outerShdw blurRad="38100" dist="38100" dir="2700000" algn="tl">
                  <a:srgbClr val="000000">
                    <a:alpha val="43137"/>
                  </a:srgbClr>
                </a:outerShdw>
              </a:effectLst>
            </a:endParaRPr>
          </a:p>
          <a:p>
            <a:pPr algn="just"/>
            <a:r>
              <a:rPr lang="pt-BR" i="1" dirty="0" smtClean="0"/>
              <a:t>Esse preço é equivalente ao trabalho comandado, ou seja, ao trabalho que as mercadorias podem comandar (Tempo de trabalho)...</a:t>
            </a:r>
            <a:endParaRPr lang="pt-BR" i="1" dirty="0"/>
          </a:p>
        </p:txBody>
      </p:sp>
    </p:spTree>
  </p:cSld>
  <p:clrMapOvr>
    <a:masterClrMapping/>
  </p:clrMapOvr>
  <p:transition>
    <p:wipe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548680"/>
            <a:ext cx="7498080" cy="5976664"/>
          </a:xfrm>
        </p:spPr>
        <p:txBody>
          <a:bodyPr>
            <a:normAutofit fontScale="47500" lnSpcReduction="20000"/>
          </a:bodyPr>
          <a:lstStyle/>
          <a:p>
            <a:pPr algn="just"/>
            <a:r>
              <a:rPr lang="pt-BR" sz="3400" i="1" dirty="0" smtClean="0">
                <a:latin typeface="Bodoni MT" pitchFamily="18" charset="0"/>
              </a:rPr>
              <a:t>“A posição de Ricardo é que (...) o fato de que na economia capitalista uma parte do produto não retorna aos trabalhadores na medida em que se transforma em lucro ou renda fundiária, não impede totalmente que as mercadorias sejam trocadas segundo o trabalho nelas contido*.” </a:t>
            </a:r>
            <a:r>
              <a:rPr lang="pt-BR" sz="1800" dirty="0" smtClean="0">
                <a:latin typeface="Bodoni MT" pitchFamily="18" charset="0"/>
              </a:rPr>
              <a:t>* </a:t>
            </a:r>
            <a:r>
              <a:rPr lang="pt-BR" sz="2300" dirty="0" smtClean="0">
                <a:latin typeface="Bodoni MT" pitchFamily="18" charset="0"/>
              </a:rPr>
              <a:t>Loreta </a:t>
            </a:r>
            <a:r>
              <a:rPr lang="pt-BR" sz="2300" dirty="0" err="1" smtClean="0">
                <a:latin typeface="Bodoni MT" pitchFamily="18" charset="0"/>
              </a:rPr>
              <a:t>Napoleonni</a:t>
            </a:r>
            <a:r>
              <a:rPr lang="pt-BR" sz="2300" dirty="0" smtClean="0">
                <a:latin typeface="Bodoni MT" pitchFamily="18" charset="0"/>
              </a:rPr>
              <a:t> – Economia bandida.</a:t>
            </a:r>
          </a:p>
          <a:p>
            <a:pPr algn="just"/>
            <a:endParaRPr lang="pt-BR" sz="1800" dirty="0" smtClean="0">
              <a:latin typeface="Bodoni MT" pitchFamily="18" charset="0"/>
            </a:endParaRPr>
          </a:p>
          <a:p>
            <a:pPr algn="just"/>
            <a:r>
              <a:rPr lang="pt-BR" sz="4400" dirty="0" smtClean="0">
                <a:effectLst>
                  <a:outerShdw blurRad="38100" dist="38100" dir="2700000" algn="tl">
                    <a:srgbClr val="000000">
                      <a:alpha val="43137"/>
                    </a:srgbClr>
                  </a:outerShdw>
                </a:effectLst>
              </a:rPr>
              <a:t> Ricardo </a:t>
            </a:r>
            <a:r>
              <a:rPr lang="pt-BR" sz="4400" dirty="0" smtClean="0"/>
              <a:t>reformulou a teria do valor trabalho levando em consideração o trabalho necessário embutido nos meios de produção (fabricação dos instrumentos) para fabricar os produtos.</a:t>
            </a:r>
            <a:endParaRPr lang="pt-BR" sz="4400" i="1" dirty="0" smtClean="0">
              <a:latin typeface="Bodoni MT" pitchFamily="18" charset="0"/>
            </a:endParaRPr>
          </a:p>
          <a:p>
            <a:pPr algn="just"/>
            <a:r>
              <a:rPr lang="pt-BR" sz="4400" dirty="0" smtClean="0"/>
              <a:t>Ricardo também conciliou a teoria do valor trabalho com a renda da terra, afirmando que esta é determinada pela diferença de produtividade em solos diferentes. </a:t>
            </a:r>
          </a:p>
          <a:p>
            <a:pPr algn="just"/>
            <a:r>
              <a:rPr lang="pt-BR" sz="4400" dirty="0" smtClean="0"/>
              <a:t>Daí surgiu o conceito de </a:t>
            </a:r>
            <a:r>
              <a:rPr lang="pt-BR" sz="4400" i="1" dirty="0" smtClean="0"/>
              <a:t>produtividade marginal decrescente. Com o crescimento da economia e da população aumenta, é </a:t>
            </a:r>
            <a:r>
              <a:rPr lang="pt-BR" sz="4400" dirty="0" smtClean="0"/>
              <a:t>preciso produzir em terras menos férteis, o que encarece o preço dos produtos agrícolas, eleva a renda da terra e os salários e reduz os lucros, desestimulando o investimento.</a:t>
            </a:r>
          </a:p>
          <a:p>
            <a:pPr algn="just"/>
            <a:r>
              <a:rPr lang="pt-BR" sz="4400" dirty="0" err="1" smtClean="0">
                <a:effectLst>
                  <a:outerShdw blurRad="38100" dist="38100" dir="2700000" algn="tl">
                    <a:srgbClr val="000000">
                      <a:alpha val="43137"/>
                    </a:srgbClr>
                  </a:outerShdw>
                </a:effectLst>
              </a:rPr>
              <a:t>J.B.</a:t>
            </a:r>
            <a:r>
              <a:rPr lang="pt-BR" sz="4400" dirty="0" smtClean="0">
                <a:effectLst>
                  <a:outerShdw blurRad="38100" dist="38100" dir="2700000" algn="tl">
                    <a:srgbClr val="000000">
                      <a:alpha val="43137"/>
                    </a:srgbClr>
                  </a:outerShdw>
                </a:effectLst>
              </a:rPr>
              <a:t> </a:t>
            </a:r>
            <a:r>
              <a:rPr lang="pt-BR" sz="4400" dirty="0" err="1" smtClean="0">
                <a:effectLst>
                  <a:outerShdw blurRad="38100" dist="38100" dir="2700000" algn="tl">
                    <a:srgbClr val="000000">
                      <a:alpha val="43137"/>
                    </a:srgbClr>
                  </a:outerShdw>
                </a:effectLst>
              </a:rPr>
              <a:t>Say</a:t>
            </a:r>
            <a:r>
              <a:rPr lang="pt-BR" sz="4400" dirty="0" smtClean="0">
                <a:effectLst>
                  <a:outerShdw blurRad="38100" dist="38100" dir="2700000" algn="tl">
                    <a:srgbClr val="000000">
                      <a:alpha val="43137"/>
                    </a:srgbClr>
                  </a:outerShdw>
                </a:effectLst>
              </a:rPr>
              <a:t> </a:t>
            </a:r>
            <a:r>
              <a:rPr lang="pt-BR" sz="4400" dirty="0" smtClean="0"/>
              <a:t>- Toda oferta cria sua própria procura, isso porque ao criar-se um produto cria-se o seu valor, por isso, desde que as pessoas que vendem produtos imediatamente comprem produtos do mercado, não haveria desequilíbrios entre oferta e procura.</a:t>
            </a:r>
          </a:p>
        </p:txBody>
      </p:sp>
    </p:spTree>
  </p:cSld>
  <p:clrMapOvr>
    <a:masterClrMapping/>
  </p:clrMapOvr>
  <p:transition>
    <p:pull dir="l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dirty="0" smtClean="0"/>
              <a:t>Objetivos Ideológicos:</a:t>
            </a:r>
            <a:endParaRPr lang="pt-BR" dirty="0"/>
          </a:p>
        </p:txBody>
      </p:sp>
      <p:sp>
        <p:nvSpPr>
          <p:cNvPr id="3" name="Espaço Reservado para Conteúdo 2"/>
          <p:cNvSpPr>
            <a:spLocks noGrp="1"/>
          </p:cNvSpPr>
          <p:nvPr>
            <p:ph idx="1"/>
          </p:nvPr>
        </p:nvSpPr>
        <p:spPr/>
        <p:txBody>
          <a:bodyPr>
            <a:normAutofit fontScale="92500"/>
          </a:bodyPr>
          <a:lstStyle/>
          <a:p>
            <a:pPr algn="just"/>
            <a:r>
              <a:rPr lang="pt-BR" dirty="0" smtClean="0"/>
              <a:t>Beneficiar a burguesia, em particular a industrial, pois desejavam que esta tivesse liberdade para importar matérias primas e alimentos de quaisquer países, com isso teriam diminuição dos custos de produção (salários, matérias-primas) e ampliaria os lucros e a capacidade de exportação de manufaturas. Além de Impedir a intervenção de sindicatos ou do Estado a favor dos trabalhadores assalariados.</a:t>
            </a:r>
            <a:endParaRPr lang="pt-BR" dirty="0"/>
          </a:p>
        </p:txBody>
      </p:sp>
    </p:spTree>
  </p:cSld>
  <p:clrMapOvr>
    <a:masterClrMapping/>
  </p:clrMapOvr>
  <p:transition>
    <p:strips dir="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Referências Bibliográficas</a:t>
            </a:r>
            <a:endParaRPr lang="pt-BR" dirty="0"/>
          </a:p>
        </p:txBody>
      </p:sp>
      <p:sp>
        <p:nvSpPr>
          <p:cNvPr id="3" name="Espaço Reservado para Conteúdo 2"/>
          <p:cNvSpPr>
            <a:spLocks noGrp="1"/>
          </p:cNvSpPr>
          <p:nvPr>
            <p:ph idx="1"/>
          </p:nvPr>
        </p:nvSpPr>
        <p:spPr/>
        <p:txBody>
          <a:bodyPr>
            <a:normAutofit/>
          </a:bodyPr>
          <a:lstStyle/>
          <a:p>
            <a:pPr algn="just"/>
            <a:r>
              <a:rPr lang="pt-BR" sz="2400" dirty="0" smtClean="0"/>
              <a:t>BRUE, Stanley L. </a:t>
            </a:r>
            <a:r>
              <a:rPr lang="pt-BR" sz="2400" i="1" dirty="0" smtClean="0"/>
              <a:t>História do Pensamento Econômico</a:t>
            </a:r>
            <a:r>
              <a:rPr lang="pt-BR" sz="2400" dirty="0" smtClean="0"/>
              <a:t>. São Paulo:</a:t>
            </a:r>
            <a:r>
              <a:rPr lang="pt-BR" sz="2400" dirty="0" err="1" smtClean="0"/>
              <a:t>Thomson</a:t>
            </a:r>
            <a:r>
              <a:rPr lang="pt-BR" sz="2400" dirty="0" smtClean="0"/>
              <a:t>, 2005.</a:t>
            </a:r>
          </a:p>
          <a:p>
            <a:pPr algn="just"/>
            <a:r>
              <a:rPr lang="pt-BR" sz="2400" dirty="0" smtClean="0"/>
              <a:t>LANGE, </a:t>
            </a:r>
            <a:r>
              <a:rPr lang="pt-BR" sz="2400" dirty="0" err="1" smtClean="0"/>
              <a:t>Oskar</a:t>
            </a:r>
            <a:r>
              <a:rPr lang="pt-BR" sz="2400" dirty="0" smtClean="0"/>
              <a:t>. Economia Política. In: </a:t>
            </a:r>
            <a:r>
              <a:rPr lang="pt-BR" sz="2400" b="1" dirty="0" smtClean="0"/>
              <a:t>Economia</a:t>
            </a:r>
            <a:r>
              <a:rPr lang="pt-BR" sz="2400" b="1" i="1" dirty="0" smtClean="0"/>
              <a:t>.</a:t>
            </a:r>
            <a:r>
              <a:rPr lang="pt-BR" sz="2400" i="1" dirty="0" smtClean="0"/>
              <a:t>(Org. Lenina </a:t>
            </a:r>
            <a:r>
              <a:rPr lang="pt-BR" sz="2400" i="1" dirty="0" err="1" smtClean="0"/>
              <a:t>Pomeranz</a:t>
            </a:r>
            <a:r>
              <a:rPr lang="pt-BR" sz="2400" i="1" dirty="0" smtClean="0"/>
              <a:t>, Coleção Grandes Cientistas </a:t>
            </a:r>
            <a:r>
              <a:rPr lang="pt-BR" sz="2400" dirty="0" smtClean="0"/>
              <a:t>Sociais). São Paulo, 1981.</a:t>
            </a:r>
          </a:p>
          <a:p>
            <a:pPr algn="just"/>
            <a:r>
              <a:rPr lang="pt-BR" sz="2400" dirty="0" smtClean="0"/>
              <a:t>NETTO, J. P. &amp; BRAZ, M. </a:t>
            </a:r>
            <a:r>
              <a:rPr lang="pt-BR" sz="2400" b="1" dirty="0" smtClean="0"/>
              <a:t>Economia Política: uma introdução crítica. </a:t>
            </a:r>
            <a:r>
              <a:rPr lang="pt-BR" sz="2400" dirty="0" smtClean="0"/>
              <a:t>São Paulo: Cortez, 2006.</a:t>
            </a:r>
          </a:p>
          <a:p>
            <a:r>
              <a:rPr lang="pt-BR" sz="2400" dirty="0" smtClean="0"/>
              <a:t>SINGER, Paul. </a:t>
            </a:r>
            <a:r>
              <a:rPr lang="pt-BR" sz="2400" b="1" dirty="0" smtClean="0"/>
              <a:t>Curso de introdução à economia política. </a:t>
            </a:r>
            <a:r>
              <a:rPr lang="pt-BR" sz="2400" dirty="0" smtClean="0"/>
              <a:t>13. ed. Rio de Janeiro : Forense- Universitária, 1991.</a:t>
            </a:r>
            <a:endParaRPr lang="pt-BR" sz="2400" dirty="0"/>
          </a:p>
        </p:txBody>
      </p:sp>
    </p:spTree>
  </p:cSld>
  <p:clrMapOvr>
    <a:masterClrMapping/>
  </p:clrMapOvr>
  <p:transition>
    <p:wipe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lstStyle/>
          <a:p>
            <a:endParaRPr lang="pt-BR" dirty="0" smtClean="0"/>
          </a:p>
          <a:p>
            <a:endParaRPr lang="pt-BR" dirty="0" smtClean="0"/>
          </a:p>
          <a:p>
            <a:endParaRPr lang="pt-BR" dirty="0" smtClean="0"/>
          </a:p>
          <a:p>
            <a:endParaRPr lang="pt-BR" dirty="0" smtClean="0"/>
          </a:p>
        </p:txBody>
      </p:sp>
      <p:sp>
        <p:nvSpPr>
          <p:cNvPr id="4" name="Retângulo 3"/>
          <p:cNvSpPr/>
          <p:nvPr/>
        </p:nvSpPr>
        <p:spPr>
          <a:xfrm>
            <a:off x="2477516" y="2492896"/>
            <a:ext cx="4830788" cy="1397769"/>
          </a:xfrm>
          <a:prstGeom prst="rect">
            <a:avLst/>
          </a:prstGeom>
          <a:noFill/>
        </p:spPr>
        <p:txBody>
          <a:bodyPr wrap="none" lIns="91440" tIns="45720" rIns="91440" bIns="45720">
            <a:prstTxWarp prst="textWave2">
              <a:avLst/>
            </a:prstTxWarp>
            <a:spAutoFit/>
            <a:scene3d>
              <a:camera prst="orthographicFront"/>
              <a:lightRig rig="balanced" dir="t">
                <a:rot lat="0" lon="0" rev="2100000"/>
              </a:lightRig>
            </a:scene3d>
            <a:sp3d extrusionH="57150" prstMaterial="metal">
              <a:bevelT w="38100" h="25400"/>
              <a:contourClr>
                <a:schemeClr val="bg2"/>
              </a:contourClr>
            </a:sp3d>
          </a:bodyPr>
          <a:lstStyle/>
          <a:p>
            <a:pPr algn="ctr"/>
            <a:r>
              <a:rPr lang="pt-BR" sz="5400" b="1" cap="none" spc="0" dirty="0" smtClean="0">
                <a:ln w="50800"/>
                <a:solidFill>
                  <a:schemeClr val="bg1">
                    <a:shade val="50000"/>
                  </a:schemeClr>
                </a:solidFill>
                <a:effectLst/>
              </a:rPr>
              <a:t>Obrigado!!!!!</a:t>
            </a:r>
            <a:endParaRPr lang="pt-BR" sz="5400" b="1" cap="none" spc="0" dirty="0">
              <a:ln w="50800"/>
              <a:solidFill>
                <a:schemeClr val="bg1">
                  <a:shade val="50000"/>
                </a:schemeClr>
              </a:solidFill>
              <a:effectLst/>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pt-BR" sz="3600" dirty="0" smtClean="0"/>
              <a:t>Qual o pensamento comum de quem são os Cientistas?</a:t>
            </a:r>
            <a:endParaRPr lang="pt-BR" sz="3600" dirty="0"/>
          </a:p>
        </p:txBody>
      </p:sp>
      <p:pic>
        <p:nvPicPr>
          <p:cNvPr id="4" name="Espaço Reservado para Conteúdo 3" descr="homer_pensador.jpg"/>
          <p:cNvPicPr>
            <a:picLocks noGrp="1" noChangeAspect="1"/>
          </p:cNvPicPr>
          <p:nvPr>
            <p:ph idx="1"/>
          </p:nvPr>
        </p:nvPicPr>
        <p:blipFill>
          <a:blip r:embed="rId2" cstate="print"/>
          <a:stretch>
            <a:fillRect/>
          </a:stretch>
        </p:blipFill>
        <p:spPr>
          <a:xfrm>
            <a:off x="5580112" y="2204864"/>
            <a:ext cx="2520280" cy="28083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CaixaDeTexto 5"/>
          <p:cNvSpPr txBox="1"/>
          <p:nvPr/>
        </p:nvSpPr>
        <p:spPr>
          <a:xfrm>
            <a:off x="1331640" y="2276872"/>
            <a:ext cx="3744416" cy="3693319"/>
          </a:xfrm>
          <a:prstGeom prst="rect">
            <a:avLst/>
          </a:prstGeom>
          <a:noFill/>
        </p:spPr>
        <p:txBody>
          <a:bodyPr wrap="square" rtlCol="0">
            <a:spAutoFit/>
          </a:bodyPr>
          <a:lstStyle/>
          <a:p>
            <a:pPr algn="just">
              <a:buFont typeface="Arial" pitchFamily="34" charset="0"/>
              <a:buChar char="•"/>
            </a:pPr>
            <a:r>
              <a:rPr lang="pt-BR" dirty="0" smtClean="0"/>
              <a:t> É </a:t>
            </a:r>
            <a:r>
              <a:rPr lang="pt-BR" dirty="0"/>
              <a:t>aquele que, justamente, tem o conhecimento científico que lhe permite revelar a verdade sobre as coisas e por isso </a:t>
            </a:r>
            <a:r>
              <a:rPr lang="pt-BR" dirty="0" smtClean="0"/>
              <a:t>pode falar </a:t>
            </a:r>
            <a:r>
              <a:rPr lang="pt-BR" dirty="0"/>
              <a:t>com autoridade e a nós compete aceitar o que ele afirma</a:t>
            </a:r>
            <a:r>
              <a:rPr lang="pt-BR" dirty="0" smtClean="0"/>
              <a:t>.</a:t>
            </a:r>
          </a:p>
          <a:p>
            <a:pPr algn="just">
              <a:buFont typeface="Arial" pitchFamily="34" charset="0"/>
              <a:buChar char="•"/>
            </a:pPr>
            <a:r>
              <a:rPr lang="pt-BR" dirty="0" smtClean="0"/>
              <a:t> Acreditamos </a:t>
            </a:r>
            <a:r>
              <a:rPr lang="pt-BR" dirty="0"/>
              <a:t>que o cientista chega à verdade graças a procedimentos rigorosos que inclui entre outras coisas o método, </a:t>
            </a:r>
            <a:r>
              <a:rPr lang="pt-BR" dirty="0" smtClean="0"/>
              <a:t>a observação </a:t>
            </a:r>
            <a:r>
              <a:rPr lang="pt-BR" dirty="0"/>
              <a:t>dos fatos, a experiência. E tudo isto com uma postura totalmente neutra.</a:t>
            </a:r>
            <a:endParaRPr lang="pt-BR" dirty="0" smtClean="0"/>
          </a:p>
          <a:p>
            <a:pPr algn="just"/>
            <a:endParaRPr lang="pt-BR" dirty="0"/>
          </a:p>
        </p:txBody>
      </p:sp>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Como procede as Ciências...</a:t>
            </a:r>
            <a:endParaRPr lang="pt-BR" dirty="0"/>
          </a:p>
        </p:txBody>
      </p:sp>
      <p:sp>
        <p:nvSpPr>
          <p:cNvPr id="3" name="Espaço Reservado para Conteúdo 2"/>
          <p:cNvSpPr>
            <a:spLocks noGrp="1"/>
          </p:cNvSpPr>
          <p:nvPr>
            <p:ph idx="1"/>
          </p:nvPr>
        </p:nvSpPr>
        <p:spPr>
          <a:xfrm>
            <a:off x="1435608" y="1447800"/>
            <a:ext cx="7498080" cy="5149552"/>
          </a:xfrm>
        </p:spPr>
        <p:txBody>
          <a:bodyPr>
            <a:noAutofit/>
          </a:bodyPr>
          <a:lstStyle/>
          <a:p>
            <a:pPr algn="just"/>
            <a:r>
              <a:rPr lang="pt-BR" sz="2400" dirty="0" smtClean="0"/>
              <a:t>Desconfia de nossas certezas, de nossa adesão imediata às coisas, da </a:t>
            </a:r>
            <a:r>
              <a:rPr lang="pt-BR" sz="2400" u="sng" dirty="0" smtClean="0"/>
              <a:t>ausência de crítica</a:t>
            </a:r>
            <a:r>
              <a:rPr lang="pt-BR" sz="2400" dirty="0" smtClean="0"/>
              <a:t>.</a:t>
            </a:r>
          </a:p>
          <a:p>
            <a:pPr algn="just"/>
            <a:r>
              <a:rPr lang="pt-BR" sz="2400" dirty="0" smtClean="0"/>
              <a:t> Busca </a:t>
            </a:r>
            <a:r>
              <a:rPr lang="pt-BR" sz="2400" u="sng" dirty="0" smtClean="0"/>
              <a:t>leis gerais</a:t>
            </a:r>
            <a:r>
              <a:rPr lang="pt-BR" sz="2400" dirty="0" smtClean="0"/>
              <a:t> para os fenômenos. Ex.: a queda dos corpos é explicada pela lei da gravidade. Não acredita em milagres mas acredita na regularidade, constância, freqüência dos fenômenos.</a:t>
            </a:r>
          </a:p>
          <a:p>
            <a:pPr algn="just"/>
            <a:r>
              <a:rPr lang="pt-BR" sz="2400" dirty="0" smtClean="0"/>
              <a:t>É generalizador, pois reúne individualidades sob as mesmas leis, sob as mesmas medidas. Ex.: a química nos revela que a enorme variedade de corpos se reduz a um número limitado de corpos simples que se combinam de modos variados.</a:t>
            </a:r>
          </a:p>
          <a:p>
            <a:pPr algn="just"/>
            <a:r>
              <a:rPr lang="pt-BR" sz="2400" dirty="0" smtClean="0"/>
              <a:t>Aspira à </a:t>
            </a:r>
            <a:r>
              <a:rPr lang="pt-BR" sz="2400" u="sng" dirty="0" smtClean="0"/>
              <a:t>Objetividade</a:t>
            </a:r>
            <a:r>
              <a:rPr lang="pt-BR" sz="2400" dirty="0" smtClean="0"/>
              <a:t> enquanto o senso comum se caracteriza pela subjetividade.</a:t>
            </a:r>
          </a:p>
        </p:txBody>
      </p:sp>
    </p:spTree>
  </p:cSld>
  <p:clrMapOvr>
    <a:masterClrMapping/>
  </p:clrMapOvr>
  <p:transition>
    <p:pull dir="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1435608" y="692696"/>
            <a:ext cx="7498080" cy="5555704"/>
          </a:xfrm>
        </p:spPr>
        <p:txBody>
          <a:bodyPr>
            <a:normAutofit fontScale="92500" lnSpcReduction="20000"/>
          </a:bodyPr>
          <a:lstStyle/>
          <a:p>
            <a:pPr algn="just"/>
            <a:r>
              <a:rPr lang="pt-BR" dirty="0" smtClean="0"/>
              <a:t>Dispõe de uma </a:t>
            </a:r>
            <a:r>
              <a:rPr lang="pt-BR" u="sng" dirty="0" smtClean="0"/>
              <a:t>linguagem rigorosa</a:t>
            </a:r>
            <a:r>
              <a:rPr lang="pt-BR" dirty="0" smtClean="0"/>
              <a:t> cujos conceitos são definidos de modo a evitar qualquer ambigüidade.</a:t>
            </a:r>
          </a:p>
          <a:p>
            <a:pPr algn="just"/>
            <a:r>
              <a:rPr lang="pt-BR" dirty="0" smtClean="0"/>
              <a:t>É </a:t>
            </a:r>
            <a:r>
              <a:rPr lang="pt-BR" u="sng" dirty="0" smtClean="0"/>
              <a:t>quantitativo</a:t>
            </a:r>
            <a:r>
              <a:rPr lang="pt-BR" dirty="0" smtClean="0"/>
              <a:t>: busca medidas, padrões, critérios de comparação e de avaliação para coisas que parecem ser diferentes. Por isto, a matemática se constitui em instrumento importante de várias ciências.</a:t>
            </a:r>
          </a:p>
          <a:p>
            <a:pPr algn="just"/>
            <a:r>
              <a:rPr lang="pt-BR" dirty="0" smtClean="0"/>
              <a:t>Tem </a:t>
            </a:r>
            <a:r>
              <a:rPr lang="pt-BR" u="sng" dirty="0" smtClean="0"/>
              <a:t>Método rigoroso</a:t>
            </a:r>
            <a:r>
              <a:rPr lang="pt-BR" dirty="0" smtClean="0"/>
              <a:t> para a observação , experimentação e verificação dos fatos.</a:t>
            </a:r>
          </a:p>
          <a:p>
            <a:pPr algn="just"/>
            <a:r>
              <a:rPr lang="pt-BR" dirty="0" smtClean="0"/>
              <a:t>Diferentemente do Senso Comum que muitas vezes é marcado pelo sentimento, </a:t>
            </a:r>
            <a:r>
              <a:rPr lang="pt-BR" u="sng" dirty="0" smtClean="0"/>
              <a:t>o conhecimento científico se pretende Racional.</a:t>
            </a:r>
          </a:p>
          <a:p>
            <a:endParaRPr lang="pt-BR" dirty="0"/>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Economia Política x Economia</a:t>
            </a:r>
            <a:endParaRPr lang="pt-BR" dirty="0"/>
          </a:p>
        </p:txBody>
      </p:sp>
      <p:sp>
        <p:nvSpPr>
          <p:cNvPr id="3" name="Espaço Reservado para Conteúdo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pPr algn="just"/>
            <a:r>
              <a:rPr lang="pt-BR" dirty="0" smtClean="0"/>
              <a:t>“</a:t>
            </a:r>
            <a:r>
              <a:rPr lang="pt-BR" b="1" dirty="0" smtClean="0"/>
              <a:t>Economia Política</a:t>
            </a:r>
            <a:r>
              <a:rPr lang="pt-BR" dirty="0" smtClean="0"/>
              <a:t> é a ciência das leis que regem a produção e a distribuição de bens materiais para atender as necessidades humanas”. </a:t>
            </a:r>
            <a:r>
              <a:rPr lang="pt-BR" sz="2400" dirty="0" smtClean="0"/>
              <a:t>(LANGE, 1981).</a:t>
            </a:r>
          </a:p>
          <a:p>
            <a:pPr algn="just"/>
            <a:r>
              <a:rPr lang="pt-BR" dirty="0" smtClean="0"/>
              <a:t>“</a:t>
            </a:r>
            <a:r>
              <a:rPr lang="pt-BR" b="1" dirty="0" smtClean="0"/>
              <a:t>Economia Política </a:t>
            </a:r>
            <a:r>
              <a:rPr lang="pt-BR" dirty="0" smtClean="0"/>
              <a:t>é a ciência que estuda as relações sociais de produção, circulação e distribuição de bens materiais, definindo as leis que regem tais relações” </a:t>
            </a:r>
            <a:r>
              <a:rPr lang="pt-BR" sz="2400" dirty="0" smtClean="0"/>
              <a:t>(SANDRONI, Paulo, Dicionário de Economia).</a:t>
            </a: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ço Reservado para Conteúdo 3" descr="econo.jpg"/>
          <p:cNvPicPr>
            <a:picLocks noGrp="1" noChangeAspect="1"/>
          </p:cNvPicPr>
          <p:nvPr>
            <p:ph idx="1"/>
          </p:nvPr>
        </p:nvPicPr>
        <p:blipFill>
          <a:blip r:embed="rId2" cstate="print"/>
          <a:stretch>
            <a:fillRect/>
          </a:stretch>
        </p:blipFill>
        <p:spPr>
          <a:xfrm>
            <a:off x="5724128" y="620688"/>
            <a:ext cx="3104932" cy="33386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tângulo 4"/>
          <p:cNvSpPr/>
          <p:nvPr/>
        </p:nvSpPr>
        <p:spPr>
          <a:xfrm>
            <a:off x="1115616" y="1124744"/>
            <a:ext cx="4464496" cy="1846659"/>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pt-BR" dirty="0" smtClean="0"/>
              <a:t>“</a:t>
            </a:r>
            <a:r>
              <a:rPr lang="pt-BR" sz="2400" b="1" dirty="0" smtClean="0"/>
              <a:t>Economia</a:t>
            </a:r>
            <a:r>
              <a:rPr lang="pt-BR" sz="2400" dirty="0" smtClean="0"/>
              <a:t> é a ciência da administração dos recursos escassos na sociedade humana” (LANGE, 1985).</a:t>
            </a:r>
          </a:p>
          <a:p>
            <a:pPr algn="just">
              <a:buNone/>
            </a:pPr>
            <a:endParaRPr lang="pt-BR" dirty="0" smtClean="0"/>
          </a:p>
        </p:txBody>
      </p:sp>
      <p:sp>
        <p:nvSpPr>
          <p:cNvPr id="6" name="Retângulo 5"/>
          <p:cNvSpPr/>
          <p:nvPr/>
        </p:nvSpPr>
        <p:spPr>
          <a:xfrm>
            <a:off x="4788024" y="4293096"/>
            <a:ext cx="3923928" cy="156966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pt-BR" sz="2400" dirty="0" smtClean="0"/>
              <a:t>“</a:t>
            </a:r>
            <a:r>
              <a:rPr lang="pt-BR" sz="2400" b="1" dirty="0" smtClean="0"/>
              <a:t>Economia </a:t>
            </a:r>
            <a:r>
              <a:rPr lang="pt-BR" sz="2400" dirty="0" smtClean="0"/>
              <a:t>é o estudo de como a sociedade administra seus recursos escassos” (MANKIW, 2006).</a:t>
            </a:r>
            <a:endParaRPr lang="pt-BR" sz="2400" dirty="0"/>
          </a:p>
        </p:txBody>
      </p:sp>
      <p:pic>
        <p:nvPicPr>
          <p:cNvPr id="2050" name="Picture 2" descr="C:\Documents and Settings\usuario\Desktop\economia-a.jpg"/>
          <p:cNvPicPr>
            <a:picLocks noChangeAspect="1" noChangeArrowheads="1"/>
          </p:cNvPicPr>
          <p:nvPr/>
        </p:nvPicPr>
        <p:blipFill>
          <a:blip r:embed="rId3" cstate="print"/>
          <a:srcRect/>
          <a:stretch>
            <a:fillRect/>
          </a:stretch>
        </p:blipFill>
        <p:spPr bwMode="auto">
          <a:xfrm>
            <a:off x="1259632" y="3356992"/>
            <a:ext cx="3214489" cy="2808312"/>
          </a:xfrm>
          <a:prstGeom prst="rect">
            <a:avLst/>
          </a:prstGeom>
          <a:noFill/>
        </p:spPr>
      </p:pic>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dirty="0" smtClean="0"/>
              <a:t>Entendendo a Diferença</a:t>
            </a:r>
            <a:endParaRPr lang="pt-BR" dirty="0"/>
          </a:p>
        </p:txBody>
      </p:sp>
      <p:sp>
        <p:nvSpPr>
          <p:cNvPr id="3" name="Espaço Reservado para Conteúdo 2"/>
          <p:cNvSpPr>
            <a:spLocks noGrp="1"/>
          </p:cNvSpPr>
          <p:nvPr>
            <p:ph idx="1"/>
          </p:nvPr>
        </p:nvSpPr>
        <p:spPr/>
        <p:style>
          <a:lnRef idx="2">
            <a:schemeClr val="accent1"/>
          </a:lnRef>
          <a:fillRef idx="1">
            <a:schemeClr val="lt1"/>
          </a:fillRef>
          <a:effectRef idx="0">
            <a:schemeClr val="accent1"/>
          </a:effectRef>
          <a:fontRef idx="minor">
            <a:schemeClr val="dk1"/>
          </a:fontRef>
        </p:style>
        <p:txBody>
          <a:bodyPr>
            <a:normAutofit/>
          </a:bodyPr>
          <a:lstStyle/>
          <a:p>
            <a:pPr algn="just"/>
            <a:r>
              <a:rPr lang="pt-BR" dirty="0" smtClean="0"/>
              <a:t>Essa diferença de conceitos advém da diferença dos </a:t>
            </a:r>
            <a:r>
              <a:rPr lang="pt-BR" u="sng" dirty="0" smtClean="0"/>
              <a:t>métodos de análise científica</a:t>
            </a:r>
            <a:r>
              <a:rPr lang="pt-BR" dirty="0" smtClean="0"/>
              <a:t> empregados pelos diversos estudiosos da economia. </a:t>
            </a:r>
          </a:p>
          <a:p>
            <a:pPr algn="just"/>
            <a:r>
              <a:rPr lang="pt-BR" dirty="0" smtClean="0"/>
              <a:t>E a diferença de método é originada, mais precisamente, pelas diferenças ideológicas que existem entre eles. A diferença de métodos leva a resultados teóricos e práticos diversos.</a:t>
            </a:r>
          </a:p>
        </p:txBody>
      </p:sp>
    </p:spTree>
  </p:cSld>
  <p:clrMapOvr>
    <a:masterClrMapping/>
  </p:clrMapOvr>
  <p:transition>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ício">
  <a:themeElements>
    <a:clrScheme name="Solstí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í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í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325</TotalTime>
  <Words>2748</Words>
  <Application>Microsoft Office PowerPoint</Application>
  <PresentationFormat>Apresentação na tela (4:3)</PresentationFormat>
  <Paragraphs>128</Paragraphs>
  <Slides>35</Slides>
  <Notes>0</Notes>
  <HiddenSlides>0</HiddenSlides>
  <MMClips>0</MMClips>
  <ScaleCrop>false</ScaleCrop>
  <HeadingPairs>
    <vt:vector size="4" baseType="variant">
      <vt:variant>
        <vt:lpstr>Tema</vt:lpstr>
      </vt:variant>
      <vt:variant>
        <vt:i4>1</vt:i4>
      </vt:variant>
      <vt:variant>
        <vt:lpstr>Títulos de slides</vt:lpstr>
      </vt:variant>
      <vt:variant>
        <vt:i4>35</vt:i4>
      </vt:variant>
    </vt:vector>
  </HeadingPairs>
  <TitlesOfParts>
    <vt:vector size="36" baseType="lpstr">
      <vt:lpstr>Solstício</vt:lpstr>
      <vt:lpstr>Introdução a Economia Política</vt:lpstr>
      <vt:lpstr>O que é Conhecimento Científico? </vt:lpstr>
      <vt:lpstr>Conhecimento Científico</vt:lpstr>
      <vt:lpstr>Qual o pensamento comum de quem são os Cientistas?</vt:lpstr>
      <vt:lpstr>Como procede as Ciências...</vt:lpstr>
      <vt:lpstr>Slide 6</vt:lpstr>
      <vt:lpstr>Economia Política x Economia</vt:lpstr>
      <vt:lpstr>Slide 8</vt:lpstr>
      <vt:lpstr>Entendendo a Diferença</vt:lpstr>
      <vt:lpstr>Portanto...</vt:lpstr>
      <vt:lpstr>Tipos de Abordagens</vt:lpstr>
      <vt:lpstr>Economia Política: Geral</vt:lpstr>
      <vt:lpstr>Slide 13</vt:lpstr>
      <vt:lpstr>Slide 14</vt:lpstr>
      <vt:lpstr>Contexto Histórico</vt:lpstr>
      <vt:lpstr>Slide 16</vt:lpstr>
      <vt:lpstr>Slide 17</vt:lpstr>
      <vt:lpstr>Escola Fisiocrata</vt:lpstr>
      <vt:lpstr>Princípios da economia política fisiocrata:</vt:lpstr>
      <vt:lpstr>Slide 20</vt:lpstr>
      <vt:lpstr>DIAGRAMA DO FLUXO CIRCULAR DA RENDA</vt:lpstr>
      <vt:lpstr>Slide 22</vt:lpstr>
      <vt:lpstr>Contribuições dos Fisiocratas... </vt:lpstr>
      <vt:lpstr>Slide 24</vt:lpstr>
      <vt:lpstr>Slide 25</vt:lpstr>
      <vt:lpstr>Economia Política Clássica</vt:lpstr>
      <vt:lpstr>Slide 27</vt:lpstr>
      <vt:lpstr>O cenário histórico da Escola Clássica:</vt:lpstr>
      <vt:lpstr>Slide 29</vt:lpstr>
      <vt:lpstr>Princípios gerais da economia política clássica:</vt:lpstr>
      <vt:lpstr>Teoria do valor trabalho: Geral</vt:lpstr>
      <vt:lpstr>Slide 32</vt:lpstr>
      <vt:lpstr>Objetivos Ideológicos:</vt:lpstr>
      <vt:lpstr>Referências Bibliográficas</vt:lpstr>
      <vt:lpstr>Slide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Introdução a Economia Política</dc:title>
  <dc:creator>user</dc:creator>
  <cp:lastModifiedBy>Marco Jordão</cp:lastModifiedBy>
  <cp:revision>59</cp:revision>
  <dcterms:created xsi:type="dcterms:W3CDTF">2011-02-07T12:19:32Z</dcterms:created>
  <dcterms:modified xsi:type="dcterms:W3CDTF">2011-03-01T13:44:52Z</dcterms:modified>
</cp:coreProperties>
</file>