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7E3D15-8072-4DF4-830C-9876D910110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2F9408C3-1833-4111-998A-F437AC46DE3F}">
      <dgm:prSet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marL="0" marR="0" indent="0" algn="just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BR" b="1" dirty="0" smtClean="0"/>
            <a:t>Prosseguiu suas atividades na bolsa e em poucos anos ficou rico o bastante para se dedicar aos estudos, especialmente a matemática, química e </a:t>
          </a:r>
          <a:r>
            <a:rPr lang="pt-BR" b="1" dirty="0" smtClean="0"/>
            <a:t>geologia e adquiriu uma propriedade rural. </a:t>
          </a:r>
        </a:p>
        <a:p>
          <a:pPr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dirty="0"/>
        </a:p>
      </dgm:t>
    </dgm:pt>
    <dgm:pt modelId="{463AD5AA-BFC9-44BA-B677-A7F8E223C5DF}" type="parTrans" cxnId="{CA885987-F1A8-491B-909D-C54068D5ED2E}">
      <dgm:prSet/>
      <dgm:spPr/>
      <dgm:t>
        <a:bodyPr/>
        <a:lstStyle/>
        <a:p>
          <a:endParaRPr lang="pt-BR"/>
        </a:p>
      </dgm:t>
    </dgm:pt>
    <dgm:pt modelId="{49F5D336-A8A6-438B-B83E-58B2ED373647}" type="sibTrans" cxnId="{CA885987-F1A8-491B-909D-C54068D5ED2E}">
      <dgm:prSet/>
      <dgm:spPr/>
      <dgm:t>
        <a:bodyPr/>
        <a:lstStyle/>
        <a:p>
          <a:endParaRPr lang="pt-BR"/>
        </a:p>
      </dgm:t>
    </dgm:pt>
    <dgm:pt modelId="{0981FCD8-E910-43E9-8E8D-DB5DB9417A1B}">
      <dgm:prSet/>
      <dgm:spPr/>
      <dgm:t>
        <a:bodyPr/>
        <a:lstStyle/>
        <a:p>
          <a:pPr rtl="0"/>
          <a:endParaRPr lang="pt-BR" dirty="0"/>
        </a:p>
      </dgm:t>
    </dgm:pt>
    <dgm:pt modelId="{118542F2-DD66-436F-A22F-FC05D09909E3}" type="parTrans" cxnId="{9D9C79A0-9667-44D4-AE02-DEE57C69A912}">
      <dgm:prSet/>
      <dgm:spPr/>
      <dgm:t>
        <a:bodyPr/>
        <a:lstStyle/>
        <a:p>
          <a:endParaRPr lang="pt-BR"/>
        </a:p>
      </dgm:t>
    </dgm:pt>
    <dgm:pt modelId="{0970A788-E9D8-49BE-B856-01DD596EBFB4}" type="sibTrans" cxnId="{9D9C79A0-9667-44D4-AE02-DEE57C69A912}">
      <dgm:prSet/>
      <dgm:spPr/>
      <dgm:t>
        <a:bodyPr/>
        <a:lstStyle/>
        <a:p>
          <a:endParaRPr lang="pt-BR"/>
        </a:p>
      </dgm:t>
    </dgm:pt>
    <dgm:pt modelId="{83FA58EB-973A-4DB2-BAC0-E88A6306B093}">
      <dgm:prSet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algn="just" rtl="0"/>
          <a:r>
            <a:rPr lang="pt-BR" b="1" dirty="0" smtClean="0">
              <a:effectLst/>
            </a:rPr>
            <a:t>A partir de então dedicou-se a escrever um tratado teórico geral sobre a economia, os </a:t>
          </a:r>
          <a:r>
            <a:rPr lang="pt-BR" b="1" i="1" dirty="0" smtClean="0">
              <a:effectLst/>
            </a:rPr>
            <a:t>Princípios, tendo sido publicado em 1817, </a:t>
          </a:r>
          <a:r>
            <a:rPr lang="pt-BR" b="1" dirty="0" smtClean="0">
              <a:effectLst/>
            </a:rPr>
            <a:t>constituindo-se assim um marco teórico decisivo para o desenvolvimento da economia política clássica.</a:t>
          </a:r>
          <a:endParaRPr lang="pt-BR" b="1" dirty="0">
            <a:effectLst/>
          </a:endParaRPr>
        </a:p>
      </dgm:t>
    </dgm:pt>
    <dgm:pt modelId="{B5DB1ECA-D9BE-4F65-8C1B-66D9D549DD02}" type="parTrans" cxnId="{AE6D94A0-C5E9-4E19-B43C-01B22BA1C530}">
      <dgm:prSet/>
      <dgm:spPr/>
      <dgm:t>
        <a:bodyPr/>
        <a:lstStyle/>
        <a:p>
          <a:endParaRPr lang="pt-BR"/>
        </a:p>
      </dgm:t>
    </dgm:pt>
    <dgm:pt modelId="{C121B317-80F8-4B03-8D43-B7CBEF685FC5}" type="sibTrans" cxnId="{AE6D94A0-C5E9-4E19-B43C-01B22BA1C530}">
      <dgm:prSet/>
      <dgm:spPr/>
      <dgm:t>
        <a:bodyPr/>
        <a:lstStyle/>
        <a:p>
          <a:endParaRPr lang="pt-BR"/>
        </a:p>
      </dgm:t>
    </dgm:pt>
    <dgm:pt modelId="{0107D6EC-D65E-478F-83E7-7F8F6D5F20FE}">
      <dgm:prSet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algn="just" rtl="0"/>
          <a:r>
            <a:rPr lang="pt-BR" b="1" dirty="0" smtClean="0"/>
            <a:t>Entre 1809 e 1815 publicou alguns panfletos sobre a questão do preço do ouro, protecionismo na agricultura e os seus efeitos sobre os preços agrícolas, os lucros do capital e o crescimento econômico. </a:t>
          </a:r>
          <a:endParaRPr lang="pt-BR" b="1" dirty="0"/>
        </a:p>
      </dgm:t>
    </dgm:pt>
    <dgm:pt modelId="{B3EFB2EA-B8C6-4DE3-93BE-9E87B07B5CB2}" type="sibTrans" cxnId="{EE27DE2F-06D3-40A2-9B91-B5F7AEF0C28C}">
      <dgm:prSet/>
      <dgm:spPr/>
      <dgm:t>
        <a:bodyPr/>
        <a:lstStyle/>
        <a:p>
          <a:endParaRPr lang="pt-BR"/>
        </a:p>
      </dgm:t>
    </dgm:pt>
    <dgm:pt modelId="{46B698D7-509C-4C38-8D73-B1ECB696C18C}" type="parTrans" cxnId="{EE27DE2F-06D3-40A2-9B91-B5F7AEF0C28C}">
      <dgm:prSet/>
      <dgm:spPr/>
      <dgm:t>
        <a:bodyPr/>
        <a:lstStyle/>
        <a:p>
          <a:endParaRPr lang="pt-BR"/>
        </a:p>
      </dgm:t>
    </dgm:pt>
    <dgm:pt modelId="{FF29759A-A6EF-4B9C-8042-3ABC4E208742}">
      <dgm:prSet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algn="just" rtl="0"/>
          <a:r>
            <a:rPr lang="pt-BR" b="1" dirty="0" smtClean="0"/>
            <a:t>Em 1799, após ter lido a </a:t>
          </a:r>
          <a:r>
            <a:rPr lang="pt-BR" b="1" i="1" dirty="0" smtClean="0"/>
            <a:t>Riqueza das nações </a:t>
          </a:r>
          <a:r>
            <a:rPr lang="pt-BR" b="1" dirty="0" smtClean="0"/>
            <a:t>de Adam Smith passou a interessar-se por questões de economia.</a:t>
          </a:r>
          <a:endParaRPr lang="pt-BR" b="1" dirty="0"/>
        </a:p>
      </dgm:t>
    </dgm:pt>
    <dgm:pt modelId="{5B3BF026-1ED2-4522-9BB0-92E9F6924BD1}" type="sibTrans" cxnId="{A6B4CFE3-7E59-4EB8-8CD3-68CA5EE897C0}">
      <dgm:prSet/>
      <dgm:spPr/>
      <dgm:t>
        <a:bodyPr/>
        <a:lstStyle/>
        <a:p>
          <a:endParaRPr lang="pt-BR"/>
        </a:p>
      </dgm:t>
    </dgm:pt>
    <dgm:pt modelId="{C3FB511E-A348-4162-908B-0D08503B34EC}" type="parTrans" cxnId="{A6B4CFE3-7E59-4EB8-8CD3-68CA5EE897C0}">
      <dgm:prSet/>
      <dgm:spPr/>
      <dgm:t>
        <a:bodyPr/>
        <a:lstStyle/>
        <a:p>
          <a:endParaRPr lang="pt-BR"/>
        </a:p>
      </dgm:t>
    </dgm:pt>
    <dgm:pt modelId="{E2B4F44C-A6E4-48FD-8ADA-CABF6B6BD991}" type="pres">
      <dgm:prSet presAssocID="{F27E3D15-8072-4DF4-830C-9876D910110F}" presName="linear" presStyleCnt="0">
        <dgm:presLayoutVars>
          <dgm:animLvl val="lvl"/>
          <dgm:resizeHandles val="exact"/>
        </dgm:presLayoutVars>
      </dgm:prSet>
      <dgm:spPr/>
    </dgm:pt>
    <dgm:pt modelId="{CB786379-7CE9-4F32-9FDF-58D6910DCB06}" type="pres">
      <dgm:prSet presAssocID="{2F9408C3-1833-4111-998A-F437AC46DE3F}" presName="parentText" presStyleLbl="node1" presStyleIdx="0" presStyleCnt="4" custScaleY="136867" custLinFactY="1117" custLinFactNeighborX="126" custLinFactNeighborY="100000">
        <dgm:presLayoutVars>
          <dgm:chMax val="0"/>
          <dgm:bulletEnabled val="1"/>
        </dgm:presLayoutVars>
      </dgm:prSet>
      <dgm:spPr/>
    </dgm:pt>
    <dgm:pt modelId="{FB778D49-05F9-4D35-90CB-EC6653A44022}" type="pres">
      <dgm:prSet presAssocID="{2F9408C3-1833-4111-998A-F437AC46DE3F}" presName="childText" presStyleLbl="revTx" presStyleIdx="0" presStyleCnt="1">
        <dgm:presLayoutVars>
          <dgm:bulletEnabled val="1"/>
        </dgm:presLayoutVars>
      </dgm:prSet>
      <dgm:spPr/>
    </dgm:pt>
    <dgm:pt modelId="{09A7003F-7327-4541-AB15-9DD583273D22}" type="pres">
      <dgm:prSet presAssocID="{FF29759A-A6EF-4B9C-8042-3ABC4E208742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F8299D5-C806-4B11-826B-64A8E87376A6}" type="pres">
      <dgm:prSet presAssocID="{5B3BF026-1ED2-4522-9BB0-92E9F6924BD1}" presName="spacer" presStyleCnt="0"/>
      <dgm:spPr/>
    </dgm:pt>
    <dgm:pt modelId="{C39A5776-0E51-41B4-A58A-9BC35A6F5FE0}" type="pres">
      <dgm:prSet presAssocID="{0107D6EC-D65E-478F-83E7-7F8F6D5F20FE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37AD8C6-9BD9-459F-8B41-FF99BB2C6A8A}" type="pres">
      <dgm:prSet presAssocID="{B3EFB2EA-B8C6-4DE3-93BE-9E87B07B5CB2}" presName="spacer" presStyleCnt="0"/>
      <dgm:spPr/>
    </dgm:pt>
    <dgm:pt modelId="{AF4C25D3-18A2-418D-A966-3C20E2373DBD}" type="pres">
      <dgm:prSet presAssocID="{83FA58EB-973A-4DB2-BAC0-E88A6306B093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9D9C79A0-9667-44D4-AE02-DEE57C69A912}" srcId="{2F9408C3-1833-4111-998A-F437AC46DE3F}" destId="{0981FCD8-E910-43E9-8E8D-DB5DB9417A1B}" srcOrd="0" destOrd="0" parTransId="{118542F2-DD66-436F-A22F-FC05D09909E3}" sibTransId="{0970A788-E9D8-49BE-B856-01DD596EBFB4}"/>
    <dgm:cxn modelId="{AE6D94A0-C5E9-4E19-B43C-01B22BA1C530}" srcId="{F27E3D15-8072-4DF4-830C-9876D910110F}" destId="{83FA58EB-973A-4DB2-BAC0-E88A6306B093}" srcOrd="3" destOrd="0" parTransId="{B5DB1ECA-D9BE-4F65-8C1B-66D9D549DD02}" sibTransId="{C121B317-80F8-4B03-8D43-B7CBEF685FC5}"/>
    <dgm:cxn modelId="{A6B4CFE3-7E59-4EB8-8CD3-68CA5EE897C0}" srcId="{F27E3D15-8072-4DF4-830C-9876D910110F}" destId="{FF29759A-A6EF-4B9C-8042-3ABC4E208742}" srcOrd="1" destOrd="0" parTransId="{C3FB511E-A348-4162-908B-0D08503B34EC}" sibTransId="{5B3BF026-1ED2-4522-9BB0-92E9F6924BD1}"/>
    <dgm:cxn modelId="{5A9FAD40-1B28-407F-B9DC-E735B7F9D9B0}" type="presOf" srcId="{83FA58EB-973A-4DB2-BAC0-E88A6306B093}" destId="{AF4C25D3-18A2-418D-A966-3C20E2373DBD}" srcOrd="0" destOrd="0" presId="urn:microsoft.com/office/officeart/2005/8/layout/vList2"/>
    <dgm:cxn modelId="{9347EEE3-9369-48F0-8760-ED6AAE526CE8}" type="presOf" srcId="{FF29759A-A6EF-4B9C-8042-3ABC4E208742}" destId="{09A7003F-7327-4541-AB15-9DD583273D22}" srcOrd="0" destOrd="0" presId="urn:microsoft.com/office/officeart/2005/8/layout/vList2"/>
    <dgm:cxn modelId="{864DDAEF-367A-4A44-ADB2-EDEC3A9DB510}" type="presOf" srcId="{0107D6EC-D65E-478F-83E7-7F8F6D5F20FE}" destId="{C39A5776-0E51-41B4-A58A-9BC35A6F5FE0}" srcOrd="0" destOrd="0" presId="urn:microsoft.com/office/officeart/2005/8/layout/vList2"/>
    <dgm:cxn modelId="{EE27DE2F-06D3-40A2-9B91-B5F7AEF0C28C}" srcId="{F27E3D15-8072-4DF4-830C-9876D910110F}" destId="{0107D6EC-D65E-478F-83E7-7F8F6D5F20FE}" srcOrd="2" destOrd="0" parTransId="{46B698D7-509C-4C38-8D73-B1ECB696C18C}" sibTransId="{B3EFB2EA-B8C6-4DE3-93BE-9E87B07B5CB2}"/>
    <dgm:cxn modelId="{B8583F18-38FF-4A9F-9B7C-F7482CE7AA39}" type="presOf" srcId="{0981FCD8-E910-43E9-8E8D-DB5DB9417A1B}" destId="{FB778D49-05F9-4D35-90CB-EC6653A44022}" srcOrd="0" destOrd="0" presId="urn:microsoft.com/office/officeart/2005/8/layout/vList2"/>
    <dgm:cxn modelId="{5118BB72-63A5-4005-BAEE-E723FCEB48A0}" type="presOf" srcId="{2F9408C3-1833-4111-998A-F437AC46DE3F}" destId="{CB786379-7CE9-4F32-9FDF-58D6910DCB06}" srcOrd="0" destOrd="0" presId="urn:microsoft.com/office/officeart/2005/8/layout/vList2"/>
    <dgm:cxn modelId="{C4784BA1-7DFA-4765-B9F3-4558ECBAA62B}" type="presOf" srcId="{F27E3D15-8072-4DF4-830C-9876D910110F}" destId="{E2B4F44C-A6E4-48FD-8ADA-CABF6B6BD991}" srcOrd="0" destOrd="0" presId="urn:microsoft.com/office/officeart/2005/8/layout/vList2"/>
    <dgm:cxn modelId="{CA885987-F1A8-491B-909D-C54068D5ED2E}" srcId="{F27E3D15-8072-4DF4-830C-9876D910110F}" destId="{2F9408C3-1833-4111-998A-F437AC46DE3F}" srcOrd="0" destOrd="0" parTransId="{463AD5AA-BFC9-44BA-B677-A7F8E223C5DF}" sibTransId="{49F5D336-A8A6-438B-B83E-58B2ED373647}"/>
    <dgm:cxn modelId="{A41315A8-E27D-4CE8-B212-3D7860D72EFA}" type="presParOf" srcId="{E2B4F44C-A6E4-48FD-8ADA-CABF6B6BD991}" destId="{CB786379-7CE9-4F32-9FDF-58D6910DCB06}" srcOrd="0" destOrd="0" presId="urn:microsoft.com/office/officeart/2005/8/layout/vList2"/>
    <dgm:cxn modelId="{60F3F565-E8D2-4323-9E52-7D0DE6171549}" type="presParOf" srcId="{E2B4F44C-A6E4-48FD-8ADA-CABF6B6BD991}" destId="{FB778D49-05F9-4D35-90CB-EC6653A44022}" srcOrd="1" destOrd="0" presId="urn:microsoft.com/office/officeart/2005/8/layout/vList2"/>
    <dgm:cxn modelId="{F68CA28C-5411-4E35-BF84-1A2A986D89EC}" type="presParOf" srcId="{E2B4F44C-A6E4-48FD-8ADA-CABF6B6BD991}" destId="{09A7003F-7327-4541-AB15-9DD583273D22}" srcOrd="2" destOrd="0" presId="urn:microsoft.com/office/officeart/2005/8/layout/vList2"/>
    <dgm:cxn modelId="{3E191055-F4A5-402C-94AD-54463B6A9FEC}" type="presParOf" srcId="{E2B4F44C-A6E4-48FD-8ADA-CABF6B6BD991}" destId="{8F8299D5-C806-4B11-826B-64A8E87376A6}" srcOrd="3" destOrd="0" presId="urn:microsoft.com/office/officeart/2005/8/layout/vList2"/>
    <dgm:cxn modelId="{9720C8EA-BCF2-457E-A328-C09A655D7CF7}" type="presParOf" srcId="{E2B4F44C-A6E4-48FD-8ADA-CABF6B6BD991}" destId="{C39A5776-0E51-41B4-A58A-9BC35A6F5FE0}" srcOrd="4" destOrd="0" presId="urn:microsoft.com/office/officeart/2005/8/layout/vList2"/>
    <dgm:cxn modelId="{255D8644-3849-44B7-BF00-3C51F5BB6AD1}" type="presParOf" srcId="{E2B4F44C-A6E4-48FD-8ADA-CABF6B6BD991}" destId="{837AD8C6-9BD9-459F-8B41-FF99BB2C6A8A}" srcOrd="5" destOrd="0" presId="urn:microsoft.com/office/officeart/2005/8/layout/vList2"/>
    <dgm:cxn modelId="{4422D0C9-96DA-4B50-92F6-78399D3CDC30}" type="presParOf" srcId="{E2B4F44C-A6E4-48FD-8ADA-CABF6B6BD991}" destId="{AF4C25D3-18A2-418D-A966-3C20E2373DBD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FD47185-A116-41E2-9447-B2852794B689}" type="doc">
      <dgm:prSet loTypeId="urn:microsoft.com/office/officeart/2005/8/layout/list1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pt-BR"/>
        </a:p>
      </dgm:t>
    </dgm:pt>
    <dgm:pt modelId="{3DD6EFC8-BCC5-427B-9648-71655FA9EC81}">
      <dgm:prSet phldrT="[Texto]"/>
      <dgm:spPr/>
      <dgm:t>
        <a:bodyPr/>
        <a:lstStyle/>
        <a:p>
          <a:r>
            <a:rPr lang="pt-BR" dirty="0" smtClean="0"/>
            <a:t>1) Enfoque sobre o capital em vez do trabalho como causa principal da riqueza das nações;</a:t>
          </a:r>
          <a:endParaRPr lang="pt-BR" dirty="0"/>
        </a:p>
      </dgm:t>
    </dgm:pt>
    <dgm:pt modelId="{9B204A55-03FC-41A1-8943-3C6919E12AF0}" type="parTrans" cxnId="{6E2634A0-5822-42C9-B721-E76B5F237796}">
      <dgm:prSet/>
      <dgm:spPr/>
      <dgm:t>
        <a:bodyPr/>
        <a:lstStyle/>
        <a:p>
          <a:endParaRPr lang="pt-BR"/>
        </a:p>
      </dgm:t>
    </dgm:pt>
    <dgm:pt modelId="{2EF9BF77-B0E9-4D33-973B-49F38567EB8E}" type="sibTrans" cxnId="{6E2634A0-5822-42C9-B721-E76B5F237796}">
      <dgm:prSet/>
      <dgm:spPr/>
      <dgm:t>
        <a:bodyPr/>
        <a:lstStyle/>
        <a:p>
          <a:endParaRPr lang="pt-BR"/>
        </a:p>
      </dgm:t>
    </dgm:pt>
    <dgm:pt modelId="{E007437A-BD46-4595-90F1-68DA28EA8932}">
      <dgm:prSet phldrT="[Texto]"/>
      <dgm:spPr/>
      <dgm:t>
        <a:bodyPr/>
        <a:lstStyle/>
        <a:p>
          <a:r>
            <a:rPr lang="pt-BR" dirty="0" smtClean="0"/>
            <a:t>2) Obstáculos ao crescimento das nações: a renda diferenciada e o trabalho;</a:t>
          </a:r>
          <a:endParaRPr lang="pt-BR" dirty="0"/>
        </a:p>
      </dgm:t>
    </dgm:pt>
    <dgm:pt modelId="{DF428C8F-C7AD-47A2-88E7-585DAEB172B5}" type="parTrans" cxnId="{5DCC26AA-D7B5-4A0F-9847-DEDA732AE60B}">
      <dgm:prSet/>
      <dgm:spPr/>
      <dgm:t>
        <a:bodyPr/>
        <a:lstStyle/>
        <a:p>
          <a:endParaRPr lang="pt-BR"/>
        </a:p>
      </dgm:t>
    </dgm:pt>
    <dgm:pt modelId="{763230ED-ACA2-4CB9-B061-EF354763CEE1}" type="sibTrans" cxnId="{5DCC26AA-D7B5-4A0F-9847-DEDA732AE60B}">
      <dgm:prSet/>
      <dgm:spPr/>
      <dgm:t>
        <a:bodyPr/>
        <a:lstStyle/>
        <a:p>
          <a:endParaRPr lang="pt-BR"/>
        </a:p>
      </dgm:t>
    </dgm:pt>
    <dgm:pt modelId="{06C5B3F2-499E-4A70-B3B6-94E256B9AC35}">
      <dgm:prSet phldrT="[Texto]"/>
      <dgm:spPr/>
      <dgm:t>
        <a:bodyPr/>
        <a:lstStyle/>
        <a:p>
          <a:r>
            <a:rPr lang="pt-BR" dirty="0" smtClean="0"/>
            <a:t>3) Medidas para superar os obstáculos;</a:t>
          </a:r>
          <a:endParaRPr lang="pt-BR" dirty="0"/>
        </a:p>
      </dgm:t>
    </dgm:pt>
    <dgm:pt modelId="{79CBA043-7163-4FE2-9E4A-CFCE118335EE}" type="parTrans" cxnId="{3FE3B572-A4DC-4B94-A317-88BEA4B7F5D6}">
      <dgm:prSet/>
      <dgm:spPr/>
      <dgm:t>
        <a:bodyPr/>
        <a:lstStyle/>
        <a:p>
          <a:endParaRPr lang="pt-BR"/>
        </a:p>
      </dgm:t>
    </dgm:pt>
    <dgm:pt modelId="{618F47EF-7CE6-4FA6-A913-BD6AB9E77A5A}" type="sibTrans" cxnId="{3FE3B572-A4DC-4B94-A317-88BEA4B7F5D6}">
      <dgm:prSet/>
      <dgm:spPr/>
      <dgm:t>
        <a:bodyPr/>
        <a:lstStyle/>
        <a:p>
          <a:endParaRPr lang="pt-BR"/>
        </a:p>
      </dgm:t>
    </dgm:pt>
    <dgm:pt modelId="{1D9EB328-93A0-480C-ABC5-A66C72CA04A7}">
      <dgm:prSet phldrT="[Texto]"/>
      <dgm:spPr/>
      <dgm:t>
        <a:bodyPr/>
        <a:lstStyle/>
        <a:p>
          <a:r>
            <a:rPr lang="pt-BR" dirty="0" smtClean="0"/>
            <a:t>4) O papel do Estado no direcionamento do capital e desobstrução dos obstáculos.</a:t>
          </a:r>
          <a:endParaRPr lang="pt-BR" dirty="0"/>
        </a:p>
      </dgm:t>
    </dgm:pt>
    <dgm:pt modelId="{1D8766D7-58FE-4336-8F97-EF3B38AF9999}" type="parTrans" cxnId="{B7223E01-C324-444B-AC6A-2A6CF2919A93}">
      <dgm:prSet/>
      <dgm:spPr/>
      <dgm:t>
        <a:bodyPr/>
        <a:lstStyle/>
        <a:p>
          <a:endParaRPr lang="pt-BR"/>
        </a:p>
      </dgm:t>
    </dgm:pt>
    <dgm:pt modelId="{137D2998-AA61-4BCF-AF03-15B055D83DC8}" type="sibTrans" cxnId="{B7223E01-C324-444B-AC6A-2A6CF2919A93}">
      <dgm:prSet/>
      <dgm:spPr/>
      <dgm:t>
        <a:bodyPr/>
        <a:lstStyle/>
        <a:p>
          <a:endParaRPr lang="pt-BR"/>
        </a:p>
      </dgm:t>
    </dgm:pt>
    <dgm:pt modelId="{A8FFF663-8A5F-42F6-9DE6-B8F031704CCD}" type="pres">
      <dgm:prSet presAssocID="{3FD47185-A116-41E2-9447-B2852794B689}" presName="linear" presStyleCnt="0">
        <dgm:presLayoutVars>
          <dgm:dir/>
          <dgm:animLvl val="lvl"/>
          <dgm:resizeHandles val="exact"/>
        </dgm:presLayoutVars>
      </dgm:prSet>
      <dgm:spPr/>
    </dgm:pt>
    <dgm:pt modelId="{21F4DB52-C4A3-4501-AC54-8A0B73AF8433}" type="pres">
      <dgm:prSet presAssocID="{3DD6EFC8-BCC5-427B-9648-71655FA9EC81}" presName="parentLin" presStyleCnt="0"/>
      <dgm:spPr/>
    </dgm:pt>
    <dgm:pt modelId="{D18A708E-A332-4959-97D2-CA511C7BDE0D}" type="pres">
      <dgm:prSet presAssocID="{3DD6EFC8-BCC5-427B-9648-71655FA9EC81}" presName="parentLeftMargin" presStyleLbl="node1" presStyleIdx="0" presStyleCnt="4"/>
      <dgm:spPr/>
    </dgm:pt>
    <dgm:pt modelId="{DBE7AAC1-67DB-4333-8292-7AE98ABB999E}" type="pres">
      <dgm:prSet presAssocID="{3DD6EFC8-BCC5-427B-9648-71655FA9EC81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8AA7D7E-6BA6-4FA0-81FC-3D35809DA643}" type="pres">
      <dgm:prSet presAssocID="{3DD6EFC8-BCC5-427B-9648-71655FA9EC81}" presName="negativeSpace" presStyleCnt="0"/>
      <dgm:spPr/>
    </dgm:pt>
    <dgm:pt modelId="{AB83F132-2F79-4E40-98BA-20BA4FB8E5C4}" type="pres">
      <dgm:prSet presAssocID="{3DD6EFC8-BCC5-427B-9648-71655FA9EC81}" presName="childText" presStyleLbl="conFgAcc1" presStyleIdx="0" presStyleCnt="4">
        <dgm:presLayoutVars>
          <dgm:bulletEnabled val="1"/>
        </dgm:presLayoutVars>
      </dgm:prSet>
      <dgm:spPr/>
    </dgm:pt>
    <dgm:pt modelId="{FBF9B554-B20D-44EA-AC85-3D8EEEDE9F36}" type="pres">
      <dgm:prSet presAssocID="{2EF9BF77-B0E9-4D33-973B-49F38567EB8E}" presName="spaceBetweenRectangles" presStyleCnt="0"/>
      <dgm:spPr/>
    </dgm:pt>
    <dgm:pt modelId="{1BDA5031-72BD-4D87-BC33-3C8E551CF5E2}" type="pres">
      <dgm:prSet presAssocID="{E007437A-BD46-4595-90F1-68DA28EA8932}" presName="parentLin" presStyleCnt="0"/>
      <dgm:spPr/>
    </dgm:pt>
    <dgm:pt modelId="{7DD23764-9823-48E0-A1DB-1F21AC17BA20}" type="pres">
      <dgm:prSet presAssocID="{E007437A-BD46-4595-90F1-68DA28EA8932}" presName="parentLeftMargin" presStyleLbl="node1" presStyleIdx="0" presStyleCnt="4"/>
      <dgm:spPr/>
    </dgm:pt>
    <dgm:pt modelId="{0246B804-1F94-41F9-A2D8-C634E0855611}" type="pres">
      <dgm:prSet presAssocID="{E007437A-BD46-4595-90F1-68DA28EA8932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402BBDD-F927-43CE-B34D-6960BE7B44FE}" type="pres">
      <dgm:prSet presAssocID="{E007437A-BD46-4595-90F1-68DA28EA8932}" presName="negativeSpace" presStyleCnt="0"/>
      <dgm:spPr/>
    </dgm:pt>
    <dgm:pt modelId="{7E843DDD-8B60-4661-BF17-5ECCB0BD982D}" type="pres">
      <dgm:prSet presAssocID="{E007437A-BD46-4595-90F1-68DA28EA8932}" presName="childText" presStyleLbl="conFgAcc1" presStyleIdx="1" presStyleCnt="4">
        <dgm:presLayoutVars>
          <dgm:bulletEnabled val="1"/>
        </dgm:presLayoutVars>
      </dgm:prSet>
      <dgm:spPr/>
    </dgm:pt>
    <dgm:pt modelId="{1B59752D-1FFF-4A13-B3BF-583D253633CF}" type="pres">
      <dgm:prSet presAssocID="{763230ED-ACA2-4CB9-B061-EF354763CEE1}" presName="spaceBetweenRectangles" presStyleCnt="0"/>
      <dgm:spPr/>
    </dgm:pt>
    <dgm:pt modelId="{223DB652-0F1C-44E4-AC57-8DE4D1EE6C77}" type="pres">
      <dgm:prSet presAssocID="{06C5B3F2-499E-4A70-B3B6-94E256B9AC35}" presName="parentLin" presStyleCnt="0"/>
      <dgm:spPr/>
    </dgm:pt>
    <dgm:pt modelId="{110CBD28-EE95-4D3B-ABCE-4802CDC8E76E}" type="pres">
      <dgm:prSet presAssocID="{06C5B3F2-499E-4A70-B3B6-94E256B9AC35}" presName="parentLeftMargin" presStyleLbl="node1" presStyleIdx="1" presStyleCnt="4"/>
      <dgm:spPr/>
    </dgm:pt>
    <dgm:pt modelId="{57C8AFB6-6C85-4BA4-AB07-993F5CE3A4F4}" type="pres">
      <dgm:prSet presAssocID="{06C5B3F2-499E-4A70-B3B6-94E256B9AC35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B9EF4CB-3ECE-495C-BE60-A35FFA65CF94}" type="pres">
      <dgm:prSet presAssocID="{06C5B3F2-499E-4A70-B3B6-94E256B9AC35}" presName="negativeSpace" presStyleCnt="0"/>
      <dgm:spPr/>
    </dgm:pt>
    <dgm:pt modelId="{00AD66B0-0873-440B-9061-242FD9FE081D}" type="pres">
      <dgm:prSet presAssocID="{06C5B3F2-499E-4A70-B3B6-94E256B9AC35}" presName="childText" presStyleLbl="conFgAcc1" presStyleIdx="2" presStyleCnt="4">
        <dgm:presLayoutVars>
          <dgm:bulletEnabled val="1"/>
        </dgm:presLayoutVars>
      </dgm:prSet>
      <dgm:spPr/>
    </dgm:pt>
    <dgm:pt modelId="{5A09B214-1AC1-4650-9A32-173C6C3C38D0}" type="pres">
      <dgm:prSet presAssocID="{618F47EF-7CE6-4FA6-A913-BD6AB9E77A5A}" presName="spaceBetweenRectangles" presStyleCnt="0"/>
      <dgm:spPr/>
    </dgm:pt>
    <dgm:pt modelId="{FB14CE27-4532-4DDA-8281-EC038456E16E}" type="pres">
      <dgm:prSet presAssocID="{1D9EB328-93A0-480C-ABC5-A66C72CA04A7}" presName="parentLin" presStyleCnt="0"/>
      <dgm:spPr/>
    </dgm:pt>
    <dgm:pt modelId="{6F6E1DF6-6D68-4836-89EA-02766E52B2EF}" type="pres">
      <dgm:prSet presAssocID="{1D9EB328-93A0-480C-ABC5-A66C72CA04A7}" presName="parentLeftMargin" presStyleLbl="node1" presStyleIdx="2" presStyleCnt="4"/>
      <dgm:spPr/>
    </dgm:pt>
    <dgm:pt modelId="{A3D1CC20-6A60-4D39-90D0-592BF7E6ECE3}" type="pres">
      <dgm:prSet presAssocID="{1D9EB328-93A0-480C-ABC5-A66C72CA04A7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74DC38F-E270-4503-B89B-15CE8982D15D}" type="pres">
      <dgm:prSet presAssocID="{1D9EB328-93A0-480C-ABC5-A66C72CA04A7}" presName="negativeSpace" presStyleCnt="0"/>
      <dgm:spPr/>
    </dgm:pt>
    <dgm:pt modelId="{A728BDD8-E578-46BA-8832-D149523E74C0}" type="pres">
      <dgm:prSet presAssocID="{1D9EB328-93A0-480C-ABC5-A66C72CA04A7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ABEA41C6-31CB-463D-8CD7-9A3C6EEFD33B}" type="presOf" srcId="{3FD47185-A116-41E2-9447-B2852794B689}" destId="{A8FFF663-8A5F-42F6-9DE6-B8F031704CCD}" srcOrd="0" destOrd="0" presId="urn:microsoft.com/office/officeart/2005/8/layout/list1"/>
    <dgm:cxn modelId="{48A6F2DD-2E8B-458E-9124-046FE6E616EB}" type="presOf" srcId="{3DD6EFC8-BCC5-427B-9648-71655FA9EC81}" destId="{DBE7AAC1-67DB-4333-8292-7AE98ABB999E}" srcOrd="1" destOrd="0" presId="urn:microsoft.com/office/officeart/2005/8/layout/list1"/>
    <dgm:cxn modelId="{8D4E7398-AB3E-40E1-9C42-B7EA3CD5D479}" type="presOf" srcId="{1D9EB328-93A0-480C-ABC5-A66C72CA04A7}" destId="{A3D1CC20-6A60-4D39-90D0-592BF7E6ECE3}" srcOrd="1" destOrd="0" presId="urn:microsoft.com/office/officeart/2005/8/layout/list1"/>
    <dgm:cxn modelId="{AFCA3240-9CF4-4A5F-806E-42889D561726}" type="presOf" srcId="{3DD6EFC8-BCC5-427B-9648-71655FA9EC81}" destId="{D18A708E-A332-4959-97D2-CA511C7BDE0D}" srcOrd="0" destOrd="0" presId="urn:microsoft.com/office/officeart/2005/8/layout/list1"/>
    <dgm:cxn modelId="{B7223E01-C324-444B-AC6A-2A6CF2919A93}" srcId="{3FD47185-A116-41E2-9447-B2852794B689}" destId="{1D9EB328-93A0-480C-ABC5-A66C72CA04A7}" srcOrd="3" destOrd="0" parTransId="{1D8766D7-58FE-4336-8F97-EF3B38AF9999}" sibTransId="{137D2998-AA61-4BCF-AF03-15B055D83DC8}"/>
    <dgm:cxn modelId="{BD08C9AC-80C8-4AE4-9845-4821F62332F1}" type="presOf" srcId="{06C5B3F2-499E-4A70-B3B6-94E256B9AC35}" destId="{110CBD28-EE95-4D3B-ABCE-4802CDC8E76E}" srcOrd="0" destOrd="0" presId="urn:microsoft.com/office/officeart/2005/8/layout/list1"/>
    <dgm:cxn modelId="{5B8E0853-35A9-48CB-803F-65019E5BB560}" type="presOf" srcId="{06C5B3F2-499E-4A70-B3B6-94E256B9AC35}" destId="{57C8AFB6-6C85-4BA4-AB07-993F5CE3A4F4}" srcOrd="1" destOrd="0" presId="urn:microsoft.com/office/officeart/2005/8/layout/list1"/>
    <dgm:cxn modelId="{5DCC26AA-D7B5-4A0F-9847-DEDA732AE60B}" srcId="{3FD47185-A116-41E2-9447-B2852794B689}" destId="{E007437A-BD46-4595-90F1-68DA28EA8932}" srcOrd="1" destOrd="0" parTransId="{DF428C8F-C7AD-47A2-88E7-585DAEB172B5}" sibTransId="{763230ED-ACA2-4CB9-B061-EF354763CEE1}"/>
    <dgm:cxn modelId="{F4B85E2A-DE32-45BF-98FA-01D3B5A1DDF6}" type="presOf" srcId="{E007437A-BD46-4595-90F1-68DA28EA8932}" destId="{0246B804-1F94-41F9-A2D8-C634E0855611}" srcOrd="1" destOrd="0" presId="urn:microsoft.com/office/officeart/2005/8/layout/list1"/>
    <dgm:cxn modelId="{6E2634A0-5822-42C9-B721-E76B5F237796}" srcId="{3FD47185-A116-41E2-9447-B2852794B689}" destId="{3DD6EFC8-BCC5-427B-9648-71655FA9EC81}" srcOrd="0" destOrd="0" parTransId="{9B204A55-03FC-41A1-8943-3C6919E12AF0}" sibTransId="{2EF9BF77-B0E9-4D33-973B-49F38567EB8E}"/>
    <dgm:cxn modelId="{CDCC29DF-E922-4091-849A-DAF3E7004B75}" type="presOf" srcId="{1D9EB328-93A0-480C-ABC5-A66C72CA04A7}" destId="{6F6E1DF6-6D68-4836-89EA-02766E52B2EF}" srcOrd="0" destOrd="0" presId="urn:microsoft.com/office/officeart/2005/8/layout/list1"/>
    <dgm:cxn modelId="{3FE3B572-A4DC-4B94-A317-88BEA4B7F5D6}" srcId="{3FD47185-A116-41E2-9447-B2852794B689}" destId="{06C5B3F2-499E-4A70-B3B6-94E256B9AC35}" srcOrd="2" destOrd="0" parTransId="{79CBA043-7163-4FE2-9E4A-CFCE118335EE}" sibTransId="{618F47EF-7CE6-4FA6-A913-BD6AB9E77A5A}"/>
    <dgm:cxn modelId="{43D465B0-137C-456B-A0DB-6E6261F04907}" type="presOf" srcId="{E007437A-BD46-4595-90F1-68DA28EA8932}" destId="{7DD23764-9823-48E0-A1DB-1F21AC17BA20}" srcOrd="0" destOrd="0" presId="urn:microsoft.com/office/officeart/2005/8/layout/list1"/>
    <dgm:cxn modelId="{726E14C5-4D62-4BBC-B74A-DA0085AAC488}" type="presParOf" srcId="{A8FFF663-8A5F-42F6-9DE6-B8F031704CCD}" destId="{21F4DB52-C4A3-4501-AC54-8A0B73AF8433}" srcOrd="0" destOrd="0" presId="urn:microsoft.com/office/officeart/2005/8/layout/list1"/>
    <dgm:cxn modelId="{FF35E285-3EE9-4584-8B90-E88F661F11A3}" type="presParOf" srcId="{21F4DB52-C4A3-4501-AC54-8A0B73AF8433}" destId="{D18A708E-A332-4959-97D2-CA511C7BDE0D}" srcOrd="0" destOrd="0" presId="urn:microsoft.com/office/officeart/2005/8/layout/list1"/>
    <dgm:cxn modelId="{0EA951B0-2176-47CB-8E56-E3F773D72E1A}" type="presParOf" srcId="{21F4DB52-C4A3-4501-AC54-8A0B73AF8433}" destId="{DBE7AAC1-67DB-4333-8292-7AE98ABB999E}" srcOrd="1" destOrd="0" presId="urn:microsoft.com/office/officeart/2005/8/layout/list1"/>
    <dgm:cxn modelId="{A55802DE-5BC7-4394-99B2-7C158A6D6A4E}" type="presParOf" srcId="{A8FFF663-8A5F-42F6-9DE6-B8F031704CCD}" destId="{28AA7D7E-6BA6-4FA0-81FC-3D35809DA643}" srcOrd="1" destOrd="0" presId="urn:microsoft.com/office/officeart/2005/8/layout/list1"/>
    <dgm:cxn modelId="{25B2F36D-629A-414F-ADB2-78EF2239EE88}" type="presParOf" srcId="{A8FFF663-8A5F-42F6-9DE6-B8F031704CCD}" destId="{AB83F132-2F79-4E40-98BA-20BA4FB8E5C4}" srcOrd="2" destOrd="0" presId="urn:microsoft.com/office/officeart/2005/8/layout/list1"/>
    <dgm:cxn modelId="{82EAADEF-92A1-4718-BF3B-9FDAA81ADDBF}" type="presParOf" srcId="{A8FFF663-8A5F-42F6-9DE6-B8F031704CCD}" destId="{FBF9B554-B20D-44EA-AC85-3D8EEEDE9F36}" srcOrd="3" destOrd="0" presId="urn:microsoft.com/office/officeart/2005/8/layout/list1"/>
    <dgm:cxn modelId="{410CE03D-65F8-4A78-B772-0D3A482814D4}" type="presParOf" srcId="{A8FFF663-8A5F-42F6-9DE6-B8F031704CCD}" destId="{1BDA5031-72BD-4D87-BC33-3C8E551CF5E2}" srcOrd="4" destOrd="0" presId="urn:microsoft.com/office/officeart/2005/8/layout/list1"/>
    <dgm:cxn modelId="{5F30F9B0-4296-4945-8F71-012164295CB9}" type="presParOf" srcId="{1BDA5031-72BD-4D87-BC33-3C8E551CF5E2}" destId="{7DD23764-9823-48E0-A1DB-1F21AC17BA20}" srcOrd="0" destOrd="0" presId="urn:microsoft.com/office/officeart/2005/8/layout/list1"/>
    <dgm:cxn modelId="{49B241FB-D851-4D02-9408-A19B7207E739}" type="presParOf" srcId="{1BDA5031-72BD-4D87-BC33-3C8E551CF5E2}" destId="{0246B804-1F94-41F9-A2D8-C634E0855611}" srcOrd="1" destOrd="0" presId="urn:microsoft.com/office/officeart/2005/8/layout/list1"/>
    <dgm:cxn modelId="{34F38680-47CB-4CE2-8BBB-0F63A313FFA5}" type="presParOf" srcId="{A8FFF663-8A5F-42F6-9DE6-B8F031704CCD}" destId="{4402BBDD-F927-43CE-B34D-6960BE7B44FE}" srcOrd="5" destOrd="0" presId="urn:microsoft.com/office/officeart/2005/8/layout/list1"/>
    <dgm:cxn modelId="{70EC701C-F81B-4DAE-BADD-79C6F13A4995}" type="presParOf" srcId="{A8FFF663-8A5F-42F6-9DE6-B8F031704CCD}" destId="{7E843DDD-8B60-4661-BF17-5ECCB0BD982D}" srcOrd="6" destOrd="0" presId="urn:microsoft.com/office/officeart/2005/8/layout/list1"/>
    <dgm:cxn modelId="{CBE612FD-ED74-43DF-BA81-65FA51CD037B}" type="presParOf" srcId="{A8FFF663-8A5F-42F6-9DE6-B8F031704CCD}" destId="{1B59752D-1FFF-4A13-B3BF-583D253633CF}" srcOrd="7" destOrd="0" presId="urn:microsoft.com/office/officeart/2005/8/layout/list1"/>
    <dgm:cxn modelId="{A82A23E9-8D5C-4DCC-90F8-CDED30EBE3B2}" type="presParOf" srcId="{A8FFF663-8A5F-42F6-9DE6-B8F031704CCD}" destId="{223DB652-0F1C-44E4-AC57-8DE4D1EE6C77}" srcOrd="8" destOrd="0" presId="urn:microsoft.com/office/officeart/2005/8/layout/list1"/>
    <dgm:cxn modelId="{BABD1F54-9363-4FEA-B3E5-63FE5C8E95D4}" type="presParOf" srcId="{223DB652-0F1C-44E4-AC57-8DE4D1EE6C77}" destId="{110CBD28-EE95-4D3B-ABCE-4802CDC8E76E}" srcOrd="0" destOrd="0" presId="urn:microsoft.com/office/officeart/2005/8/layout/list1"/>
    <dgm:cxn modelId="{0B3210EF-61B6-4BE8-AA38-FD6C89F805B6}" type="presParOf" srcId="{223DB652-0F1C-44E4-AC57-8DE4D1EE6C77}" destId="{57C8AFB6-6C85-4BA4-AB07-993F5CE3A4F4}" srcOrd="1" destOrd="0" presId="urn:microsoft.com/office/officeart/2005/8/layout/list1"/>
    <dgm:cxn modelId="{AC1F5E69-2457-478D-8586-A509657B4A14}" type="presParOf" srcId="{A8FFF663-8A5F-42F6-9DE6-B8F031704CCD}" destId="{FB9EF4CB-3ECE-495C-BE60-A35FFA65CF94}" srcOrd="9" destOrd="0" presId="urn:microsoft.com/office/officeart/2005/8/layout/list1"/>
    <dgm:cxn modelId="{BD7F28DB-125D-4A24-A037-30C3B8E55C99}" type="presParOf" srcId="{A8FFF663-8A5F-42F6-9DE6-B8F031704CCD}" destId="{00AD66B0-0873-440B-9061-242FD9FE081D}" srcOrd="10" destOrd="0" presId="urn:microsoft.com/office/officeart/2005/8/layout/list1"/>
    <dgm:cxn modelId="{D7C14E9A-E454-4ABA-9CD5-5F2466F6BF3F}" type="presParOf" srcId="{A8FFF663-8A5F-42F6-9DE6-B8F031704CCD}" destId="{5A09B214-1AC1-4650-9A32-173C6C3C38D0}" srcOrd="11" destOrd="0" presId="urn:microsoft.com/office/officeart/2005/8/layout/list1"/>
    <dgm:cxn modelId="{569063F1-9895-4C74-A57F-83917115480A}" type="presParOf" srcId="{A8FFF663-8A5F-42F6-9DE6-B8F031704CCD}" destId="{FB14CE27-4532-4DDA-8281-EC038456E16E}" srcOrd="12" destOrd="0" presId="urn:microsoft.com/office/officeart/2005/8/layout/list1"/>
    <dgm:cxn modelId="{7F6CE477-7604-43EF-A779-5DDD7DEFBC9D}" type="presParOf" srcId="{FB14CE27-4532-4DDA-8281-EC038456E16E}" destId="{6F6E1DF6-6D68-4836-89EA-02766E52B2EF}" srcOrd="0" destOrd="0" presId="urn:microsoft.com/office/officeart/2005/8/layout/list1"/>
    <dgm:cxn modelId="{99F7F4D2-94DD-4E4E-8649-9C7B3AB437A3}" type="presParOf" srcId="{FB14CE27-4532-4DDA-8281-EC038456E16E}" destId="{A3D1CC20-6A60-4D39-90D0-592BF7E6ECE3}" srcOrd="1" destOrd="0" presId="urn:microsoft.com/office/officeart/2005/8/layout/list1"/>
    <dgm:cxn modelId="{3C78D27A-99D2-4BD1-96F5-889689DCED65}" type="presParOf" srcId="{A8FFF663-8A5F-42F6-9DE6-B8F031704CCD}" destId="{674DC38F-E270-4503-B89B-15CE8982D15D}" srcOrd="13" destOrd="0" presId="urn:microsoft.com/office/officeart/2005/8/layout/list1"/>
    <dgm:cxn modelId="{74A7DD96-F263-4904-8CB1-F16DB9D78E90}" type="presParOf" srcId="{A8FFF663-8A5F-42F6-9DE6-B8F031704CCD}" destId="{A728BDD8-E578-46BA-8832-D149523E74C0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B786379-7CE9-4F32-9FDF-58D6910DCB06}">
      <dsp:nvSpPr>
        <dsp:cNvPr id="0" name=""/>
        <dsp:cNvSpPr/>
      </dsp:nvSpPr>
      <dsp:spPr>
        <a:xfrm>
          <a:off x="0" y="360036"/>
          <a:ext cx="8229600" cy="1660593"/>
        </a:xfrm>
        <a:prstGeom prst="roundRect">
          <a:avLst/>
        </a:prstGeom>
        <a:gradFill rotWithShape="1">
          <a:gsLst>
            <a:gs pos="0">
              <a:schemeClr val="accent2">
                <a:tint val="43000"/>
                <a:satMod val="165000"/>
              </a:schemeClr>
            </a:gs>
            <a:gs pos="55000">
              <a:schemeClr val="accent2">
                <a:tint val="83000"/>
                <a:satMod val="155000"/>
              </a:schemeClr>
            </a:gs>
            <a:gs pos="100000">
              <a:schemeClr val="accent2"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2">
              <a:satMod val="115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marR="0" lvl="0" indent="0" algn="just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BR" sz="1700" b="1" kern="1200" dirty="0" smtClean="0"/>
            <a:t>Prosseguiu suas atividades na bolsa e em poucos anos ficou rico o bastante para se dedicar aos estudos, especialmente a matemática, química e </a:t>
          </a:r>
          <a:r>
            <a:rPr lang="pt-BR" sz="1700" b="1" kern="1200" dirty="0" smtClean="0"/>
            <a:t>geologia e adquiriu uma propriedade rural. </a:t>
          </a:r>
        </a:p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700" kern="1200" dirty="0"/>
        </a:p>
      </dsp:txBody>
      <dsp:txXfrm>
        <a:off x="0" y="360036"/>
        <a:ext cx="8229600" cy="1660593"/>
      </dsp:txXfrm>
    </dsp:sp>
    <dsp:sp modelId="{FB778D49-05F9-4D35-90CB-EC6653A44022}">
      <dsp:nvSpPr>
        <dsp:cNvPr id="0" name=""/>
        <dsp:cNvSpPr/>
      </dsp:nvSpPr>
      <dsp:spPr>
        <a:xfrm>
          <a:off x="0" y="1725557"/>
          <a:ext cx="8229600" cy="281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21590" rIns="120904" bIns="21590" numCol="1" spcCol="1270" anchor="t" anchorCtr="0">
          <a:noAutofit/>
        </a:bodyPr>
        <a:lstStyle/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pt-BR" sz="1300" kern="1200" dirty="0"/>
        </a:p>
      </dsp:txBody>
      <dsp:txXfrm>
        <a:off x="0" y="1725557"/>
        <a:ext cx="8229600" cy="281520"/>
      </dsp:txXfrm>
    </dsp:sp>
    <dsp:sp modelId="{09A7003F-7327-4541-AB15-9DD583273D22}">
      <dsp:nvSpPr>
        <dsp:cNvPr id="0" name=""/>
        <dsp:cNvSpPr/>
      </dsp:nvSpPr>
      <dsp:spPr>
        <a:xfrm>
          <a:off x="0" y="2007077"/>
          <a:ext cx="8229600" cy="1213289"/>
        </a:xfrm>
        <a:prstGeom prst="roundRect">
          <a:avLst/>
        </a:prstGeom>
        <a:gradFill rotWithShape="1">
          <a:gsLst>
            <a:gs pos="0">
              <a:schemeClr val="accent2">
                <a:tint val="43000"/>
                <a:satMod val="165000"/>
              </a:schemeClr>
            </a:gs>
            <a:gs pos="55000">
              <a:schemeClr val="accent2">
                <a:tint val="83000"/>
                <a:satMod val="155000"/>
              </a:schemeClr>
            </a:gs>
            <a:gs pos="100000">
              <a:schemeClr val="accent2"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2">
              <a:satMod val="115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just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700" b="1" kern="1200" dirty="0" smtClean="0"/>
            <a:t>Em 1799, após ter lido a </a:t>
          </a:r>
          <a:r>
            <a:rPr lang="pt-BR" sz="1700" b="1" i="1" kern="1200" dirty="0" smtClean="0"/>
            <a:t>Riqueza das nações </a:t>
          </a:r>
          <a:r>
            <a:rPr lang="pt-BR" sz="1700" b="1" kern="1200" dirty="0" smtClean="0"/>
            <a:t>de Adam Smith passou a interessar-se por questões de economia.</a:t>
          </a:r>
          <a:endParaRPr lang="pt-BR" sz="1700" b="1" kern="1200" dirty="0"/>
        </a:p>
      </dsp:txBody>
      <dsp:txXfrm>
        <a:off x="0" y="2007077"/>
        <a:ext cx="8229600" cy="1213289"/>
      </dsp:txXfrm>
    </dsp:sp>
    <dsp:sp modelId="{C39A5776-0E51-41B4-A58A-9BC35A6F5FE0}">
      <dsp:nvSpPr>
        <dsp:cNvPr id="0" name=""/>
        <dsp:cNvSpPr/>
      </dsp:nvSpPr>
      <dsp:spPr>
        <a:xfrm>
          <a:off x="0" y="3269327"/>
          <a:ext cx="8229600" cy="1213289"/>
        </a:xfrm>
        <a:prstGeom prst="roundRect">
          <a:avLst/>
        </a:prstGeom>
        <a:gradFill rotWithShape="1">
          <a:gsLst>
            <a:gs pos="0">
              <a:schemeClr val="accent2">
                <a:tint val="43000"/>
                <a:satMod val="165000"/>
              </a:schemeClr>
            </a:gs>
            <a:gs pos="55000">
              <a:schemeClr val="accent2">
                <a:tint val="83000"/>
                <a:satMod val="155000"/>
              </a:schemeClr>
            </a:gs>
            <a:gs pos="100000">
              <a:schemeClr val="accent2"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2">
              <a:satMod val="115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just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700" b="1" kern="1200" dirty="0" smtClean="0"/>
            <a:t>Entre 1809 e 1815 publicou alguns panfletos sobre a questão do preço do ouro, protecionismo na agricultura e os seus efeitos sobre os preços agrícolas, os lucros do capital e o crescimento econômico. </a:t>
          </a:r>
          <a:endParaRPr lang="pt-BR" sz="1700" b="1" kern="1200" dirty="0"/>
        </a:p>
      </dsp:txBody>
      <dsp:txXfrm>
        <a:off x="0" y="3269327"/>
        <a:ext cx="8229600" cy="1213289"/>
      </dsp:txXfrm>
    </dsp:sp>
    <dsp:sp modelId="{AF4C25D3-18A2-418D-A966-3C20E2373DBD}">
      <dsp:nvSpPr>
        <dsp:cNvPr id="0" name=""/>
        <dsp:cNvSpPr/>
      </dsp:nvSpPr>
      <dsp:spPr>
        <a:xfrm>
          <a:off x="0" y="4531577"/>
          <a:ext cx="8229600" cy="1213289"/>
        </a:xfrm>
        <a:prstGeom prst="roundRect">
          <a:avLst/>
        </a:prstGeom>
        <a:gradFill rotWithShape="1">
          <a:gsLst>
            <a:gs pos="0">
              <a:schemeClr val="accent2">
                <a:tint val="43000"/>
                <a:satMod val="165000"/>
              </a:schemeClr>
            </a:gs>
            <a:gs pos="55000">
              <a:schemeClr val="accent2">
                <a:tint val="83000"/>
                <a:satMod val="155000"/>
              </a:schemeClr>
            </a:gs>
            <a:gs pos="100000">
              <a:schemeClr val="accent2"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2">
              <a:satMod val="115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just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700" b="1" kern="1200" dirty="0" smtClean="0">
              <a:effectLst/>
            </a:rPr>
            <a:t>A partir de então dedicou-se a escrever um tratado teórico geral sobre a economia, os </a:t>
          </a:r>
          <a:r>
            <a:rPr lang="pt-BR" sz="1700" b="1" i="1" kern="1200" dirty="0" smtClean="0">
              <a:effectLst/>
            </a:rPr>
            <a:t>Princípios, tendo sido publicado em 1817, </a:t>
          </a:r>
          <a:r>
            <a:rPr lang="pt-BR" sz="1700" b="1" kern="1200" dirty="0" smtClean="0">
              <a:effectLst/>
            </a:rPr>
            <a:t>constituindo-se assim um marco teórico decisivo para o desenvolvimento da economia política clássica.</a:t>
          </a:r>
          <a:endParaRPr lang="pt-BR" sz="1700" b="1" kern="1200" dirty="0">
            <a:effectLst/>
          </a:endParaRPr>
        </a:p>
      </dsp:txBody>
      <dsp:txXfrm>
        <a:off x="0" y="4531577"/>
        <a:ext cx="8229600" cy="121328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B83F132-2F79-4E40-98BA-20BA4FB8E5C4}">
      <dsp:nvSpPr>
        <dsp:cNvPr id="0" name=""/>
        <dsp:cNvSpPr/>
      </dsp:nvSpPr>
      <dsp:spPr>
        <a:xfrm>
          <a:off x="0" y="1258950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E7AAC1-67DB-4333-8292-7AE98ABB999E}">
      <dsp:nvSpPr>
        <dsp:cNvPr id="0" name=""/>
        <dsp:cNvSpPr/>
      </dsp:nvSpPr>
      <dsp:spPr>
        <a:xfrm>
          <a:off x="411480" y="963749"/>
          <a:ext cx="5760720" cy="5904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1) Enfoque sobre o capital em vez do trabalho como causa principal da riqueza das nações;</a:t>
          </a:r>
          <a:endParaRPr lang="pt-BR" sz="2000" kern="1200" dirty="0"/>
        </a:p>
      </dsp:txBody>
      <dsp:txXfrm>
        <a:off x="411480" y="963749"/>
        <a:ext cx="5760720" cy="590400"/>
      </dsp:txXfrm>
    </dsp:sp>
    <dsp:sp modelId="{7E843DDD-8B60-4661-BF17-5ECCB0BD982D}">
      <dsp:nvSpPr>
        <dsp:cNvPr id="0" name=""/>
        <dsp:cNvSpPr/>
      </dsp:nvSpPr>
      <dsp:spPr>
        <a:xfrm>
          <a:off x="0" y="2166150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2250663"/>
              <a:satOff val="834"/>
              <a:lumOff val="254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46B804-1F94-41F9-A2D8-C634E0855611}">
      <dsp:nvSpPr>
        <dsp:cNvPr id="0" name=""/>
        <dsp:cNvSpPr/>
      </dsp:nvSpPr>
      <dsp:spPr>
        <a:xfrm>
          <a:off x="411480" y="1870950"/>
          <a:ext cx="5760720" cy="590400"/>
        </a:xfrm>
        <a:prstGeom prst="roundRect">
          <a:avLst/>
        </a:prstGeom>
        <a:gradFill rotWithShape="0">
          <a:gsLst>
            <a:gs pos="0">
              <a:schemeClr val="accent2">
                <a:hueOff val="2250663"/>
                <a:satOff val="834"/>
                <a:lumOff val="2549"/>
                <a:alphaOff val="0"/>
                <a:tint val="1000"/>
                <a:satMod val="255000"/>
              </a:schemeClr>
            </a:gs>
            <a:gs pos="55000">
              <a:schemeClr val="accent2">
                <a:hueOff val="2250663"/>
                <a:satOff val="834"/>
                <a:lumOff val="2549"/>
                <a:alphaOff val="0"/>
                <a:tint val="12000"/>
                <a:satMod val="255000"/>
              </a:schemeClr>
            </a:gs>
            <a:gs pos="100000">
              <a:schemeClr val="accent2">
                <a:hueOff val="2250663"/>
                <a:satOff val="834"/>
                <a:lumOff val="2549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2) Obstáculos ao crescimento das nações: a renda diferenciada e o trabalho;</a:t>
          </a:r>
          <a:endParaRPr lang="pt-BR" sz="2000" kern="1200" dirty="0"/>
        </a:p>
      </dsp:txBody>
      <dsp:txXfrm>
        <a:off x="411480" y="1870950"/>
        <a:ext cx="5760720" cy="590400"/>
      </dsp:txXfrm>
    </dsp:sp>
    <dsp:sp modelId="{00AD66B0-0873-440B-9061-242FD9FE081D}">
      <dsp:nvSpPr>
        <dsp:cNvPr id="0" name=""/>
        <dsp:cNvSpPr/>
      </dsp:nvSpPr>
      <dsp:spPr>
        <a:xfrm>
          <a:off x="0" y="3073350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4501327"/>
              <a:satOff val="1667"/>
              <a:lumOff val="509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C8AFB6-6C85-4BA4-AB07-993F5CE3A4F4}">
      <dsp:nvSpPr>
        <dsp:cNvPr id="0" name=""/>
        <dsp:cNvSpPr/>
      </dsp:nvSpPr>
      <dsp:spPr>
        <a:xfrm>
          <a:off x="411480" y="2778150"/>
          <a:ext cx="5760720" cy="590400"/>
        </a:xfrm>
        <a:prstGeom prst="roundRect">
          <a:avLst/>
        </a:prstGeom>
        <a:gradFill rotWithShape="0">
          <a:gsLst>
            <a:gs pos="0">
              <a:schemeClr val="accent2">
                <a:hueOff val="4501327"/>
                <a:satOff val="1667"/>
                <a:lumOff val="5097"/>
                <a:alphaOff val="0"/>
                <a:tint val="1000"/>
                <a:satMod val="255000"/>
              </a:schemeClr>
            </a:gs>
            <a:gs pos="55000">
              <a:schemeClr val="accent2">
                <a:hueOff val="4501327"/>
                <a:satOff val="1667"/>
                <a:lumOff val="5097"/>
                <a:alphaOff val="0"/>
                <a:tint val="12000"/>
                <a:satMod val="255000"/>
              </a:schemeClr>
            </a:gs>
            <a:gs pos="100000">
              <a:schemeClr val="accent2">
                <a:hueOff val="4501327"/>
                <a:satOff val="1667"/>
                <a:lumOff val="5097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3) Medidas para superar os obstáculos;</a:t>
          </a:r>
          <a:endParaRPr lang="pt-BR" sz="2000" kern="1200" dirty="0"/>
        </a:p>
      </dsp:txBody>
      <dsp:txXfrm>
        <a:off x="411480" y="2778150"/>
        <a:ext cx="5760720" cy="590400"/>
      </dsp:txXfrm>
    </dsp:sp>
    <dsp:sp modelId="{A728BDD8-E578-46BA-8832-D149523E74C0}">
      <dsp:nvSpPr>
        <dsp:cNvPr id="0" name=""/>
        <dsp:cNvSpPr/>
      </dsp:nvSpPr>
      <dsp:spPr>
        <a:xfrm>
          <a:off x="0" y="3980550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6751989"/>
              <a:satOff val="2501"/>
              <a:lumOff val="764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D1CC20-6A60-4D39-90D0-592BF7E6ECE3}">
      <dsp:nvSpPr>
        <dsp:cNvPr id="0" name=""/>
        <dsp:cNvSpPr/>
      </dsp:nvSpPr>
      <dsp:spPr>
        <a:xfrm>
          <a:off x="411480" y="3685350"/>
          <a:ext cx="5760720" cy="590400"/>
        </a:xfrm>
        <a:prstGeom prst="roundRect">
          <a:avLst/>
        </a:prstGeom>
        <a:gradFill rotWithShape="0">
          <a:gsLst>
            <a:gs pos="0">
              <a:schemeClr val="accent2">
                <a:hueOff val="6751989"/>
                <a:satOff val="2501"/>
                <a:lumOff val="7646"/>
                <a:alphaOff val="0"/>
                <a:tint val="1000"/>
                <a:satMod val="255000"/>
              </a:schemeClr>
            </a:gs>
            <a:gs pos="55000">
              <a:schemeClr val="accent2">
                <a:hueOff val="6751989"/>
                <a:satOff val="2501"/>
                <a:lumOff val="7646"/>
                <a:alphaOff val="0"/>
                <a:tint val="12000"/>
                <a:satMod val="255000"/>
              </a:schemeClr>
            </a:gs>
            <a:gs pos="100000">
              <a:schemeClr val="accent2">
                <a:hueOff val="6751989"/>
                <a:satOff val="2501"/>
                <a:lumOff val="7646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4) O papel do Estado no direcionamento do capital e desobstrução dos obstáculos.</a:t>
          </a:r>
          <a:endParaRPr lang="pt-BR" sz="2000" kern="1200" dirty="0"/>
        </a:p>
      </dsp:txBody>
      <dsp:txXfrm>
        <a:off x="411480" y="3685350"/>
        <a:ext cx="5760720" cy="5904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tângulo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Retângulo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Retângulo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tângulo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Retângulo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Retângulo de cantos arredondados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Retângulo de cantos arredondados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Retângulo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tângulo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tângulo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tângulo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46634122-1B27-478B-9D42-5E9F2A3D6872}" type="datetimeFigureOut">
              <a:rPr lang="pt-BR" smtClean="0"/>
              <a:t>13/3/2011</a:t>
            </a:fld>
            <a:endParaRPr lang="pt-BR" dirty="0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3DFB3953-B429-45C6-8BD9-EB5DF71FB7B0}" type="slidenum">
              <a:rPr lang="pt-BR" smtClean="0"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34122-1B27-478B-9D42-5E9F2A3D6872}" type="datetimeFigureOut">
              <a:rPr lang="pt-BR" smtClean="0"/>
              <a:t>13/3/2011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B3953-B429-45C6-8BD9-EB5DF71FB7B0}" type="slidenum">
              <a:rPr lang="pt-BR" smtClean="0"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34122-1B27-478B-9D42-5E9F2A3D6872}" type="datetimeFigureOut">
              <a:rPr lang="pt-BR" smtClean="0"/>
              <a:t>13/3/2011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B3953-B429-45C6-8BD9-EB5DF71FB7B0}" type="slidenum">
              <a:rPr lang="pt-BR" smtClean="0"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34122-1B27-478B-9D42-5E9F2A3D6872}" type="datetimeFigureOut">
              <a:rPr lang="pt-BR" smtClean="0"/>
              <a:t>13/3/2011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B3953-B429-45C6-8BD9-EB5DF71FB7B0}" type="slidenum">
              <a:rPr lang="pt-BR" smtClean="0"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34122-1B27-478B-9D42-5E9F2A3D6872}" type="datetimeFigureOut">
              <a:rPr lang="pt-BR" smtClean="0"/>
              <a:t>13/3/2011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B3953-B429-45C6-8BD9-EB5DF71FB7B0}" type="slidenum">
              <a:rPr lang="pt-BR" smtClean="0"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34122-1B27-478B-9D42-5E9F2A3D6872}" type="datetimeFigureOut">
              <a:rPr lang="pt-BR" smtClean="0"/>
              <a:t>13/3/2011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B3953-B429-45C6-8BD9-EB5DF71FB7B0}" type="slidenum">
              <a:rPr lang="pt-BR" smtClean="0"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6" name="Espaço Reservado para Data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6634122-1B27-478B-9D42-5E9F2A3D6872}" type="datetimeFigureOut">
              <a:rPr lang="pt-BR" smtClean="0"/>
              <a:t>13/3/2011</a:t>
            </a:fld>
            <a:endParaRPr lang="pt-BR" dirty="0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DFB3953-B429-45C6-8BD9-EB5DF71FB7B0}" type="slidenum">
              <a:rPr lang="pt-BR" smtClean="0"/>
              <a:t>‹nº›</a:t>
            </a:fld>
            <a:endParaRPr lang="pt-BR" dirty="0"/>
          </a:p>
        </p:txBody>
      </p:sp>
      <p:sp>
        <p:nvSpPr>
          <p:cNvPr id="28" name="Espaço Reservado para Rodapé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t-B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46634122-1B27-478B-9D42-5E9F2A3D6872}" type="datetimeFigureOut">
              <a:rPr lang="pt-BR" smtClean="0"/>
              <a:t>13/3/2011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3DFB3953-B429-45C6-8BD9-EB5DF71FB7B0}" type="slidenum">
              <a:rPr lang="pt-BR" smtClean="0"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34122-1B27-478B-9D42-5E9F2A3D6872}" type="datetimeFigureOut">
              <a:rPr lang="pt-BR" smtClean="0"/>
              <a:t>13/3/2011</a:t>
            </a:fld>
            <a:endParaRPr lang="pt-BR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B3953-B429-45C6-8BD9-EB5DF71FB7B0}" type="slidenum">
              <a:rPr lang="pt-BR" smtClean="0"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34122-1B27-478B-9D42-5E9F2A3D6872}" type="datetimeFigureOut">
              <a:rPr lang="pt-BR" smtClean="0"/>
              <a:t>13/3/2011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B3953-B429-45C6-8BD9-EB5DF71FB7B0}" type="slidenum">
              <a:rPr lang="pt-BR" smtClean="0"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dirty="0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34122-1B27-478B-9D42-5E9F2A3D6872}" type="datetimeFigureOut">
              <a:rPr lang="pt-BR" smtClean="0"/>
              <a:t>13/3/2011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B3953-B429-45C6-8BD9-EB5DF71FB7B0}" type="slidenum">
              <a:rPr lang="pt-BR" smtClean="0"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tângulo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Retângulo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tângulo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Retângulo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tângulo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Retângulo de cantos arredondados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Retângulo de cantos arredondados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Retângulo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tângulo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tângulo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Retângulo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Retângulo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tângulo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46634122-1B27-478B-9D42-5E9F2A3D6872}" type="datetimeFigureOut">
              <a:rPr lang="pt-BR" smtClean="0"/>
              <a:t>13/3/2011</a:t>
            </a:fld>
            <a:endParaRPr lang="pt-BR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pt-BR" dirty="0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3DFB3953-B429-45C6-8BD9-EB5DF71FB7B0}" type="slidenum">
              <a:rPr lang="pt-BR" smtClean="0"/>
              <a:t>‹nº›</a:t>
            </a:fld>
            <a:endParaRPr lang="pt-B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Clássicos da Economia Política II: David Ricardo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i="1" dirty="0" smtClean="0"/>
              <a:t>Professor – Marco Jordão</a:t>
            </a:r>
          </a:p>
          <a:p>
            <a:r>
              <a:rPr lang="pt-BR" dirty="0" smtClean="0"/>
              <a:t>Fonte: Adams Smith e David Ricardo – Col. Os Pensadores.</a:t>
            </a:r>
            <a:endParaRPr lang="pt-BR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72008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pt-BR" sz="3200" dirty="0" smtClean="0"/>
              <a:t>Teoria da Renda / Teoria da Distribuição</a:t>
            </a:r>
            <a:endParaRPr lang="pt-BR" sz="3200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17744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pt-BR" dirty="0" smtClean="0"/>
              <a:t>Para refletir sobre essas teorias Ricardo parte de duas questões básicas, qual sejam: </a:t>
            </a:r>
          </a:p>
          <a:p>
            <a:pPr marL="624078" indent="-514350" algn="just">
              <a:buAutoNum type="arabicPeriod"/>
            </a:pPr>
            <a:r>
              <a:rPr lang="pt-BR" dirty="0" smtClean="0"/>
              <a:t>Como se determina a prestação a pagar ao proprietário fundiário pela disponibilidade do uso da </a:t>
            </a:r>
            <a:r>
              <a:rPr lang="pt-BR" dirty="0" smtClean="0"/>
              <a:t>terra</a:t>
            </a:r>
            <a:r>
              <a:rPr lang="pt-BR" dirty="0" smtClean="0"/>
              <a:t>?</a:t>
            </a:r>
          </a:p>
          <a:p>
            <a:pPr marL="624078" indent="-514350" algn="just">
              <a:buAutoNum type="arabicPeriod"/>
            </a:pPr>
            <a:r>
              <a:rPr lang="pt-BR" dirty="0" smtClean="0"/>
              <a:t>Qual é o papel da renda fundiária na economia?</a:t>
            </a:r>
          </a:p>
          <a:p>
            <a:pPr algn="just"/>
            <a:r>
              <a:rPr lang="pt-BR" dirty="0" smtClean="0"/>
              <a:t>Essas duas questões, segundo o autor, permitem  </a:t>
            </a:r>
            <a:r>
              <a:rPr lang="pt-BR" dirty="0" smtClean="0"/>
              <a:t>uma melhor compreensão dos </a:t>
            </a:r>
            <a:r>
              <a:rPr lang="pt-BR" dirty="0" smtClean="0"/>
              <a:t>mecanismos econômicos da Sociedade Capitalista. </a:t>
            </a:r>
            <a:endParaRPr lang="pt-BR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pt-BR" dirty="0" smtClean="0"/>
              <a:t>As Três Hipóteses*...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pt-BR" dirty="0" smtClean="0"/>
              <a:t>1 - </a:t>
            </a:r>
            <a:r>
              <a:rPr lang="pt-BR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lei dos rendimentos </a:t>
            </a:r>
            <a:r>
              <a:rPr lang="pt-BR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decrescentes: </a:t>
            </a:r>
          </a:p>
          <a:p>
            <a:pPr algn="just"/>
            <a:r>
              <a:rPr lang="pt-BR" dirty="0" smtClean="0"/>
              <a:t>Essa lei  diz que </a:t>
            </a:r>
            <a:r>
              <a:rPr lang="pt-BR" dirty="0" smtClean="0"/>
              <a:t>para conseguir </a:t>
            </a:r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quantidades adicionais </a:t>
            </a:r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iguais de um bem</a:t>
            </a:r>
            <a:r>
              <a:rPr lang="pt-BR" dirty="0" smtClean="0"/>
              <a:t>, a sociedade tem de utilizar quantidades </a:t>
            </a:r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crescentes de fatores</a:t>
            </a:r>
            <a:r>
              <a:rPr lang="pt-BR" dirty="0" smtClean="0"/>
              <a:t>. </a:t>
            </a:r>
          </a:p>
          <a:p>
            <a:pPr algn="just"/>
            <a:r>
              <a:rPr lang="pt-BR" dirty="0" smtClean="0"/>
              <a:t>Se </a:t>
            </a:r>
            <a:r>
              <a:rPr lang="pt-BR" dirty="0" smtClean="0"/>
              <a:t>existirem </a:t>
            </a:r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rendimentos decrescentes </a:t>
            </a:r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 produção </a:t>
            </a:r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um bem</a:t>
            </a:r>
            <a:r>
              <a:rPr lang="pt-BR" dirty="0" smtClean="0"/>
              <a:t>, </a:t>
            </a:r>
            <a:r>
              <a:rPr lang="pt-BR" dirty="0" smtClean="0"/>
              <a:t>o custo </a:t>
            </a:r>
            <a:r>
              <a:rPr lang="pt-BR" dirty="0" smtClean="0"/>
              <a:t>de oportunidade de produzir unidades sucessivas do mesmo bem é </a:t>
            </a:r>
            <a:r>
              <a:rPr lang="pt-BR" dirty="0" smtClean="0"/>
              <a:t>cada vez </a:t>
            </a:r>
            <a:r>
              <a:rPr lang="pt-BR" dirty="0" smtClean="0"/>
              <a:t>maior</a:t>
            </a:r>
            <a:r>
              <a:rPr lang="pt-BR" dirty="0" smtClean="0"/>
              <a:t>.</a:t>
            </a:r>
          </a:p>
          <a:p>
            <a:pPr algn="just">
              <a:buNone/>
            </a:pPr>
            <a:r>
              <a:rPr lang="pt-BR" dirty="0" smtClean="0"/>
              <a:t>* </a:t>
            </a:r>
            <a:r>
              <a:rPr lang="pt-BR" sz="1600" dirty="0" smtClean="0"/>
              <a:t>Comum aos pensadores da época...</a:t>
            </a:r>
            <a:endParaRPr lang="pt-BR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pt-BR" dirty="0" smtClean="0"/>
              <a:t>Exemplo:</a:t>
            </a: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457200" y="2231113"/>
          <a:ext cx="8229600" cy="24688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Emprego na Produção de Trigo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Produção de Trigo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Variação na Produção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2400" dirty="0" smtClean="0"/>
                        <a:t>1</a:t>
                      </a:r>
                      <a:endParaRPr lang="pt-B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dirty="0" smtClean="0"/>
                        <a:t>4</a:t>
                      </a:r>
                      <a:endParaRPr lang="pt-B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dirty="0" smtClean="0"/>
                        <a:t>4</a:t>
                      </a:r>
                      <a:endParaRPr lang="pt-BR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2400" dirty="0" smtClean="0"/>
                        <a:t>2</a:t>
                      </a:r>
                      <a:endParaRPr lang="pt-B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dirty="0" smtClean="0"/>
                        <a:t>7</a:t>
                      </a:r>
                      <a:endParaRPr lang="pt-B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dirty="0" smtClean="0"/>
                        <a:t>3</a:t>
                      </a:r>
                      <a:endParaRPr lang="pt-BR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2400" dirty="0" smtClean="0"/>
                        <a:t>3</a:t>
                      </a:r>
                      <a:endParaRPr lang="pt-B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dirty="0" smtClean="0"/>
                        <a:t>9</a:t>
                      </a:r>
                      <a:endParaRPr lang="pt-B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dirty="0" smtClean="0"/>
                        <a:t>2</a:t>
                      </a:r>
                      <a:endParaRPr lang="pt-BR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2400" dirty="0" smtClean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dirty="0" smtClean="0"/>
                        <a:t>10</a:t>
                      </a:r>
                      <a:endParaRPr lang="pt-B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dirty="0" smtClean="0"/>
                        <a:t>1</a:t>
                      </a:r>
                      <a:endParaRPr lang="pt-BR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aixaDeTexto 4"/>
          <p:cNvSpPr txBox="1"/>
          <p:nvPr/>
        </p:nvSpPr>
        <p:spPr>
          <a:xfrm>
            <a:off x="467544" y="4869160"/>
            <a:ext cx="8208912" cy="1015663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Daqui concluímos que, ao adicionar unidades de trabalho a uma quantidade fixa </a:t>
            </a:r>
            <a:r>
              <a:rPr lang="pt-B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fator </a:t>
            </a:r>
            <a:r>
              <a:rPr lang="pt-BR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Terra, os aumentos que se obtêm na produção de trigo são cada vez menores.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9380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pt-BR" i="1" dirty="0" smtClean="0"/>
              <a:t>2. </a:t>
            </a:r>
            <a:r>
              <a:rPr lang="pt-BR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</a:t>
            </a:r>
            <a:r>
              <a:rPr lang="pt-BR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lei </a:t>
            </a:r>
            <a:r>
              <a:rPr lang="pt-BR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malthusiana</a:t>
            </a:r>
            <a:r>
              <a:rPr lang="pt-BR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da </a:t>
            </a:r>
            <a:r>
              <a:rPr lang="pt-BR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população: </a:t>
            </a:r>
            <a:r>
              <a:rPr lang="pt-BR" i="1" dirty="0" smtClean="0"/>
              <a:t>A população cresce ou diminui de acordo </a:t>
            </a:r>
            <a:r>
              <a:rPr lang="pt-BR" i="1" dirty="0" smtClean="0"/>
              <a:t>com </a:t>
            </a:r>
            <a:r>
              <a:rPr lang="pt-BR" dirty="0" smtClean="0"/>
              <a:t>a </a:t>
            </a:r>
            <a:r>
              <a:rPr lang="pt-BR" dirty="0" smtClean="0"/>
              <a:t>disponibilidade de alimentos. Dessa forma, os salários tendem a </a:t>
            </a:r>
            <a:r>
              <a:rPr lang="pt-BR" dirty="0" smtClean="0"/>
              <a:t>permanecer no </a:t>
            </a:r>
            <a:r>
              <a:rPr lang="pt-BR" dirty="0" smtClean="0"/>
              <a:t>nível de subsistência, sempre que eles se afastam desse nível, verifica-se a </a:t>
            </a:r>
            <a:r>
              <a:rPr lang="pt-BR" dirty="0" smtClean="0"/>
              <a:t>lei do </a:t>
            </a:r>
            <a:r>
              <a:rPr lang="pt-BR" dirty="0" smtClean="0"/>
              <a:t>crescimento demográfico, aumentando ou diminuindo a oferta </a:t>
            </a:r>
            <a:r>
              <a:rPr lang="pt-BR" dirty="0" smtClean="0"/>
              <a:t>de trabalhadores.</a:t>
            </a:r>
          </a:p>
          <a:p>
            <a:pPr>
              <a:buNone/>
            </a:pPr>
            <a:r>
              <a:rPr lang="pt-BR" dirty="0" smtClean="0"/>
              <a:t>3. </a:t>
            </a:r>
            <a:r>
              <a:rPr lang="pt-BR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móbil do crescimento do produto </a:t>
            </a:r>
            <a:r>
              <a:rPr lang="pt-BR" i="1" dirty="0" smtClean="0"/>
              <a:t>e, assim, dos investimentos, encontra-se </a:t>
            </a:r>
            <a:r>
              <a:rPr lang="pt-BR" i="1" dirty="0" smtClean="0"/>
              <a:t>no </a:t>
            </a:r>
            <a:r>
              <a:rPr lang="pt-BR" dirty="0" smtClean="0"/>
              <a:t>lucro</a:t>
            </a:r>
            <a:r>
              <a:rPr lang="pt-BR" dirty="0" smtClean="0"/>
              <a:t>, mais propriamente no lucro por unidade de capital investido.</a:t>
            </a:r>
            <a:endParaRPr lang="pt-BR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pt-BR" dirty="0" smtClean="0"/>
              <a:t>O que pensa nosso economista?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just"/>
            <a:r>
              <a:rPr lang="pt-BR" dirty="0" smtClean="0"/>
              <a:t>Para David Ricardo a sequência e correlação destas três hipóteses ocasionou </a:t>
            </a:r>
            <a:r>
              <a:rPr lang="pt-BR" dirty="0" smtClean="0"/>
              <a:t>o aparecimento </a:t>
            </a:r>
            <a:r>
              <a:rPr lang="pt-BR" dirty="0" smtClean="0"/>
              <a:t>do </a:t>
            </a:r>
            <a:r>
              <a:rPr lang="pt-BR" i="1" dirty="0" smtClean="0"/>
              <a:t>estado estacionário, em que a produção na economia deixa de </a:t>
            </a:r>
            <a:r>
              <a:rPr lang="pt-BR" i="1" dirty="0" smtClean="0"/>
              <a:t>crescer. </a:t>
            </a:r>
            <a:r>
              <a:rPr lang="pt-BR" dirty="0" smtClean="0"/>
              <a:t>Ou </a:t>
            </a:r>
            <a:r>
              <a:rPr lang="pt-BR" dirty="0" smtClean="0"/>
              <a:t>seja, a pressão demográfica leva à utilização de mais terras, sendo as mais férteis </a:t>
            </a:r>
            <a:r>
              <a:rPr lang="pt-BR" dirty="0" smtClean="0"/>
              <a:t>as, inicialmente</a:t>
            </a:r>
            <a:r>
              <a:rPr lang="pt-BR" dirty="0" smtClean="0"/>
              <a:t>, mais cultivadas pelos empresários, o que leva a que, estas se tornem </a:t>
            </a:r>
            <a:r>
              <a:rPr lang="pt-BR" dirty="0" smtClean="0"/>
              <a:t>cada vez </a:t>
            </a:r>
            <a:r>
              <a:rPr lang="pt-BR" dirty="0" smtClean="0"/>
              <a:t>menos férteis, com consequência de tal </a:t>
            </a:r>
            <a:r>
              <a:rPr lang="pt-BR" dirty="0" smtClean="0"/>
              <a:t>fato</a:t>
            </a:r>
            <a:r>
              <a:rPr lang="pt-BR" dirty="0" smtClean="0"/>
              <a:t>, a taxa de lucro torna-se cada </a:t>
            </a:r>
            <a:r>
              <a:rPr lang="pt-BR" dirty="0" smtClean="0"/>
              <a:t>vez menor </a:t>
            </a:r>
            <a:r>
              <a:rPr lang="pt-BR" dirty="0" smtClean="0"/>
              <a:t>e a renda cada vez mais elevada. </a:t>
            </a:r>
            <a:endParaRPr lang="pt-BR" dirty="0" smtClean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ço Reservado para Conteúdo 3" descr="Breviarium_Griman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692696"/>
            <a:ext cx="4083951" cy="56166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CaixaDeTexto 4"/>
          <p:cNvSpPr txBox="1"/>
          <p:nvPr/>
        </p:nvSpPr>
        <p:spPr>
          <a:xfrm>
            <a:off x="4644008" y="1196752"/>
            <a:ext cx="3960440" cy="46085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sz="2200" dirty="0" smtClean="0"/>
              <a:t>Assim, cultivando novas terras (menos férteis), tem que se aumentar a quantidade de trabalho para se produzir os mesmos bens, aumentando assim o seu valor e, por conseguinte, o salário natural também. Os proprietários das melhores terras, vendem os produtos a um preço superior ao seu custo de produção, constituindo a diferença, a renda diferencial</a:t>
            </a:r>
            <a:endParaRPr lang="pt-BR" sz="22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exto 9"/>
          <p:cNvSpPr>
            <a:spLocks noGrp="1"/>
          </p:cNvSpPr>
          <p:nvPr>
            <p:ph type="body" idx="2"/>
          </p:nvPr>
        </p:nvSpPr>
        <p:spPr>
          <a:xfrm>
            <a:off x="4932040" y="1412776"/>
            <a:ext cx="3804736" cy="5215671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"/>
            <a:r>
              <a:rPr lang="pt-BR" sz="2000" dirty="0" smtClean="0"/>
              <a:t>À vista disso, David </a:t>
            </a:r>
            <a:r>
              <a:rPr lang="pt-BR" sz="2000" dirty="0" smtClean="0"/>
              <a:t>Ricardo combate todo este pessimismo com a sua ideia </a:t>
            </a:r>
            <a:r>
              <a:rPr lang="pt-BR" sz="2000" dirty="0" smtClean="0"/>
              <a:t>de </a:t>
            </a:r>
            <a:r>
              <a:rPr lang="pt-BR" sz="2000" i="1" dirty="0" smtClean="0"/>
              <a:t>liberdade </a:t>
            </a:r>
            <a:r>
              <a:rPr lang="pt-BR" sz="2000" i="1" dirty="0" smtClean="0"/>
              <a:t>de comércio. A importação levaria a que os empresários não </a:t>
            </a:r>
            <a:r>
              <a:rPr lang="pt-BR" sz="2000" i="1" dirty="0" smtClean="0"/>
              <a:t>fossem </a:t>
            </a:r>
            <a:r>
              <a:rPr lang="pt-BR" sz="2000" dirty="0" smtClean="0"/>
              <a:t>obrigados </a:t>
            </a:r>
            <a:r>
              <a:rPr lang="pt-BR" sz="2000" dirty="0" smtClean="0"/>
              <a:t>a utilizar terras menos produtivas, e deste modo a um aumento de renda </a:t>
            </a:r>
            <a:r>
              <a:rPr lang="pt-BR" sz="2000" dirty="0" smtClean="0"/>
              <a:t>e redução </a:t>
            </a:r>
            <a:r>
              <a:rPr lang="pt-BR" sz="2000" dirty="0" smtClean="0"/>
              <a:t>da taxa de lucro. Desta forma a taxa de lucro não desceria e o </a:t>
            </a:r>
            <a:r>
              <a:rPr lang="pt-BR" sz="2000" dirty="0" smtClean="0"/>
              <a:t>estado estacionário </a:t>
            </a:r>
            <a:r>
              <a:rPr lang="pt-BR" sz="2000" dirty="0" smtClean="0"/>
              <a:t>poderia ser evitado. Note-se que esta liberdade de comércio não </a:t>
            </a:r>
            <a:r>
              <a:rPr lang="pt-BR" sz="2000" dirty="0" smtClean="0"/>
              <a:t>conviria aos </a:t>
            </a:r>
            <a:r>
              <a:rPr lang="pt-BR" sz="2000" dirty="0" smtClean="0"/>
              <a:t>proprietários fundiários que veriam os seus rendimentos reduzirem-se.</a:t>
            </a:r>
            <a:endParaRPr lang="pt-BR" sz="2000" dirty="0"/>
          </a:p>
        </p:txBody>
      </p:sp>
      <p:pic>
        <p:nvPicPr>
          <p:cNvPr id="4" name="Espaço Reservado para Conteúdo 3" descr="foto0406200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02033" y="1268759"/>
            <a:ext cx="3453943" cy="51393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pt-BR" dirty="0" smtClean="0"/>
              <a:t>Princípios de </a:t>
            </a:r>
            <a:r>
              <a:rPr lang="pt-BR" dirty="0" smtClean="0"/>
              <a:t>Economia Política </a:t>
            </a:r>
            <a:r>
              <a:rPr lang="pt-BR" dirty="0" smtClean="0"/>
              <a:t>e </a:t>
            </a:r>
            <a:r>
              <a:rPr lang="pt-BR" dirty="0" smtClean="0"/>
              <a:t>Tributação</a:t>
            </a:r>
            <a:endParaRPr lang="pt-BR" dirty="0"/>
          </a:p>
        </p:txBody>
      </p:sp>
      <p:sp>
        <p:nvSpPr>
          <p:cNvPr id="9" name="Espaço Reservado para Conteúdo 8"/>
          <p:cNvSpPr>
            <a:spLocks noGrp="1"/>
          </p:cNvSpPr>
          <p:nvPr>
            <p:ph idx="1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r>
              <a:rPr lang="pt-BR" dirty="0" smtClean="0"/>
              <a:t>Apresentaremos agora uma leitura estrutural da obra de David Ricardo. Para isso nos valemos da leitura do próprio livro, é claro, e nos apoiamos também na seguinte obra clássica:</a:t>
            </a:r>
          </a:p>
          <a:p>
            <a:r>
              <a:rPr lang="pt-BR" dirty="0" smtClean="0"/>
              <a:t>BRUE</a:t>
            </a:r>
            <a:r>
              <a:rPr lang="pt-BR" dirty="0" smtClean="0"/>
              <a:t>, Stanley L. </a:t>
            </a:r>
            <a:r>
              <a:rPr lang="pt-BR" i="1" dirty="0" smtClean="0"/>
              <a:t>História do Pensamento Econômico</a:t>
            </a:r>
            <a:r>
              <a:rPr lang="pt-BR" dirty="0" smtClean="0"/>
              <a:t>. São Paulo:</a:t>
            </a:r>
            <a:r>
              <a:rPr lang="pt-BR" dirty="0" err="1" smtClean="0"/>
              <a:t>Thomson</a:t>
            </a:r>
            <a:r>
              <a:rPr lang="pt-BR" dirty="0" smtClean="0"/>
              <a:t>, 2005</a:t>
            </a:r>
            <a:r>
              <a:rPr lang="pt-BR" dirty="0" smtClean="0"/>
              <a:t>.</a:t>
            </a:r>
          </a:p>
          <a:p>
            <a:pPr algn="just"/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 Dificuldades: </a:t>
            </a:r>
            <a:r>
              <a:rPr lang="pt-BR" dirty="0" smtClean="0"/>
              <a:t>Parece ser feito em partes bastantes distintas, se fosse um computador pareceria que existiriam várias ‘abas’ para se entender a tese central.</a:t>
            </a:r>
          </a:p>
          <a:p>
            <a:pPr algn="just"/>
            <a:r>
              <a:rPr lang="pt-BR" dirty="0" smtClean="0"/>
              <a:t>O diálogo constante com Adams Smith é constante dificultando ainda mais o leitor, como eu, que não leu a obra “A riqueza das Nações”.</a:t>
            </a:r>
          </a:p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pt-BR" dirty="0" smtClean="0"/>
              <a:t>A Estrutura da obra: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pt-BR" dirty="0" smtClean="0"/>
              <a:t>Segundo </a:t>
            </a:r>
            <a:r>
              <a:rPr lang="pt-BR" dirty="0" err="1" smtClean="0"/>
              <a:t>Brue</a:t>
            </a:r>
            <a:r>
              <a:rPr lang="pt-BR" dirty="0" smtClean="0"/>
              <a:t>, ele parece seguir duas linhas de pensamento, a saber, a) </a:t>
            </a:r>
            <a:r>
              <a:rPr lang="pt-BR" i="1" dirty="0" smtClean="0"/>
              <a:t>(...) consiste </a:t>
            </a:r>
            <a:r>
              <a:rPr lang="pt-BR" i="1" dirty="0" smtClean="0"/>
              <a:t>em mostrar que a teoria do </a:t>
            </a:r>
            <a:r>
              <a:rPr lang="pt-BR" i="1" dirty="0" smtClean="0"/>
              <a:t>valor/trabalho explica </a:t>
            </a:r>
            <a:r>
              <a:rPr lang="pt-BR" i="1" dirty="0" smtClean="0"/>
              <a:t>todos os fatos econômicos, já que esse fator é o mais elementar, do qual os outros parecem derivar </a:t>
            </a:r>
            <a:r>
              <a:rPr lang="pt-BR" i="1" dirty="0" smtClean="0"/>
              <a:t>e, assim</a:t>
            </a:r>
            <a:r>
              <a:rPr lang="pt-BR" i="1" dirty="0" smtClean="0"/>
              <a:t>, o sistema de Ricardo seria a explicação de como o fator trabalho subentende todos os outros fatores como </a:t>
            </a:r>
            <a:r>
              <a:rPr lang="pt-BR" i="1" dirty="0" smtClean="0"/>
              <a:t>seu princípio </a:t>
            </a:r>
            <a:r>
              <a:rPr lang="pt-BR" i="1" dirty="0" smtClean="0"/>
              <a:t>organizador</a:t>
            </a:r>
            <a:r>
              <a:rPr lang="pt-BR" i="1" dirty="0" smtClean="0"/>
              <a:t>.</a:t>
            </a:r>
            <a:r>
              <a:rPr lang="pt-BR" i="1" dirty="0" smtClean="0"/>
              <a:t> </a:t>
            </a:r>
            <a:endParaRPr lang="pt-BR" i="1" dirty="0" smtClean="0"/>
          </a:p>
          <a:p>
            <a:pPr algn="just"/>
            <a:r>
              <a:rPr lang="pt-BR" i="1" dirty="0" smtClean="0"/>
              <a:t>b) a outra </a:t>
            </a:r>
            <a:r>
              <a:rPr lang="pt-BR" i="1" dirty="0" smtClean="0"/>
              <a:t>linha básica da obra consiste em mostrar quais as leis que determinam a distribuição da renda entre </a:t>
            </a:r>
            <a:r>
              <a:rPr lang="pt-BR" i="1" dirty="0" smtClean="0"/>
              <a:t>as classes </a:t>
            </a:r>
            <a:r>
              <a:rPr lang="pt-BR" i="1" dirty="0" smtClean="0"/>
              <a:t>sociais e sua relação com as circunstâncias gerais da </a:t>
            </a:r>
            <a:r>
              <a:rPr lang="pt-BR" i="1" dirty="0" smtClean="0"/>
              <a:t>sociedade.</a:t>
            </a:r>
          </a:p>
          <a:p>
            <a:endParaRPr lang="pt-BR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457200" y="1125538"/>
          <a:ext cx="8229600" cy="5448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aixaDeTexto 4"/>
          <p:cNvSpPr txBox="1"/>
          <p:nvPr/>
        </p:nvSpPr>
        <p:spPr>
          <a:xfrm>
            <a:off x="971600" y="1340768"/>
            <a:ext cx="5616624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O Livro é dividido dessa maneira:</a:t>
            </a:r>
            <a:endParaRPr lang="pt-BR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64088" y="764704"/>
            <a:ext cx="3383280" cy="72008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pt-BR" sz="4000" dirty="0" smtClean="0"/>
              <a:t>Vida e Obras</a:t>
            </a:r>
            <a:endParaRPr lang="pt-BR" sz="4000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5353496" y="1484784"/>
            <a:ext cx="3383280" cy="514366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>
              <a:buFont typeface="Arial" pitchFamily="34" charset="0"/>
              <a:buChar char="•"/>
            </a:pPr>
            <a:r>
              <a:rPr lang="pt-BR" sz="1900" dirty="0" smtClean="0"/>
              <a:t> </a:t>
            </a:r>
            <a:r>
              <a:rPr lang="pt-BR" sz="2000" dirty="0" smtClean="0"/>
              <a:t>David </a:t>
            </a:r>
            <a:r>
              <a:rPr lang="pt-BR" sz="2000" dirty="0" smtClean="0"/>
              <a:t>Ricardo nasceu em Londres, no dia 18 de abril de 1772. Foi o terceiro de 17 filhos de uma família holandesa </a:t>
            </a:r>
            <a:r>
              <a:rPr lang="pt-BR" sz="2000" dirty="0" smtClean="0"/>
              <a:t>de classe </a:t>
            </a:r>
            <a:r>
              <a:rPr lang="pt-BR" sz="2000" dirty="0" smtClean="0"/>
              <a:t>média, descendentes de judeus expulsos de </a:t>
            </a:r>
            <a:r>
              <a:rPr lang="pt-BR" sz="2000" dirty="0" smtClean="0"/>
              <a:t>Portugal </a:t>
            </a:r>
            <a:r>
              <a:rPr lang="pt-BR" sz="2000" i="1" dirty="0" smtClean="0"/>
              <a:t>(sefarditas). </a:t>
            </a:r>
          </a:p>
          <a:p>
            <a:pPr algn="just">
              <a:buFont typeface="Arial" pitchFamily="34" charset="0"/>
              <a:buChar char="•"/>
            </a:pPr>
            <a:r>
              <a:rPr lang="pt-BR" sz="2000" dirty="0" smtClean="0"/>
              <a:t>Seguindo </a:t>
            </a:r>
            <a:r>
              <a:rPr lang="pt-BR" sz="2000" dirty="0" smtClean="0"/>
              <a:t>os passos do pai, </a:t>
            </a:r>
            <a:r>
              <a:rPr lang="pt-BR" sz="2000" dirty="0" smtClean="0"/>
              <a:t>tornou-se operador </a:t>
            </a:r>
            <a:r>
              <a:rPr lang="pt-BR" sz="2000" dirty="0" smtClean="0"/>
              <a:t>da Bolsa de Valores de Londres, onde acumulou </a:t>
            </a:r>
            <a:r>
              <a:rPr lang="pt-BR" sz="2000" dirty="0" smtClean="0"/>
              <a:t>fortuna.</a:t>
            </a:r>
            <a:endParaRPr lang="pt-BR" sz="2000" dirty="0" smtClean="0"/>
          </a:p>
          <a:p>
            <a:pPr algn="just">
              <a:buFont typeface="Arial" pitchFamily="34" charset="0"/>
              <a:buChar char="•"/>
            </a:pPr>
            <a:r>
              <a:rPr lang="pt-BR" sz="2000" dirty="0" smtClean="0"/>
              <a:t>Rompeu </a:t>
            </a:r>
            <a:r>
              <a:rPr lang="pt-BR" sz="2000" dirty="0" smtClean="0"/>
              <a:t>com a família (e com a religião judaica) </a:t>
            </a:r>
            <a:r>
              <a:rPr lang="pt-BR" sz="2000" dirty="0" smtClean="0"/>
              <a:t>aos 21 </a:t>
            </a:r>
            <a:r>
              <a:rPr lang="pt-BR" sz="2000" dirty="0" smtClean="0"/>
              <a:t>anos e se casou com uma jovem "quaker". </a:t>
            </a:r>
            <a:endParaRPr lang="pt-BR" sz="2000" dirty="0" smtClean="0"/>
          </a:p>
          <a:p>
            <a:pPr algn="just"/>
            <a:endParaRPr lang="pt-BR" sz="1600" dirty="0"/>
          </a:p>
        </p:txBody>
      </p:sp>
      <p:pic>
        <p:nvPicPr>
          <p:cNvPr id="5" name="Espaço Reservado para Conteúdo 4" descr="david_ricardo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58339" y="776288"/>
            <a:ext cx="4290347" cy="5851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pt-BR" dirty="0" smtClean="0"/>
              <a:t>Ainda segundo </a:t>
            </a:r>
            <a:r>
              <a:rPr lang="pt-BR" dirty="0" err="1" smtClean="0"/>
              <a:t>Brue</a:t>
            </a:r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just"/>
            <a:r>
              <a:rPr lang="pt-BR" i="1" dirty="0" smtClean="0"/>
              <a:t>Nessa seqüência fica mais fácil entender como Ricardo, através de sua teoria econômica, põe à prova a harmonia </a:t>
            </a:r>
            <a:r>
              <a:rPr lang="pt-BR" i="1" dirty="0" smtClean="0"/>
              <a:t>do racionalismo. De </a:t>
            </a:r>
            <a:r>
              <a:rPr lang="pt-BR" i="1" dirty="0" smtClean="0"/>
              <a:t>fato, ao se aceitar a teoria da renda de Ricardo, tornam-se discutíveis tanto a ordem natural dos fisiocratas, como </a:t>
            </a:r>
            <a:r>
              <a:rPr lang="pt-BR" i="1" dirty="0" smtClean="0"/>
              <a:t>a harmonia </a:t>
            </a:r>
            <a:r>
              <a:rPr lang="pt-BR" i="1" dirty="0" smtClean="0"/>
              <a:t>entre os interesses privados e o geral. Assim, não haveria harmonia, mas conflito. Aliás, na época em </a:t>
            </a:r>
            <a:r>
              <a:rPr lang="pt-BR" i="1" dirty="0" smtClean="0"/>
              <a:t>que seu </a:t>
            </a:r>
            <a:r>
              <a:rPr lang="pt-BR" i="1" dirty="0" smtClean="0"/>
              <a:t>grande livro foi publicado, o problema preponderante era o conflito entre os interesses da indústria e da </a:t>
            </a:r>
            <a:r>
              <a:rPr lang="pt-BR" i="1" dirty="0" smtClean="0"/>
              <a:t>agricultura, razão </a:t>
            </a:r>
            <a:r>
              <a:rPr lang="pt-BR" i="1" dirty="0" smtClean="0"/>
              <a:t>pela qual em sua obra Ricardo ia em auxílio à tese industrialista, em prejuízo daquela defendida pelos </a:t>
            </a:r>
            <a:r>
              <a:rPr lang="pt-BR" i="1" dirty="0" smtClean="0"/>
              <a:t>proprietários rurais.</a:t>
            </a:r>
            <a:endParaRPr lang="pt-BR" i="1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218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algn="just"/>
            <a:r>
              <a:rPr lang="pt-BR" i="1" dirty="0" smtClean="0"/>
              <a:t>Com base nisso, pode-se afirmar que Ricardo concordava com Smith quanto ao conceito de riqueza nacional: "</a:t>
            </a:r>
            <a:r>
              <a:rPr lang="pt-BR" i="1" dirty="0" smtClean="0"/>
              <a:t>o montante </a:t>
            </a:r>
            <a:r>
              <a:rPr lang="pt-BR" i="1" dirty="0" smtClean="0"/>
              <a:t>de bens e serviços à disposição dos consumidores" (quanto maior esse montante, maior a riqueza).</a:t>
            </a:r>
          </a:p>
          <a:p>
            <a:pPr algn="just"/>
            <a:r>
              <a:rPr lang="pt-BR" i="1" dirty="0" smtClean="0"/>
              <a:t>Ricardo, no entanto, não vê o crescimento dessa riqueza como algo retilíneo e sem conflitos como imaginava </a:t>
            </a:r>
            <a:r>
              <a:rPr lang="pt-BR" i="1" dirty="0" smtClean="0"/>
              <a:t>Smith. Para </a:t>
            </a:r>
            <a:r>
              <a:rPr lang="pt-BR" i="1" dirty="0" smtClean="0"/>
              <a:t>ele, esse crescimento não era retilíneo, mas sim passível de </a:t>
            </a:r>
            <a:r>
              <a:rPr lang="pt-BR" i="1" dirty="0" smtClean="0"/>
              <a:t>obstrução.</a:t>
            </a:r>
          </a:p>
          <a:p>
            <a:pPr algn="just"/>
            <a:r>
              <a:rPr lang="pt-BR" i="1" dirty="0" smtClean="0"/>
              <a:t>Ricardo </a:t>
            </a:r>
            <a:r>
              <a:rPr lang="pt-BR" i="1" dirty="0" smtClean="0"/>
              <a:t>procura mostrar que a causa </a:t>
            </a:r>
            <a:r>
              <a:rPr lang="pt-BR" i="1" dirty="0" smtClean="0"/>
              <a:t>principal do </a:t>
            </a:r>
            <a:r>
              <a:rPr lang="pt-BR" i="1" dirty="0" smtClean="0"/>
              <a:t>crescimento da riqueza das nações é a </a:t>
            </a:r>
            <a:r>
              <a:rPr lang="pt-BR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acumulação de capital. </a:t>
            </a:r>
            <a:r>
              <a:rPr lang="pt-BR" i="1" dirty="0" smtClean="0"/>
              <a:t>Essa acumulação, por sua vez, vai depender da taxa </a:t>
            </a:r>
            <a:r>
              <a:rPr lang="pt-BR" i="1" dirty="0" smtClean="0"/>
              <a:t>de juros</a:t>
            </a:r>
            <a:r>
              <a:rPr lang="pt-BR" i="1" dirty="0" smtClean="0"/>
              <a:t>, pois, segundo Ricardo, tanto os agricultores como os industriais são, antes de tudo, investidores, e, como tal, </a:t>
            </a:r>
            <a:r>
              <a:rPr lang="pt-BR" i="1" dirty="0" smtClean="0"/>
              <a:t>não podem </a:t>
            </a:r>
            <a:r>
              <a:rPr lang="pt-BR" i="1" dirty="0" smtClean="0"/>
              <a:t>viver sem lucros, da mesma forma que os trabalhadores não vivem sem salários.</a:t>
            </a:r>
            <a:endParaRPr lang="pt-BR" i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Finalmente, 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algn="just"/>
            <a:r>
              <a:rPr lang="pt-BR" i="1" dirty="0" smtClean="0"/>
              <a:t>O motivo que os leva a acumular diminui com a redução do lucro e cessará por completo quando seus lucros forem </a:t>
            </a:r>
            <a:r>
              <a:rPr lang="pt-BR" i="1" dirty="0" smtClean="0"/>
              <a:t>tão pequenos </a:t>
            </a:r>
            <a:r>
              <a:rPr lang="pt-BR" i="1" dirty="0" smtClean="0"/>
              <a:t>a ponto de não lhes garantir uma compensação adequada pelo esforço e risco que devem </a:t>
            </a:r>
            <a:r>
              <a:rPr lang="pt-BR" i="1" dirty="0" smtClean="0"/>
              <a:t>necessariamente correr </a:t>
            </a:r>
            <a:r>
              <a:rPr lang="pt-BR" i="1" dirty="0" smtClean="0"/>
              <a:t>pelo emprego do seu capital numa atividade produtiva. </a:t>
            </a:r>
            <a:endParaRPr lang="pt-BR" i="1" dirty="0" smtClean="0"/>
          </a:p>
          <a:p>
            <a:pPr algn="just"/>
            <a:r>
              <a:rPr lang="pt-BR" i="1" dirty="0" smtClean="0"/>
              <a:t>O </a:t>
            </a:r>
            <a:r>
              <a:rPr lang="pt-BR" i="1" dirty="0" smtClean="0"/>
              <a:t>empresário estará, por conseguinte, </a:t>
            </a:r>
            <a:r>
              <a:rPr lang="pt-BR" i="1" dirty="0" smtClean="0"/>
              <a:t>desviando-se constantemente </a:t>
            </a:r>
            <a:r>
              <a:rPr lang="pt-BR" i="1" dirty="0" smtClean="0"/>
              <a:t>de uma para outra atividade, procurando sempre melhor rentabilidade pelo emprego do capital.</a:t>
            </a:r>
            <a:endParaRPr lang="pt-BR" i="1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pt-BR" dirty="0" smtClean="0"/>
              <a:t>Referências Bibliográficas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pt-BR" dirty="0" smtClean="0"/>
              <a:t>BRUE, Stanley L. </a:t>
            </a:r>
            <a:r>
              <a:rPr lang="pt-BR" i="1" dirty="0" smtClean="0"/>
              <a:t>História do Pensamento Econômico</a:t>
            </a:r>
            <a:r>
              <a:rPr lang="pt-BR" dirty="0" smtClean="0"/>
              <a:t>. São Paulo:</a:t>
            </a:r>
            <a:r>
              <a:rPr lang="pt-BR" dirty="0" err="1" smtClean="0"/>
              <a:t>Thomson</a:t>
            </a:r>
            <a:r>
              <a:rPr lang="pt-BR" dirty="0" smtClean="0"/>
              <a:t>, 2005.</a:t>
            </a:r>
          </a:p>
          <a:p>
            <a:pPr algn="just"/>
            <a:r>
              <a:rPr lang="pt-BR" dirty="0" smtClean="0"/>
              <a:t>NETTO, J. P. &amp; BRAZ, M. </a:t>
            </a:r>
            <a:r>
              <a:rPr lang="pt-BR" i="1" dirty="0" smtClean="0"/>
              <a:t>Economia Política: uma introdução crítica. </a:t>
            </a:r>
            <a:r>
              <a:rPr lang="pt-BR" dirty="0" smtClean="0"/>
              <a:t>São Paulo: Cortez, 2006.</a:t>
            </a:r>
          </a:p>
          <a:p>
            <a:pPr algn="just"/>
            <a:r>
              <a:rPr lang="pt-BR" dirty="0" smtClean="0"/>
              <a:t>SMITH, A.; RICARDO D. </a:t>
            </a:r>
            <a:r>
              <a:rPr lang="pt-BR" i="1" dirty="0" smtClean="0"/>
              <a:t>Os pensadores. </a:t>
            </a:r>
            <a:r>
              <a:rPr lang="pt-BR" dirty="0" smtClean="0"/>
              <a:t>2. ed. São Paulo: Abril Cultural, 1979.</a:t>
            </a:r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457200" y="764704"/>
          <a:ext cx="8229600" cy="5809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644008" y="836712"/>
            <a:ext cx="4092768" cy="579173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>
              <a:buFont typeface="Arial" pitchFamily="34" charset="0"/>
              <a:buChar char="•"/>
            </a:pPr>
            <a:r>
              <a:rPr lang="pt-BR" sz="1800" dirty="0" smtClean="0"/>
              <a:t> Em </a:t>
            </a:r>
            <a:r>
              <a:rPr lang="pt-BR" sz="1800" dirty="0" smtClean="0"/>
              <a:t>1817 publicou a sua grande </a:t>
            </a:r>
            <a:r>
              <a:rPr lang="pt-BR" sz="1800" dirty="0" smtClean="0"/>
              <a:t>obra, a saber, </a:t>
            </a:r>
            <a:r>
              <a:rPr lang="pt-B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“Princípios </a:t>
            </a:r>
            <a:r>
              <a:rPr lang="pt-B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Economia Política e </a:t>
            </a:r>
            <a:r>
              <a:rPr lang="pt-B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Tributação”. </a:t>
            </a:r>
            <a:endParaRPr lang="pt-BR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Font typeface="Arial" pitchFamily="34" charset="0"/>
              <a:buChar char="•"/>
            </a:pPr>
            <a:r>
              <a:rPr lang="pt-BR" sz="1800" dirty="0" smtClean="0"/>
              <a:t> Este </a:t>
            </a:r>
            <a:r>
              <a:rPr lang="pt-BR" sz="1800" dirty="0" smtClean="0"/>
              <a:t>livro consagrou Ricardo como o grande nome da Economia Política Clássica, </a:t>
            </a:r>
            <a:r>
              <a:rPr lang="pt-BR" sz="1800" dirty="0" smtClean="0"/>
              <a:t>junto com </a:t>
            </a:r>
            <a:r>
              <a:rPr lang="pt-BR" sz="1800" dirty="0" smtClean="0"/>
              <a:t>Adam Smith, dominando a economia não apenas de Inglaterra, mas de todo </a:t>
            </a:r>
            <a:r>
              <a:rPr lang="pt-BR" sz="1800" dirty="0" smtClean="0"/>
              <a:t>o mundo </a:t>
            </a:r>
            <a:r>
              <a:rPr lang="pt-BR" sz="1800" dirty="0" smtClean="0"/>
              <a:t>ocidental por muitas décadas, até o aparecimento do marxismo e </a:t>
            </a:r>
            <a:r>
              <a:rPr lang="pt-BR" sz="1800" dirty="0" smtClean="0"/>
              <a:t>do marginalismo.</a:t>
            </a:r>
          </a:p>
          <a:p>
            <a:pPr algn="just">
              <a:buFont typeface="Arial" pitchFamily="34" charset="0"/>
              <a:buChar char="•"/>
            </a:pPr>
            <a:r>
              <a:rPr lang="pt-BR" sz="1800" dirty="0" smtClean="0"/>
              <a:t> Morreu em </a:t>
            </a:r>
            <a:r>
              <a:rPr lang="pt-BR" sz="1800" dirty="0" smtClean="0"/>
              <a:t>11 de setembro de 1823, aos 51 anos </a:t>
            </a:r>
            <a:r>
              <a:rPr lang="pt-BR" sz="1800" dirty="0" smtClean="0"/>
              <a:t>de idade. Mas suas obras </a:t>
            </a:r>
            <a:r>
              <a:rPr lang="pt-BR" sz="1800" dirty="0" smtClean="0"/>
              <a:t>atingiram vastas áreas da economia, tais como: política monetária, </a:t>
            </a:r>
            <a:r>
              <a:rPr lang="pt-BR" sz="1800" dirty="0" smtClean="0"/>
              <a:t>teoria dos </a:t>
            </a:r>
            <a:r>
              <a:rPr lang="pt-BR" sz="1800" dirty="0" smtClean="0"/>
              <a:t>lucros, teoria da renda fundiária e da distribuição, teoria do valor e do </a:t>
            </a:r>
            <a:r>
              <a:rPr lang="pt-BR" sz="1800" dirty="0" smtClean="0"/>
              <a:t>comércio internacional</a:t>
            </a:r>
            <a:r>
              <a:rPr lang="pt-BR" sz="1800" dirty="0" smtClean="0"/>
              <a:t>, sendo que muitas destes temas permanecem </a:t>
            </a:r>
            <a:r>
              <a:rPr lang="pt-BR" sz="1800" dirty="0" smtClean="0"/>
              <a:t>atuais </a:t>
            </a:r>
            <a:r>
              <a:rPr lang="pt-BR" sz="1800" dirty="0" smtClean="0"/>
              <a:t>nos dias de hoje.</a:t>
            </a:r>
            <a:endParaRPr lang="pt-BR" sz="1800" dirty="0"/>
          </a:p>
        </p:txBody>
      </p:sp>
      <p:pic>
        <p:nvPicPr>
          <p:cNvPr id="7" name="Espaço Reservado para Conteúdo 6" descr="David_Ricardo_-_On_the_principles_of_political_economy_and_taxation_(1817,_title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764704"/>
            <a:ext cx="3888432" cy="5851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773832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pt-BR" dirty="0" smtClean="0"/>
              <a:t>Uma </a:t>
            </a:r>
            <a:r>
              <a:rPr lang="pt-BR" dirty="0" smtClean="0"/>
              <a:t>P</a:t>
            </a:r>
            <a:r>
              <a:rPr lang="pt-BR" dirty="0" smtClean="0"/>
              <a:t>equena Contextualização</a:t>
            </a:r>
            <a:endParaRPr lang="pt-BR" dirty="0"/>
          </a:p>
        </p:txBody>
      </p:sp>
      <p:pic>
        <p:nvPicPr>
          <p:cNvPr id="4" name="Espaço Reservado para Conteúdo 3" descr="comedores-batata-van-gog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2071809"/>
            <a:ext cx="3096344" cy="18612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CaixaDeTexto 4"/>
          <p:cNvSpPr txBox="1"/>
          <p:nvPr/>
        </p:nvSpPr>
        <p:spPr>
          <a:xfrm>
            <a:off x="1187624" y="4005065"/>
            <a:ext cx="3024336" cy="27699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1200" dirty="0" smtClean="0"/>
              <a:t>Os Comedores de Batata  de </a:t>
            </a:r>
            <a:r>
              <a:rPr lang="pt-BR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Van Gogh</a:t>
            </a:r>
            <a:endParaRPr lang="pt-BR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usuario\Desktop\LondresRevolucaoIndustri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492896"/>
            <a:ext cx="4007531" cy="32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C:\Documents and Settings\usuario\Desktop\maquinavapo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4365104"/>
            <a:ext cx="2825184" cy="2210197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80983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algn="just"/>
            <a:r>
              <a:rPr lang="pt-BR" sz="2900" dirty="0" smtClean="0"/>
              <a:t>Como consequência do avanço técnico verificado na época, após a Primeira </a:t>
            </a:r>
            <a:r>
              <a:rPr lang="pt-BR" sz="2900" dirty="0" smtClean="0"/>
              <a:t>Revolução Industrial </a:t>
            </a:r>
            <a:r>
              <a:rPr lang="pt-BR" sz="2900" dirty="0" smtClean="0"/>
              <a:t>em que a introdução de máquinas provocou alterações nos </a:t>
            </a:r>
            <a:r>
              <a:rPr lang="pt-BR" sz="2900" dirty="0" smtClean="0"/>
              <a:t>processos produtivos e modificações </a:t>
            </a:r>
            <a:r>
              <a:rPr lang="pt-BR" sz="2900" dirty="0" smtClean="0"/>
              <a:t>radicais a nível de relacionamento social em virtude </a:t>
            </a:r>
            <a:r>
              <a:rPr lang="pt-BR" sz="2900" dirty="0" smtClean="0"/>
              <a:t>da transformação </a:t>
            </a:r>
            <a:r>
              <a:rPr lang="pt-BR" sz="2900" dirty="0" smtClean="0"/>
              <a:t>do artesão em proletário, verificou-se uma mudança radical na </a:t>
            </a:r>
            <a:r>
              <a:rPr lang="pt-BR" sz="2900" dirty="0" smtClean="0"/>
              <a:t>relação entre </a:t>
            </a:r>
            <a:r>
              <a:rPr lang="pt-BR" sz="2900" dirty="0" smtClean="0"/>
              <a:t>o meio urbano e o meio rural inglês</a:t>
            </a:r>
            <a:r>
              <a:rPr lang="pt-BR" sz="2900" dirty="0" smtClean="0"/>
              <a:t>.</a:t>
            </a:r>
          </a:p>
          <a:p>
            <a:pPr algn="just"/>
            <a:r>
              <a:rPr lang="pt-BR" sz="2900" dirty="0" smtClean="0"/>
              <a:t>Este ciclo </a:t>
            </a:r>
            <a:r>
              <a:rPr lang="pt-BR" sz="2900" dirty="0" smtClean="0"/>
              <a:t>econômico </a:t>
            </a:r>
            <a:r>
              <a:rPr lang="pt-BR" sz="2900" dirty="0" smtClean="0"/>
              <a:t>ocasionava, de tempos em tempos, as crises no </a:t>
            </a:r>
            <a:r>
              <a:rPr lang="pt-BR" sz="2900" dirty="0" smtClean="0"/>
              <a:t>comércio, reduzindo </a:t>
            </a:r>
            <a:r>
              <a:rPr lang="pt-BR" sz="2900" dirty="0" smtClean="0"/>
              <a:t>o lucro dos empresários que como consequência gerava </a:t>
            </a:r>
            <a:r>
              <a:rPr lang="pt-BR" sz="2900" dirty="0" smtClean="0"/>
              <a:t>desemprego, piorando </a:t>
            </a:r>
            <a:r>
              <a:rPr lang="pt-BR" sz="2900" dirty="0" smtClean="0"/>
              <a:t>cada vez mais a situação das massas urbanas. </a:t>
            </a:r>
            <a:endParaRPr lang="pt-BR" sz="2900" dirty="0" smtClean="0"/>
          </a:p>
          <a:p>
            <a:pPr algn="just"/>
            <a:r>
              <a:rPr lang="pt-BR" sz="2900" dirty="0" smtClean="0"/>
              <a:t>Logicamente </a:t>
            </a:r>
            <a:r>
              <a:rPr lang="pt-BR" sz="2900" dirty="0" smtClean="0"/>
              <a:t>toda esta </a:t>
            </a:r>
            <a:r>
              <a:rPr lang="pt-BR" sz="2900" dirty="0" smtClean="0"/>
              <a:t>situação levou </a:t>
            </a:r>
            <a:r>
              <a:rPr lang="pt-BR" sz="2900" dirty="0" smtClean="0"/>
              <a:t>a grande agitação por parte dos trabalhadores. Estes encontravam-se perante </a:t>
            </a:r>
            <a:r>
              <a:rPr lang="pt-BR" sz="2900" dirty="0" smtClean="0"/>
              <a:t>uma situação </a:t>
            </a:r>
            <a:r>
              <a:rPr lang="pt-BR" sz="2900" dirty="0" smtClean="0"/>
              <a:t>de miséria, o que fez com que na época aumentasse a taxa de mortalidade.</a:t>
            </a:r>
            <a:endParaRPr lang="pt-BR" sz="2900" dirty="0" smtClean="0"/>
          </a:p>
          <a:p>
            <a:pPr algn="just"/>
            <a:endParaRPr lang="pt-BR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ço Reservado para Conteúdo 3" descr="soci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692697"/>
            <a:ext cx="4392488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0" name="Picture 2" descr="C:\Documents and Settings\usuario\Desktop\cha_378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212976"/>
            <a:ext cx="2438400" cy="3429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051" name="Picture 3" descr="C:\Documents and Settings\usuario\Desktop\desigualdade social pecad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836712"/>
            <a:ext cx="3810000" cy="25557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7" name="CaixaDeTexto 6"/>
          <p:cNvSpPr txBox="1"/>
          <p:nvPr/>
        </p:nvSpPr>
        <p:spPr>
          <a:xfrm>
            <a:off x="3059832" y="3284984"/>
            <a:ext cx="5472608" cy="34163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pt-BR" dirty="0"/>
              <a:t>Segundo Ricardo, a aplicação conjunta de trabalho, maquinaria e capital no </a:t>
            </a:r>
            <a:r>
              <a:rPr lang="pt-BR" dirty="0" smtClean="0"/>
              <a:t>processo produtivo </a:t>
            </a:r>
            <a:r>
              <a:rPr lang="pt-BR" dirty="0"/>
              <a:t>gera um produto, este divide-se pelas três classes da sociedade: </a:t>
            </a:r>
            <a:endParaRPr lang="pt-BR" dirty="0" smtClean="0"/>
          </a:p>
          <a:p>
            <a:pPr algn="just"/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Propriedades de </a:t>
            </a:r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terra </a:t>
            </a:r>
            <a:r>
              <a:rPr lang="pt-BR" dirty="0"/>
              <a:t>(sob a forma de renda da terra), </a:t>
            </a:r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trabalhadores assalariados </a:t>
            </a:r>
            <a:r>
              <a:rPr lang="pt-BR" dirty="0"/>
              <a:t>(sob a forma </a:t>
            </a:r>
            <a:r>
              <a:rPr lang="pt-BR" dirty="0" smtClean="0"/>
              <a:t>de salários</a:t>
            </a:r>
            <a:r>
              <a:rPr lang="pt-BR" dirty="0"/>
              <a:t>) e os </a:t>
            </a:r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arrendatários capitalistas </a:t>
            </a:r>
            <a:r>
              <a:rPr lang="pt-BR" dirty="0"/>
              <a:t>(sob a forma de lucros de capital). </a:t>
            </a:r>
            <a:endParaRPr lang="pt-BR" dirty="0" smtClean="0"/>
          </a:p>
          <a:p>
            <a:pPr algn="just"/>
            <a:r>
              <a:rPr lang="pt-BR" dirty="0" smtClean="0"/>
              <a:t>O </a:t>
            </a:r>
            <a:r>
              <a:rPr lang="pt-BR" dirty="0"/>
              <a:t>papel </a:t>
            </a:r>
            <a:r>
              <a:rPr lang="pt-BR" dirty="0" smtClean="0"/>
              <a:t>da ciência econômica </a:t>
            </a:r>
            <a:r>
              <a:rPr lang="pt-BR" dirty="0"/>
              <a:t>seria determinar as leis naturais que orientassem essa distribuição</a:t>
            </a:r>
            <a:r>
              <a:rPr lang="pt-BR" dirty="0" smtClean="0"/>
              <a:t>. E a aplicação de suas teorias teriam o papel de equilibrar tal distribuição.</a:t>
            </a:r>
            <a:endParaRPr lang="pt-BR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93610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pt-BR" dirty="0" smtClean="0"/>
              <a:t>Teoria do Valor – Trabalho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844824"/>
            <a:ext cx="4038600" cy="49305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pt-BR" sz="2200" i="1" dirty="0" smtClean="0"/>
              <a:t>"O trabalho, como todas as outras coisas </a:t>
            </a:r>
            <a:r>
              <a:rPr lang="pt-BR" sz="2200" i="1" dirty="0" smtClean="0"/>
              <a:t>que são </a:t>
            </a:r>
            <a:r>
              <a:rPr lang="pt-BR" sz="2200" i="1" dirty="0" smtClean="0"/>
              <a:t>compradas e vendidas e cuja </a:t>
            </a:r>
            <a:r>
              <a:rPr lang="pt-BR" sz="2200" i="1" dirty="0" smtClean="0"/>
              <a:t>quantidade pode </a:t>
            </a:r>
            <a:r>
              <a:rPr lang="pt-BR" sz="2200" i="1" dirty="0" smtClean="0"/>
              <a:t>ser aumentada ou diminuída, tem </a:t>
            </a:r>
            <a:r>
              <a:rPr lang="pt-BR" sz="2200" i="1" dirty="0" smtClean="0"/>
              <a:t>seu pr</a:t>
            </a:r>
            <a:r>
              <a:rPr lang="pt-BR" sz="2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eço </a:t>
            </a:r>
            <a:r>
              <a:rPr lang="pt-BR" sz="2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natural e seu preço de mercado</a:t>
            </a:r>
            <a:r>
              <a:rPr lang="pt-BR" sz="2200" i="1" dirty="0" smtClean="0"/>
              <a:t>. O </a:t>
            </a:r>
            <a:r>
              <a:rPr lang="pt-BR" sz="2200" i="1" dirty="0" smtClean="0"/>
              <a:t>preço natural </a:t>
            </a:r>
            <a:r>
              <a:rPr lang="pt-BR" sz="2200" i="1" dirty="0" smtClean="0"/>
              <a:t>do trabalho é aquele necessário </a:t>
            </a:r>
            <a:r>
              <a:rPr lang="pt-BR" sz="2200" i="1" dirty="0" smtClean="0"/>
              <a:t>para permitir </a:t>
            </a:r>
            <a:r>
              <a:rPr lang="pt-BR" sz="2200" i="1" dirty="0" smtClean="0"/>
              <a:t>que os trabalhadores, em </a:t>
            </a:r>
            <a:r>
              <a:rPr lang="pt-BR" sz="2200" i="1" dirty="0" smtClean="0"/>
              <a:t>geral, subsistam </a:t>
            </a:r>
            <a:r>
              <a:rPr lang="pt-BR" sz="2200" i="1" dirty="0" smtClean="0"/>
              <a:t>e perpetuem sua </a:t>
            </a:r>
            <a:r>
              <a:rPr lang="pt-BR" sz="2200" i="1" dirty="0" smtClean="0"/>
              <a:t>descendência, sem </a:t>
            </a:r>
            <a:r>
              <a:rPr lang="pt-BR" sz="2200" i="1" dirty="0" smtClean="0"/>
              <a:t>aumento ou diminuição".</a:t>
            </a:r>
            <a:endParaRPr lang="pt-BR" sz="2200" i="1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844824"/>
            <a:ext cx="4038600" cy="49305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just"/>
            <a:r>
              <a:rPr lang="pt-BR" dirty="0" smtClean="0"/>
              <a:t>Para David Ricardo o valor da troca das mercadorias era determinado pela quantidade de trabalho necessário à sua produção, não dependia da abundância, mas sim do maior ou menor grau de dificuldade na sua produção ficando, assim, conhecida por </a:t>
            </a:r>
            <a:r>
              <a:rPr lang="pt-BR" i="1" dirty="0" smtClean="0"/>
              <a:t>teoria do valor do trabalho incorporado. Os </a:t>
            </a:r>
            <a:r>
              <a:rPr lang="pt-BR" dirty="0" smtClean="0"/>
              <a:t>preços das mercadorias são, então, proporcionais ao trabalho nelas incorporado. </a:t>
            </a:r>
          </a:p>
          <a:p>
            <a:pPr algn="just"/>
            <a:r>
              <a:rPr lang="pt-BR" dirty="0" smtClean="0"/>
              <a:t>Para David Ricardo a teoria dos preços não é mais do que uma teoria de preços relativos, ou simplesmente de razões de troca entre diferentes mercadorias.</a:t>
            </a:r>
            <a:endParaRPr lang="pt-BR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764704"/>
            <a:ext cx="4038600" cy="6010683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pt-BR" dirty="0" smtClean="0"/>
              <a:t>David Ricardo considerava como fontes do valor de troca a </a:t>
            </a:r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escassez e a quantidade de trabalho. </a:t>
            </a:r>
            <a:r>
              <a:rPr lang="pt-BR" dirty="0" smtClean="0"/>
              <a:t>A escassez explica o valor de troca das mercadorias não reprodutíveis, enquanto que a quantidade de trabalho explica o valor de troca de mercadorias reprodutíveis.</a:t>
            </a:r>
          </a:p>
          <a:p>
            <a:pPr algn="just"/>
            <a:r>
              <a:rPr lang="pt-BR" dirty="0" smtClean="0"/>
              <a:t>Para Ricardo a economia deveria preocupar-se com as mercadorias reprodutíveis, por serem estas a esmagadora maioria das mercadorias que se trocam em economia, </a:t>
            </a:r>
            <a:r>
              <a:rPr lang="pt-BR" i="1" dirty="0" smtClean="0"/>
              <a:t>em virtude deste pensamento a escassez deixa de ser importante para a economia.</a:t>
            </a:r>
            <a:endParaRPr lang="pt-BR" i="1" dirty="0"/>
          </a:p>
        </p:txBody>
      </p:sp>
      <p:pic>
        <p:nvPicPr>
          <p:cNvPr id="8" name="Espaço Reservado para Conteúdo 7" descr="sustentabilidad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60032" y="764704"/>
            <a:ext cx="3240360" cy="2514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4" name="Picture 2" descr="C:\Documents and Settings\usuario\Desktop\operarios_xantar_na_trabe_do_mund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636912"/>
            <a:ext cx="3672408" cy="40384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o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350</TotalTime>
  <Words>2046</Words>
  <Application>Microsoft Office PowerPoint</Application>
  <PresentationFormat>Apresentação na tela (4:3)</PresentationFormat>
  <Paragraphs>87</Paragraphs>
  <Slides>23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23</vt:i4>
      </vt:variant>
    </vt:vector>
  </HeadingPairs>
  <TitlesOfParts>
    <vt:vector size="24" baseType="lpstr">
      <vt:lpstr>Urbano</vt:lpstr>
      <vt:lpstr>Clássicos da Economia Política II: David Ricardo</vt:lpstr>
      <vt:lpstr>Vida e Obras</vt:lpstr>
      <vt:lpstr>Slide 3</vt:lpstr>
      <vt:lpstr>Slide 4</vt:lpstr>
      <vt:lpstr>Uma Pequena Contextualização</vt:lpstr>
      <vt:lpstr>Slide 6</vt:lpstr>
      <vt:lpstr>Slide 7</vt:lpstr>
      <vt:lpstr>Teoria do Valor – Trabalho</vt:lpstr>
      <vt:lpstr>Slide 9</vt:lpstr>
      <vt:lpstr>Teoria da Renda / Teoria da Distribuição</vt:lpstr>
      <vt:lpstr>As Três Hipóteses*...</vt:lpstr>
      <vt:lpstr>Exemplo:</vt:lpstr>
      <vt:lpstr>Slide 13</vt:lpstr>
      <vt:lpstr>O que pensa nosso economista?</vt:lpstr>
      <vt:lpstr>Slide 15</vt:lpstr>
      <vt:lpstr>Slide 16</vt:lpstr>
      <vt:lpstr>Princípios de Economia Política e Tributação</vt:lpstr>
      <vt:lpstr>A Estrutura da obra:</vt:lpstr>
      <vt:lpstr>Slide 19</vt:lpstr>
      <vt:lpstr>Ainda segundo Brue...</vt:lpstr>
      <vt:lpstr>Slide 21</vt:lpstr>
      <vt:lpstr>Finalmente, </vt:lpstr>
      <vt:lpstr>Referências Bibliográficas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Clássicos da Economia Política II: David Ricardo</dc:title>
  <dc:creator>user</dc:creator>
  <cp:lastModifiedBy>user</cp:lastModifiedBy>
  <cp:revision>46</cp:revision>
  <dcterms:created xsi:type="dcterms:W3CDTF">2011-03-13T17:45:51Z</dcterms:created>
  <dcterms:modified xsi:type="dcterms:W3CDTF">2011-03-13T23:36:24Z</dcterms:modified>
</cp:coreProperties>
</file>