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3"/>
  </p:notesMasterIdLst>
  <p:sldIdLst>
    <p:sldId id="302" r:id="rId3"/>
    <p:sldId id="305" r:id="rId4"/>
    <p:sldId id="297" r:id="rId5"/>
    <p:sldId id="258" r:id="rId6"/>
    <p:sldId id="259" r:id="rId7"/>
    <p:sldId id="260" r:id="rId8"/>
    <p:sldId id="261" r:id="rId9"/>
    <p:sldId id="262" r:id="rId10"/>
    <p:sldId id="292" r:id="rId11"/>
    <p:sldId id="263" r:id="rId12"/>
    <p:sldId id="298" r:id="rId13"/>
    <p:sldId id="264" r:id="rId14"/>
    <p:sldId id="301" r:id="rId15"/>
    <p:sldId id="294" r:id="rId16"/>
    <p:sldId id="265" r:id="rId17"/>
    <p:sldId id="293" r:id="rId18"/>
    <p:sldId id="299" r:id="rId19"/>
    <p:sldId id="269" r:id="rId20"/>
    <p:sldId id="270" r:id="rId21"/>
    <p:sldId id="271" r:id="rId22"/>
    <p:sldId id="272" r:id="rId23"/>
    <p:sldId id="273" r:id="rId24"/>
    <p:sldId id="274" r:id="rId25"/>
    <p:sldId id="275" r:id="rId26"/>
    <p:sldId id="291" r:id="rId27"/>
    <p:sldId id="279" r:id="rId28"/>
    <p:sldId id="280" r:id="rId29"/>
    <p:sldId id="281" r:id="rId30"/>
    <p:sldId id="282" r:id="rId31"/>
    <p:sldId id="283"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CED4E4"/>
    <a:srgbClr val="B6B6B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9291" autoAdjust="0"/>
    <p:restoredTop sz="73684" autoAdjust="0"/>
  </p:normalViewPr>
  <p:slideViewPr>
    <p:cSldViewPr>
      <p:cViewPr>
        <p:scale>
          <a:sx n="66" d="100"/>
          <a:sy n="66" d="100"/>
        </p:scale>
        <p:origin x="-163" y="3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80" d="100"/>
          <a:sy n="80" d="100"/>
        </p:scale>
        <p:origin x="-1426" y="8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298605BE-5176-4B5A-9B50-4D56C192B41F}" type="datetimeFigureOut">
              <a:rPr lang="en-US"/>
              <a:pPr>
                <a:defRPr/>
              </a:pPr>
              <a:t>10/17/2013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73147B72-6157-4BED-ACF4-436EB2E1952F}"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48132" name="Slide Number Placeholder 3"/>
          <p:cNvSpPr>
            <a:spLocks noGrp="1"/>
          </p:cNvSpPr>
          <p:nvPr>
            <p:ph type="sldNum" sz="quarter" idx="5"/>
          </p:nvPr>
        </p:nvSpPr>
        <p:spPr bwMode="auto">
          <a:noFill/>
          <a:ln>
            <a:miter lim="800000"/>
            <a:headEnd/>
            <a:tailEnd/>
          </a:ln>
        </p:spPr>
        <p:txBody>
          <a:bodyPr/>
          <a:lstStyle/>
          <a:p>
            <a:fld id="{03B39584-9B83-4B17-BC32-65247B53BA6B}" type="slidenum">
              <a:rPr lang="en-US" smtClean="0">
                <a:cs typeface="Arial" charset="0"/>
              </a:rPr>
              <a:pPr/>
              <a:t>1</a:t>
            </a:fld>
            <a:endParaRPr lang="en-US" smtClean="0">
              <a:cs typeface="Arial" charset="0"/>
            </a:endParaRPr>
          </a:p>
        </p:txBody>
      </p:sp>
      <p:sp>
        <p:nvSpPr>
          <p:cNvPr id="48133" name="Footer Placeholder 1"/>
          <p:cNvSpPr>
            <a:spLocks noGrp="1"/>
          </p:cNvSpPr>
          <p:nvPr>
            <p:ph type="ftr" sz="quarter" idx="4"/>
          </p:nvPr>
        </p:nvSpPr>
        <p:spPr bwMode="auto">
          <a:noFill/>
          <a:ln>
            <a:miter lim="800000"/>
            <a:headEnd/>
            <a:tailEnd/>
          </a:ln>
        </p:spPr>
        <p:txBody>
          <a:bodyPr/>
          <a:lstStyle/>
          <a:p>
            <a:r>
              <a:rPr lang="en-US" smtClean="0">
                <a:cs typeface="Arial" charset="0"/>
              </a:rPr>
              <a:t>Copyright © 2014 Pearson Education Inc.</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products or services with the best international prospects tend to have the following four characteristics:</a:t>
            </a:r>
          </a:p>
          <a:p>
            <a:pPr eaLnBrk="1" hangingPunct="1">
              <a:spcBef>
                <a:spcPct val="0"/>
              </a:spcBef>
            </a:pPr>
            <a:r>
              <a:rPr lang="en-US" b="1" smtClean="0"/>
              <a:t>1. </a:t>
            </a:r>
            <a:r>
              <a:rPr lang="en-US" i="1" smtClean="0"/>
              <a:t>Sell well in the domestic market. </a:t>
            </a:r>
            <a:r>
              <a:rPr lang="en-US" smtClean="0"/>
              <a:t>Offerings received well at home are likely to succeed abroad, especially where similar needs and conditions exist.</a:t>
            </a:r>
          </a:p>
          <a:p>
            <a:pPr eaLnBrk="1" hangingPunct="1">
              <a:spcBef>
                <a:spcPct val="0"/>
              </a:spcBef>
            </a:pPr>
            <a:r>
              <a:rPr lang="en-US" b="1" smtClean="0"/>
              <a:t>2. </a:t>
            </a:r>
            <a:r>
              <a:rPr lang="en-US" i="1" smtClean="0"/>
              <a:t>Cater to universal needs. </a:t>
            </a:r>
            <a:r>
              <a:rPr lang="en-US" smtClean="0"/>
              <a:t>For example, buyers worldwide demand personal-care products, medical devices, and banking services. International sales may be promising if the product or service is unique or has important features that are appealing to foreign customers and are hard for foreign firms to duplicate.</a:t>
            </a:r>
          </a:p>
          <a:p>
            <a:pPr eaLnBrk="1" hangingPunct="1">
              <a:spcBef>
                <a:spcPct val="0"/>
              </a:spcBef>
            </a:pPr>
            <a:r>
              <a:rPr lang="en-US" b="1" smtClean="0"/>
              <a:t>3. </a:t>
            </a:r>
            <a:r>
              <a:rPr lang="en-US" i="1" smtClean="0"/>
              <a:t>Address a need not well served in particular foreign markets. </a:t>
            </a:r>
            <a:r>
              <a:rPr lang="en-US" smtClean="0"/>
              <a:t>Potential may exist in countries where the product or service does not currently exist, or where demand is just starting to emerge.</a:t>
            </a:r>
          </a:p>
          <a:p>
            <a:pPr eaLnBrk="1" hangingPunct="1">
              <a:spcBef>
                <a:spcPct val="0"/>
              </a:spcBef>
            </a:pPr>
            <a:r>
              <a:rPr lang="en-US" b="1" smtClean="0"/>
              <a:t>4. </a:t>
            </a:r>
            <a:r>
              <a:rPr lang="en-US" i="1" smtClean="0"/>
              <a:t>Address a new or emergent need abroad. </a:t>
            </a:r>
            <a:r>
              <a:rPr lang="en-US" smtClean="0"/>
              <a:t>Demand for some products and services can suddenly emerge after a disaster or emergent trend. For example, a major earthquake in Haiti created an urgent need for easy-to-build housing. An increase in AIDS cases in South Africa suggests a need for drugs and medical supplies. Growing affluence in emerging markets is spurring demand for restaurants and hospitality services.</a:t>
            </a:r>
          </a:p>
          <a:p>
            <a:pPr eaLnBrk="1" hangingPunct="1">
              <a:spcBef>
                <a:spcPct val="0"/>
              </a:spcBef>
            </a:pPr>
            <a:endParaRPr lang="en-US" smtClean="0"/>
          </a:p>
        </p:txBody>
      </p:sp>
      <p:sp>
        <p:nvSpPr>
          <p:cNvPr id="68612" name="Slide Number Placeholder 3"/>
          <p:cNvSpPr>
            <a:spLocks noGrp="1"/>
          </p:cNvSpPr>
          <p:nvPr>
            <p:ph type="sldNum" sz="quarter" idx="5"/>
          </p:nvPr>
        </p:nvSpPr>
        <p:spPr bwMode="auto">
          <a:noFill/>
          <a:ln>
            <a:miter lim="800000"/>
            <a:headEnd/>
            <a:tailEnd/>
          </a:ln>
        </p:spPr>
        <p:txBody>
          <a:bodyPr/>
          <a:lstStyle/>
          <a:p>
            <a:fld id="{7BE26191-F53C-48EF-BD83-184426F8539C}"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69636" name="Slide Number Placeholder 3"/>
          <p:cNvSpPr>
            <a:spLocks noGrp="1"/>
          </p:cNvSpPr>
          <p:nvPr>
            <p:ph type="sldNum" sz="quarter" idx="5"/>
          </p:nvPr>
        </p:nvSpPr>
        <p:spPr bwMode="auto">
          <a:noFill/>
          <a:ln>
            <a:miter lim="800000"/>
            <a:headEnd/>
            <a:tailEnd/>
          </a:ln>
        </p:spPr>
        <p:txBody>
          <a:bodyPr/>
          <a:lstStyle/>
          <a:p>
            <a:fld id="{33EC0F78-4453-4001-949C-FE07572A9214}" type="slidenum">
              <a:rPr lang="en-US" smtClean="0"/>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xfrm>
            <a:off x="304800" y="4191000"/>
            <a:ext cx="6172200" cy="4724400"/>
          </a:xfrm>
          <a:noFill/>
        </p:spPr>
        <p:txBody>
          <a:bodyPr wrap="square" numCol="1" anchor="t" anchorCtr="0" compatLnSpc="1">
            <a:prstTxWarp prst="textNoShape">
              <a:avLst/>
            </a:prstTxWarp>
          </a:bodyPr>
          <a:lstStyle/>
          <a:p>
            <a:pPr eaLnBrk="1" hangingPunct="1">
              <a:lnSpc>
                <a:spcPct val="90000"/>
              </a:lnSpc>
              <a:spcBef>
                <a:spcPct val="0"/>
              </a:spcBef>
            </a:pPr>
            <a:r>
              <a:rPr lang="en-US" smtClean="0">
                <a:latin typeface="Arial" charset="0"/>
              </a:rPr>
              <a:t>Exporters first examine such criteria as population, income, demographic characteristics, government stability, and nature of the general business environment in individual countries. Statistics that span several years help determine which markets are growing and which are shrinking. The exporter can purchase research reports from professional market research firms that provide assessments of and key statistics for particular markets. National governments also provide much useful information, typically free of charge. In the United States, for example, the Department of Commerce (www.export.gov) conducts and publishes numerous market surveys, such as </a:t>
            </a:r>
            <a:r>
              <a:rPr lang="en-US" i="1" smtClean="0">
                <a:latin typeface="Arial" charset="0"/>
              </a:rPr>
              <a:t>The Water Supply and Wastewater Treatment Market in China</a:t>
            </a:r>
            <a:r>
              <a:rPr lang="en-US" smtClean="0">
                <a:latin typeface="Arial" charset="0"/>
              </a:rPr>
              <a:t>, </a:t>
            </a:r>
            <a:r>
              <a:rPr lang="en-US" i="1" smtClean="0">
                <a:latin typeface="Arial" charset="0"/>
              </a:rPr>
              <a:t>Automotive Parts and Equipment Industry Guide in France</a:t>
            </a:r>
            <a:r>
              <a:rPr lang="en-US" smtClean="0">
                <a:latin typeface="Arial" charset="0"/>
              </a:rPr>
              <a:t>, and </a:t>
            </a:r>
            <a:r>
              <a:rPr lang="en-US" i="1" smtClean="0">
                <a:latin typeface="Arial" charset="0"/>
              </a:rPr>
              <a:t>Country Commercial Guide for Brazil</a:t>
            </a:r>
            <a:r>
              <a:rPr lang="en-US" smtClean="0">
                <a:latin typeface="Arial" charset="0"/>
              </a:rPr>
              <a:t>. Some firms target countries that are psychically near—that is, countries similar to the home country in language, culture, legal environment, and other factors. Such countries fit management’s comfort zone. Australian firms often choose Britain, New Zealand, or the United States as their first target markets abroad. As managerial experience, knowledge, and confidence grow, firms expand into more complex and culturally distant markets, such as China or Japan. Other firms are more venturesome and target nontraditional, higher-risk countries. The born-global companies exemplify this trend. Ongoing globalization, as well as advances in communication and transportation technologies, have reduced the foreignness of most countries, and hence the cost and risk of entering them. Even small firms now routinely reach out to culturally distant countries, including emerging markets and developing economies. The information necessary for country screening varies by product type or industry. For example, in marketing consumer electronics, the researcher emphasizes countries with large populations having adequate discretionary income and ample energy production. For farming equipment, the best targets are countries with substantial agricultural land and large numbers of farmers. Health insurance companies target countries with many hospitals and doctors. </a:t>
            </a:r>
          </a:p>
          <a:p>
            <a:pPr eaLnBrk="1" hangingPunct="1">
              <a:lnSpc>
                <a:spcPct val="90000"/>
              </a:lnSpc>
              <a:spcBef>
                <a:spcPct val="0"/>
              </a:spcBef>
            </a:pPr>
            <a:endParaRPr lang="en-US" smtClean="0">
              <a:latin typeface="Arial" charset="0"/>
            </a:endParaRPr>
          </a:p>
        </p:txBody>
      </p:sp>
      <p:sp>
        <p:nvSpPr>
          <p:cNvPr id="70660" name="Slide Number Placeholder 3"/>
          <p:cNvSpPr>
            <a:spLocks noGrp="1"/>
          </p:cNvSpPr>
          <p:nvPr>
            <p:ph type="sldNum" sz="quarter" idx="5"/>
          </p:nvPr>
        </p:nvSpPr>
        <p:spPr bwMode="auto">
          <a:noFill/>
          <a:ln>
            <a:miter lim="800000"/>
            <a:headEnd/>
            <a:tailEnd/>
          </a:ln>
        </p:spPr>
        <p:txBody>
          <a:bodyPr/>
          <a:lstStyle/>
          <a:p>
            <a:fld id="{2EF8B186-38BB-40C4-8C82-F4F15C9E947F}" type="slidenum">
              <a:rPr lang="en-US" smtClean="0"/>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Slide Number Placeholder 3"/>
          <p:cNvSpPr>
            <a:spLocks noGrp="1"/>
          </p:cNvSpPr>
          <p:nvPr>
            <p:ph type="sldNum" sz="quarter" idx="5"/>
          </p:nvPr>
        </p:nvSpPr>
        <p:spPr bwMode="auto">
          <a:noFill/>
          <a:ln>
            <a:miter lim="800000"/>
            <a:headEnd/>
            <a:tailEnd/>
          </a:ln>
        </p:spPr>
        <p:txBody>
          <a:bodyPr/>
          <a:lstStyle/>
          <a:p>
            <a:fld id="{3F1BF6DF-1AB9-4608-A8FE-7F7FEDA14D72}" type="slidenum">
              <a:rPr lang="en-US" smtClean="0"/>
              <a:pPr/>
              <a:t>13</a:t>
            </a:fld>
            <a:endParaRPr lang="en-US" smtClean="0"/>
          </a:p>
        </p:txBody>
      </p:sp>
      <p:sp>
        <p:nvSpPr>
          <p:cNvPr id="71684" name="Notes Placeholder 4"/>
          <p:cNvSpPr>
            <a:spLocks noGrp="1"/>
          </p:cNvSpPr>
          <p:nvPr/>
        </p:nvSpPr>
        <p:spPr bwMode="auto">
          <a:xfrm>
            <a:off x="685800" y="4343400"/>
            <a:ext cx="5486400" cy="4114800"/>
          </a:xfrm>
          <a:prstGeom prst="rect">
            <a:avLst/>
          </a:prstGeom>
          <a:noFill/>
          <a:ln w="9525">
            <a:noFill/>
            <a:miter lim="800000"/>
            <a:headEnd/>
            <a:tailEnd/>
          </a:ln>
        </p:spPr>
        <p:txBody>
          <a:bodyPr/>
          <a:lstStyle/>
          <a:p>
            <a:pPr eaLnBrk="0" hangingPunct="0">
              <a:spcBef>
                <a:spcPct val="30000"/>
              </a:spcBef>
            </a:pPr>
            <a:endParaRPr lang="en-GB" sz="1200">
              <a:latin typeface="Calibri"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size and growth rate of the middle class are often critical indicators of promising targets. The </a:t>
            </a:r>
            <a:r>
              <a:rPr lang="en-US" i="1" smtClean="0"/>
              <a:t>middle class </a:t>
            </a:r>
            <a:r>
              <a:rPr lang="en-US" smtClean="0"/>
              <a:t>is measured by the share of national income available to middle-income households. These consumers are frequently the best prospect for a typical marketer because the wealthier class in most emerging markets is relatively small and the poorest segment has little disposable income. The exhibit shows how the size of the middle class as a percentage of world population has consistently increased over time, thanks to rising affluence in emerging markets and developing economies. Note, however, that measures of per capita income may underestimate the true potential of emerging markets due to imprecise measurement methods and the existence of a large, informal economy in many countries. The relative size of the middle class, and the pace of its growth, also indicate how national income is distributed in a country. If income distribution is particularly unequal, the size of the middle class will be limited and the market will be less attractive. </a:t>
            </a:r>
          </a:p>
          <a:p>
            <a:pPr eaLnBrk="1" hangingPunct="1">
              <a:spcBef>
                <a:spcPct val="0"/>
              </a:spcBef>
            </a:pPr>
            <a:endParaRPr lang="en-US" smtClean="0"/>
          </a:p>
        </p:txBody>
      </p:sp>
      <p:sp>
        <p:nvSpPr>
          <p:cNvPr id="72708" name="Slide Number Placeholder 3"/>
          <p:cNvSpPr>
            <a:spLocks noGrp="1"/>
          </p:cNvSpPr>
          <p:nvPr>
            <p:ph type="sldNum" sz="quarter" idx="5"/>
          </p:nvPr>
        </p:nvSpPr>
        <p:spPr bwMode="auto">
          <a:noFill/>
          <a:ln>
            <a:miter lim="800000"/>
            <a:headEnd/>
            <a:tailEnd/>
          </a:ln>
        </p:spPr>
        <p:txBody>
          <a:bodyPr/>
          <a:lstStyle/>
          <a:p>
            <a:fld id="{4AD5E2D4-B390-4875-8B54-FDEBA97250E0}" type="slidenum">
              <a:rPr lang="en-US" smtClean="0"/>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xfrm>
            <a:off x="304800" y="4267200"/>
            <a:ext cx="6172200" cy="4114800"/>
          </a:xfrm>
          <a:noFill/>
        </p:spPr>
        <p:txBody>
          <a:bodyPr wrap="square" numCol="1" anchor="t" anchorCtr="0" compatLnSpc="1">
            <a:prstTxWarp prst="textNoShape">
              <a:avLst/>
            </a:prstTxWarp>
          </a:bodyPr>
          <a:lstStyle/>
          <a:p>
            <a:pPr eaLnBrk="1" hangingPunct="1">
              <a:spcBef>
                <a:spcPct val="0"/>
              </a:spcBef>
            </a:pPr>
            <a:r>
              <a:rPr lang="en-US" smtClean="0"/>
              <a:t>Some firms target countries that are psychically near—that is, countries similar to the home country in language, culture, legal environment, and other factors. Such countries fit management’s comfort zone. Australian firms often choose Britain, New Zealand, or the United States as their first target markets abroad. As managerial experience, knowledge, and confidence grow, firms expand into more complex and culturally distant markets, such as China or Japan. </a:t>
            </a:r>
          </a:p>
          <a:p>
            <a:pPr eaLnBrk="1" hangingPunct="1">
              <a:spcBef>
                <a:spcPct val="0"/>
              </a:spcBef>
            </a:pPr>
            <a:r>
              <a:rPr lang="en-US" smtClean="0"/>
              <a:t>     The information necessary for country screening varies by product type or industry. For example, in marketing consumer electronics, the researcher emphasizes countries with large populations having adequate discretionary income and ample energy production. For farming equipment, the best targets are countries with substantial agricultural land and large numbers of farmers. Health insurance companies target countries with many hospitals and doctors.</a:t>
            </a:r>
          </a:p>
          <a:p>
            <a:pPr eaLnBrk="1" hangingPunct="1">
              <a:spcBef>
                <a:spcPct val="0"/>
              </a:spcBef>
            </a:pPr>
            <a:r>
              <a:rPr lang="en-US" smtClean="0"/>
              <a:t>       Often, the firm may target a region or group of countries rather than individual countries. This approach is more cost effective, particularly in markets with similar characteristics. The European Union includes twenty-seven countries that are relatively similar in income levels, regulations, and infrastructure. When entering Europe, firms often devise a pan-European strategy that considers many EU member countries simultaneously, rather than planning separate efforts in individual countries.</a:t>
            </a:r>
          </a:p>
          <a:p>
            <a:pPr eaLnBrk="1" hangingPunct="1">
              <a:spcBef>
                <a:spcPct val="0"/>
              </a:spcBef>
            </a:pPr>
            <a:r>
              <a:rPr lang="en-US" smtClean="0"/>
              <a:t>          In other cases, the firm may target so-called </a:t>
            </a:r>
            <a:r>
              <a:rPr lang="en-US" i="1" smtClean="0"/>
              <a:t>gateway countries</a:t>
            </a:r>
            <a:r>
              <a:rPr lang="en-US" smtClean="0"/>
              <a:t>, or regional hubs, that serve as entry points to nearby or affiliated markets. For example, Singapore is the gateway to southeast Asian countries, Hong Kong is an important gateway to China, Turkey is a good platform for the central Asian republics, Panama is a friendly entry to Latin America, and Finland provides easy access to Russia. Firms base their operations in a gateway country so they can serve the larger adjacent region.</a:t>
            </a:r>
          </a:p>
          <a:p>
            <a:pPr eaLnBrk="1" hangingPunct="1">
              <a:spcBef>
                <a:spcPct val="0"/>
              </a:spcBef>
            </a:pPr>
            <a:endParaRPr lang="en-US" smtClean="0"/>
          </a:p>
        </p:txBody>
      </p:sp>
      <p:sp>
        <p:nvSpPr>
          <p:cNvPr id="73732" name="Slide Number Placeholder 3"/>
          <p:cNvSpPr>
            <a:spLocks noGrp="1"/>
          </p:cNvSpPr>
          <p:nvPr>
            <p:ph type="sldNum" sz="quarter" idx="5"/>
          </p:nvPr>
        </p:nvSpPr>
        <p:spPr bwMode="auto">
          <a:noFill/>
          <a:ln>
            <a:miter lim="800000"/>
            <a:headEnd/>
            <a:tailEnd/>
          </a:ln>
        </p:spPr>
        <p:txBody>
          <a:bodyPr/>
          <a:lstStyle/>
          <a:p>
            <a:fld id="{CB1F1D8C-43EE-417E-AB2A-8507696432B8}" type="slidenum">
              <a:rPr lang="en-US" smtClean="0"/>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When deciding on target markets, internationalizing firms often choose regional hubs, which serve as critical entry points for important national or regional markets. Pictured here is Hong Kong, an important entry hub for China. </a:t>
            </a:r>
          </a:p>
          <a:p>
            <a:pPr eaLnBrk="1" hangingPunct="1">
              <a:spcBef>
                <a:spcPct val="0"/>
              </a:spcBef>
            </a:pPr>
            <a:endParaRPr lang="en-US" smtClean="0"/>
          </a:p>
        </p:txBody>
      </p:sp>
      <p:sp>
        <p:nvSpPr>
          <p:cNvPr id="74756" name="Slide Number Placeholder 3"/>
          <p:cNvSpPr>
            <a:spLocks noGrp="1"/>
          </p:cNvSpPr>
          <p:nvPr>
            <p:ph type="sldNum" sz="quarter" idx="5"/>
          </p:nvPr>
        </p:nvSpPr>
        <p:spPr bwMode="auto">
          <a:noFill/>
          <a:ln>
            <a:miter lim="800000"/>
            <a:headEnd/>
            <a:tailEnd/>
          </a:ln>
        </p:spPr>
        <p:txBody>
          <a:bodyPr/>
          <a:lstStyle/>
          <a:p>
            <a:fld id="{CD09BC79-72B4-40D2-A759-2AF097799A2F}" type="slidenum">
              <a:rPr lang="en-US" smtClean="0"/>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xfrm>
            <a:off x="381000" y="4191000"/>
            <a:ext cx="6172200" cy="4114800"/>
          </a:xfrm>
          <a:noFill/>
        </p:spPr>
        <p:txBody>
          <a:bodyPr wrap="square" numCol="1" anchor="t" anchorCtr="0" compatLnSpc="1">
            <a:prstTxWarp prst="textNoShape">
              <a:avLst/>
            </a:prstTxWarp>
          </a:bodyPr>
          <a:lstStyle/>
          <a:p>
            <a:pPr eaLnBrk="1" hangingPunct="1">
              <a:spcBef>
                <a:spcPct val="0"/>
              </a:spcBef>
            </a:pPr>
            <a:r>
              <a:rPr lang="en-US" b="1" smtClean="0"/>
              <a:t>Gradual elimination</a:t>
            </a:r>
            <a:r>
              <a:rPr lang="en-US" smtClean="0"/>
              <a:t> starts with a large number of prospective target countries and gradually narrows the choices by examining increasingly specific information. The researcher aims to reduce the number of countries that warrant in-depth investigation as potential target markets to a manageable five or six. Because research is expensive, it is essential to eliminate unattractive markets quickly. Targeting a less-crowded economy with a product that is not yet widely available may be more profitable than targeting saturated and more competitive markets in Europe, Japan, and North America.  In the early stages, the researcher first obtains general information on macro-level indicators like population, income, and economic growth before delving into specific information. Broad screening data are readily available from sources such as globalEDGE™ (globalEDGE.msu.edu). The researcher then employs more specific indicators, such as import statistics, to narrow the choices. Import statistics help reveal the size of the market, the presence of competitors, and the market’s viability for accepting new sales. The level of the country’s exports also should be investigated, because some countries, such as Panama and Singapore, function as major transit points for international shipments and may not be actual product users. By analyzing research data and gradually narrowing the choices, the researcher identifies the most promising markets for further exploration.   	</a:t>
            </a:r>
            <a:br>
              <a:rPr lang="en-US" smtClean="0"/>
            </a:br>
            <a:r>
              <a:rPr lang="en-US" smtClean="0"/>
              <a:t>               The second method is </a:t>
            </a:r>
            <a:r>
              <a:rPr lang="en-US" b="1" smtClean="0"/>
              <a:t>indexing and ranking</a:t>
            </a:r>
            <a:r>
              <a:rPr lang="en-US" smtClean="0"/>
              <a:t> in which the researcher assigns scores to countries for their overall market attractiveness. For each country, the researcher first identifies a comprehensive set of market-potential indicators and then uses one or more of them to represent a variable. Weights are assigned to each variable to establish its relative importance: The more important a variable, the greater its weight. The researcher uses the resulting weighted scores to rank the countries.  	 </a:t>
            </a:r>
          </a:p>
          <a:p>
            <a:pPr eaLnBrk="1" hangingPunct="1">
              <a:spcBef>
                <a:spcPct val="0"/>
              </a:spcBef>
            </a:pPr>
            <a:endParaRPr lang="en-US" smtClean="0"/>
          </a:p>
        </p:txBody>
      </p:sp>
      <p:sp>
        <p:nvSpPr>
          <p:cNvPr id="76804" name="Slide Number Placeholder 3"/>
          <p:cNvSpPr>
            <a:spLocks noGrp="1"/>
          </p:cNvSpPr>
          <p:nvPr>
            <p:ph type="sldNum" sz="quarter" idx="5"/>
          </p:nvPr>
        </p:nvSpPr>
        <p:spPr bwMode="auto">
          <a:noFill/>
          <a:ln>
            <a:miter lim="800000"/>
            <a:headEnd/>
            <a:tailEnd/>
          </a:ln>
        </p:spPr>
        <p:txBody>
          <a:bodyPr/>
          <a:lstStyle/>
          <a:p>
            <a:fld id="{492434FF-BF61-4BDF-AF25-DF4B3CF0D134}" type="slidenum">
              <a:rPr lang="en-US" smtClean="0"/>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79876" name="Slide Number Placeholder 3"/>
          <p:cNvSpPr>
            <a:spLocks noGrp="1"/>
          </p:cNvSpPr>
          <p:nvPr>
            <p:ph type="sldNum" sz="quarter" idx="5"/>
          </p:nvPr>
        </p:nvSpPr>
        <p:spPr bwMode="auto">
          <a:noFill/>
          <a:ln>
            <a:miter lim="800000"/>
            <a:headEnd/>
            <a:tailEnd/>
          </a:ln>
        </p:spPr>
        <p:txBody>
          <a:bodyPr/>
          <a:lstStyle/>
          <a:p>
            <a:fld id="{1AED7CF6-4E85-427C-BB5B-733EE266A6DC}" type="slidenum">
              <a:rPr lang="en-US" smtClean="0"/>
              <a:pPr/>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index reveals that investors have high confidence in traditional investment destinations such as Britain and the United States. Advanced economies engage in substantial cross-investments in each other’s markets. For example, Europe and the United States are each other’s most important partners for FDI. Their transatlantic economy represents more than $2.5 trillion in total foreign affiliate sales and mutually supports nearly a quarter of the world’s entire foreign affiliate workforce employed by MNEs abroad. However, of particular interest in the Kearney Index are China and India, which top the list.  Note that of the top ten destinations, seven are emerging markets: China, India, Hong Kong, Brazil, Singapore, United Arab Emirates, and Russia. Investors prefer China because of its huge size, fast-growing consumer market, and position as an excellent, low-cost manufacturing site. China also enjoys favorable government incentives and a stable macroeconomic climate. However, executives see India as the world’s leader for business process and outsourcing IT services. India has a well-educated workforce, strong managerial talent, established rule of law, and transparent transactions and rules. </a:t>
            </a:r>
          </a:p>
          <a:p>
            <a:pPr eaLnBrk="1" hangingPunct="1">
              <a:spcBef>
                <a:spcPct val="0"/>
              </a:spcBef>
            </a:pPr>
            <a:endParaRPr lang="en-US" smtClean="0"/>
          </a:p>
        </p:txBody>
      </p:sp>
      <p:sp>
        <p:nvSpPr>
          <p:cNvPr id="80900" name="Slide Number Placeholder 3"/>
          <p:cNvSpPr>
            <a:spLocks noGrp="1"/>
          </p:cNvSpPr>
          <p:nvPr>
            <p:ph type="sldNum" sz="quarter" idx="5"/>
          </p:nvPr>
        </p:nvSpPr>
        <p:spPr bwMode="auto">
          <a:noFill/>
          <a:ln>
            <a:miter lim="800000"/>
            <a:headEnd/>
            <a:tailEnd/>
          </a:ln>
        </p:spPr>
        <p:txBody>
          <a:bodyPr/>
          <a:lstStyle/>
          <a:p>
            <a:fld id="{CC198628-A3FB-4581-A7D4-95A03B0AF680}" type="slidenum">
              <a:rPr lang="en-US" smtClean="0"/>
              <a:pPr/>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bwMode="auto">
          <a:noFill/>
          <a:ln>
            <a:miter lim="800000"/>
            <a:headEnd/>
            <a:tailEnd/>
          </a:ln>
        </p:spPr>
        <p:txBody>
          <a:bodyPr/>
          <a:lstStyle/>
          <a:p>
            <a:fld id="{BA48AB7A-C6F6-4D6B-A90C-862B81758335}" type="slidenum">
              <a:rPr lang="en-US" smtClean="0">
                <a:cs typeface="Arial" charset="0"/>
              </a:rPr>
              <a:pPr/>
              <a:t>2</a:t>
            </a:fld>
            <a:endParaRPr lang="en-US" smtClean="0">
              <a:cs typeface="Arial" charset="0"/>
            </a:endParaRPr>
          </a:p>
        </p:txBody>
      </p:sp>
      <p:sp>
        <p:nvSpPr>
          <p:cNvPr id="51203" name="Rectangle 2"/>
          <p:cNvSpPr>
            <a:spLocks noGrp="1" noRot="1" noChangeAspect="1" noChangeArrowheads="1" noTextEdit="1"/>
          </p:cNvSpPr>
          <p:nvPr>
            <p:ph type="sldImg"/>
          </p:nvPr>
        </p:nvSpPr>
        <p:spPr bwMode="auto">
          <a:xfrm>
            <a:off x="1143000" y="685800"/>
            <a:ext cx="4573588" cy="3430588"/>
          </a:xfrm>
          <a:noFill/>
          <a:ln>
            <a:solidFill>
              <a:srgbClr val="000000"/>
            </a:solidFill>
            <a:miter lim="800000"/>
            <a:headEnd/>
            <a:tailEnd/>
          </a:ln>
        </p:spPr>
      </p:sp>
      <p:sp>
        <p:nvSpPr>
          <p:cNvPr id="51204" name="Rectangle 3"/>
          <p:cNvSpPr>
            <a:spLocks noGrp="1" noChangeArrowheads="1"/>
          </p:cNvSpPr>
          <p:nvPr>
            <p:ph type="body" idx="1"/>
          </p:nvPr>
        </p:nvSpPr>
        <p:spPr bwMode="auto">
          <a:xfrm>
            <a:off x="914400" y="4343400"/>
            <a:ext cx="5029200" cy="4114800"/>
          </a:xfrm>
          <a:noFill/>
        </p:spPr>
        <p:txBody>
          <a:bodyPr wrap="square" lIns="89190" tIns="44595" rIns="89190" bIns="44595" numCol="1" anchor="t" anchorCtr="0" compatLnSpc="1">
            <a:prstTxWarp prst="textNoShape">
              <a:avLst/>
            </a:prstTxWarp>
          </a:bodyPr>
          <a:lstStyle/>
          <a:p>
            <a:pPr marL="223838" indent="-223838"/>
            <a:endParaRPr lang="id-ID" sz="140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Global sourcing and offshoring describe the practice of procuring finished products, intermediate goods, and services from suppliers located abroad. When seeking foreign sources of supply, managers examine such factors as cost and quality of inputs, stability of exchange rates, reliability of suppliers, and the presence of a workforce with superior technical skills. Firms increasingly source services from abroad to achieve various types of advantages. A. T. Kearney prepares a </a:t>
            </a:r>
            <a:r>
              <a:rPr lang="en-US" i="1" smtClean="0"/>
              <a:t>Global Services Location Index </a:t>
            </a:r>
            <a:r>
              <a:rPr lang="en-US" smtClean="0"/>
              <a:t>(www.atkearney.com), which lets managers compare the factors that make countries attractive as potential locations for offshoring service activities such as IT, business processes, and call centers. The index evaluates countries across forty-three criteria in three dimensions:</a:t>
            </a:r>
          </a:p>
          <a:p>
            <a:pPr eaLnBrk="1" hangingPunct="1">
              <a:spcBef>
                <a:spcPct val="0"/>
              </a:spcBef>
            </a:pPr>
            <a:r>
              <a:rPr lang="en-US" i="1" smtClean="0"/>
              <a:t>Financial attractiveness </a:t>
            </a:r>
            <a:r>
              <a:rPr lang="en-US" smtClean="0"/>
              <a:t>accounts for compensation costs (average wages), infrastructure costs (for electricity and telecom systems), and tax and regulatory costs (tax burden, corruption, and fluctuating exchange rates).</a:t>
            </a:r>
          </a:p>
          <a:p>
            <a:pPr eaLnBrk="1" hangingPunct="1">
              <a:spcBef>
                <a:spcPct val="0"/>
              </a:spcBef>
            </a:pPr>
            <a:r>
              <a:rPr lang="en-US" i="1" smtClean="0"/>
              <a:t>People skills and availability  </a:t>
            </a:r>
            <a:r>
              <a:rPr lang="en-US" smtClean="0"/>
              <a:t>account for suppliers’ experience and skills, labor-force availability, education and language proficiency, and employee-attrition rates.</a:t>
            </a:r>
          </a:p>
          <a:p>
            <a:pPr eaLnBrk="1" hangingPunct="1">
              <a:spcBef>
                <a:spcPct val="0"/>
              </a:spcBef>
            </a:pPr>
            <a:r>
              <a:rPr lang="en-US" i="1" smtClean="0"/>
              <a:t>Business environment </a:t>
            </a:r>
            <a:r>
              <a:rPr lang="en-US" smtClean="0"/>
              <a:t>assesses economic and political aspects of the country, commercial infrastructure, cultural adaptability, and security of intellectual property.</a:t>
            </a:r>
          </a:p>
          <a:p>
            <a:pPr eaLnBrk="1" hangingPunct="1">
              <a:spcBef>
                <a:spcPct val="0"/>
              </a:spcBef>
            </a:pPr>
            <a:endParaRPr lang="en-US" smtClean="0"/>
          </a:p>
        </p:txBody>
      </p:sp>
      <p:sp>
        <p:nvSpPr>
          <p:cNvPr id="81924" name="Slide Number Placeholder 3"/>
          <p:cNvSpPr>
            <a:spLocks noGrp="1"/>
          </p:cNvSpPr>
          <p:nvPr>
            <p:ph type="sldNum" sz="quarter" idx="5"/>
          </p:nvPr>
        </p:nvSpPr>
        <p:spPr bwMode="auto">
          <a:noFill/>
          <a:ln>
            <a:miter lim="800000"/>
            <a:headEnd/>
            <a:tailEnd/>
          </a:ln>
        </p:spPr>
        <p:txBody>
          <a:bodyPr/>
          <a:lstStyle/>
          <a:p>
            <a:fld id="{AB467B5D-4830-4934-8BE0-1907AA7EC281}" type="slidenum">
              <a:rPr lang="en-US" smtClean="0"/>
              <a:pPr/>
              <a:t>20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83972" name="Slide Number Placeholder 3"/>
          <p:cNvSpPr>
            <a:spLocks noGrp="1"/>
          </p:cNvSpPr>
          <p:nvPr>
            <p:ph type="sldNum" sz="quarter" idx="5"/>
          </p:nvPr>
        </p:nvSpPr>
        <p:spPr bwMode="auto">
          <a:noFill/>
          <a:ln>
            <a:miter lim="800000"/>
            <a:headEnd/>
            <a:tailEnd/>
          </a:ln>
        </p:spPr>
        <p:txBody>
          <a:bodyPr/>
          <a:lstStyle/>
          <a:p>
            <a:fld id="{D81053A7-F7AB-41F4-8B33-47797E8B999C}" type="slidenum">
              <a:rPr lang="en-US" smtClean="0"/>
              <a:pPr/>
              <a:t>21</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xfrm>
            <a:off x="533400" y="4267200"/>
            <a:ext cx="5867400" cy="4114800"/>
          </a:xfrm>
          <a:noFill/>
        </p:spPr>
        <p:txBody>
          <a:bodyPr wrap="square" numCol="1" anchor="t" anchorCtr="0" compatLnSpc="1">
            <a:prstTxWarp prst="textNoShape">
              <a:avLst/>
            </a:prstTxWarp>
          </a:bodyPr>
          <a:lstStyle/>
          <a:p>
            <a:pPr eaLnBrk="1" hangingPunct="1">
              <a:spcBef>
                <a:spcPct val="0"/>
              </a:spcBef>
            </a:pPr>
            <a:r>
              <a:rPr lang="en-US" smtClean="0"/>
              <a:t>The methods for screening countries we’ve discussed so far are most useful for gaining comparative insights into individual markets and for reducing the complexity of choosing appropriate foreign locations. Once the number of potential countries has been reduced to a manageable few, the next step is to conduct an in-depth analysis of each. In earlier stages, the researcher examined macro-level indicators. Now, because market potential is industry-specific, the researcher narrows the focus to examine industry-level indicators.</a:t>
            </a:r>
          </a:p>
          <a:p>
            <a:pPr eaLnBrk="1" hangingPunct="1">
              <a:spcBef>
                <a:spcPct val="0"/>
              </a:spcBef>
            </a:pPr>
            <a:r>
              <a:rPr lang="en-US" b="1" smtClean="0"/>
              <a:t>      Industry market potential </a:t>
            </a:r>
            <a:r>
              <a:rPr lang="en-US" smtClean="0"/>
              <a:t>is an estimate of the likely sales for all firms in a particular industry over a specific period. It is different from </a:t>
            </a:r>
            <a:r>
              <a:rPr lang="en-US" i="1" smtClean="0"/>
              <a:t>company sales potential</a:t>
            </a:r>
            <a:r>
              <a:rPr lang="en-US" smtClean="0"/>
              <a:t>, the share of industry sales the focal firm itself can expect to achieve during a given year. Most firms forecast both industry market potential and company sales potential at least three years into the future. Estimating industry market potential enables the researcher to refine the analysis and identify the most attractive countries for the firm’s product or service, as well as gain industry-specific insights and understand how the firm needs to adapt its product and marketing approaches. </a:t>
            </a:r>
          </a:p>
        </p:txBody>
      </p:sp>
      <p:sp>
        <p:nvSpPr>
          <p:cNvPr id="84996" name="Slide Number Placeholder 3"/>
          <p:cNvSpPr>
            <a:spLocks noGrp="1"/>
          </p:cNvSpPr>
          <p:nvPr>
            <p:ph type="sldNum" sz="quarter" idx="5"/>
          </p:nvPr>
        </p:nvSpPr>
        <p:spPr bwMode="auto">
          <a:noFill/>
          <a:ln>
            <a:miter lim="800000"/>
            <a:headEnd/>
            <a:tailEnd/>
          </a:ln>
        </p:spPr>
        <p:txBody>
          <a:bodyPr/>
          <a:lstStyle/>
          <a:p>
            <a:fld id="{AD7E9234-3073-4CCF-9D4F-9618B097D148}" type="slidenum">
              <a:rPr lang="en-US" smtClean="0"/>
              <a:pPr/>
              <a:t>22</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In addition to generic determinants of demand, each industry sector—from air conditioners to zippers—has its own </a:t>
            </a:r>
            <a:r>
              <a:rPr lang="en-US" i="1" dirty="0" smtClean="0"/>
              <a:t>industry-specific potential indicators </a:t>
            </a:r>
            <a:r>
              <a:rPr lang="en-US" dirty="0" smtClean="0"/>
              <a:t>or </a:t>
            </a:r>
            <a:r>
              <a:rPr lang="en-US" i="1" dirty="0" smtClean="0"/>
              <a:t>distinctive drivers of demand</a:t>
            </a:r>
            <a:r>
              <a:rPr lang="en-US" dirty="0" smtClean="0"/>
              <a:t>. Marketers of cameras, for example, examine climate-related factors such as the average number of sunny days in a typical year, given that most pictures are taken outdoors. In marketing laboratory equipment, the researcher might study the number of hospitals, clinics, hospital beds, and doctors, as well as the level of governmental expenditures on health care. A manufacturer of electric generators might examine the rate of industrialization and dependence on hydroelectricity. A marketer of cooling equipment and industrial filters will consider the number of institutional buyers, such as restaurants and hotels. These are all industry-specific market potential indicators. The researcher also evaluates factors that affect marketing and use of the product, such as consumer characteristics, culture, distribution channels, and business practices. Because intellectual property rights and enforcement vary around the world, it is also important to protect the firm’s critical assets by looking into regulations, trademark rules, and product liability. The researcher should also investigate subsidy and incentive programs from home and foreign governments that reduce the cost of foreign market entry.</a:t>
            </a:r>
          </a:p>
          <a:p>
            <a:pPr eaLnBrk="1" hangingPunct="1">
              <a:spcBef>
                <a:spcPct val="0"/>
              </a:spcBef>
            </a:pPr>
            <a:endParaRPr lang="en-US" dirty="0" smtClean="0"/>
          </a:p>
        </p:txBody>
      </p:sp>
      <p:sp>
        <p:nvSpPr>
          <p:cNvPr id="86020" name="Slide Number Placeholder 3"/>
          <p:cNvSpPr>
            <a:spLocks noGrp="1"/>
          </p:cNvSpPr>
          <p:nvPr>
            <p:ph type="sldNum" sz="quarter" idx="5"/>
          </p:nvPr>
        </p:nvSpPr>
        <p:spPr bwMode="auto">
          <a:noFill/>
          <a:ln>
            <a:miter lim="800000"/>
            <a:headEnd/>
            <a:tailEnd/>
          </a:ln>
        </p:spPr>
        <p:txBody>
          <a:bodyPr/>
          <a:lstStyle/>
          <a:p>
            <a:fld id="{DEBA777E-D331-4201-AA47-08CC49209D8C}" type="slidenum">
              <a:rPr lang="en-US" smtClean="0"/>
              <a:pPr/>
              <a:t>23</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More British pubs are serving food, creating a new market potential for firms in the food catering industry.</a:t>
            </a:r>
            <a:r>
              <a:rPr lang="en-US" b="1" smtClean="0"/>
              <a:t> </a:t>
            </a:r>
            <a:endParaRPr lang="en-US" smtClean="0"/>
          </a:p>
          <a:p>
            <a:pPr eaLnBrk="1" hangingPunct="1">
              <a:spcBef>
                <a:spcPct val="0"/>
              </a:spcBef>
            </a:pPr>
            <a:endParaRPr lang="en-US" smtClean="0"/>
          </a:p>
          <a:p>
            <a:pPr eaLnBrk="1" hangingPunct="1">
              <a:spcBef>
                <a:spcPct val="0"/>
              </a:spcBef>
            </a:pPr>
            <a:r>
              <a:rPr lang="en-US" i="1" smtClean="0"/>
              <a:t>Simple trend analysis. </a:t>
            </a:r>
            <a:r>
              <a:rPr lang="en-US" smtClean="0"/>
              <a:t>This method quantifies the total likely amount of industry market potential by examining aggregate production for the industry as a whole, adding imports from abroad and deducting exports. Trend analysis provides a rough estimate of the size of current industry sales in the country.</a:t>
            </a:r>
          </a:p>
          <a:p>
            <a:pPr eaLnBrk="1" hangingPunct="1">
              <a:spcBef>
                <a:spcPct val="0"/>
              </a:spcBef>
            </a:pPr>
            <a:r>
              <a:rPr lang="en-US" i="1" smtClean="0"/>
              <a:t> </a:t>
            </a:r>
            <a:endParaRPr lang="en-US" smtClean="0"/>
          </a:p>
          <a:p>
            <a:pPr eaLnBrk="1" hangingPunct="1">
              <a:spcBef>
                <a:spcPct val="0"/>
              </a:spcBef>
            </a:pPr>
            <a:r>
              <a:rPr lang="en-US" i="1" smtClean="0"/>
              <a:t>Monitoring key industry-specific indicators. </a:t>
            </a:r>
            <a:r>
              <a:rPr lang="en-US" smtClean="0"/>
              <a:t>The manager examines unique industry drivers of market demand by collecting data from various sources. For example, Caterpillar, a manufacturer of earth-moving equipment, examines the volume of announced construction projects, number of issued building permits, growth rate of households, infrastructure development, and other pertinent leading indicators as a way of anticipating countrywide sales of its construction equipment.</a:t>
            </a:r>
          </a:p>
          <a:p>
            <a:pPr eaLnBrk="1" hangingPunct="1">
              <a:spcBef>
                <a:spcPct val="0"/>
              </a:spcBef>
            </a:pPr>
            <a:r>
              <a:rPr lang="en-US" i="1" smtClean="0"/>
              <a:t> </a:t>
            </a:r>
            <a:endParaRPr lang="en-US" smtClean="0"/>
          </a:p>
          <a:p>
            <a:pPr eaLnBrk="1" hangingPunct="1">
              <a:spcBef>
                <a:spcPct val="0"/>
              </a:spcBef>
            </a:pPr>
            <a:r>
              <a:rPr lang="en-US" i="1" smtClean="0"/>
              <a:t>Monitoring key competitors. </a:t>
            </a:r>
            <a:r>
              <a:rPr lang="en-US" smtClean="0"/>
              <a:t>Here, the manager investigates the degree of major competitor activity in the countries of interest. If Caterpillar is considering Chile as a potential market, its managers investigate the current involvement of its number-one competitor, the Japanese firm Komatsu, in Chile and gather competitive intelligence to anticipate Komatsu’s likely future moves in Chile.</a:t>
            </a:r>
          </a:p>
          <a:p>
            <a:pPr eaLnBrk="1" hangingPunct="1">
              <a:spcBef>
                <a:spcPct val="0"/>
              </a:spcBef>
            </a:pPr>
            <a:endParaRPr lang="en-US" smtClean="0"/>
          </a:p>
        </p:txBody>
      </p:sp>
      <p:sp>
        <p:nvSpPr>
          <p:cNvPr id="87044" name="Slide Number Placeholder 3"/>
          <p:cNvSpPr>
            <a:spLocks noGrp="1"/>
          </p:cNvSpPr>
          <p:nvPr>
            <p:ph type="sldNum" sz="quarter" idx="5"/>
          </p:nvPr>
        </p:nvSpPr>
        <p:spPr bwMode="auto">
          <a:noFill/>
          <a:ln>
            <a:miter lim="800000"/>
            <a:headEnd/>
            <a:tailEnd/>
          </a:ln>
        </p:spPr>
        <p:txBody>
          <a:bodyPr/>
          <a:lstStyle/>
          <a:p>
            <a:fld id="{60B37F4E-07D3-4B10-8ADA-AFFE69257B67}" type="slidenum">
              <a:rPr lang="en-US" smtClean="0"/>
              <a:pPr/>
              <a:t>24</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Following key customers around the world. </a:t>
            </a:r>
            <a:r>
              <a:rPr lang="en-US" smtClean="0"/>
              <a:t>Automotive suppliers can anticipate where their services will be needed next by monitoring the international expansion of their customers such as Honda or Mercedes-Benz. Caterpillar follows its current customers such as Bechtel and Fluor as they bid for contracts or establish operations in specific foreign markets.</a:t>
            </a:r>
          </a:p>
          <a:p>
            <a:pPr eaLnBrk="1" hangingPunct="1">
              <a:spcBef>
                <a:spcPct val="0"/>
              </a:spcBef>
            </a:pPr>
            <a:endParaRPr lang="en-US" i="1" smtClean="0"/>
          </a:p>
          <a:p>
            <a:pPr eaLnBrk="1" hangingPunct="1">
              <a:spcBef>
                <a:spcPct val="0"/>
              </a:spcBef>
            </a:pPr>
            <a:r>
              <a:rPr lang="en-US" i="1" smtClean="0"/>
              <a:t>Tapping into supplier networks. </a:t>
            </a:r>
            <a:r>
              <a:rPr lang="en-US" smtClean="0"/>
              <a:t>Many suppliers serve multiple clients and can be a major source of information about competitors. Firms can gain valuable leads from current suppliers by asking them about the activities of competitors, as long as the questions are ethical and don’t expose competitors’ trade secrets and other proprietary information.</a:t>
            </a:r>
          </a:p>
          <a:p>
            <a:pPr eaLnBrk="1" hangingPunct="1">
              <a:spcBef>
                <a:spcPct val="0"/>
              </a:spcBef>
            </a:pPr>
            <a:endParaRPr lang="en-US" i="1" smtClean="0"/>
          </a:p>
          <a:p>
            <a:pPr eaLnBrk="1" hangingPunct="1">
              <a:spcBef>
                <a:spcPct val="0"/>
              </a:spcBef>
            </a:pPr>
            <a:r>
              <a:rPr lang="en-US" i="1" smtClean="0"/>
              <a:t>Attending international trade fairs. </a:t>
            </a:r>
            <a:r>
              <a:rPr lang="en-US" smtClean="0"/>
              <a:t>By attending a trade fair in the target country, a manager can learn a great deal about market characteristics that help indicate industry sales potential. Trade fairs are also helpful for identifying potential distributors and other business partners.</a:t>
            </a:r>
          </a:p>
          <a:p>
            <a:pPr eaLnBrk="1" hangingPunct="1">
              <a:spcBef>
                <a:spcPct val="0"/>
              </a:spcBef>
            </a:pPr>
            <a:endParaRPr lang="en-US" smtClean="0"/>
          </a:p>
        </p:txBody>
      </p:sp>
      <p:sp>
        <p:nvSpPr>
          <p:cNvPr id="88068" name="Slide Number Placeholder 3"/>
          <p:cNvSpPr>
            <a:spLocks noGrp="1"/>
          </p:cNvSpPr>
          <p:nvPr>
            <p:ph type="sldNum" sz="quarter" idx="5"/>
          </p:nvPr>
        </p:nvSpPr>
        <p:spPr bwMode="auto">
          <a:noFill/>
          <a:ln>
            <a:miter lim="800000"/>
            <a:headEnd/>
            <a:tailEnd/>
          </a:ln>
        </p:spPr>
        <p:txBody>
          <a:bodyPr/>
          <a:lstStyle/>
          <a:p>
            <a:fld id="{457E92C9-A13C-48A8-B0D9-60F1228659E5}" type="slidenum">
              <a:rPr lang="en-US" smtClean="0"/>
              <a:pPr/>
              <a:t>25</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Once managers have identified several promising country markets, verified industry market potential, and assessed the availability of qualified business partners, the next step is to determine company sales potential in each country. </a:t>
            </a:r>
            <a:r>
              <a:rPr lang="en-US" b="1" smtClean="0"/>
              <a:t>Company sales potential </a:t>
            </a:r>
            <a:r>
              <a:rPr lang="en-US" smtClean="0"/>
              <a:t>is an estimate of the share of annual industry sales the firm expects to generate in a particular target market. Arriving at it is often more challenging than earlier tasks, because the researcher typically needs to obtain highly refined information from the market and make some fundamental assumptions to project the firm’s revenues and expenses three to five years into the future. These estimates are never precise and require quite a bit of judgment and creative thinking.</a:t>
            </a:r>
          </a:p>
          <a:p>
            <a:pPr eaLnBrk="1" hangingPunct="1">
              <a:spcBef>
                <a:spcPct val="0"/>
              </a:spcBef>
            </a:pPr>
            <a:r>
              <a:rPr lang="en-US" smtClean="0"/>
              <a:t>       For example, research suggests that fewer than 10 percent of people in Vietnam have a banking relationship. But demand for banking is growing rapidly by as much as 25 percent annually. It is highest among Vietnamese 21–29 years old, who are less wary of banking and more open to foreign banks than their elders. Vietnam’s economy is growing rapidly, with rising household income, and there are few competitors in the marketplace.</a:t>
            </a:r>
            <a:r>
              <a:rPr lang="en-US" baseline="30000" smtClean="0"/>
              <a:t>10</a:t>
            </a:r>
            <a:r>
              <a:rPr lang="en-US" smtClean="0"/>
              <a:t> Suppose a bank from your country is considering entering the market in Vietnam. How would it estimate its sales potential there? We address such issues next. </a:t>
            </a:r>
          </a:p>
          <a:p>
            <a:pPr eaLnBrk="1" hangingPunct="1">
              <a:spcBef>
                <a:spcPct val="0"/>
              </a:spcBef>
            </a:pPr>
            <a:endParaRPr lang="en-US" smtClean="0"/>
          </a:p>
        </p:txBody>
      </p:sp>
      <p:sp>
        <p:nvSpPr>
          <p:cNvPr id="93188" name="Slide Number Placeholder 3"/>
          <p:cNvSpPr>
            <a:spLocks noGrp="1"/>
          </p:cNvSpPr>
          <p:nvPr>
            <p:ph type="sldNum" sz="quarter" idx="5"/>
          </p:nvPr>
        </p:nvSpPr>
        <p:spPr bwMode="auto">
          <a:noFill/>
          <a:ln>
            <a:miter lim="800000"/>
            <a:headEnd/>
            <a:tailEnd/>
          </a:ln>
        </p:spPr>
        <p:txBody>
          <a:bodyPr/>
          <a:lstStyle/>
          <a:p>
            <a:fld id="{5730EB6D-1E79-43B6-8F12-B8BB216F58EE}" type="slidenum">
              <a:rPr lang="en-US" smtClean="0"/>
              <a:pPr/>
              <a:t>26</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94212" name="Slide Number Placeholder 3"/>
          <p:cNvSpPr>
            <a:spLocks noGrp="1"/>
          </p:cNvSpPr>
          <p:nvPr>
            <p:ph type="sldNum" sz="quarter" idx="5"/>
          </p:nvPr>
        </p:nvSpPr>
        <p:spPr bwMode="auto">
          <a:noFill/>
          <a:ln>
            <a:miter lim="800000"/>
            <a:headEnd/>
            <a:tailEnd/>
          </a:ln>
        </p:spPr>
        <p:txBody>
          <a:bodyPr/>
          <a:lstStyle/>
          <a:p>
            <a:fld id="{7C42DA72-803A-4A04-8FD9-BD54800A7D00}" type="slidenum">
              <a:rPr lang="en-US" smtClean="0"/>
              <a:pPr/>
              <a:t>27</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p:spPr>
      </p:sp>
      <p:sp>
        <p:nvSpPr>
          <p:cNvPr id="952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In arriving at an estimate of company sales potential in the foreign market, managers will collect and review various research findings and assess the following: </a:t>
            </a:r>
            <a:br>
              <a:rPr lang="en-US" smtClean="0"/>
            </a:br>
            <a:r>
              <a:rPr lang="en-US" i="1" smtClean="0"/>
              <a:t>Intensity of the competitive environment. </a:t>
            </a:r>
            <a:r>
              <a:rPr lang="en-US" smtClean="0"/>
              <a:t>Local or third-country competitors are likely to intensify their own marketing efforts when confronted by new entrants. Their actions are often unpredictable and not easily observed.  </a:t>
            </a:r>
            <a:br>
              <a:rPr lang="en-US" smtClean="0"/>
            </a:br>
            <a:r>
              <a:rPr lang="en-US" i="1" smtClean="0"/>
              <a:t>Pricing and financing of sales. </a:t>
            </a:r>
            <a:r>
              <a:rPr lang="en-US" smtClean="0"/>
              <a:t>The degree to which pricing and financing are attractive to both customers and channel members is critical to initial entry and ultimate success.</a:t>
            </a:r>
          </a:p>
          <a:p>
            <a:pPr eaLnBrk="1" hangingPunct="1">
              <a:spcBef>
                <a:spcPct val="0"/>
              </a:spcBef>
            </a:pPr>
            <a:r>
              <a:rPr lang="en-US" i="1" smtClean="0"/>
              <a:t>Financial resources. </a:t>
            </a:r>
            <a:r>
              <a:rPr lang="en-US" smtClean="0"/>
              <a:t>Sufficient capital is a prerequisite for any project. International ventures often require substantial financial outlays.</a:t>
            </a:r>
          </a:p>
          <a:p>
            <a:pPr eaLnBrk="1" hangingPunct="1">
              <a:spcBef>
                <a:spcPct val="0"/>
              </a:spcBef>
            </a:pPr>
            <a:r>
              <a:rPr lang="en-US" i="1" smtClean="0"/>
              <a:t>Human resources. </a:t>
            </a:r>
            <a:r>
              <a:rPr lang="en-US" smtClean="0"/>
              <a:t>Management must ensure it has personnel with sufficient capabilities in language, culture, and other areas to do business in target markets.</a:t>
            </a:r>
          </a:p>
          <a:p>
            <a:pPr eaLnBrk="1" hangingPunct="1">
              <a:spcBef>
                <a:spcPct val="0"/>
              </a:spcBef>
            </a:pPr>
            <a:r>
              <a:rPr lang="en-US" i="1" smtClean="0"/>
              <a:t>Partner capabilities. </a:t>
            </a:r>
            <a:r>
              <a:rPr lang="en-US" smtClean="0"/>
              <a:t>The competencies and resources of foreign partners, including channel intermediaries and facilitators, influence how quickly the firm can enter and generate sales in the target market.</a:t>
            </a:r>
          </a:p>
          <a:p>
            <a:pPr eaLnBrk="1" hangingPunct="1">
              <a:spcBef>
                <a:spcPct val="0"/>
              </a:spcBef>
            </a:pPr>
            <a:endParaRPr lang="en-US" smtClean="0"/>
          </a:p>
        </p:txBody>
      </p:sp>
      <p:sp>
        <p:nvSpPr>
          <p:cNvPr id="95236" name="Slide Number Placeholder 3"/>
          <p:cNvSpPr>
            <a:spLocks noGrp="1"/>
          </p:cNvSpPr>
          <p:nvPr>
            <p:ph type="sldNum" sz="quarter" idx="5"/>
          </p:nvPr>
        </p:nvSpPr>
        <p:spPr bwMode="auto">
          <a:noFill/>
          <a:ln>
            <a:miter lim="800000"/>
            <a:headEnd/>
            <a:tailEnd/>
          </a:ln>
        </p:spPr>
        <p:txBody>
          <a:bodyPr/>
          <a:lstStyle/>
          <a:p>
            <a:fld id="{C019B0E8-2172-471C-89BC-404ADF214FF3}" type="slidenum">
              <a:rPr lang="en-US" smtClean="0"/>
              <a:pPr/>
              <a:t>28</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p:spPr>
      </p:sp>
      <p:sp>
        <p:nvSpPr>
          <p:cNvPr id="962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Access to distribution channels. </a:t>
            </a:r>
            <a:r>
              <a:rPr lang="en-US" smtClean="0"/>
              <a:t>The ability to establish and make best use of channel intermediaries and distribution infrastructure in the target market determines sales.</a:t>
            </a:r>
          </a:p>
          <a:p>
            <a:pPr eaLnBrk="1" hangingPunct="1">
              <a:spcBef>
                <a:spcPct val="0"/>
              </a:spcBef>
            </a:pPr>
            <a:r>
              <a:rPr lang="en-US" i="1" smtClean="0"/>
              <a:t>Market penetration timetable.</a:t>
            </a:r>
            <a:r>
              <a:rPr lang="en-US" smtClean="0"/>
              <a:t>Akey decision is whether managers opt for gradual or rapid market entry. Gradual entry gives the firm time to develop and leverage resources and strategies but may cede market share to competitors. Rapid entry can ensure first-mover advantages but also tax the firm’s resources and capabilities.</a:t>
            </a:r>
          </a:p>
          <a:p>
            <a:pPr eaLnBrk="1" hangingPunct="1">
              <a:spcBef>
                <a:spcPct val="0"/>
              </a:spcBef>
            </a:pPr>
            <a:r>
              <a:rPr lang="en-US" i="1" smtClean="0"/>
              <a:t>Risk tolerance of senior managers. </a:t>
            </a:r>
            <a:r>
              <a:rPr lang="en-US" smtClean="0"/>
              <a:t>Results depend on the level of resources top management is willing to commit, which in turn depends on management’s tolerance for risk.</a:t>
            </a:r>
          </a:p>
          <a:p>
            <a:pPr eaLnBrk="1" hangingPunct="1">
              <a:spcBef>
                <a:spcPct val="0"/>
              </a:spcBef>
            </a:pPr>
            <a:r>
              <a:rPr lang="en-US" i="1" smtClean="0"/>
              <a:t>Special links, contacts, and capabilities of the firm. </a:t>
            </a:r>
            <a:r>
              <a:rPr lang="en-US" smtClean="0"/>
              <a:t>The extent of the focal firm’s network in the market—its existing relationships with customers, channel members, and suppliers—can strongly affect venture success.</a:t>
            </a:r>
          </a:p>
          <a:p>
            <a:pPr eaLnBrk="1" hangingPunct="1">
              <a:spcBef>
                <a:spcPct val="0"/>
              </a:spcBef>
            </a:pPr>
            <a:r>
              <a:rPr lang="en-US" i="1" smtClean="0"/>
              <a:t>Reputation. </a:t>
            </a:r>
            <a:r>
              <a:rPr lang="en-US" smtClean="0"/>
              <a:t>The firm can succeed faster in the market if target customers are already familiar with its brand name and reputation.</a:t>
            </a:r>
          </a:p>
          <a:p>
            <a:pPr eaLnBrk="1" hangingPunct="1">
              <a:spcBef>
                <a:spcPct val="0"/>
              </a:spcBef>
            </a:pPr>
            <a:endParaRPr lang="en-US" smtClean="0"/>
          </a:p>
        </p:txBody>
      </p:sp>
      <p:sp>
        <p:nvSpPr>
          <p:cNvPr id="96260" name="Slide Number Placeholder 3"/>
          <p:cNvSpPr>
            <a:spLocks noGrp="1"/>
          </p:cNvSpPr>
          <p:nvPr>
            <p:ph type="sldNum" sz="quarter" idx="5"/>
          </p:nvPr>
        </p:nvSpPr>
        <p:spPr bwMode="auto">
          <a:noFill/>
          <a:ln>
            <a:miter lim="800000"/>
            <a:headEnd/>
            <a:tailEnd/>
          </a:ln>
        </p:spPr>
        <p:txBody>
          <a:bodyPr/>
          <a:lstStyle/>
          <a:p>
            <a:fld id="{8BB7232E-6533-460C-AC00-ED44339AF392}" type="slidenum">
              <a:rPr lang="en-US" smtClean="0"/>
              <a:pPr/>
              <a:t>29</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60420" name="Slide Number Placeholder 3"/>
          <p:cNvSpPr>
            <a:spLocks noGrp="1"/>
          </p:cNvSpPr>
          <p:nvPr>
            <p:ph type="sldNum" sz="quarter" idx="5"/>
          </p:nvPr>
        </p:nvSpPr>
        <p:spPr bwMode="auto">
          <a:noFill/>
          <a:ln>
            <a:miter lim="800000"/>
            <a:headEnd/>
            <a:tailEnd/>
          </a:ln>
        </p:spPr>
        <p:txBody>
          <a:bodyPr/>
          <a:lstStyle/>
          <a:p>
            <a:fld id="{E6FD0A9A-304C-415D-9F79-CFC88394764D}" type="slidenum">
              <a:rPr lang="en-US" smtClean="0"/>
              <a:pPr/>
              <a:t>3</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p:spPr>
      </p:sp>
      <p:sp>
        <p:nvSpPr>
          <p:cNvPr id="972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97284" name="Slide Number Placeholder 3"/>
          <p:cNvSpPr>
            <a:spLocks noGrp="1"/>
          </p:cNvSpPr>
          <p:nvPr>
            <p:ph type="sldNum" sz="quarter" idx="5"/>
          </p:nvPr>
        </p:nvSpPr>
        <p:spPr bwMode="auto">
          <a:noFill/>
          <a:ln>
            <a:miter lim="800000"/>
            <a:headEnd/>
            <a:tailEnd/>
          </a:ln>
        </p:spPr>
        <p:txBody>
          <a:bodyPr/>
          <a:lstStyle/>
          <a:p>
            <a:fld id="{D6CD74E3-5733-403E-968E-188F37B9A778}" type="slidenum">
              <a:rPr lang="en-US" smtClean="0"/>
              <a:pPr/>
              <a:t>30</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p:txBody>
          <a:bodyPr wrap="square" numCol="1" anchor="t" anchorCtr="0" compatLnSpc="1">
            <a:prstTxWarp prst="textNoShape">
              <a:avLst/>
            </a:prstTxWarp>
            <a:normAutofit fontScale="92500" lnSpcReduction="10000"/>
          </a:bodyPr>
          <a:lstStyle/>
          <a:p>
            <a:pPr eaLnBrk="1" hangingPunct="1">
              <a:spcBef>
                <a:spcPct val="0"/>
              </a:spcBef>
              <a:defRPr/>
            </a:pPr>
            <a:r>
              <a:rPr lang="en-US" dirty="0" smtClean="0"/>
              <a:t>Central to a firm’s research is identifying and defining the best business opportunities in the global marketplace. A </a:t>
            </a:r>
            <a:r>
              <a:rPr lang="en-US" b="1" dirty="0" smtClean="0"/>
              <a:t>global market opportunity </a:t>
            </a:r>
            <a:r>
              <a:rPr lang="en-US" dirty="0" smtClean="0"/>
              <a:t>is a favorable combination of circumstances, locations, and timing that offers prospects for exporting, investing, sourcing, or partnering in foreign markets. In such locations, the firm may perceive opportunities to sell its products and services; establish factories or other production facilities to produce its offerings cheaper or more competently; procure raw materials, components, or services of lower cost or superior quality; or enter beneficial collaborations with foreign partners. Global market opportunities can enhance company performance, often far beyond what the firm can normally achieve in its home market. For example, John Deere &amp; Company saw an opportunity to sell small tractors to India’s 300 million small farmers. After conducting extensive research, the firm developed four small tractor models for the new market and is now doing considerable business there. </a:t>
            </a:r>
          </a:p>
          <a:p>
            <a:pPr eaLnBrk="1" hangingPunct="1">
              <a:spcBef>
                <a:spcPct val="0"/>
              </a:spcBef>
              <a:defRPr/>
            </a:pPr>
            <a:r>
              <a:rPr lang="en-US" dirty="0" smtClean="0"/>
              <a:t>Vendors of automatic dishwashers and dishwasher soap, such as Sweden’s Electrolux and Britain’s Reckitt Benckiser, aim to expand their markets.  Researchers consider markets for such products relatively saturated in Germany and the United States where more than three-quarters of households own a dishwasher. More promising are affluent countries where few households own dishwashers. In the United Kingdom, only 40 percent of households have a dishwasher. The numbers are similarly low in Spain (49 percent), France (52 percent), and Turkey (25 percent).  Vendors argue that dishwashers are more convenient; manual dish cleaning amounts to spending one week a year at the kitchen sink.  But researchers have uncovered various challenges to future sales. First, many Europeans believe automatic dishwashers waste water, which is generally not true, especially with the latest energy-saving models. Space is limited in many European kitchens. Finally, old habits die hard – many homeowners see no reason to buy a dishwasher.  Market research is helping firms overcome such challenges and generating dishwasher sales across Europe.</a:t>
            </a:r>
          </a:p>
          <a:p>
            <a:pPr eaLnBrk="1" hangingPunct="1">
              <a:spcBef>
                <a:spcPct val="0"/>
              </a:spcBef>
              <a:defRPr/>
            </a:pPr>
            <a:endParaRPr lang="en-US" dirty="0" smtClean="0"/>
          </a:p>
        </p:txBody>
      </p:sp>
      <p:sp>
        <p:nvSpPr>
          <p:cNvPr id="62468" name="Slide Number Placeholder 3"/>
          <p:cNvSpPr>
            <a:spLocks noGrp="1"/>
          </p:cNvSpPr>
          <p:nvPr>
            <p:ph type="sldNum" sz="quarter" idx="5"/>
          </p:nvPr>
        </p:nvSpPr>
        <p:spPr bwMode="auto">
          <a:noFill/>
          <a:ln>
            <a:miter lim="800000"/>
            <a:headEnd/>
            <a:tailEnd/>
          </a:ln>
        </p:spPr>
        <p:txBody>
          <a:bodyPr/>
          <a:lstStyle/>
          <a:p>
            <a:fld id="{446847AE-FA38-4FB1-8CE3-66E8CE0F91EB}"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63492" name="Slide Number Placeholder 3"/>
          <p:cNvSpPr>
            <a:spLocks noGrp="1"/>
          </p:cNvSpPr>
          <p:nvPr>
            <p:ph type="sldNum" sz="quarter" idx="5"/>
          </p:nvPr>
        </p:nvSpPr>
        <p:spPr bwMode="auto">
          <a:noFill/>
          <a:ln>
            <a:miter lim="800000"/>
            <a:headEnd/>
            <a:tailEnd/>
          </a:ln>
        </p:spPr>
        <p:txBody>
          <a:bodyPr/>
          <a:lstStyle/>
          <a:p>
            <a:fld id="{8A9F7E4E-8384-43C4-A77D-8A032421CF0D}"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xfrm>
            <a:off x="304800" y="4191000"/>
            <a:ext cx="6172200" cy="4953000"/>
          </a:xfrm>
          <a:noFill/>
        </p:spPr>
        <p:txBody>
          <a:bodyPr wrap="square" numCol="1" anchor="t" anchorCtr="0" compatLnSpc="1">
            <a:prstTxWarp prst="textNoShape">
              <a:avLst/>
            </a:prstTxWarp>
          </a:bodyPr>
          <a:lstStyle/>
          <a:p>
            <a:pPr eaLnBrk="1" hangingPunct="1">
              <a:spcBef>
                <a:spcPct val="0"/>
              </a:spcBef>
            </a:pPr>
            <a:r>
              <a:rPr lang="en-US" smtClean="0"/>
              <a:t>When assessing the firm’s readiness to internationalize, managers peer into their organization to determine the degree to which it has the motivation, resources, and skills necessary to successfully engage in international business. They measure the firm’s degree of international experience; the goals and objectives it envisions for internationalization; the quantity and quality of skills, capabilities, and resources available for internationalization; and the actual and potential support provided by the firm’s network of relationships. If one or more key resources is lacking, management must acquire or develop them </a:t>
            </a:r>
            <a:r>
              <a:rPr lang="en-US" i="1" smtClean="0"/>
              <a:t>before </a:t>
            </a:r>
            <a:r>
              <a:rPr lang="en-US" smtClean="0"/>
              <a:t>allowing the contemplated venture to go forward. Organizational culture plays an important role because key employees should possess the motivation and commitment to expand the firm’s activities into foreign markets.</a:t>
            </a:r>
          </a:p>
          <a:p>
            <a:pPr eaLnBrk="1" hangingPunct="1">
              <a:spcBef>
                <a:spcPct val="0"/>
              </a:spcBef>
            </a:pPr>
            <a:r>
              <a:rPr lang="en-US" smtClean="0"/>
              <a:t>     Managers also examine conditions in the </a:t>
            </a:r>
            <a:r>
              <a:rPr lang="en-US" i="1" smtClean="0"/>
              <a:t>external </a:t>
            </a:r>
            <a:r>
              <a:rPr lang="en-US" smtClean="0"/>
              <a:t>business environment by studying opportunities and threats in the markets where the firm seeks to do business. They research the specific needs and preferences of buyers, as well as the nature of competing products and the risks inherent in foreign markets.</a:t>
            </a:r>
          </a:p>
          <a:p>
            <a:pPr eaLnBrk="1" hangingPunct="1">
              <a:spcBef>
                <a:spcPct val="0"/>
              </a:spcBef>
            </a:pPr>
            <a:r>
              <a:rPr lang="en-US" smtClean="0"/>
              <a:t>      Consider Home Instead, Inc. (www.homeinstead.com), a small U.S. firm that provides services for the elderly who choose to live independently at home but require companionship, assistance with meal preparation, and help with shopping and housekeeping. Following an assessment of its readiness to internationalize, management perceived substantial international opportunities, particularly in Japan, but also recognized deficiencies in certain key capabilities. The firm hired Yoshino Nakajima, who is fluent in Japanese and an expert on the Japanese market, to be vice president for international development. She launched the franchise in Japan, which captured substantial market share. Next, management tapped into the global network of 1,700 trade specialists of the United States Commercial Service, a government agency that provided the firm with leads and contacts in countries it had identified as the best target markets. Today, Home Instead has numerous franchises in Australia, Canada, Ireland, and Portugal. Its international operations are thriving. </a:t>
            </a:r>
          </a:p>
          <a:p>
            <a:pPr eaLnBrk="1" hangingPunct="1">
              <a:spcBef>
                <a:spcPct val="0"/>
              </a:spcBef>
            </a:pPr>
            <a:endParaRPr lang="en-US" smtClean="0"/>
          </a:p>
        </p:txBody>
      </p:sp>
      <p:sp>
        <p:nvSpPr>
          <p:cNvPr id="64516" name="Slide Number Placeholder 3"/>
          <p:cNvSpPr>
            <a:spLocks noGrp="1"/>
          </p:cNvSpPr>
          <p:nvPr>
            <p:ph type="sldNum" sz="quarter" idx="5"/>
          </p:nvPr>
        </p:nvSpPr>
        <p:spPr bwMode="auto">
          <a:noFill/>
          <a:ln>
            <a:miter lim="800000"/>
            <a:headEnd/>
            <a:tailEnd/>
          </a:ln>
        </p:spPr>
        <p:txBody>
          <a:bodyPr/>
          <a:lstStyle/>
          <a:p>
            <a:fld id="{A1CD5808-F860-4472-A492-F90A4FE11151}"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xfrm>
            <a:off x="304800" y="4191000"/>
            <a:ext cx="6172200" cy="4953000"/>
          </a:xfrm>
          <a:noFill/>
        </p:spPr>
        <p:txBody>
          <a:bodyPr wrap="square" numCol="1" anchor="t" anchorCtr="0" compatLnSpc="1">
            <a:prstTxWarp prst="textNoShape">
              <a:avLst/>
            </a:prstTxWarp>
          </a:bodyPr>
          <a:lstStyle/>
          <a:p>
            <a:pPr eaLnBrk="1" hangingPunct="1">
              <a:lnSpc>
                <a:spcPct val="90000"/>
              </a:lnSpc>
              <a:spcBef>
                <a:spcPct val="0"/>
              </a:spcBef>
            </a:pPr>
            <a:r>
              <a:rPr lang="en-US" sz="1100" i="1" smtClean="0"/>
              <a:t>What do we hope to gain from international business? </a:t>
            </a:r>
            <a:r>
              <a:rPr lang="en-US" sz="1100" smtClean="0"/>
              <a:t>Objectives might include increasing sales or profits, following key customers who locate abroad, challenging competitors in their home markets, or pursuing a global strategy of establishing production and marketing operations at various locations worldwide.</a:t>
            </a:r>
          </a:p>
          <a:p>
            <a:pPr eaLnBrk="1" hangingPunct="1">
              <a:lnSpc>
                <a:spcPct val="90000"/>
              </a:lnSpc>
              <a:spcBef>
                <a:spcPct val="0"/>
              </a:spcBef>
            </a:pPr>
            <a:r>
              <a:rPr lang="en-US" sz="1100" i="1" smtClean="0"/>
              <a:t>Is international expansion consistent with other firm goals, now or in the future? </a:t>
            </a:r>
            <a:r>
              <a:rPr lang="en-US" sz="1100" smtClean="0"/>
              <a:t>The firm should evaluate and manage internationalization in the context of its mission and business plan to ensure it represents the best use of company resources.</a:t>
            </a:r>
          </a:p>
          <a:p>
            <a:pPr eaLnBrk="1" hangingPunct="1">
              <a:lnSpc>
                <a:spcPct val="90000"/>
              </a:lnSpc>
              <a:spcBef>
                <a:spcPct val="0"/>
              </a:spcBef>
            </a:pPr>
            <a:r>
              <a:rPr lang="en-US" sz="1100" i="1" smtClean="0"/>
              <a:t>What demands will internationalization place on firm resources, such as management, human resources, and finance, as well as production and marketing capacity? </a:t>
            </a:r>
            <a:r>
              <a:rPr lang="en-US" sz="1100" smtClean="0"/>
              <a:t>How will the firm meet such demands? Management must ensure the firm has enough production and marketing capacity to serve foreign markets. It is frustrating to channel members—and management—when insufficient capacity prevents the firm from fulfilling customer orders from abroad. Because people are critical for carrying out company plans, it is critical to have the appropriate personnel on board.</a:t>
            </a:r>
          </a:p>
          <a:p>
            <a:pPr eaLnBrk="1" hangingPunct="1">
              <a:lnSpc>
                <a:spcPct val="90000"/>
              </a:lnSpc>
              <a:spcBef>
                <a:spcPct val="0"/>
              </a:spcBef>
            </a:pPr>
            <a:r>
              <a:rPr lang="en-US" sz="1100" i="1" smtClean="0"/>
              <a:t>What is the basis of the firm’s competitive advantage? </a:t>
            </a:r>
            <a:r>
              <a:rPr lang="en-US" sz="1100" smtClean="0"/>
              <a:t>Companies seek competitive advantages by doing things better than their competitors. Competitive advantage can be based on strong R&amp;D, superior input goods, cost-effective or innovative manufacturing capacity, skillful marketing, highly effective distribution channels, or other capabilities.</a:t>
            </a:r>
          </a:p>
          <a:p>
            <a:pPr eaLnBrk="1" hangingPunct="1">
              <a:lnSpc>
                <a:spcPct val="90000"/>
              </a:lnSpc>
              <a:spcBef>
                <a:spcPct val="0"/>
              </a:spcBef>
            </a:pPr>
            <a:r>
              <a:rPr lang="en-US" sz="1100" smtClean="0"/>
              <a:t>      Diagnostic tools help managers audit the firm’s readiness to internationalize. One of the best known is CORE (COmpany Readiness to Export -- see globalEDGE.msu.edu). CORE has been widely adopted by individual enterprises, consultants, and the U.S. Department of Commerce. Since it was developed from extensive research on the factors that contribute to successful exporting, it also serves as an ideal tutorial for self-learning and training.</a:t>
            </a:r>
            <a:br>
              <a:rPr lang="en-US" sz="1100" smtClean="0"/>
            </a:br>
            <a:r>
              <a:rPr lang="en-US" sz="1100" smtClean="0"/>
              <a:t>      Assessing organizational readiness to internationalize is an ongoing process. Managers need to continuously verify the firm’s ability to modify its products to suit conditions, needs, and tastes in foreign markets. In marketing its denim jeans, for example, Levi Strauss (www.levi.com; click on “global sites”) assessed its ability to adapt its products for various markets. In evaluating entry into Islamic countries, Levi discovered that women are discouraged from wearing tight fitting attire, so the firm made a line of loose-fitting jeans. When Levi entered Japan, management assessed the firm’s ability to make its famous blue jeans tighter and slimmer, to fit the smaller physique of many Japanese. When targeting consumers in hot climates, Levi evaluated its ability to produce shorts and thinner denim in bright colors.</a:t>
            </a:r>
          </a:p>
          <a:p>
            <a:pPr eaLnBrk="1" hangingPunct="1">
              <a:lnSpc>
                <a:spcPct val="90000"/>
              </a:lnSpc>
              <a:spcBef>
                <a:spcPct val="0"/>
              </a:spcBef>
            </a:pPr>
            <a:endParaRPr lang="en-US" sz="1100" smtClean="0"/>
          </a:p>
        </p:txBody>
      </p:sp>
      <p:sp>
        <p:nvSpPr>
          <p:cNvPr id="65540" name="Slide Number Placeholder 3"/>
          <p:cNvSpPr>
            <a:spLocks noGrp="1"/>
          </p:cNvSpPr>
          <p:nvPr>
            <p:ph type="sldNum" sz="quarter" idx="5"/>
          </p:nvPr>
        </p:nvSpPr>
        <p:spPr bwMode="auto">
          <a:noFill/>
          <a:ln>
            <a:miter lim="800000"/>
            <a:headEnd/>
            <a:tailEnd/>
          </a:ln>
        </p:spPr>
        <p:txBody>
          <a:bodyPr/>
          <a:lstStyle/>
          <a:p>
            <a:fld id="{B08698F0-E1DE-42C8-A4B8-1B4CB93DB11D}"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66564" name="Slide Number Placeholder 3"/>
          <p:cNvSpPr>
            <a:spLocks noGrp="1"/>
          </p:cNvSpPr>
          <p:nvPr>
            <p:ph type="sldNum" sz="quarter" idx="5"/>
          </p:nvPr>
        </p:nvSpPr>
        <p:spPr bwMode="auto">
          <a:noFill/>
          <a:ln>
            <a:miter lim="800000"/>
            <a:headEnd/>
            <a:tailEnd/>
          </a:ln>
        </p:spPr>
        <p:txBody>
          <a:bodyPr/>
          <a:lstStyle/>
          <a:p>
            <a:fld id="{2C9DA2F8-7DA0-4094-9556-34B2F8A058DE}" type="slidenum">
              <a:rPr lang="en-US" smtClean="0"/>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In marketing its denim jeans, Levi Strauss (www.levi.com; click on “global sites”) assessed its ability to adapt its products for various markets. In evaluating entry into Islamic countries, Levi discovered that women are discouraged from wearing tight fitting attire, so the firm made a line of loose-fitting jeans. When Levi entered Japan, management assessed the firm’s ability to make its famous blue jeans tighter and slimmer to fit the smaller physique of many Japanese. When targeting consumers in hot climates, Levi evaluated its ability to produce shorts and thinner denim in bright colors. </a:t>
            </a:r>
          </a:p>
          <a:p>
            <a:pPr eaLnBrk="1" hangingPunct="1">
              <a:spcBef>
                <a:spcPct val="0"/>
              </a:spcBef>
            </a:pPr>
            <a:endParaRPr lang="en-US" smtClean="0"/>
          </a:p>
        </p:txBody>
      </p:sp>
      <p:sp>
        <p:nvSpPr>
          <p:cNvPr id="67588" name="Slide Number Placeholder 3"/>
          <p:cNvSpPr>
            <a:spLocks noGrp="1"/>
          </p:cNvSpPr>
          <p:nvPr>
            <p:ph type="sldNum" sz="quarter" idx="5"/>
          </p:nvPr>
        </p:nvSpPr>
        <p:spPr bwMode="auto">
          <a:noFill/>
          <a:ln>
            <a:miter lim="800000"/>
            <a:headEnd/>
            <a:tailEnd/>
          </a:ln>
        </p:spPr>
        <p:txBody>
          <a:bodyPr/>
          <a:lstStyle/>
          <a:p>
            <a:fld id="{CA8C86C5-158A-403A-89AE-DD2F0B274A3B}"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969318A3-3827-4600-BB92-98A6247E03B9}" type="datetime1">
              <a:rPr lang="en-US"/>
              <a:pPr>
                <a:defRPr/>
              </a:pPr>
              <a:t>10/17/2013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8863CC64-9BCD-448F-898D-B6E1371B3D54}"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BA3828A-A577-401F-8500-713FC7ACEBDF}" type="datetime1">
              <a:rPr lang="en-US"/>
              <a:pPr>
                <a:defRPr/>
              </a:pPr>
              <a:t>10/17/2013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F94563AA-0BD7-4BF6-97B7-62B9C8235288}"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82FDCEC-DC74-4953-B348-D90494DC3E18}" type="datetime1">
              <a:rPr lang="en-US"/>
              <a:pPr>
                <a:defRPr/>
              </a:pPr>
              <a:t>10/17/2013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4ADC000E-3082-4C98-98AA-F5F467317311}"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atin typeface="Calibri" pitchFamily="34" charset="0"/>
              </a:defRPr>
            </a:lvl1pPr>
          </a:lstStyle>
          <a:p>
            <a:pPr>
              <a:defRPr/>
            </a:pPr>
            <a:fld id="{90E184B5-6580-4FEC-8042-C16109A79963}" type="datetime1">
              <a:rPr lang="en-US"/>
              <a:pPr>
                <a:defRPr/>
              </a:pPr>
              <a:t>10/17/2013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7D062EBA-2F8C-4B63-9D70-95529EEE68E2}"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4"/>
          <p:cNvSpPr>
            <a:spLocks noGrp="1"/>
          </p:cNvSpPr>
          <p:nvPr>
            <p:ph type="ftr" sz="quarter" idx="10"/>
          </p:nvPr>
        </p:nvSpPr>
        <p:spPr/>
        <p:txBody>
          <a:bodyPr/>
          <a:lstStyle>
            <a:lvl1pPr>
              <a:defRPr/>
            </a:lvl1pPr>
          </a:lstStyle>
          <a:p>
            <a:r>
              <a:rPr lang="en-US"/>
              <a:t>Copyright © 2014 Pearson Education</a:t>
            </a:r>
          </a:p>
        </p:txBody>
      </p:sp>
      <p:sp>
        <p:nvSpPr>
          <p:cNvPr id="4" name="Slide Number Placeholder 5"/>
          <p:cNvSpPr>
            <a:spLocks noGrp="1"/>
          </p:cNvSpPr>
          <p:nvPr>
            <p:ph type="sldNum" sz="quarter" idx="11"/>
          </p:nvPr>
        </p:nvSpPr>
        <p:spPr/>
        <p:txBody>
          <a:bodyPr/>
          <a:lstStyle>
            <a:lvl1pPr>
              <a:defRPr/>
            </a:lvl1pPr>
          </a:lstStyle>
          <a:p>
            <a:pPr>
              <a:defRPr/>
            </a:pPr>
            <a:fld id="{336949BF-9C90-44EC-834D-FB6281956F46}"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atin typeface="Calibri" pitchFamily="34" charset="0"/>
              </a:defRPr>
            </a:lvl1pPr>
          </a:lstStyle>
          <a:p>
            <a:pPr>
              <a:defRPr/>
            </a:pPr>
            <a:fld id="{ABCF0FE3-F2A4-4AAB-9BD8-B27B8F4D9F4D}" type="datetime1">
              <a:rPr lang="en-US"/>
              <a:pPr>
                <a:defRPr/>
              </a:pPr>
              <a:t>10/17/2013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71609953-05DC-4FF5-AF47-8EC7C8FDA965}"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atin typeface="Calibri" pitchFamily="34" charset="0"/>
              </a:defRPr>
            </a:lvl1pPr>
          </a:lstStyle>
          <a:p>
            <a:pPr>
              <a:defRPr/>
            </a:pPr>
            <a:fld id="{76A60C82-DA8D-40D5-8398-45D9A30968E9}" type="datetime1">
              <a:rPr lang="en-US"/>
              <a:pPr>
                <a:defRPr/>
              </a:pPr>
              <a:t>10/17/2013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631B75C8-A875-455B-B00F-F9800B931F23}" type="slidenum">
              <a:rPr lang="en-US"/>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atin typeface="Calibri" pitchFamily="34" charset="0"/>
              </a:defRPr>
            </a:lvl1pPr>
          </a:lstStyle>
          <a:p>
            <a:pPr>
              <a:defRPr/>
            </a:pPr>
            <a:fld id="{CCDC066B-D253-4D80-BA30-D65CA029F569}" type="datetime1">
              <a:rPr lang="en-US"/>
              <a:pPr>
                <a:defRPr/>
              </a:pPr>
              <a:t>10/17/2013</a:t>
            </a:fld>
            <a:endParaRPr lang="en-US" dirty="0"/>
          </a:p>
        </p:txBody>
      </p:sp>
      <p:sp>
        <p:nvSpPr>
          <p:cNvPr id="6" name="Footer Placeholder 5"/>
          <p:cNvSpPr>
            <a:spLocks noGrp="1"/>
          </p:cNvSpPr>
          <p:nvPr>
            <p:ph type="ftr" sz="quarter" idx="11"/>
          </p:nvPr>
        </p:nvSpPr>
        <p:spPr/>
        <p:txBody>
          <a:bodyPr/>
          <a:lstStyle>
            <a:lvl1pPr>
              <a:defRPr/>
            </a:lvl1pPr>
          </a:lstStyle>
          <a:p>
            <a:r>
              <a:rPr lang="en-US"/>
              <a:t>Copyright © 2014 Pearson Education</a:t>
            </a:r>
          </a:p>
        </p:txBody>
      </p:sp>
      <p:sp>
        <p:nvSpPr>
          <p:cNvPr id="7" name="Slide Number Placeholder 6"/>
          <p:cNvSpPr>
            <a:spLocks noGrp="1"/>
          </p:cNvSpPr>
          <p:nvPr>
            <p:ph type="sldNum" sz="quarter" idx="12"/>
          </p:nvPr>
        </p:nvSpPr>
        <p:spPr/>
        <p:txBody>
          <a:bodyPr/>
          <a:lstStyle>
            <a:lvl1pPr>
              <a:defRPr/>
            </a:lvl1pPr>
          </a:lstStyle>
          <a:p>
            <a:pPr>
              <a:defRPr/>
            </a:pPr>
            <a:fld id="{0608AD6C-D4A1-45BA-9C5C-7617A748FB46}" type="slidenum">
              <a:rPr lang="en-US"/>
              <a:pPr>
                <a:defRPr/>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atin typeface="Calibri" pitchFamily="34" charset="0"/>
              </a:defRPr>
            </a:lvl1pPr>
          </a:lstStyle>
          <a:p>
            <a:pPr>
              <a:defRPr/>
            </a:pPr>
            <a:fld id="{61409EDD-B77E-4982-9593-8E0F26A87A53}" type="datetime1">
              <a:rPr lang="en-US"/>
              <a:pPr>
                <a:defRPr/>
              </a:pPr>
              <a:t>10/17/2013</a:t>
            </a:fld>
            <a:endParaRPr lang="en-US" dirty="0"/>
          </a:p>
        </p:txBody>
      </p:sp>
      <p:sp>
        <p:nvSpPr>
          <p:cNvPr id="8" name="Footer Placeholder 7"/>
          <p:cNvSpPr>
            <a:spLocks noGrp="1"/>
          </p:cNvSpPr>
          <p:nvPr>
            <p:ph type="ftr" sz="quarter" idx="11"/>
          </p:nvPr>
        </p:nvSpPr>
        <p:spPr/>
        <p:txBody>
          <a:bodyPr/>
          <a:lstStyle>
            <a:lvl1pPr>
              <a:defRPr/>
            </a:lvl1pPr>
          </a:lstStyle>
          <a:p>
            <a:r>
              <a:rPr lang="en-US"/>
              <a:t>Copyright © 2014 Pearson Education</a:t>
            </a:r>
          </a:p>
        </p:txBody>
      </p:sp>
      <p:sp>
        <p:nvSpPr>
          <p:cNvPr id="9" name="Slide Number Placeholder 8"/>
          <p:cNvSpPr>
            <a:spLocks noGrp="1"/>
          </p:cNvSpPr>
          <p:nvPr>
            <p:ph type="sldNum" sz="quarter" idx="12"/>
          </p:nvPr>
        </p:nvSpPr>
        <p:spPr/>
        <p:txBody>
          <a:bodyPr/>
          <a:lstStyle>
            <a:lvl1pPr>
              <a:defRPr/>
            </a:lvl1pPr>
          </a:lstStyle>
          <a:p>
            <a:pPr>
              <a:defRPr/>
            </a:pPr>
            <a:fld id="{58158017-B9A9-4E43-B040-58D828245280}" type="slidenum">
              <a:rPr lang="en-US"/>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atin typeface="Calibri" pitchFamily="34" charset="0"/>
              </a:defRPr>
            </a:lvl1pPr>
          </a:lstStyle>
          <a:p>
            <a:pPr>
              <a:defRPr/>
            </a:pPr>
            <a:fld id="{296456B8-8D97-41AF-9E41-AFE5EA1B8213}" type="datetime1">
              <a:rPr lang="en-US"/>
              <a:pPr>
                <a:defRPr/>
              </a:pPr>
              <a:t>10/17/2013</a:t>
            </a:fld>
            <a:endParaRPr lang="en-US" dirty="0"/>
          </a:p>
        </p:txBody>
      </p:sp>
      <p:sp>
        <p:nvSpPr>
          <p:cNvPr id="4" name="Footer Placeholder 3"/>
          <p:cNvSpPr>
            <a:spLocks noGrp="1"/>
          </p:cNvSpPr>
          <p:nvPr>
            <p:ph type="ftr" sz="quarter" idx="11"/>
          </p:nvPr>
        </p:nvSpPr>
        <p:spPr/>
        <p:txBody>
          <a:bodyPr/>
          <a:lstStyle>
            <a:lvl1pPr>
              <a:defRPr/>
            </a:lvl1pPr>
          </a:lstStyle>
          <a:p>
            <a:r>
              <a:rPr lang="en-US"/>
              <a:t>Copyright © 2014 Pearson Education</a:t>
            </a:r>
          </a:p>
        </p:txBody>
      </p:sp>
      <p:sp>
        <p:nvSpPr>
          <p:cNvPr id="5" name="Slide Number Placeholder 4"/>
          <p:cNvSpPr>
            <a:spLocks noGrp="1"/>
          </p:cNvSpPr>
          <p:nvPr>
            <p:ph type="sldNum" sz="quarter" idx="12"/>
          </p:nvPr>
        </p:nvSpPr>
        <p:spPr/>
        <p:txBody>
          <a:bodyPr/>
          <a:lstStyle>
            <a:lvl1pPr>
              <a:defRPr/>
            </a:lvl1pPr>
          </a:lstStyle>
          <a:p>
            <a:pPr>
              <a:defRPr/>
            </a:pPr>
            <a:fld id="{DF27D3D3-B197-49D2-A95B-A694C1446EC3}" type="slidenum">
              <a:rPr lang="en-US"/>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atin typeface="Calibri" pitchFamily="34" charset="0"/>
              </a:defRPr>
            </a:lvl1pPr>
          </a:lstStyle>
          <a:p>
            <a:pPr>
              <a:defRPr/>
            </a:pPr>
            <a:fld id="{A1D61DA8-4B34-4626-9EAC-21405D17CEE8}" type="datetime1">
              <a:rPr lang="en-US"/>
              <a:pPr>
                <a:defRPr/>
              </a:pPr>
              <a:t>10/17/2013</a:t>
            </a:fld>
            <a:endParaRPr lang="en-US" dirty="0"/>
          </a:p>
        </p:txBody>
      </p:sp>
      <p:sp>
        <p:nvSpPr>
          <p:cNvPr id="3" name="Footer Placeholder 2"/>
          <p:cNvSpPr>
            <a:spLocks noGrp="1"/>
          </p:cNvSpPr>
          <p:nvPr>
            <p:ph type="ftr" sz="quarter" idx="11"/>
          </p:nvPr>
        </p:nvSpPr>
        <p:spPr/>
        <p:txBody>
          <a:bodyPr/>
          <a:lstStyle>
            <a:lvl1pPr>
              <a:defRPr/>
            </a:lvl1pPr>
          </a:lstStyle>
          <a:p>
            <a:r>
              <a:rPr lang="en-US"/>
              <a:t>Copyright © 2014 Pearson Education</a:t>
            </a:r>
          </a:p>
        </p:txBody>
      </p:sp>
      <p:sp>
        <p:nvSpPr>
          <p:cNvPr id="4" name="Slide Number Placeholder 3"/>
          <p:cNvSpPr>
            <a:spLocks noGrp="1"/>
          </p:cNvSpPr>
          <p:nvPr>
            <p:ph type="sldNum" sz="quarter" idx="12"/>
          </p:nvPr>
        </p:nvSpPr>
        <p:spPr/>
        <p:txBody>
          <a:bodyPr/>
          <a:lstStyle>
            <a:lvl1pPr>
              <a:defRPr/>
            </a:lvl1pPr>
          </a:lstStyle>
          <a:p>
            <a:pPr>
              <a:defRPr/>
            </a:pPr>
            <a:fld id="{0A4F976A-7852-4B33-AB7F-CA19FD40A310}"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479463E-A713-4B88-93E6-513176263883}" type="datetime1">
              <a:rPr lang="en-US"/>
              <a:pPr>
                <a:defRPr/>
              </a:pPr>
              <a:t>10/17/2013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4FACC09A-444C-413B-8055-91FD5BF11F54}"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atin typeface="Calibri" pitchFamily="34" charset="0"/>
              </a:defRPr>
            </a:lvl1pPr>
          </a:lstStyle>
          <a:p>
            <a:pPr>
              <a:defRPr/>
            </a:pPr>
            <a:fld id="{F1AF7314-88D3-437E-8493-75CC8450D81C}" type="datetime1">
              <a:rPr lang="en-US"/>
              <a:pPr>
                <a:defRPr/>
              </a:pPr>
              <a:t>10/17/2013</a:t>
            </a:fld>
            <a:endParaRPr lang="en-US" dirty="0"/>
          </a:p>
        </p:txBody>
      </p:sp>
      <p:sp>
        <p:nvSpPr>
          <p:cNvPr id="6" name="Footer Placeholder 5"/>
          <p:cNvSpPr>
            <a:spLocks noGrp="1"/>
          </p:cNvSpPr>
          <p:nvPr>
            <p:ph type="ftr" sz="quarter" idx="11"/>
          </p:nvPr>
        </p:nvSpPr>
        <p:spPr/>
        <p:txBody>
          <a:bodyPr/>
          <a:lstStyle>
            <a:lvl1pPr>
              <a:defRPr/>
            </a:lvl1pPr>
          </a:lstStyle>
          <a:p>
            <a:r>
              <a:rPr lang="en-US"/>
              <a:t>Copyright © 2014 Pearson Education</a:t>
            </a:r>
          </a:p>
        </p:txBody>
      </p:sp>
      <p:sp>
        <p:nvSpPr>
          <p:cNvPr id="7" name="Slide Number Placeholder 6"/>
          <p:cNvSpPr>
            <a:spLocks noGrp="1"/>
          </p:cNvSpPr>
          <p:nvPr>
            <p:ph type="sldNum" sz="quarter" idx="12"/>
          </p:nvPr>
        </p:nvSpPr>
        <p:spPr/>
        <p:txBody>
          <a:bodyPr/>
          <a:lstStyle>
            <a:lvl1pPr>
              <a:defRPr/>
            </a:lvl1pPr>
          </a:lstStyle>
          <a:p>
            <a:pPr>
              <a:defRPr/>
            </a:pPr>
            <a:fld id="{C179C88C-52A0-4E5B-84EF-82ED807C02BB}" type="slidenum">
              <a:rPr lang="en-US"/>
              <a:pPr>
                <a:defRPr/>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atin typeface="Calibri" pitchFamily="34" charset="0"/>
              </a:defRPr>
            </a:lvl1pPr>
          </a:lstStyle>
          <a:p>
            <a:pPr>
              <a:defRPr/>
            </a:pPr>
            <a:fld id="{3437F6CA-795C-49AE-A2A9-7B609054EE7F}" type="datetime1">
              <a:rPr lang="en-US"/>
              <a:pPr>
                <a:defRPr/>
              </a:pPr>
              <a:t>10/17/2013</a:t>
            </a:fld>
            <a:endParaRPr lang="en-US" dirty="0"/>
          </a:p>
        </p:txBody>
      </p:sp>
      <p:sp>
        <p:nvSpPr>
          <p:cNvPr id="6" name="Footer Placeholder 5"/>
          <p:cNvSpPr>
            <a:spLocks noGrp="1"/>
          </p:cNvSpPr>
          <p:nvPr>
            <p:ph type="ftr" sz="quarter" idx="11"/>
          </p:nvPr>
        </p:nvSpPr>
        <p:spPr/>
        <p:txBody>
          <a:bodyPr/>
          <a:lstStyle>
            <a:lvl1pPr>
              <a:defRPr/>
            </a:lvl1pPr>
          </a:lstStyle>
          <a:p>
            <a:r>
              <a:rPr lang="en-US"/>
              <a:t>Copyright © 2014 Pearson Education</a:t>
            </a:r>
          </a:p>
        </p:txBody>
      </p:sp>
      <p:sp>
        <p:nvSpPr>
          <p:cNvPr id="7" name="Slide Number Placeholder 6"/>
          <p:cNvSpPr>
            <a:spLocks noGrp="1"/>
          </p:cNvSpPr>
          <p:nvPr>
            <p:ph type="sldNum" sz="quarter" idx="12"/>
          </p:nvPr>
        </p:nvSpPr>
        <p:spPr/>
        <p:txBody>
          <a:bodyPr/>
          <a:lstStyle>
            <a:lvl1pPr>
              <a:defRPr/>
            </a:lvl1pPr>
          </a:lstStyle>
          <a:p>
            <a:pPr>
              <a:defRPr/>
            </a:pPr>
            <a:fld id="{9F48A4CB-8034-4B22-AB52-96502798631C}" type="slidenum">
              <a:rPr lang="en-US"/>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atin typeface="Calibri" pitchFamily="34" charset="0"/>
              </a:defRPr>
            </a:lvl1pPr>
          </a:lstStyle>
          <a:p>
            <a:pPr>
              <a:defRPr/>
            </a:pPr>
            <a:fld id="{2D3CF6FA-DF47-4C37-B9B9-7F770CAD2C8F}" type="datetime1">
              <a:rPr lang="en-US"/>
              <a:pPr>
                <a:defRPr/>
              </a:pPr>
              <a:t>10/17/2013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696FEAEF-826B-497A-B69E-57037CDC94DB}" type="slidenum">
              <a:rPr lang="en-US"/>
              <a:pPr>
                <a:defRPr/>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atin typeface="Calibri" pitchFamily="34" charset="0"/>
              </a:defRPr>
            </a:lvl1pPr>
          </a:lstStyle>
          <a:p>
            <a:pPr>
              <a:defRPr/>
            </a:pPr>
            <a:fld id="{D63894A4-D6C5-4A3A-AFAF-F693C0F95B3A}" type="datetime1">
              <a:rPr lang="en-US"/>
              <a:pPr>
                <a:defRPr/>
              </a:pPr>
              <a:t>10/17/2013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FC33D31F-1270-45B9-BD16-BD97807A2965}"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E3FD7FD-D143-4659-9FF7-0A82F80FF77F}" type="datetime1">
              <a:rPr lang="en-US"/>
              <a:pPr>
                <a:defRPr/>
              </a:pPr>
              <a:t>10/17/2013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EAF53EE8-849B-4082-B9EE-3E0886CEC567}"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297DDD25-E89D-4248-AA7C-A475D4158DB6}" type="datetime1">
              <a:rPr lang="en-US"/>
              <a:pPr>
                <a:defRPr/>
              </a:pPr>
              <a:t>10/17/2013</a:t>
            </a:fld>
            <a:endParaRPr lang="en-US" dirty="0"/>
          </a:p>
        </p:txBody>
      </p:sp>
      <p:sp>
        <p:nvSpPr>
          <p:cNvPr id="6" name="Footer Placeholder 4"/>
          <p:cNvSpPr>
            <a:spLocks noGrp="1"/>
          </p:cNvSpPr>
          <p:nvPr>
            <p:ph type="ftr" sz="quarter" idx="11"/>
          </p:nvPr>
        </p:nvSpPr>
        <p:spPr/>
        <p:txBody>
          <a:bodyPr/>
          <a:lstStyle>
            <a:lvl1pPr>
              <a:defRPr/>
            </a:lvl1pPr>
          </a:lstStyle>
          <a:p>
            <a:r>
              <a:rPr lang="en-US"/>
              <a:t>Copyright © 2014 Pearson Education</a:t>
            </a:r>
          </a:p>
        </p:txBody>
      </p:sp>
      <p:sp>
        <p:nvSpPr>
          <p:cNvPr id="7" name="Slide Number Placeholder 5"/>
          <p:cNvSpPr>
            <a:spLocks noGrp="1"/>
          </p:cNvSpPr>
          <p:nvPr>
            <p:ph type="sldNum" sz="quarter" idx="12"/>
          </p:nvPr>
        </p:nvSpPr>
        <p:spPr/>
        <p:txBody>
          <a:bodyPr/>
          <a:lstStyle>
            <a:lvl1pPr>
              <a:defRPr/>
            </a:lvl1pPr>
          </a:lstStyle>
          <a:p>
            <a:pPr>
              <a:defRPr/>
            </a:pPr>
            <a:fld id="{E5E1BBEB-85C5-425E-9FE7-1798E4F0152D}"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AA744A18-1896-472B-931F-2CE05F1EAC2E}" type="datetime1">
              <a:rPr lang="en-US"/>
              <a:pPr>
                <a:defRPr/>
              </a:pPr>
              <a:t>10/17/2013</a:t>
            </a:fld>
            <a:endParaRPr lang="en-US" dirty="0"/>
          </a:p>
        </p:txBody>
      </p:sp>
      <p:sp>
        <p:nvSpPr>
          <p:cNvPr id="8" name="Footer Placeholder 4"/>
          <p:cNvSpPr>
            <a:spLocks noGrp="1"/>
          </p:cNvSpPr>
          <p:nvPr>
            <p:ph type="ftr" sz="quarter" idx="11"/>
          </p:nvPr>
        </p:nvSpPr>
        <p:spPr/>
        <p:txBody>
          <a:bodyPr/>
          <a:lstStyle>
            <a:lvl1pPr>
              <a:defRPr/>
            </a:lvl1pPr>
          </a:lstStyle>
          <a:p>
            <a:r>
              <a:rPr lang="en-US"/>
              <a:t>Copyright © 2014 Pearson Education</a:t>
            </a:r>
          </a:p>
        </p:txBody>
      </p:sp>
      <p:sp>
        <p:nvSpPr>
          <p:cNvPr id="9" name="Slide Number Placeholder 5"/>
          <p:cNvSpPr>
            <a:spLocks noGrp="1"/>
          </p:cNvSpPr>
          <p:nvPr>
            <p:ph type="sldNum" sz="quarter" idx="12"/>
          </p:nvPr>
        </p:nvSpPr>
        <p:spPr/>
        <p:txBody>
          <a:bodyPr/>
          <a:lstStyle>
            <a:lvl1pPr>
              <a:defRPr/>
            </a:lvl1pPr>
          </a:lstStyle>
          <a:p>
            <a:pPr>
              <a:defRPr/>
            </a:pPr>
            <a:fld id="{671B8AA7-5DBE-47D1-8A27-4CF7D3659B33}"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FF150B3-D6A0-4EF8-B894-9388BB20DC9C}" type="datetime1">
              <a:rPr lang="en-US"/>
              <a:pPr>
                <a:defRPr/>
              </a:pPr>
              <a:t>10/17/2013</a:t>
            </a:fld>
            <a:endParaRPr lang="en-US" dirty="0"/>
          </a:p>
        </p:txBody>
      </p:sp>
      <p:sp>
        <p:nvSpPr>
          <p:cNvPr id="4" name="Footer Placeholder 4"/>
          <p:cNvSpPr>
            <a:spLocks noGrp="1"/>
          </p:cNvSpPr>
          <p:nvPr>
            <p:ph type="ftr" sz="quarter" idx="11"/>
          </p:nvPr>
        </p:nvSpPr>
        <p:spPr/>
        <p:txBody>
          <a:bodyPr/>
          <a:lstStyle>
            <a:lvl1pPr>
              <a:defRPr/>
            </a:lvl1pPr>
          </a:lstStyle>
          <a:p>
            <a:r>
              <a:rPr lang="en-US"/>
              <a:t>Copyright © 2014 Pearson Education</a:t>
            </a:r>
          </a:p>
        </p:txBody>
      </p:sp>
      <p:sp>
        <p:nvSpPr>
          <p:cNvPr id="5" name="Slide Number Placeholder 5"/>
          <p:cNvSpPr>
            <a:spLocks noGrp="1"/>
          </p:cNvSpPr>
          <p:nvPr>
            <p:ph type="sldNum" sz="quarter" idx="12"/>
          </p:nvPr>
        </p:nvSpPr>
        <p:spPr/>
        <p:txBody>
          <a:bodyPr/>
          <a:lstStyle>
            <a:lvl1pPr>
              <a:defRPr/>
            </a:lvl1pPr>
          </a:lstStyle>
          <a:p>
            <a:pPr>
              <a:defRPr/>
            </a:pPr>
            <a:fld id="{24FEAF38-20D4-41A2-B7F1-EB51982C4FA8}"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CC071E4-0C29-49C2-803E-3BB54564F1DB}" type="datetime1">
              <a:rPr lang="en-US"/>
              <a:pPr>
                <a:defRPr/>
              </a:pPr>
              <a:t>10/17/2013</a:t>
            </a:fld>
            <a:endParaRPr lang="en-US" dirty="0"/>
          </a:p>
        </p:txBody>
      </p:sp>
      <p:sp>
        <p:nvSpPr>
          <p:cNvPr id="3" name="Footer Placeholder 4"/>
          <p:cNvSpPr>
            <a:spLocks noGrp="1"/>
          </p:cNvSpPr>
          <p:nvPr>
            <p:ph type="ftr" sz="quarter" idx="11"/>
          </p:nvPr>
        </p:nvSpPr>
        <p:spPr/>
        <p:txBody>
          <a:bodyPr/>
          <a:lstStyle>
            <a:lvl1pPr>
              <a:defRPr/>
            </a:lvl1pPr>
          </a:lstStyle>
          <a:p>
            <a:r>
              <a:rPr lang="en-US"/>
              <a:t>Copyright © 2014 Pearson Education</a:t>
            </a:r>
          </a:p>
        </p:txBody>
      </p:sp>
      <p:sp>
        <p:nvSpPr>
          <p:cNvPr id="4" name="Slide Number Placeholder 5"/>
          <p:cNvSpPr>
            <a:spLocks noGrp="1"/>
          </p:cNvSpPr>
          <p:nvPr>
            <p:ph type="sldNum" sz="quarter" idx="12"/>
          </p:nvPr>
        </p:nvSpPr>
        <p:spPr/>
        <p:txBody>
          <a:bodyPr/>
          <a:lstStyle>
            <a:lvl1pPr>
              <a:defRPr/>
            </a:lvl1pPr>
          </a:lstStyle>
          <a:p>
            <a:pPr>
              <a:defRPr/>
            </a:pPr>
            <a:fld id="{AB697DF8-F2F2-4E60-BFA4-2CD7A7120324}"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589F11F-0496-46F8-ACC9-D0F3B29FEFE2}" type="datetime1">
              <a:rPr lang="en-US"/>
              <a:pPr>
                <a:defRPr/>
              </a:pPr>
              <a:t>10/17/2013</a:t>
            </a:fld>
            <a:endParaRPr lang="en-US" dirty="0"/>
          </a:p>
        </p:txBody>
      </p:sp>
      <p:sp>
        <p:nvSpPr>
          <p:cNvPr id="6" name="Footer Placeholder 4"/>
          <p:cNvSpPr>
            <a:spLocks noGrp="1"/>
          </p:cNvSpPr>
          <p:nvPr>
            <p:ph type="ftr" sz="quarter" idx="11"/>
          </p:nvPr>
        </p:nvSpPr>
        <p:spPr/>
        <p:txBody>
          <a:bodyPr/>
          <a:lstStyle>
            <a:lvl1pPr>
              <a:defRPr/>
            </a:lvl1pPr>
          </a:lstStyle>
          <a:p>
            <a:r>
              <a:rPr lang="en-US"/>
              <a:t>Copyright © 2014 Pearson Education</a:t>
            </a:r>
          </a:p>
        </p:txBody>
      </p:sp>
      <p:sp>
        <p:nvSpPr>
          <p:cNvPr id="7" name="Slide Number Placeholder 5"/>
          <p:cNvSpPr>
            <a:spLocks noGrp="1"/>
          </p:cNvSpPr>
          <p:nvPr>
            <p:ph type="sldNum" sz="quarter" idx="12"/>
          </p:nvPr>
        </p:nvSpPr>
        <p:spPr/>
        <p:txBody>
          <a:bodyPr/>
          <a:lstStyle>
            <a:lvl1pPr>
              <a:defRPr/>
            </a:lvl1pPr>
          </a:lstStyle>
          <a:p>
            <a:pPr>
              <a:defRPr/>
            </a:pPr>
            <a:fld id="{97B5D5B0-0450-417F-B58C-FAE4FA8F2970}"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BB8D808-C101-4896-ACBF-38A9FC51E50F}" type="datetime1">
              <a:rPr lang="en-US"/>
              <a:pPr>
                <a:defRPr/>
              </a:pPr>
              <a:t>10/17/2013</a:t>
            </a:fld>
            <a:endParaRPr lang="en-US" dirty="0"/>
          </a:p>
        </p:txBody>
      </p:sp>
      <p:sp>
        <p:nvSpPr>
          <p:cNvPr id="6" name="Footer Placeholder 4"/>
          <p:cNvSpPr>
            <a:spLocks noGrp="1"/>
          </p:cNvSpPr>
          <p:nvPr>
            <p:ph type="ftr" sz="quarter" idx="11"/>
          </p:nvPr>
        </p:nvSpPr>
        <p:spPr/>
        <p:txBody>
          <a:bodyPr/>
          <a:lstStyle>
            <a:lvl1pPr>
              <a:defRPr/>
            </a:lvl1pPr>
          </a:lstStyle>
          <a:p>
            <a:r>
              <a:rPr lang="en-US"/>
              <a:t>Copyright © 2014 Pearson Education</a:t>
            </a:r>
          </a:p>
        </p:txBody>
      </p:sp>
      <p:sp>
        <p:nvSpPr>
          <p:cNvPr id="7" name="Slide Number Placeholder 5"/>
          <p:cNvSpPr>
            <a:spLocks noGrp="1"/>
          </p:cNvSpPr>
          <p:nvPr>
            <p:ph type="sldNum" sz="quarter" idx="12"/>
          </p:nvPr>
        </p:nvSpPr>
        <p:spPr/>
        <p:txBody>
          <a:bodyPr/>
          <a:lstStyle>
            <a:lvl1pPr>
              <a:defRPr/>
            </a:lvl1pPr>
          </a:lstStyle>
          <a:p>
            <a:pPr>
              <a:defRPr/>
            </a:pPr>
            <a:fld id="{89C81522-2316-4AC0-B12F-FBAFF5B2F73D}"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079CA-F782-4477-89C7-84380A8B0F3F}" type="datetime1">
              <a:rPr lang="en-US"/>
              <a:pPr>
                <a:defRPr/>
              </a:pPr>
              <a:t>10/17/2013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r>
              <a:rPr lang="en-US"/>
              <a:t>Copyright © 2014 Pearson Education</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pPr>
              <a:defRPr/>
            </a:pPr>
            <a:fld id="{681F9F67-732B-4A0F-9217-7217D71AF3AC}"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990" r:id="rId1"/>
    <p:sldLayoutId id="2147483991" r:id="rId2"/>
    <p:sldLayoutId id="2147483992" r:id="rId3"/>
    <p:sldLayoutId id="2147483993" r:id="rId4"/>
    <p:sldLayoutId id="2147483994" r:id="rId5"/>
    <p:sldLayoutId id="2147483995" r:id="rId6"/>
    <p:sldLayoutId id="2147483996" r:id="rId7"/>
    <p:sldLayoutId id="2147483997" r:id="rId8"/>
    <p:sldLayoutId id="2147483998" r:id="rId9"/>
    <p:sldLayoutId id="2147483999" r:id="rId10"/>
    <p:sldLayoutId id="2147484000" r:id="rId11"/>
  </p:sldLayoutIdLst>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r>
              <a:rPr lang="en-US"/>
              <a:t>Copyright © 2014 Pearson Education</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pPr>
              <a:defRPr/>
            </a:pPr>
            <a:fld id="{E4B37B16-D120-48CD-98C7-2995A684EB4D}"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002" r:id="rId1"/>
    <p:sldLayoutId id="2147484001" r:id="rId2"/>
    <p:sldLayoutId id="2147484003" r:id="rId3"/>
    <p:sldLayoutId id="2147484004" r:id="rId4"/>
    <p:sldLayoutId id="2147484005" r:id="rId5"/>
    <p:sldLayoutId id="2147484006" r:id="rId6"/>
    <p:sldLayoutId id="2147484007" r:id="rId7"/>
    <p:sldLayoutId id="2147484008" r:id="rId8"/>
    <p:sldLayoutId id="2147484009" r:id="rId9"/>
    <p:sldLayoutId id="2147484010" r:id="rId10"/>
    <p:sldLayoutId id="2147484011" r:id="rId11"/>
    <p:sldLayoutId id="2147484012" r:id="rId12"/>
  </p:sldLayoutIdLst>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hyperlink" Target="Int.%20busines/Global%20market%20opportunities/aID.MP4"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hyperlink" Target="Int.%20busines/Global%20market%20opportunities/Brazil%20health%20care.FLV"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Int.%20busines/Global%20market%20opportunities/Hongkong.MP4"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Int.%20busines/Global%20market%20opportunities/Modern%20China1.MP4"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hyperlink" Target="Int.%20busines/Global%20market%20opportunities/&#8234;FUJIFILM_FINEPIX%20F550EXR&#8236;&#8207;%20-.flv"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hyperlink" Target="Int.%20busines/Global%20market%20opportunities/LenovoChina.MP4"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hyperlink" Target="Int.%20busines/Global%20market%20opportunities/Bethel.flv" TargetMode="External"/><Relationship Id="rId4" Type="http://schemas.openxmlformats.org/officeDocument/2006/relationships/hyperlink" Target="Int.%20busines/Global%20market%20opportunities/Jackwell.flv"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hyperlink" Target="Int.%20busines/Global%20market%20opportunities/Come%20on%20a%20BRIC+%20Study%20Tour%20Russia.avi"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hyperlink" Target="Int.%20busines/Global%20market%20opportunities/Vietnam.flv"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hyperlink" Target="Int.%20busines/Global%20market%20opportunities/Kalbe%20Farma.MP4"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hyperlink" Target="Int.%20busines/Global%20market%20opportunities/Xerox1.flv"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Int.%20busines/Global%20market%20opportunities/Levi1.flv"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oter Placeholder 4"/>
          <p:cNvSpPr>
            <a:spLocks noGrp="1"/>
          </p:cNvSpPr>
          <p:nvPr>
            <p:ph type="ftr" sz="quarter" idx="11"/>
          </p:nvPr>
        </p:nvSpPr>
        <p:spPr bwMode="auto">
          <a:noFill/>
          <a:ln>
            <a:miter lim="800000"/>
            <a:headEnd/>
            <a:tailEnd/>
          </a:ln>
        </p:spPr>
        <p:txBody>
          <a:bodyPr/>
          <a:lstStyle/>
          <a:p>
            <a:r>
              <a:rPr lang="en-US" smtClean="0"/>
              <a:t>Copyright © 2014 Pearson Education</a:t>
            </a:r>
          </a:p>
        </p:txBody>
      </p:sp>
      <p:pic>
        <p:nvPicPr>
          <p:cNvPr id="14339" name="Picture 3" descr="G:\PRASETYAMULYA\Cover\18 bird eye view.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4341" name="TextBox 5"/>
          <p:cNvSpPr txBox="1">
            <a:spLocks noChangeArrowheads="1"/>
          </p:cNvSpPr>
          <p:nvPr/>
        </p:nvSpPr>
        <p:spPr bwMode="auto">
          <a:xfrm>
            <a:off x="2514600" y="4495800"/>
            <a:ext cx="3659188" cy="646113"/>
          </a:xfrm>
          <a:prstGeom prst="rect">
            <a:avLst/>
          </a:prstGeom>
          <a:noFill/>
          <a:ln w="9525">
            <a:noFill/>
            <a:miter lim="800000"/>
            <a:headEnd/>
            <a:tailEnd/>
          </a:ln>
        </p:spPr>
        <p:txBody>
          <a:bodyPr wrap="none">
            <a:spAutoFit/>
          </a:bodyPr>
          <a:lstStyle/>
          <a:p>
            <a:pPr algn="ctr"/>
            <a:r>
              <a:rPr lang="en-US"/>
              <a:t>FM : </a:t>
            </a:r>
            <a:r>
              <a:rPr lang="en-US">
                <a:solidFill>
                  <a:srgbClr val="FFFF00"/>
                </a:solidFill>
                <a:latin typeface="Arial Narrow" pitchFamily="34" charset="0"/>
              </a:rPr>
              <a:t>FM : Anis Gunawan, MBA,MM,SP</a:t>
            </a:r>
          </a:p>
          <a:p>
            <a:pPr algn="ctr"/>
            <a:r>
              <a:rPr lang="en-US">
                <a:solidFill>
                  <a:srgbClr val="FFFF00"/>
                </a:solidFill>
                <a:latin typeface="Arial Narrow" pitchFamily="34" charset="0"/>
              </a:rPr>
              <a:t>Anisg @pmbs.ac.id</a:t>
            </a:r>
          </a:p>
        </p:txBody>
      </p:sp>
      <p:sp>
        <p:nvSpPr>
          <p:cNvPr id="7" name="TextBox 6"/>
          <p:cNvSpPr txBox="1"/>
          <p:nvPr/>
        </p:nvSpPr>
        <p:spPr>
          <a:xfrm>
            <a:off x="1371600" y="1828800"/>
            <a:ext cx="5638800" cy="1077218"/>
          </a:xfrm>
          <a:prstGeom prst="rect">
            <a:avLst/>
          </a:prstGeom>
          <a:noFill/>
        </p:spPr>
        <p:txBody>
          <a:bodyPr wrap="square" rtlCol="0">
            <a:spAutoFit/>
          </a:bodyPr>
          <a:lstStyle/>
          <a:p>
            <a:pPr algn="ctr"/>
            <a:r>
              <a:rPr lang="id-ID" sz="3200" b="1" dirty="0" smtClean="0">
                <a:solidFill>
                  <a:srgbClr val="FFFF00"/>
                </a:solidFill>
                <a:latin typeface="Arial Narrow" pitchFamily="34" charset="0"/>
              </a:rPr>
              <a:t>7. Global market</a:t>
            </a:r>
          </a:p>
          <a:p>
            <a:pPr algn="ctr"/>
            <a:r>
              <a:rPr lang="id-ID" sz="3200" b="1" dirty="0" smtClean="0">
                <a:solidFill>
                  <a:srgbClr val="FFFF00"/>
                </a:solidFill>
                <a:latin typeface="Arial Narrow" pitchFamily="34" charset="0"/>
              </a:rPr>
              <a:t>    Opportunies assesmen</a:t>
            </a:r>
            <a:r>
              <a:rPr lang="id-ID" sz="3200" dirty="0" smtClean="0">
                <a:solidFill>
                  <a:srgbClr val="FFFF00"/>
                </a:solidFill>
                <a:latin typeface="Arial Narrow" pitchFamily="34" charset="0"/>
              </a:rPr>
              <a:t>t</a:t>
            </a:r>
            <a:endParaRPr lang="id-ID" sz="3200" dirty="0">
              <a:solidFill>
                <a:srgbClr val="FFFF00"/>
              </a:solidFill>
              <a:latin typeface="Arial Narrow"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5" name="Title 1"/>
          <p:cNvSpPr>
            <a:spLocks noGrp="1"/>
          </p:cNvSpPr>
          <p:nvPr>
            <p:ph type="ctrTitle"/>
          </p:nvPr>
        </p:nvSpPr>
        <p:spPr>
          <a:xfrm>
            <a:off x="152400" y="0"/>
            <a:ext cx="8915400" cy="838200"/>
          </a:xfrm>
        </p:spPr>
        <p:txBody>
          <a:bodyPr/>
          <a:lstStyle/>
          <a:p>
            <a:pPr eaLnBrk="1" hangingPunct="1"/>
            <a:r>
              <a:rPr lang="en-US" sz="3200" b="1" dirty="0" smtClean="0">
                <a:latin typeface="Arial Narrow" pitchFamily="34" charset="0"/>
                <a:cs typeface="Arial" charset="0"/>
              </a:rPr>
              <a:t>Products with the best foreign sales prospects</a:t>
            </a:r>
            <a:r>
              <a:rPr lang="en-US" sz="2800" b="1" dirty="0" smtClean="0">
                <a:latin typeface="Arial" charset="0"/>
                <a:cs typeface="Arial" charset="0"/>
              </a:rPr>
              <a:t>:</a:t>
            </a:r>
          </a:p>
        </p:txBody>
      </p:sp>
      <p:sp>
        <p:nvSpPr>
          <p:cNvPr id="23556" name="Subtitle 2"/>
          <p:cNvSpPr>
            <a:spLocks noGrp="1"/>
          </p:cNvSpPr>
          <p:nvPr>
            <p:ph type="subTitle" idx="1"/>
          </p:nvPr>
        </p:nvSpPr>
        <p:spPr>
          <a:xfrm>
            <a:off x="228600" y="1143000"/>
            <a:ext cx="8610600" cy="5334000"/>
          </a:xfrm>
        </p:spPr>
        <p:txBody>
          <a:bodyPr/>
          <a:lstStyle/>
          <a:p>
            <a:pPr marL="514350" indent="-514350" algn="l" eaLnBrk="1" hangingPunct="1">
              <a:buFont typeface="+mj-lt"/>
              <a:buAutoNum type="arabicPeriod"/>
            </a:pPr>
            <a:r>
              <a:rPr lang="en-US" sz="2800" b="1" dirty="0" smtClean="0">
                <a:solidFill>
                  <a:schemeClr val="tx1"/>
                </a:solidFill>
                <a:latin typeface="Arial Narrow" pitchFamily="34" charset="0"/>
              </a:rPr>
              <a:t>Sell well in the domestic market</a:t>
            </a:r>
            <a:r>
              <a:rPr lang="en-US" sz="2800" dirty="0" smtClean="0">
                <a:solidFill>
                  <a:schemeClr val="tx1"/>
                </a:solidFill>
                <a:latin typeface="Arial Narrow" pitchFamily="34" charset="0"/>
              </a:rPr>
              <a:t>.  For example, Microsoft Xbox, Blackberry Curve</a:t>
            </a:r>
          </a:p>
          <a:p>
            <a:pPr marL="231775" indent="-231775" algn="l" eaLnBrk="1" hangingPunct="1">
              <a:buFont typeface="+mj-lt"/>
              <a:buAutoNum type="arabicPeriod"/>
            </a:pPr>
            <a:endParaRPr lang="en-US" sz="500" dirty="0" smtClean="0">
              <a:solidFill>
                <a:schemeClr val="tx1"/>
              </a:solidFill>
              <a:latin typeface="Arial Narrow" pitchFamily="34" charset="0"/>
            </a:endParaRPr>
          </a:p>
          <a:p>
            <a:pPr marL="514350" indent="-514350" algn="l" eaLnBrk="1" hangingPunct="1">
              <a:buFont typeface="+mj-lt"/>
              <a:buAutoNum type="arabicPeriod"/>
            </a:pPr>
            <a:r>
              <a:rPr lang="en-US" sz="2800" b="1" dirty="0" smtClean="0">
                <a:solidFill>
                  <a:schemeClr val="tx1"/>
                </a:solidFill>
                <a:latin typeface="Arial Narrow" pitchFamily="34" charset="0"/>
              </a:rPr>
              <a:t>Cater to universal needs</a:t>
            </a:r>
            <a:r>
              <a:rPr lang="en-US" sz="2800" dirty="0" smtClean="0">
                <a:solidFill>
                  <a:schemeClr val="tx1"/>
                </a:solidFill>
                <a:latin typeface="Arial Narrow" pitchFamily="34" charset="0"/>
              </a:rPr>
              <a:t>. Such as a cancer drug, an energy efficient refrigerator </a:t>
            </a:r>
          </a:p>
          <a:p>
            <a:pPr marL="231775" indent="-231775" algn="l" eaLnBrk="1" hangingPunct="1">
              <a:buFont typeface="+mj-lt"/>
              <a:buAutoNum type="arabicPeriod"/>
            </a:pPr>
            <a:endParaRPr lang="en-US" sz="500" dirty="0" smtClean="0">
              <a:solidFill>
                <a:schemeClr val="tx1"/>
              </a:solidFill>
              <a:latin typeface="Arial Narrow" pitchFamily="34" charset="0"/>
            </a:endParaRPr>
          </a:p>
          <a:p>
            <a:pPr marL="514350" indent="-514350" algn="l" eaLnBrk="1" hangingPunct="1">
              <a:buFont typeface="+mj-lt"/>
              <a:buAutoNum type="arabicPeriod"/>
            </a:pPr>
            <a:r>
              <a:rPr lang="en-US" sz="2800" b="1" dirty="0" smtClean="0">
                <a:solidFill>
                  <a:schemeClr val="tx1"/>
                </a:solidFill>
                <a:latin typeface="Arial Narrow" pitchFamily="34" charset="0"/>
              </a:rPr>
              <a:t>Address a need not well served in foreign markets</a:t>
            </a:r>
            <a:r>
              <a:rPr lang="en-US" sz="2800" dirty="0" smtClean="0">
                <a:solidFill>
                  <a:schemeClr val="tx1"/>
                </a:solidFill>
                <a:latin typeface="Arial Narrow" pitchFamily="34" charset="0"/>
              </a:rPr>
              <a:t>. </a:t>
            </a:r>
            <a:r>
              <a:rPr lang="en-US" sz="2700" dirty="0" smtClean="0">
                <a:solidFill>
                  <a:schemeClr val="tx1"/>
                </a:solidFill>
                <a:latin typeface="Arial Narrow" pitchFamily="34" charset="0"/>
              </a:rPr>
              <a:t>For example, mutual funds, mini notebooks</a:t>
            </a:r>
          </a:p>
          <a:p>
            <a:pPr marL="231775" indent="-231775" algn="l" eaLnBrk="1" hangingPunct="1">
              <a:buFont typeface="+mj-lt"/>
              <a:buAutoNum type="arabicPeriod"/>
            </a:pPr>
            <a:endParaRPr lang="en-US" sz="1200" dirty="0" smtClean="0">
              <a:solidFill>
                <a:schemeClr val="tx1"/>
              </a:solidFill>
              <a:latin typeface="Arial Narrow" pitchFamily="34" charset="0"/>
            </a:endParaRPr>
          </a:p>
          <a:p>
            <a:pPr marL="514350" indent="-514350" algn="l" eaLnBrk="1" hangingPunct="1">
              <a:buFont typeface="+mj-lt"/>
              <a:buAutoNum type="arabicPeriod"/>
            </a:pPr>
            <a:r>
              <a:rPr lang="en-US" sz="2800" b="1" dirty="0" smtClean="0">
                <a:solidFill>
                  <a:schemeClr val="tx1"/>
                </a:solidFill>
                <a:latin typeface="Arial Narrow" pitchFamily="34" charset="0"/>
              </a:rPr>
              <a:t>Address a new or emergent need abroad</a:t>
            </a:r>
            <a:r>
              <a:rPr lang="en-US" sz="2800" dirty="0" smtClean="0">
                <a:solidFill>
                  <a:schemeClr val="tx1"/>
                </a:solidFill>
                <a:latin typeface="Arial Narrow" pitchFamily="34" charset="0"/>
              </a:rPr>
              <a:t>.   For example, a major earthquake creates urgent need for portable housing; AIDS in Africa creates need for drugs and medical supplies </a:t>
            </a:r>
          </a:p>
        </p:txBody>
      </p:sp>
      <p:pic>
        <p:nvPicPr>
          <p:cNvPr id="23557"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
        <p:nvSpPr>
          <p:cNvPr id="8" name="TextBox 7">
            <a:hlinkClick r:id="rId4" action="ppaction://hlinkfile"/>
          </p:cNvPr>
          <p:cNvSpPr txBox="1"/>
          <p:nvPr/>
        </p:nvSpPr>
        <p:spPr>
          <a:xfrm>
            <a:off x="1143000" y="6172200"/>
            <a:ext cx="646331" cy="369332"/>
          </a:xfrm>
          <a:prstGeom prst="rect">
            <a:avLst/>
          </a:prstGeom>
          <a:noFill/>
        </p:spPr>
        <p:txBody>
          <a:bodyPr wrap="none" rtlCol="0">
            <a:spAutoFit/>
          </a:bodyPr>
          <a:lstStyle/>
          <a:p>
            <a:r>
              <a:rPr lang="id-ID" dirty="0" smtClean="0"/>
              <a:t>aidS</a:t>
            </a:r>
            <a:endParaRPr lang="id-ID"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9" name="Title 1"/>
          <p:cNvSpPr>
            <a:spLocks noGrp="1"/>
          </p:cNvSpPr>
          <p:nvPr>
            <p:ph type="ctrTitle"/>
          </p:nvPr>
        </p:nvSpPr>
        <p:spPr>
          <a:xfrm>
            <a:off x="152400" y="152400"/>
            <a:ext cx="8915400" cy="838200"/>
          </a:xfrm>
        </p:spPr>
        <p:txBody>
          <a:bodyPr/>
          <a:lstStyle/>
          <a:p>
            <a:pPr eaLnBrk="1" hangingPunct="1"/>
            <a:r>
              <a:rPr lang="en-US" sz="3200" b="1" dirty="0" smtClean="0">
                <a:latin typeface="Arial Narrow" pitchFamily="34" charset="0"/>
                <a:cs typeface="Arial" charset="0"/>
              </a:rPr>
              <a:t>Questions to Measure </a:t>
            </a:r>
            <a:br>
              <a:rPr lang="en-US" sz="3200" b="1" dirty="0" smtClean="0">
                <a:latin typeface="Arial Narrow" pitchFamily="34" charset="0"/>
                <a:cs typeface="Arial" charset="0"/>
              </a:rPr>
            </a:br>
            <a:r>
              <a:rPr lang="en-US" sz="3200" b="1" dirty="0" smtClean="0">
                <a:latin typeface="Arial Narrow" pitchFamily="34" charset="0"/>
                <a:cs typeface="Arial" charset="0"/>
              </a:rPr>
              <a:t>International Market Potential</a:t>
            </a:r>
          </a:p>
        </p:txBody>
      </p:sp>
      <p:sp>
        <p:nvSpPr>
          <p:cNvPr id="24580" name="Subtitle 2"/>
          <p:cNvSpPr>
            <a:spLocks noGrp="1"/>
          </p:cNvSpPr>
          <p:nvPr>
            <p:ph type="subTitle" idx="1"/>
          </p:nvPr>
        </p:nvSpPr>
        <p:spPr>
          <a:xfrm>
            <a:off x="1143000" y="1219200"/>
            <a:ext cx="7543800" cy="3581400"/>
          </a:xfrm>
        </p:spPr>
        <p:txBody>
          <a:bodyPr/>
          <a:lstStyle/>
          <a:p>
            <a:pPr marL="514350" indent="-514350" algn="l" eaLnBrk="1" hangingPunct="1">
              <a:buFont typeface="+mj-lt"/>
              <a:buAutoNum type="arabicPeriod"/>
            </a:pPr>
            <a:r>
              <a:rPr lang="en-US" sz="2400" dirty="0" smtClean="0">
                <a:solidFill>
                  <a:schemeClr val="tx1"/>
                </a:solidFill>
                <a:latin typeface="Arial Narrow" pitchFamily="34" charset="0"/>
              </a:rPr>
              <a:t>Who initiates purchasing? </a:t>
            </a:r>
          </a:p>
          <a:p>
            <a:pPr marL="231775" indent="-231775" algn="l" eaLnBrk="1" hangingPunct="1">
              <a:buFont typeface="+mj-lt"/>
              <a:buAutoNum type="arabicPeriod"/>
            </a:pPr>
            <a:endParaRPr lang="en-US" sz="2400" dirty="0" smtClean="0">
              <a:solidFill>
                <a:schemeClr val="tx1"/>
              </a:solidFill>
              <a:latin typeface="Arial Narrow" pitchFamily="34" charset="0"/>
            </a:endParaRPr>
          </a:p>
          <a:p>
            <a:pPr marL="514350" indent="-514350" algn="l" eaLnBrk="1" hangingPunct="1">
              <a:buFont typeface="+mj-lt"/>
              <a:buAutoNum type="arabicPeriod"/>
            </a:pPr>
            <a:r>
              <a:rPr lang="en-US" sz="2400" dirty="0" smtClean="0">
                <a:solidFill>
                  <a:schemeClr val="tx1"/>
                </a:solidFill>
                <a:latin typeface="Arial Narrow" pitchFamily="34" charset="0"/>
              </a:rPr>
              <a:t>Who uses the product or service? </a:t>
            </a:r>
          </a:p>
          <a:p>
            <a:pPr marL="231775" indent="-231775" algn="l" eaLnBrk="1" hangingPunct="1">
              <a:buFont typeface="+mj-lt"/>
              <a:buAutoNum type="arabicPeriod"/>
            </a:pPr>
            <a:endParaRPr lang="en-US" sz="2400" dirty="0" smtClean="0">
              <a:solidFill>
                <a:schemeClr val="tx1"/>
              </a:solidFill>
              <a:latin typeface="Arial Narrow" pitchFamily="34" charset="0"/>
            </a:endParaRPr>
          </a:p>
          <a:p>
            <a:pPr marL="514350" indent="-514350" algn="l" eaLnBrk="1" hangingPunct="1">
              <a:buFont typeface="+mj-lt"/>
              <a:buAutoNum type="arabicPeriod"/>
            </a:pPr>
            <a:r>
              <a:rPr lang="en-US" sz="2400" dirty="0" smtClean="0">
                <a:solidFill>
                  <a:schemeClr val="tx1"/>
                </a:solidFill>
                <a:latin typeface="Arial Narrow" pitchFamily="34" charset="0"/>
              </a:rPr>
              <a:t>Why do people buy the product or </a:t>
            </a:r>
            <a:br>
              <a:rPr lang="en-US" sz="2400" dirty="0" smtClean="0">
                <a:solidFill>
                  <a:schemeClr val="tx1"/>
                </a:solidFill>
                <a:latin typeface="Arial Narrow" pitchFamily="34" charset="0"/>
              </a:rPr>
            </a:br>
            <a:r>
              <a:rPr lang="en-US" sz="2400" dirty="0" smtClean="0">
                <a:solidFill>
                  <a:schemeClr val="tx1"/>
                </a:solidFill>
                <a:latin typeface="Arial Narrow" pitchFamily="34" charset="0"/>
              </a:rPr>
              <a:t>service? </a:t>
            </a:r>
          </a:p>
          <a:p>
            <a:pPr marL="231775" indent="-231775" algn="l" eaLnBrk="1" hangingPunct="1">
              <a:buFont typeface="+mj-lt"/>
              <a:buAutoNum type="arabicPeriod"/>
            </a:pPr>
            <a:endParaRPr lang="en-US" sz="2400" dirty="0" smtClean="0">
              <a:solidFill>
                <a:schemeClr val="tx1"/>
              </a:solidFill>
              <a:latin typeface="Arial Narrow" pitchFamily="34" charset="0"/>
            </a:endParaRPr>
          </a:p>
          <a:p>
            <a:pPr marL="514350" indent="-514350" algn="l" eaLnBrk="1" hangingPunct="1">
              <a:buFont typeface="+mj-lt"/>
              <a:buAutoNum type="arabicPeriod"/>
            </a:pPr>
            <a:r>
              <a:rPr lang="en-US" sz="2400" dirty="0" smtClean="0">
                <a:solidFill>
                  <a:schemeClr val="tx1"/>
                </a:solidFill>
                <a:latin typeface="Arial Narrow" pitchFamily="34" charset="0"/>
              </a:rPr>
              <a:t>Where do people purchase the </a:t>
            </a:r>
            <a:br>
              <a:rPr lang="en-US" sz="2400" dirty="0" smtClean="0">
                <a:solidFill>
                  <a:schemeClr val="tx1"/>
                </a:solidFill>
                <a:latin typeface="Arial Narrow" pitchFamily="34" charset="0"/>
              </a:rPr>
            </a:br>
            <a:r>
              <a:rPr lang="en-US" sz="2400" dirty="0" smtClean="0">
                <a:solidFill>
                  <a:schemeClr val="tx1"/>
                </a:solidFill>
                <a:latin typeface="Arial Narrow" pitchFamily="34" charset="0"/>
              </a:rPr>
              <a:t>product or service? </a:t>
            </a:r>
          </a:p>
          <a:p>
            <a:pPr marL="231775" indent="-231775" algn="l" eaLnBrk="1" hangingPunct="1">
              <a:buFont typeface="+mj-lt"/>
              <a:buAutoNum type="arabicPeriod"/>
            </a:pPr>
            <a:endParaRPr lang="en-US" sz="2400" dirty="0" smtClean="0">
              <a:solidFill>
                <a:schemeClr val="tx1"/>
              </a:solidFill>
              <a:latin typeface="Arial Narrow" pitchFamily="34" charset="0"/>
            </a:endParaRPr>
          </a:p>
          <a:p>
            <a:pPr marL="514350" indent="-514350" algn="l" eaLnBrk="1" hangingPunct="1">
              <a:buFont typeface="+mj-lt"/>
              <a:buAutoNum type="arabicPeriod"/>
            </a:pPr>
            <a:r>
              <a:rPr lang="en-US" sz="2400" dirty="0" smtClean="0">
                <a:solidFill>
                  <a:schemeClr val="tx1"/>
                </a:solidFill>
                <a:latin typeface="Arial Narrow" pitchFamily="34" charset="0"/>
              </a:rPr>
              <a:t>What economic, cultural, geographic, and other factors in the target market may limit sales? </a:t>
            </a:r>
          </a:p>
          <a:p>
            <a:pPr marL="231775" indent="-231775" algn="l" eaLnBrk="1" hangingPunct="1">
              <a:buFont typeface="Arial" charset="0"/>
              <a:buChar char="•"/>
            </a:pPr>
            <a:endParaRPr lang="en-US" sz="2800" dirty="0" smtClean="0">
              <a:solidFill>
                <a:schemeClr val="tx1"/>
              </a:solidFill>
              <a:latin typeface="Arial" charset="0"/>
            </a:endParaRPr>
          </a:p>
        </p:txBody>
      </p:sp>
      <p:pic>
        <p:nvPicPr>
          <p:cNvPr id="24581"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3" name="Title 1"/>
          <p:cNvSpPr>
            <a:spLocks noGrp="1"/>
          </p:cNvSpPr>
          <p:nvPr>
            <p:ph type="ctrTitle"/>
          </p:nvPr>
        </p:nvSpPr>
        <p:spPr>
          <a:xfrm>
            <a:off x="685800" y="76200"/>
            <a:ext cx="7772400" cy="838200"/>
          </a:xfrm>
        </p:spPr>
        <p:txBody>
          <a:bodyPr/>
          <a:lstStyle/>
          <a:p>
            <a:pPr eaLnBrk="1" hangingPunct="1"/>
            <a:r>
              <a:rPr lang="en-US" sz="3200" b="1" dirty="0" smtClean="0">
                <a:latin typeface="Arial Narrow" pitchFamily="34" charset="0"/>
                <a:cs typeface="Arial" charset="0"/>
              </a:rPr>
              <a:t>Task 3. Country Screening</a:t>
            </a:r>
          </a:p>
        </p:txBody>
      </p:sp>
      <p:sp>
        <p:nvSpPr>
          <p:cNvPr id="25604" name="Subtitle 2"/>
          <p:cNvSpPr>
            <a:spLocks noGrp="1"/>
          </p:cNvSpPr>
          <p:nvPr>
            <p:ph type="subTitle" idx="1"/>
          </p:nvPr>
        </p:nvSpPr>
        <p:spPr>
          <a:xfrm>
            <a:off x="152400" y="1219200"/>
            <a:ext cx="8763000" cy="5029200"/>
          </a:xfrm>
        </p:spPr>
        <p:txBody>
          <a:bodyPr/>
          <a:lstStyle/>
          <a:p>
            <a:pPr marL="514350" indent="-514350" algn="l" eaLnBrk="1" hangingPunct="1">
              <a:buFont typeface="+mj-lt"/>
              <a:buAutoNum type="arabicPeriod"/>
            </a:pPr>
            <a:r>
              <a:rPr lang="en-US" sz="2400" dirty="0" smtClean="0">
                <a:solidFill>
                  <a:schemeClr val="tx1"/>
                </a:solidFill>
                <a:latin typeface="Arial Narrow" pitchFamily="34" charset="0"/>
              </a:rPr>
              <a:t>Screen countries to identify target markets.  </a:t>
            </a:r>
            <a:br>
              <a:rPr lang="en-US" sz="2400" dirty="0" smtClean="0">
                <a:solidFill>
                  <a:schemeClr val="tx1"/>
                </a:solidFill>
                <a:latin typeface="Arial Narrow" pitchFamily="34" charset="0"/>
              </a:rPr>
            </a:br>
            <a:r>
              <a:rPr lang="en-US" sz="2400" dirty="0" smtClean="0">
                <a:solidFill>
                  <a:schemeClr val="tx1"/>
                </a:solidFill>
                <a:latin typeface="Arial Narrow" pitchFamily="34" charset="0"/>
              </a:rPr>
              <a:t>Reduce the number of countries that warrant </a:t>
            </a:r>
            <a:br>
              <a:rPr lang="en-US" sz="2400" dirty="0" smtClean="0">
                <a:solidFill>
                  <a:schemeClr val="tx1"/>
                </a:solidFill>
                <a:latin typeface="Arial Narrow" pitchFamily="34" charset="0"/>
              </a:rPr>
            </a:br>
            <a:r>
              <a:rPr lang="en-US" sz="2400" dirty="0" smtClean="0">
                <a:solidFill>
                  <a:schemeClr val="tx1"/>
                </a:solidFill>
                <a:latin typeface="Arial Narrow" pitchFamily="34" charset="0"/>
              </a:rPr>
              <a:t>in-depth investigation as potential target markets </a:t>
            </a:r>
            <a:br>
              <a:rPr lang="en-US" sz="2400" dirty="0" smtClean="0">
                <a:solidFill>
                  <a:schemeClr val="tx1"/>
                </a:solidFill>
                <a:latin typeface="Arial Narrow" pitchFamily="34" charset="0"/>
              </a:rPr>
            </a:br>
            <a:r>
              <a:rPr lang="en-US" sz="2400" dirty="0" smtClean="0">
                <a:solidFill>
                  <a:schemeClr val="tx1"/>
                </a:solidFill>
                <a:latin typeface="Arial Narrow" pitchFamily="34" charset="0"/>
              </a:rPr>
              <a:t>to a manageable few. </a:t>
            </a:r>
            <a:br>
              <a:rPr lang="en-US" sz="2400" dirty="0" smtClean="0">
                <a:solidFill>
                  <a:schemeClr val="tx1"/>
                </a:solidFill>
                <a:latin typeface="Arial Narrow" pitchFamily="34" charset="0"/>
              </a:rPr>
            </a:br>
            <a:endParaRPr lang="en-US" sz="2400" dirty="0" smtClean="0">
              <a:solidFill>
                <a:schemeClr val="tx1"/>
              </a:solidFill>
              <a:latin typeface="Arial Narrow" pitchFamily="34" charset="0"/>
            </a:endParaRPr>
          </a:p>
          <a:p>
            <a:pPr marL="514350" indent="-514350" algn="l" eaLnBrk="1" hangingPunct="1">
              <a:buFont typeface="+mj-lt"/>
              <a:buAutoNum type="arabicPeriod"/>
            </a:pPr>
            <a:r>
              <a:rPr lang="en-US" sz="2400" dirty="0" smtClean="0">
                <a:solidFill>
                  <a:schemeClr val="tx1"/>
                </a:solidFill>
                <a:latin typeface="Arial Narrow" pitchFamily="34" charset="0"/>
              </a:rPr>
              <a:t>Identify five or six countries that hold the best potential by assessing each country regarding such criteria as: size and growth rate, ‘market intensity’ (customers’ buying power), ‘consumption capacity’ (size and growth rate of the middle class), country’s receptivity to imports, infrastructure for doing business, economic freedom, and country risk</a:t>
            </a:r>
          </a:p>
          <a:p>
            <a:pPr marL="231775" indent="-231775" algn="l" eaLnBrk="1" hangingPunct="1">
              <a:buFont typeface="Arial" charset="0"/>
              <a:buChar char="•"/>
            </a:pPr>
            <a:endParaRPr lang="en-US" sz="2800" dirty="0" smtClean="0">
              <a:solidFill>
                <a:schemeClr val="tx1"/>
              </a:solidFill>
              <a:latin typeface="Arial" charset="0"/>
            </a:endParaRPr>
          </a:p>
        </p:txBody>
      </p:sp>
      <p:pic>
        <p:nvPicPr>
          <p:cNvPr id="25605"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7" name="Title 1"/>
          <p:cNvSpPr>
            <a:spLocks noGrp="1"/>
          </p:cNvSpPr>
          <p:nvPr>
            <p:ph type="ctrTitle"/>
          </p:nvPr>
        </p:nvSpPr>
        <p:spPr>
          <a:xfrm>
            <a:off x="387350" y="26988"/>
            <a:ext cx="8458200" cy="838200"/>
          </a:xfrm>
        </p:spPr>
        <p:txBody>
          <a:bodyPr/>
          <a:lstStyle/>
          <a:p>
            <a:pPr eaLnBrk="1" hangingPunct="1"/>
            <a:r>
              <a:rPr lang="en-US" sz="3600" b="1" dirty="0" smtClean="0">
                <a:latin typeface="Arial Narrow" pitchFamily="34" charset="0"/>
                <a:cs typeface="Arial" charset="0"/>
              </a:rPr>
              <a:t>Example: Brazil and Health Products</a:t>
            </a:r>
          </a:p>
        </p:txBody>
      </p:sp>
      <p:sp>
        <p:nvSpPr>
          <p:cNvPr id="26628" name="Subtitle 2"/>
          <p:cNvSpPr>
            <a:spLocks noGrp="1"/>
          </p:cNvSpPr>
          <p:nvPr>
            <p:ph type="subTitle" idx="1"/>
          </p:nvPr>
        </p:nvSpPr>
        <p:spPr>
          <a:xfrm>
            <a:off x="228600" y="914400"/>
            <a:ext cx="8763000" cy="5029200"/>
          </a:xfrm>
        </p:spPr>
        <p:txBody>
          <a:bodyPr/>
          <a:lstStyle/>
          <a:p>
            <a:pPr marL="514350" indent="-514350" algn="l" eaLnBrk="1" hangingPunct="1">
              <a:buFont typeface="+mj-lt"/>
              <a:buAutoNum type="arabicPeriod"/>
            </a:pPr>
            <a:r>
              <a:rPr lang="en-US" sz="2400" dirty="0" smtClean="0">
                <a:solidFill>
                  <a:schemeClr val="tx1"/>
                </a:solidFill>
                <a:latin typeface="Arial Narrow" pitchFamily="34" charset="0"/>
              </a:rPr>
              <a:t>Brazil is one of the top new markets for medications and other health products. </a:t>
            </a:r>
          </a:p>
          <a:p>
            <a:pPr marL="514350" indent="-514350" algn="l" eaLnBrk="1" hangingPunct="1">
              <a:buFont typeface="+mj-lt"/>
              <a:buAutoNum type="arabicPeriod"/>
            </a:pPr>
            <a:r>
              <a:rPr lang="en-US" sz="2400" dirty="0" smtClean="0">
                <a:solidFill>
                  <a:schemeClr val="tx1"/>
                </a:solidFill>
                <a:latin typeface="Arial Narrow" pitchFamily="34" charset="0"/>
              </a:rPr>
              <a:t>Thanks to rising income, Brazil’s 70 million middle-class consumers now spend much on health care. </a:t>
            </a:r>
          </a:p>
          <a:p>
            <a:pPr marL="514350" indent="-514350" algn="l" eaLnBrk="1" hangingPunct="1">
              <a:buFont typeface="+mj-lt"/>
              <a:buAutoNum type="arabicPeriod"/>
            </a:pPr>
            <a:r>
              <a:rPr lang="en-US" sz="2400" dirty="0" smtClean="0">
                <a:solidFill>
                  <a:schemeClr val="tx1"/>
                </a:solidFill>
                <a:latin typeface="Arial Narrow" pitchFamily="34" charset="0"/>
              </a:rPr>
              <a:t>Global pharmaceutical firms are targeting medications to Brazilian consumers, especially senior citizens, who are prone to diabetes, heart disease, and respiratory ailments. </a:t>
            </a:r>
          </a:p>
          <a:p>
            <a:pPr marL="514350" indent="-514350" algn="l" eaLnBrk="1" hangingPunct="1">
              <a:buFont typeface="+mj-lt"/>
              <a:buAutoNum type="arabicPeriod"/>
            </a:pPr>
            <a:r>
              <a:rPr lang="en-US" sz="2400" dirty="0" smtClean="0">
                <a:solidFill>
                  <a:schemeClr val="tx1"/>
                </a:solidFill>
                <a:latin typeface="Arial Narrow" pitchFamily="34" charset="0"/>
              </a:rPr>
              <a:t>Brazilians increasingly buy health insurance, which enables them to invest in personal health care.</a:t>
            </a:r>
          </a:p>
          <a:p>
            <a:pPr marL="342900" indent="-342900" algn="l" eaLnBrk="1" hangingPunct="1">
              <a:buFont typeface="+mj-lt"/>
              <a:buAutoNum type="arabicPeriod"/>
            </a:pPr>
            <a:r>
              <a:rPr lang="en-US" sz="2400" dirty="0" smtClean="0">
                <a:solidFill>
                  <a:schemeClr val="tx1"/>
                </a:solidFill>
                <a:latin typeface="Arial Narrow" pitchFamily="34" charset="0"/>
              </a:rPr>
              <a:t>Source: S. </a:t>
            </a:r>
            <a:r>
              <a:rPr lang="en-US" sz="2400" dirty="0" err="1" smtClean="0">
                <a:solidFill>
                  <a:schemeClr val="tx1"/>
                </a:solidFill>
                <a:latin typeface="Arial Narrow" pitchFamily="34" charset="0"/>
              </a:rPr>
              <a:t>Agarwal</a:t>
            </a:r>
            <a:r>
              <a:rPr lang="en-US" sz="2400" dirty="0" smtClean="0">
                <a:solidFill>
                  <a:schemeClr val="tx1"/>
                </a:solidFill>
                <a:latin typeface="Arial Narrow" pitchFamily="34" charset="0"/>
              </a:rPr>
              <a:t>, J. </a:t>
            </a:r>
            <a:r>
              <a:rPr lang="en-US" sz="2400" dirty="0" err="1" smtClean="0">
                <a:solidFill>
                  <a:schemeClr val="tx1"/>
                </a:solidFill>
                <a:latin typeface="Arial Narrow" pitchFamily="34" charset="0"/>
              </a:rPr>
              <a:t>d’Almeida</a:t>
            </a:r>
            <a:r>
              <a:rPr lang="en-US" sz="2400" dirty="0" smtClean="0">
                <a:solidFill>
                  <a:schemeClr val="tx1"/>
                </a:solidFill>
                <a:latin typeface="Arial Narrow" pitchFamily="34" charset="0"/>
              </a:rPr>
              <a:t>, and T. Francis, “Capturing the Brazilian </a:t>
            </a:r>
            <a:r>
              <a:rPr lang="en-US" sz="2400" dirty="0" err="1" smtClean="0">
                <a:solidFill>
                  <a:schemeClr val="tx1"/>
                </a:solidFill>
                <a:latin typeface="Arial Narrow" pitchFamily="34" charset="0"/>
              </a:rPr>
              <a:t>Pharma</a:t>
            </a:r>
            <a:r>
              <a:rPr lang="en-US" sz="2400" dirty="0" smtClean="0">
                <a:solidFill>
                  <a:schemeClr val="tx1"/>
                </a:solidFill>
                <a:latin typeface="Arial Narrow" pitchFamily="34" charset="0"/>
              </a:rPr>
              <a:t> Opportunity, April 2012,</a:t>
            </a:r>
          </a:p>
          <a:p>
            <a:pPr marL="342900" indent="-342900" algn="l" eaLnBrk="1" hangingPunct="1">
              <a:buFont typeface="+mj-lt"/>
              <a:buAutoNum type="arabicPeriod"/>
            </a:pPr>
            <a:r>
              <a:rPr lang="en-US" sz="2400" i="1" dirty="0" smtClean="0">
                <a:solidFill>
                  <a:schemeClr val="tx1"/>
                </a:solidFill>
                <a:latin typeface="Arial Narrow" pitchFamily="34" charset="0"/>
              </a:rPr>
              <a:t>McKinsey Quarterly</a:t>
            </a:r>
            <a:r>
              <a:rPr lang="en-US" sz="2400" dirty="0" smtClean="0">
                <a:solidFill>
                  <a:schemeClr val="tx1"/>
                </a:solidFill>
                <a:latin typeface="Arial Narrow" pitchFamily="34" charset="0"/>
              </a:rPr>
              <a:t>, retrieved from www.mckinseyquarterly.com.</a:t>
            </a:r>
          </a:p>
        </p:txBody>
      </p:sp>
      <p:pic>
        <p:nvPicPr>
          <p:cNvPr id="26629" name="Picture 5"/>
          <p:cNvPicPr>
            <a:picLocks noChangeAspect="1" noChangeArrowheads="1"/>
          </p:cNvPicPr>
          <p:nvPr/>
        </p:nvPicPr>
        <p:blipFill>
          <a:blip r:embed="rId3" cstate="print"/>
          <a:srcRect/>
          <a:stretch>
            <a:fillRect/>
          </a:stretch>
        </p:blipFill>
        <p:spPr bwMode="auto">
          <a:xfrm>
            <a:off x="147638" y="6323013"/>
            <a:ext cx="487362" cy="474662"/>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
        <p:nvSpPr>
          <p:cNvPr id="8" name="TextBox 7">
            <a:hlinkClick r:id="rId4" action="ppaction://hlinkfile"/>
          </p:cNvPr>
          <p:cNvSpPr txBox="1"/>
          <p:nvPr/>
        </p:nvSpPr>
        <p:spPr>
          <a:xfrm>
            <a:off x="8356605" y="304800"/>
            <a:ext cx="787395" cy="369332"/>
          </a:xfrm>
          <a:prstGeom prst="rect">
            <a:avLst/>
          </a:prstGeom>
          <a:noFill/>
        </p:spPr>
        <p:txBody>
          <a:bodyPr wrap="none" rtlCol="0">
            <a:spAutoFit/>
          </a:bodyPr>
          <a:lstStyle/>
          <a:p>
            <a:r>
              <a:rPr lang="id-ID" dirty="0" smtClean="0"/>
              <a:t>AGFa</a:t>
            </a:r>
            <a:endParaRPr lang="id-ID"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50" name="Title 1"/>
          <p:cNvSpPr>
            <a:spLocks noGrp="1"/>
          </p:cNvSpPr>
          <p:nvPr>
            <p:ph type="ctrTitle"/>
          </p:nvPr>
        </p:nvSpPr>
        <p:spPr>
          <a:xfrm>
            <a:off x="685800" y="76200"/>
            <a:ext cx="7772400" cy="838200"/>
          </a:xfrm>
        </p:spPr>
        <p:txBody>
          <a:bodyPr/>
          <a:lstStyle/>
          <a:p>
            <a:pPr eaLnBrk="1" hangingPunct="1"/>
            <a:r>
              <a:rPr lang="en-US" sz="2600" b="1" smtClean="0">
                <a:latin typeface="Arial" charset="0"/>
                <a:cs typeface="Arial" charset="0"/>
              </a:rPr>
              <a:t>Middle Class Population in All Countries </a:t>
            </a:r>
            <a:br>
              <a:rPr lang="en-US" sz="2600" b="1" smtClean="0">
                <a:latin typeface="Arial" charset="0"/>
                <a:cs typeface="Arial" charset="0"/>
              </a:rPr>
            </a:br>
            <a:r>
              <a:rPr lang="en-US" sz="2600" b="1" smtClean="0">
                <a:latin typeface="Arial" charset="0"/>
                <a:cs typeface="Arial" charset="0"/>
              </a:rPr>
              <a:t>as a Percent of Total World Population</a:t>
            </a:r>
          </a:p>
        </p:txBody>
      </p:sp>
      <p:sp>
        <p:nvSpPr>
          <p:cNvPr id="9" name="Rectangle 8"/>
          <p:cNvSpPr/>
          <p:nvPr/>
        </p:nvSpPr>
        <p:spPr>
          <a:xfrm>
            <a:off x="0" y="9144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charset="0"/>
            </a:endParaRPr>
          </a:p>
        </p:txBody>
      </p:sp>
      <p:pic>
        <p:nvPicPr>
          <p:cNvPr id="27652" name="Picture 9"/>
          <p:cNvPicPr>
            <a:picLocks noChangeAspect="1" noChangeArrowheads="1"/>
          </p:cNvPicPr>
          <p:nvPr/>
        </p:nvPicPr>
        <p:blipFill>
          <a:blip r:embed="rId3" cstate="print"/>
          <a:srcRect/>
          <a:stretch>
            <a:fillRect/>
          </a:stretch>
        </p:blipFill>
        <p:spPr bwMode="auto">
          <a:xfrm>
            <a:off x="2209800" y="1298575"/>
            <a:ext cx="4637088" cy="5324475"/>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5" name="Title 1"/>
          <p:cNvSpPr>
            <a:spLocks noGrp="1"/>
          </p:cNvSpPr>
          <p:nvPr>
            <p:ph type="ctrTitle"/>
          </p:nvPr>
        </p:nvSpPr>
        <p:spPr>
          <a:xfrm>
            <a:off x="685800" y="76200"/>
            <a:ext cx="7772400" cy="838200"/>
          </a:xfrm>
        </p:spPr>
        <p:txBody>
          <a:bodyPr/>
          <a:lstStyle/>
          <a:p>
            <a:pPr eaLnBrk="1" hangingPunct="1"/>
            <a:r>
              <a:rPr lang="en-US" sz="3200" b="1" dirty="0" smtClean="0">
                <a:latin typeface="Arial Narrow" pitchFamily="34" charset="0"/>
                <a:cs typeface="Arial" charset="0"/>
              </a:rPr>
              <a:t>Specific Considerations</a:t>
            </a:r>
          </a:p>
        </p:txBody>
      </p:sp>
      <p:sp>
        <p:nvSpPr>
          <p:cNvPr id="28676" name="Subtitle 2"/>
          <p:cNvSpPr>
            <a:spLocks noGrp="1"/>
          </p:cNvSpPr>
          <p:nvPr>
            <p:ph type="subTitle" idx="1"/>
          </p:nvPr>
        </p:nvSpPr>
        <p:spPr>
          <a:xfrm>
            <a:off x="152400" y="1295400"/>
            <a:ext cx="8839200" cy="5029200"/>
          </a:xfrm>
        </p:spPr>
        <p:txBody>
          <a:bodyPr/>
          <a:lstStyle/>
          <a:p>
            <a:pPr marL="514350" indent="-514350" algn="l" eaLnBrk="1" hangingPunct="1">
              <a:buFont typeface="+mj-lt"/>
              <a:buAutoNum type="arabicPeriod"/>
            </a:pPr>
            <a:r>
              <a:rPr lang="en-US" sz="2400" b="1" dirty="0" smtClean="0">
                <a:solidFill>
                  <a:schemeClr val="tx1"/>
                </a:solidFill>
                <a:latin typeface="Arial Narrow" pitchFamily="34" charset="0"/>
              </a:rPr>
              <a:t>Cultural Similarity with Target Market may Matter</a:t>
            </a:r>
            <a:r>
              <a:rPr lang="en-US" sz="2400" dirty="0" smtClean="0">
                <a:solidFill>
                  <a:schemeClr val="tx1"/>
                </a:solidFill>
                <a:latin typeface="Arial Narrow" pitchFamily="34" charset="0"/>
              </a:rPr>
              <a:t>. Some firms target countries that are “psychically” similar in terms of language and culture. </a:t>
            </a:r>
          </a:p>
          <a:p>
            <a:pPr marL="231775" indent="-231775" algn="l" eaLnBrk="1" hangingPunct="1">
              <a:buFont typeface="+mj-lt"/>
              <a:buAutoNum type="arabicPeriod"/>
            </a:pPr>
            <a:endParaRPr lang="en-US" sz="2400" dirty="0" smtClean="0">
              <a:solidFill>
                <a:schemeClr val="tx1"/>
              </a:solidFill>
              <a:latin typeface="Arial Narrow" pitchFamily="34" charset="0"/>
            </a:endParaRPr>
          </a:p>
          <a:p>
            <a:pPr marL="514350" indent="-514350" algn="l" eaLnBrk="1" hangingPunct="1">
              <a:buFont typeface="+mj-lt"/>
              <a:buAutoNum type="arabicPeriod"/>
            </a:pPr>
            <a:r>
              <a:rPr lang="en-US" sz="2400" b="1" dirty="0" smtClean="0">
                <a:solidFill>
                  <a:schemeClr val="tx1"/>
                </a:solidFill>
                <a:latin typeface="Arial Narrow" pitchFamily="34" charset="0"/>
              </a:rPr>
              <a:t>Nature of Information Sought varies with product and industry</a:t>
            </a:r>
            <a:r>
              <a:rPr lang="en-US" sz="2400" dirty="0" smtClean="0">
                <a:solidFill>
                  <a:schemeClr val="tx1"/>
                </a:solidFill>
                <a:latin typeface="Arial Narrow" pitchFamily="34" charset="0"/>
              </a:rPr>
              <a:t>.  For farming equipment, consider countries with much agricultural land and farmers with higher incomes. For semiconductors, target countries that manufacture computers. </a:t>
            </a:r>
          </a:p>
          <a:p>
            <a:pPr marL="231775" indent="-231775" algn="l" eaLnBrk="1" hangingPunct="1">
              <a:buFont typeface="+mj-lt"/>
              <a:buAutoNum type="arabicPeriod"/>
            </a:pPr>
            <a:endParaRPr lang="en-US" sz="2400" dirty="0" smtClean="0">
              <a:solidFill>
                <a:schemeClr val="tx1"/>
              </a:solidFill>
              <a:latin typeface="Arial Narrow" pitchFamily="34" charset="0"/>
            </a:endParaRPr>
          </a:p>
          <a:p>
            <a:pPr marL="514350" indent="-514350" algn="l" eaLnBrk="1" hangingPunct="1">
              <a:buFont typeface="+mj-lt"/>
              <a:buAutoNum type="arabicPeriod"/>
            </a:pPr>
            <a:r>
              <a:rPr lang="en-US" sz="2400" b="1" dirty="0" smtClean="0">
                <a:solidFill>
                  <a:schemeClr val="tx1"/>
                </a:solidFill>
                <a:latin typeface="Arial Narrow" pitchFamily="34" charset="0"/>
              </a:rPr>
              <a:t>Targeting a Region may Make Sense</a:t>
            </a:r>
            <a:r>
              <a:rPr lang="en-US" sz="2400" dirty="0" smtClean="0">
                <a:solidFill>
                  <a:schemeClr val="tx1"/>
                </a:solidFill>
                <a:latin typeface="Arial Narrow" pitchFamily="34" charset="0"/>
              </a:rPr>
              <a:t>.  For example, the European Union, Latin America</a:t>
            </a:r>
          </a:p>
          <a:p>
            <a:pPr marL="231775" indent="-231775" algn="l" eaLnBrk="1" hangingPunct="1">
              <a:buFont typeface="Arial" charset="0"/>
              <a:buChar char="•"/>
            </a:pPr>
            <a:endParaRPr lang="en-US" sz="2800" dirty="0" smtClean="0">
              <a:solidFill>
                <a:schemeClr val="tx1"/>
              </a:solidFill>
              <a:latin typeface="Arial" charset="0"/>
            </a:endParaRPr>
          </a:p>
        </p:txBody>
      </p:sp>
      <p:pic>
        <p:nvPicPr>
          <p:cNvPr id="28677"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8" name="Title 1"/>
          <p:cNvSpPr>
            <a:spLocks noGrp="1"/>
          </p:cNvSpPr>
          <p:nvPr>
            <p:ph type="ctrTitle"/>
          </p:nvPr>
        </p:nvSpPr>
        <p:spPr>
          <a:xfrm>
            <a:off x="685800" y="76200"/>
            <a:ext cx="7772400" cy="838200"/>
          </a:xfrm>
        </p:spPr>
        <p:txBody>
          <a:bodyPr/>
          <a:lstStyle/>
          <a:p>
            <a:pPr eaLnBrk="1" hangingPunct="1"/>
            <a:r>
              <a:rPr lang="en-US" sz="3200" b="1" dirty="0" smtClean="0">
                <a:latin typeface="Arial Narrow" pitchFamily="34" charset="0"/>
                <a:cs typeface="Arial" charset="0"/>
              </a:rPr>
              <a:t>Regional Hubs</a:t>
            </a:r>
          </a:p>
        </p:txBody>
      </p:sp>
      <p:pic>
        <p:nvPicPr>
          <p:cNvPr id="29699" name="Picture 2">
            <a:hlinkClick r:id="rId3" action="ppaction://hlinkfile"/>
          </p:cNvPr>
          <p:cNvPicPr>
            <a:picLocks noChangeAspect="1" noChangeArrowheads="1"/>
          </p:cNvPicPr>
          <p:nvPr/>
        </p:nvPicPr>
        <p:blipFill>
          <a:blip r:embed="rId4" cstate="print"/>
          <a:srcRect/>
          <a:stretch>
            <a:fillRect/>
          </a:stretch>
        </p:blipFill>
        <p:spPr bwMode="auto">
          <a:xfrm>
            <a:off x="1752600" y="1371600"/>
            <a:ext cx="5715000" cy="4530725"/>
          </a:xfrm>
          <a:prstGeom prst="rect">
            <a:avLst/>
          </a:prstGeom>
          <a:noFill/>
          <a:ln w="9525">
            <a:noFill/>
            <a:miter lim="800000"/>
            <a:headEnd/>
            <a:tailEnd/>
          </a:ln>
        </p:spPr>
      </p:pic>
      <p:sp>
        <p:nvSpPr>
          <p:cNvPr id="29701" name="TextBox 7"/>
          <p:cNvSpPr txBox="1">
            <a:spLocks noChangeArrowheads="1"/>
          </p:cNvSpPr>
          <p:nvPr/>
        </p:nvSpPr>
        <p:spPr bwMode="auto">
          <a:xfrm>
            <a:off x="762000" y="6183313"/>
            <a:ext cx="7924800" cy="461665"/>
          </a:xfrm>
          <a:prstGeom prst="rect">
            <a:avLst/>
          </a:prstGeom>
          <a:noFill/>
          <a:ln w="9525">
            <a:noFill/>
            <a:miter lim="800000"/>
            <a:headEnd/>
            <a:tailEnd/>
          </a:ln>
        </p:spPr>
        <p:txBody>
          <a:bodyPr>
            <a:spAutoFit/>
          </a:bodyPr>
          <a:lstStyle/>
          <a:p>
            <a:pPr algn="ctr"/>
            <a:r>
              <a:rPr lang="en-US" sz="2400" dirty="0">
                <a:latin typeface="Arial Narrow" pitchFamily="34" charset="0"/>
              </a:rPr>
              <a:t>Hong Kong is an important entry hub for China</a:t>
            </a: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
            <a:ext cx="7772400" cy="838200"/>
          </a:xfrm>
        </p:spPr>
        <p:txBody>
          <a:bodyPr rtlCol="0">
            <a:noAutofit/>
          </a:bodyPr>
          <a:lstStyle/>
          <a:p>
            <a:pPr eaLnBrk="1" fontAlgn="auto" hangingPunct="1">
              <a:spcAft>
                <a:spcPts val="0"/>
              </a:spcAft>
              <a:defRPr/>
            </a:pPr>
            <a:r>
              <a:rPr lang="en-US" sz="3200" b="1" dirty="0" smtClean="0">
                <a:latin typeface="Arial Narrow" pitchFamily="34" charset="0"/>
                <a:cs typeface="Arial" pitchFamily="34" charset="0"/>
              </a:rPr>
              <a:t>Screening Methodology for </a:t>
            </a:r>
            <a:br>
              <a:rPr lang="en-US" sz="3200" b="1" dirty="0" smtClean="0">
                <a:latin typeface="Arial Narrow" pitchFamily="34" charset="0"/>
                <a:cs typeface="Arial" pitchFamily="34" charset="0"/>
              </a:rPr>
            </a:br>
            <a:r>
              <a:rPr lang="en-US" sz="3200" b="1" dirty="0" smtClean="0">
                <a:latin typeface="Arial Narrow" pitchFamily="34" charset="0"/>
                <a:cs typeface="Arial" pitchFamily="34" charset="0"/>
              </a:rPr>
              <a:t>Potential Country Markets: Two Methods</a:t>
            </a:r>
            <a:endParaRPr lang="en-US" sz="3200" b="1" dirty="0">
              <a:latin typeface="Arial Narrow" pitchFamily="34" charset="0"/>
              <a:cs typeface="Arial" pitchFamily="34" charset="0"/>
            </a:endParaRPr>
          </a:p>
        </p:txBody>
      </p:sp>
      <p:sp>
        <p:nvSpPr>
          <p:cNvPr id="31748" name="Subtitle 2"/>
          <p:cNvSpPr>
            <a:spLocks noGrp="1"/>
          </p:cNvSpPr>
          <p:nvPr>
            <p:ph type="subTitle" idx="1"/>
          </p:nvPr>
        </p:nvSpPr>
        <p:spPr>
          <a:xfrm>
            <a:off x="1143000" y="1171575"/>
            <a:ext cx="6705600" cy="5029200"/>
          </a:xfrm>
        </p:spPr>
        <p:txBody>
          <a:bodyPr/>
          <a:lstStyle/>
          <a:p>
            <a:pPr marL="344488" indent="-344488" algn="l" eaLnBrk="1" hangingPunct="1"/>
            <a:r>
              <a:rPr lang="en-US" sz="2400" dirty="0" smtClean="0">
                <a:solidFill>
                  <a:schemeClr val="tx1"/>
                </a:solidFill>
                <a:latin typeface="Arial Narrow" pitchFamily="34" charset="0"/>
              </a:rPr>
              <a:t>1. With </a:t>
            </a:r>
            <a:r>
              <a:rPr lang="en-US" sz="2400" b="1" dirty="0" smtClean="0">
                <a:solidFill>
                  <a:schemeClr val="tx1"/>
                </a:solidFill>
                <a:latin typeface="Arial Narrow" pitchFamily="34" charset="0"/>
              </a:rPr>
              <a:t>Gradual Elimination</a:t>
            </a:r>
            <a:r>
              <a:rPr lang="en-US" sz="2400" dirty="0" smtClean="0">
                <a:solidFill>
                  <a:schemeClr val="tx1"/>
                </a:solidFill>
                <a:latin typeface="Arial Narrow" pitchFamily="34" charset="0"/>
              </a:rPr>
              <a:t>, the firm starts with numerous prospective target countries and narrows the choices by examining increasingly specific information. Initially, the researcher obtains macro-level indicators like population, income, and economic growth before delving into specific information. </a:t>
            </a:r>
          </a:p>
          <a:p>
            <a:pPr marL="344488" indent="-344488" algn="l" eaLnBrk="1" hangingPunct="1"/>
            <a:endParaRPr lang="en-US" sz="2400" dirty="0" smtClean="0">
              <a:solidFill>
                <a:schemeClr val="tx1"/>
              </a:solidFill>
              <a:latin typeface="Arial Narrow" pitchFamily="34" charset="0"/>
            </a:endParaRPr>
          </a:p>
          <a:p>
            <a:pPr marL="344488" indent="-344488" algn="l" eaLnBrk="1" hangingPunct="1"/>
            <a:r>
              <a:rPr lang="en-US" sz="2400" dirty="0" smtClean="0">
                <a:solidFill>
                  <a:schemeClr val="tx1"/>
                </a:solidFill>
                <a:latin typeface="Arial Narrow" pitchFamily="34" charset="0"/>
              </a:rPr>
              <a:t>2. With </a:t>
            </a:r>
            <a:r>
              <a:rPr lang="en-US" sz="2400" b="1" dirty="0" smtClean="0">
                <a:solidFill>
                  <a:schemeClr val="tx1"/>
                </a:solidFill>
                <a:latin typeface="Arial Narrow" pitchFamily="34" charset="0"/>
              </a:rPr>
              <a:t>Indexing and Ranking</a:t>
            </a:r>
            <a:r>
              <a:rPr lang="en-US" sz="2400" dirty="0" smtClean="0">
                <a:solidFill>
                  <a:schemeClr val="tx1"/>
                </a:solidFill>
                <a:latin typeface="Arial Narrow" pitchFamily="34" charset="0"/>
              </a:rPr>
              <a:t>, the firm assigns scores to countries based on their overall market attractiveness. For each country, the researcher identifies a set of market-potential indicators and ranks each country on each indicator. Weights are assigned </a:t>
            </a:r>
            <a:r>
              <a:rPr lang="en-US" sz="2700" dirty="0" smtClean="0">
                <a:solidFill>
                  <a:schemeClr val="tx1"/>
                </a:solidFill>
                <a:latin typeface="Arial" charset="0"/>
              </a:rPr>
              <a:t>to each variable to establish its relative importance.</a:t>
            </a:r>
          </a:p>
        </p:txBody>
      </p:sp>
      <p:pic>
        <p:nvPicPr>
          <p:cNvPr id="31749"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3" name="Footer Placeholder 2"/>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4925"/>
            <a:ext cx="7772400" cy="838200"/>
          </a:xfrm>
        </p:spPr>
        <p:txBody>
          <a:bodyPr rtlCol="0">
            <a:noAutofit/>
          </a:bodyPr>
          <a:lstStyle/>
          <a:p>
            <a:pPr eaLnBrk="1" fontAlgn="auto" hangingPunct="1">
              <a:spcAft>
                <a:spcPts val="0"/>
              </a:spcAft>
              <a:defRPr/>
            </a:pPr>
            <a:r>
              <a:rPr lang="en-US" sz="3200" b="1" dirty="0" smtClean="0">
                <a:latin typeface="Arial Narrow" pitchFamily="34" charset="0"/>
                <a:cs typeface="Arial" pitchFamily="34" charset="0"/>
              </a:rPr>
              <a:t>Country Screening </a:t>
            </a:r>
            <a:br>
              <a:rPr lang="en-US" sz="3200" b="1" dirty="0" smtClean="0">
                <a:latin typeface="Arial Narrow" pitchFamily="34" charset="0"/>
                <a:cs typeface="Arial" pitchFamily="34" charset="0"/>
              </a:rPr>
            </a:br>
            <a:r>
              <a:rPr lang="en-US" sz="3200" b="1" dirty="0" smtClean="0">
                <a:latin typeface="Arial Narrow" pitchFamily="34" charset="0"/>
                <a:cs typeface="Arial" pitchFamily="34" charset="0"/>
              </a:rPr>
              <a:t>for Foreign Direct Investment </a:t>
            </a:r>
            <a:endParaRPr lang="en-US" sz="3200" b="1" dirty="0">
              <a:latin typeface="Arial Narrow" pitchFamily="34" charset="0"/>
              <a:cs typeface="Arial" pitchFamily="34" charset="0"/>
            </a:endParaRPr>
          </a:p>
        </p:txBody>
      </p:sp>
      <p:sp>
        <p:nvSpPr>
          <p:cNvPr id="34820" name="Subtitle 2"/>
          <p:cNvSpPr>
            <a:spLocks noGrp="1"/>
          </p:cNvSpPr>
          <p:nvPr>
            <p:ph type="subTitle" idx="1"/>
          </p:nvPr>
        </p:nvSpPr>
        <p:spPr>
          <a:xfrm>
            <a:off x="1219200" y="990600"/>
            <a:ext cx="7467600" cy="5562600"/>
          </a:xfrm>
        </p:spPr>
        <p:txBody>
          <a:bodyPr/>
          <a:lstStyle/>
          <a:p>
            <a:pPr marL="514350" indent="-514350" algn="l" eaLnBrk="1" hangingPunct="1">
              <a:buFont typeface="+mj-lt"/>
              <a:buAutoNum type="arabicPeriod"/>
            </a:pPr>
            <a:r>
              <a:rPr lang="en-US" sz="2800" dirty="0" smtClean="0">
                <a:solidFill>
                  <a:schemeClr val="tx1"/>
                </a:solidFill>
                <a:latin typeface="Arial Narrow" pitchFamily="34" charset="0"/>
              </a:rPr>
              <a:t>Researchers who attempt to identify the best locations</a:t>
            </a:r>
          </a:p>
          <a:p>
            <a:pPr marL="514350" indent="-514350" algn="l" eaLnBrk="1" hangingPunct="1">
              <a:buFont typeface="+mj-lt"/>
              <a:buAutoNum type="arabicPeriod"/>
            </a:pPr>
            <a:r>
              <a:rPr lang="en-US" sz="2800" dirty="0" smtClean="0">
                <a:solidFill>
                  <a:schemeClr val="tx1"/>
                </a:solidFill>
                <a:latin typeface="Arial Narrow" pitchFamily="34" charset="0"/>
              </a:rPr>
              <a:t>for FDI typically consider these variables:</a:t>
            </a:r>
            <a:br>
              <a:rPr lang="en-US" sz="2800" dirty="0" smtClean="0">
                <a:solidFill>
                  <a:schemeClr val="tx1"/>
                </a:solidFill>
                <a:latin typeface="Arial Narrow" pitchFamily="34" charset="0"/>
              </a:rPr>
            </a:br>
            <a:endParaRPr lang="en-US" sz="300" dirty="0" smtClean="0">
              <a:solidFill>
                <a:schemeClr val="tx1"/>
              </a:solidFill>
              <a:latin typeface="Arial Narrow" pitchFamily="34" charset="0"/>
            </a:endParaRPr>
          </a:p>
          <a:p>
            <a:pPr marL="514350" indent="-514350" algn="l" eaLnBrk="1" hangingPunct="1">
              <a:buFont typeface="+mj-lt"/>
              <a:buAutoNum type="arabicPeriod"/>
            </a:pPr>
            <a:r>
              <a:rPr lang="en-US" sz="2700" dirty="0" smtClean="0">
                <a:solidFill>
                  <a:schemeClr val="tx1"/>
                </a:solidFill>
                <a:latin typeface="Arial Narrow" pitchFamily="34" charset="0"/>
              </a:rPr>
              <a:t>Long-term prospects for growth and sizeable returns</a:t>
            </a:r>
          </a:p>
          <a:p>
            <a:pPr marL="231775" indent="-231775" algn="l" eaLnBrk="1" hangingPunct="1">
              <a:buFont typeface="+mj-lt"/>
              <a:buAutoNum type="arabicPeriod"/>
            </a:pPr>
            <a:endParaRPr lang="en-US" sz="300" dirty="0" smtClean="0">
              <a:solidFill>
                <a:schemeClr val="tx1"/>
              </a:solidFill>
              <a:latin typeface="Arial Narrow" pitchFamily="34" charset="0"/>
            </a:endParaRPr>
          </a:p>
          <a:p>
            <a:pPr marL="514350" indent="-514350" algn="l" eaLnBrk="1" hangingPunct="1">
              <a:buFont typeface="+mj-lt"/>
              <a:buAutoNum type="arabicPeriod"/>
            </a:pPr>
            <a:r>
              <a:rPr lang="en-US" sz="2700" dirty="0" smtClean="0">
                <a:solidFill>
                  <a:schemeClr val="tx1"/>
                </a:solidFill>
                <a:latin typeface="Arial Narrow" pitchFamily="34" charset="0"/>
              </a:rPr>
              <a:t>Cost of doing business based on available infrastructure, tax rates, wages, and worker skills</a:t>
            </a:r>
          </a:p>
          <a:p>
            <a:pPr marL="231775" indent="-231775" algn="l" eaLnBrk="1" hangingPunct="1">
              <a:buFont typeface="+mj-lt"/>
              <a:buAutoNum type="arabicPeriod"/>
            </a:pPr>
            <a:endParaRPr lang="en-US" sz="300" dirty="0" smtClean="0">
              <a:solidFill>
                <a:schemeClr val="tx1"/>
              </a:solidFill>
              <a:latin typeface="Arial Narrow" pitchFamily="34" charset="0"/>
            </a:endParaRPr>
          </a:p>
          <a:p>
            <a:pPr marL="514350" indent="-514350" algn="l" eaLnBrk="1" hangingPunct="1">
              <a:buFont typeface="+mj-lt"/>
              <a:buAutoNum type="arabicPeriod"/>
            </a:pPr>
            <a:r>
              <a:rPr lang="en-US" sz="2700" dirty="0" smtClean="0">
                <a:solidFill>
                  <a:schemeClr val="tx1"/>
                </a:solidFill>
                <a:latin typeface="Arial Narrow" pitchFamily="34" charset="0"/>
              </a:rPr>
              <a:t>Country risk like regulatory, financial, political, and cultural barriers and intellectual property protections</a:t>
            </a:r>
          </a:p>
          <a:p>
            <a:pPr marL="231775" indent="-231775" algn="l" eaLnBrk="1" hangingPunct="1">
              <a:buFont typeface="+mj-lt"/>
              <a:buAutoNum type="arabicPeriod"/>
            </a:pPr>
            <a:endParaRPr lang="en-US" sz="300" dirty="0" smtClean="0">
              <a:solidFill>
                <a:schemeClr val="tx1"/>
              </a:solidFill>
              <a:latin typeface="Arial Narrow" pitchFamily="34" charset="0"/>
            </a:endParaRPr>
          </a:p>
          <a:p>
            <a:pPr marL="514350" indent="-514350" algn="l" eaLnBrk="1" hangingPunct="1">
              <a:buFont typeface="+mj-lt"/>
              <a:buAutoNum type="arabicPeriod"/>
            </a:pPr>
            <a:r>
              <a:rPr lang="en-US" sz="2700" dirty="0" smtClean="0">
                <a:solidFill>
                  <a:schemeClr val="tx1"/>
                </a:solidFill>
                <a:latin typeface="Arial Narrow" pitchFamily="34" charset="0"/>
              </a:rPr>
              <a:t>Competitive environment</a:t>
            </a:r>
          </a:p>
          <a:p>
            <a:pPr marL="231775" indent="-231775" algn="l" eaLnBrk="1" hangingPunct="1">
              <a:buFont typeface="+mj-lt"/>
              <a:buAutoNum type="arabicPeriod"/>
            </a:pPr>
            <a:endParaRPr lang="en-US" sz="300" dirty="0" smtClean="0">
              <a:solidFill>
                <a:schemeClr val="tx1"/>
              </a:solidFill>
              <a:latin typeface="Arial Narrow" pitchFamily="34" charset="0"/>
            </a:endParaRPr>
          </a:p>
          <a:p>
            <a:pPr marL="514350" indent="-514350" algn="l" eaLnBrk="1" hangingPunct="1">
              <a:buFont typeface="+mj-lt"/>
              <a:buAutoNum type="arabicPeriod"/>
            </a:pPr>
            <a:r>
              <a:rPr lang="en-US" sz="2700" dirty="0" smtClean="0">
                <a:solidFill>
                  <a:schemeClr val="tx1"/>
                </a:solidFill>
                <a:latin typeface="Arial Narrow" pitchFamily="34" charset="0"/>
              </a:rPr>
              <a:t>Government incentives such as tax holidays, subsidized training, grants, or low-interest loans</a:t>
            </a:r>
          </a:p>
        </p:txBody>
      </p:sp>
      <p:pic>
        <p:nvPicPr>
          <p:cNvPr id="34821"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3" name="Footer Placeholder 2"/>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
            <a:ext cx="7772400" cy="838200"/>
          </a:xfrm>
        </p:spPr>
        <p:txBody>
          <a:bodyPr rtlCol="0">
            <a:normAutofit fontScale="90000"/>
          </a:bodyPr>
          <a:lstStyle/>
          <a:p>
            <a:pPr eaLnBrk="1" fontAlgn="auto" hangingPunct="1">
              <a:spcAft>
                <a:spcPts val="0"/>
              </a:spcAft>
              <a:defRPr/>
            </a:pPr>
            <a:r>
              <a:rPr lang="en-US" sz="3200" b="1" dirty="0" smtClean="0">
                <a:latin typeface="Arial Narrow" pitchFamily="34" charset="0"/>
                <a:cs typeface="Arial" pitchFamily="34" charset="0"/>
              </a:rPr>
              <a:t>A.T. Kearney Foreign Direct </a:t>
            </a:r>
            <a:br>
              <a:rPr lang="en-US" sz="3200" b="1" dirty="0" smtClean="0">
                <a:latin typeface="Arial Narrow" pitchFamily="34" charset="0"/>
                <a:cs typeface="Arial" pitchFamily="34" charset="0"/>
              </a:rPr>
            </a:br>
            <a:r>
              <a:rPr lang="en-US" sz="3200" b="1" dirty="0" smtClean="0">
                <a:latin typeface="Arial Narrow" pitchFamily="34" charset="0"/>
                <a:cs typeface="Arial" pitchFamily="34" charset="0"/>
              </a:rPr>
              <a:t>Investment Confidence Index</a:t>
            </a:r>
          </a:p>
        </p:txBody>
      </p:sp>
      <p:pic>
        <p:nvPicPr>
          <p:cNvPr id="35843" name="Picture 4">
            <a:hlinkClick r:id="rId3" action="ppaction://hlinkfile"/>
          </p:cNvPr>
          <p:cNvPicPr>
            <a:picLocks noChangeAspect="1" noChangeArrowheads="1"/>
          </p:cNvPicPr>
          <p:nvPr/>
        </p:nvPicPr>
        <p:blipFill>
          <a:blip r:embed="rId4" cstate="print"/>
          <a:srcRect/>
          <a:stretch>
            <a:fillRect/>
          </a:stretch>
        </p:blipFill>
        <p:spPr bwMode="auto">
          <a:xfrm>
            <a:off x="0" y="1219200"/>
            <a:ext cx="9144000" cy="5624513"/>
          </a:xfrm>
          <a:prstGeom prst="rect">
            <a:avLst/>
          </a:prstGeom>
          <a:noFill/>
          <a:ln w="9525">
            <a:noFill/>
            <a:miter lim="800000"/>
            <a:headEnd/>
            <a:tailEnd/>
          </a:ln>
        </p:spPr>
      </p:pic>
      <p:sp>
        <p:nvSpPr>
          <p:cNvPr id="3" name="Footer Placeholder 2"/>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2"/>
          <p:cNvSpPr>
            <a:spLocks noGrp="1"/>
          </p:cNvSpPr>
          <p:nvPr>
            <p:ph type="ftr" sz="quarter" idx="11"/>
          </p:nvPr>
        </p:nvSpPr>
        <p:spPr bwMode="auto">
          <a:noFill/>
          <a:ln>
            <a:miter lim="800000"/>
            <a:headEnd/>
            <a:tailEnd/>
          </a:ln>
        </p:spPr>
        <p:txBody>
          <a:bodyPr/>
          <a:lstStyle/>
          <a:p>
            <a:r>
              <a:rPr lang="en-US" smtClean="0"/>
              <a:t>International Business: Strategy, Management, and the New Realities</a:t>
            </a:r>
          </a:p>
        </p:txBody>
      </p:sp>
      <p:sp>
        <p:nvSpPr>
          <p:cNvPr id="6" name="TextBox 5"/>
          <p:cNvSpPr txBox="1"/>
          <p:nvPr/>
        </p:nvSpPr>
        <p:spPr>
          <a:xfrm>
            <a:off x="2971800" y="5715000"/>
            <a:ext cx="3003550" cy="830263"/>
          </a:xfrm>
          <a:prstGeom prst="rect">
            <a:avLst/>
          </a:prstGeom>
          <a:noFill/>
          <a:ln>
            <a:solidFill>
              <a:schemeClr val="tx1">
                <a:lumMod val="95000"/>
                <a:lumOff val="5000"/>
              </a:schemeClr>
            </a:solidFill>
          </a:ln>
        </p:spPr>
        <p:txBody>
          <a:bodyPr wrap="none">
            <a:spAutoFit/>
          </a:bodyPr>
          <a:lstStyle/>
          <a:p>
            <a:pPr marL="342900" indent="-342900" algn="ctr">
              <a:defRPr/>
            </a:pPr>
            <a:r>
              <a:rPr lang="en-US" sz="2400" dirty="0" err="1">
                <a:latin typeface="Arial Narrow" pitchFamily="34" charset="0"/>
              </a:rPr>
              <a:t>I.Foundation</a:t>
            </a:r>
            <a:r>
              <a:rPr lang="en-US" sz="2400" dirty="0">
                <a:latin typeface="Arial Narrow" pitchFamily="34" charset="0"/>
              </a:rPr>
              <a:t> concepts of </a:t>
            </a:r>
          </a:p>
          <a:p>
            <a:pPr marL="342900" indent="-342900" algn="ctr">
              <a:defRPr/>
            </a:pPr>
            <a:r>
              <a:rPr lang="en-US" sz="2400" dirty="0">
                <a:latin typeface="Arial Narrow" pitchFamily="34" charset="0"/>
              </a:rPr>
              <a:t>     International business</a:t>
            </a:r>
          </a:p>
        </p:txBody>
      </p:sp>
      <p:sp>
        <p:nvSpPr>
          <p:cNvPr id="17412" name="TextBox 6"/>
          <p:cNvSpPr txBox="1">
            <a:spLocks noChangeArrowheads="1"/>
          </p:cNvSpPr>
          <p:nvPr/>
        </p:nvSpPr>
        <p:spPr bwMode="auto">
          <a:xfrm>
            <a:off x="1905000" y="4572000"/>
            <a:ext cx="5141913" cy="461963"/>
          </a:xfrm>
          <a:prstGeom prst="rect">
            <a:avLst/>
          </a:prstGeom>
          <a:noFill/>
          <a:ln w="9525">
            <a:solidFill>
              <a:srgbClr val="002060"/>
            </a:solidFill>
            <a:miter lim="800000"/>
            <a:headEnd/>
            <a:tailEnd/>
          </a:ln>
        </p:spPr>
        <p:txBody>
          <a:bodyPr wrap="none">
            <a:spAutoFit/>
          </a:bodyPr>
          <a:lstStyle/>
          <a:p>
            <a:r>
              <a:rPr lang="en-US" sz="2400">
                <a:latin typeface="Arial Narrow" pitchFamily="34" charset="0"/>
              </a:rPr>
              <a:t>II.The environment of International Business</a:t>
            </a:r>
          </a:p>
        </p:txBody>
      </p:sp>
      <p:cxnSp>
        <p:nvCxnSpPr>
          <p:cNvPr id="17413" name="Straight Arrow Connector 8"/>
          <p:cNvCxnSpPr>
            <a:cxnSpLocks noChangeShapeType="1"/>
          </p:cNvCxnSpPr>
          <p:nvPr/>
        </p:nvCxnSpPr>
        <p:spPr bwMode="auto">
          <a:xfrm rot="5400000" flipH="1" flipV="1">
            <a:off x="4229894" y="5371306"/>
            <a:ext cx="533400" cy="1588"/>
          </a:xfrm>
          <a:prstGeom prst="straightConnector1">
            <a:avLst/>
          </a:prstGeom>
          <a:noFill/>
          <a:ln w="57150" algn="ctr">
            <a:solidFill>
              <a:schemeClr val="tx1"/>
            </a:solidFill>
            <a:round/>
            <a:headEnd/>
            <a:tailEnd type="arrow" w="med" len="med"/>
          </a:ln>
        </p:spPr>
      </p:cxnSp>
      <p:sp>
        <p:nvSpPr>
          <p:cNvPr id="17414" name="TextBox 11"/>
          <p:cNvSpPr txBox="1">
            <a:spLocks noChangeArrowheads="1"/>
          </p:cNvSpPr>
          <p:nvPr/>
        </p:nvSpPr>
        <p:spPr bwMode="auto">
          <a:xfrm>
            <a:off x="2740025" y="3200400"/>
            <a:ext cx="3467100" cy="830263"/>
          </a:xfrm>
          <a:prstGeom prst="rect">
            <a:avLst/>
          </a:prstGeom>
          <a:noFill/>
          <a:ln w="9525">
            <a:solidFill>
              <a:srgbClr val="002060"/>
            </a:solidFill>
            <a:miter lim="800000"/>
            <a:headEnd/>
            <a:tailEnd/>
          </a:ln>
        </p:spPr>
        <p:txBody>
          <a:bodyPr wrap="none">
            <a:spAutoFit/>
          </a:bodyPr>
          <a:lstStyle/>
          <a:p>
            <a:pPr algn="ctr"/>
            <a:r>
              <a:rPr lang="en-US" sz="2400" b="1">
                <a:latin typeface="Arial Narrow" pitchFamily="34" charset="0"/>
              </a:rPr>
              <a:t>III.Strategy and opportunity</a:t>
            </a:r>
          </a:p>
          <a:p>
            <a:pPr algn="ctr"/>
            <a:r>
              <a:rPr lang="en-US" sz="2400" b="1">
                <a:latin typeface="Arial Narrow" pitchFamily="34" charset="0"/>
              </a:rPr>
              <a:t>assessment</a:t>
            </a:r>
          </a:p>
        </p:txBody>
      </p:sp>
      <p:cxnSp>
        <p:nvCxnSpPr>
          <p:cNvPr id="17415" name="Straight Arrow Connector 13"/>
          <p:cNvCxnSpPr>
            <a:cxnSpLocks noChangeShapeType="1"/>
            <a:endCxn id="17414" idx="2"/>
          </p:cNvCxnSpPr>
          <p:nvPr/>
        </p:nvCxnSpPr>
        <p:spPr bwMode="auto">
          <a:xfrm flipH="1" flipV="1">
            <a:off x="4473575" y="4030663"/>
            <a:ext cx="22225" cy="465137"/>
          </a:xfrm>
          <a:prstGeom prst="straightConnector1">
            <a:avLst/>
          </a:prstGeom>
          <a:noFill/>
          <a:ln w="57150" algn="ctr">
            <a:solidFill>
              <a:schemeClr val="tx1"/>
            </a:solidFill>
            <a:round/>
            <a:headEnd/>
            <a:tailEnd type="arrow" w="med" len="med"/>
          </a:ln>
        </p:spPr>
      </p:cxnSp>
      <p:sp>
        <p:nvSpPr>
          <p:cNvPr id="17416" name="TextBox 19"/>
          <p:cNvSpPr txBox="1">
            <a:spLocks noChangeArrowheads="1"/>
          </p:cNvSpPr>
          <p:nvPr/>
        </p:nvSpPr>
        <p:spPr bwMode="auto">
          <a:xfrm>
            <a:off x="2781300" y="1676400"/>
            <a:ext cx="3373438" cy="830263"/>
          </a:xfrm>
          <a:prstGeom prst="rect">
            <a:avLst/>
          </a:prstGeom>
          <a:noFill/>
          <a:ln w="9525">
            <a:solidFill>
              <a:srgbClr val="002060"/>
            </a:solidFill>
            <a:miter lim="800000"/>
            <a:headEnd/>
            <a:tailEnd/>
          </a:ln>
        </p:spPr>
        <p:txBody>
          <a:bodyPr wrap="none">
            <a:spAutoFit/>
          </a:bodyPr>
          <a:lstStyle/>
          <a:p>
            <a:pPr algn="ctr"/>
            <a:r>
              <a:rPr lang="en-US" sz="2400">
                <a:latin typeface="Arial Narrow" pitchFamily="34" charset="0"/>
              </a:rPr>
              <a:t>IV. Entering and operating in</a:t>
            </a:r>
          </a:p>
          <a:p>
            <a:pPr algn="ctr"/>
            <a:r>
              <a:rPr lang="en-US" sz="2400">
                <a:latin typeface="Arial Narrow" pitchFamily="34" charset="0"/>
              </a:rPr>
              <a:t>International Markets.</a:t>
            </a:r>
          </a:p>
        </p:txBody>
      </p:sp>
      <p:cxnSp>
        <p:nvCxnSpPr>
          <p:cNvPr id="17417" name="Straight Arrow Connector 21"/>
          <p:cNvCxnSpPr>
            <a:cxnSpLocks noChangeShapeType="1"/>
          </p:cNvCxnSpPr>
          <p:nvPr/>
        </p:nvCxnSpPr>
        <p:spPr bwMode="auto">
          <a:xfrm rot="5400000" flipH="1" flipV="1">
            <a:off x="4152901" y="2855912"/>
            <a:ext cx="685800" cy="3175"/>
          </a:xfrm>
          <a:prstGeom prst="straightConnector1">
            <a:avLst/>
          </a:prstGeom>
          <a:noFill/>
          <a:ln w="57150" algn="ctr">
            <a:solidFill>
              <a:srgbClr val="002060"/>
            </a:solidFill>
            <a:round/>
            <a:headEnd/>
            <a:tailEnd type="arrow" w="med" len="med"/>
          </a:ln>
        </p:spPr>
      </p:cxnSp>
      <p:sp>
        <p:nvSpPr>
          <p:cNvPr id="17418" name="TextBox 24"/>
          <p:cNvSpPr txBox="1">
            <a:spLocks noChangeArrowheads="1"/>
          </p:cNvSpPr>
          <p:nvPr/>
        </p:nvSpPr>
        <p:spPr bwMode="auto">
          <a:xfrm>
            <a:off x="2667000" y="533400"/>
            <a:ext cx="3494088" cy="461963"/>
          </a:xfrm>
          <a:prstGeom prst="rect">
            <a:avLst/>
          </a:prstGeom>
          <a:noFill/>
          <a:ln w="9525">
            <a:solidFill>
              <a:srgbClr val="002060"/>
            </a:solidFill>
            <a:miter lim="800000"/>
            <a:headEnd/>
            <a:tailEnd/>
          </a:ln>
        </p:spPr>
        <p:txBody>
          <a:bodyPr wrap="none">
            <a:spAutoFit/>
          </a:bodyPr>
          <a:lstStyle/>
          <a:p>
            <a:r>
              <a:rPr lang="en-US" sz="2400">
                <a:latin typeface="Arial Narrow" pitchFamily="34" charset="0"/>
              </a:rPr>
              <a:t>V. Functional Area excellence</a:t>
            </a:r>
          </a:p>
        </p:txBody>
      </p:sp>
      <p:cxnSp>
        <p:nvCxnSpPr>
          <p:cNvPr id="17419" name="Straight Arrow Connector 26"/>
          <p:cNvCxnSpPr>
            <a:cxnSpLocks noChangeShapeType="1"/>
          </p:cNvCxnSpPr>
          <p:nvPr/>
        </p:nvCxnSpPr>
        <p:spPr bwMode="auto">
          <a:xfrm rot="5400000" flipH="1" flipV="1">
            <a:off x="4191794" y="1294606"/>
            <a:ext cx="609600" cy="1588"/>
          </a:xfrm>
          <a:prstGeom prst="straightConnector1">
            <a:avLst/>
          </a:prstGeom>
          <a:noFill/>
          <a:ln w="57150" algn="ctr">
            <a:solidFill>
              <a:srgbClr val="002060"/>
            </a:solidFill>
            <a:round/>
            <a:headEnd/>
            <a:tailEnd type="arrow" w="med" len="med"/>
          </a:ln>
        </p:spPr>
      </p:cxnSp>
      <p:sp>
        <p:nvSpPr>
          <p:cNvPr id="17420" name="Rectangle 15"/>
          <p:cNvSpPr>
            <a:spLocks noChangeArrowheads="1"/>
          </p:cNvSpPr>
          <p:nvPr/>
        </p:nvSpPr>
        <p:spPr bwMode="auto">
          <a:xfrm>
            <a:off x="0" y="0"/>
            <a:ext cx="3303588" cy="523875"/>
          </a:xfrm>
          <a:prstGeom prst="rect">
            <a:avLst/>
          </a:prstGeom>
          <a:noFill/>
          <a:ln w="9525">
            <a:noFill/>
            <a:miter lim="800000"/>
            <a:headEnd/>
            <a:tailEnd/>
          </a:ln>
        </p:spPr>
        <p:txBody>
          <a:bodyPr wrap="none">
            <a:spAutoFit/>
          </a:bodyPr>
          <a:lstStyle/>
          <a:p>
            <a:pPr algn="ctr"/>
            <a:r>
              <a:rPr lang="en-US" sz="2800" b="1">
                <a:solidFill>
                  <a:srgbClr val="002060"/>
                </a:solidFill>
                <a:latin typeface="Arial Narrow" pitchFamily="34" charset="0"/>
              </a:rPr>
              <a:t>International business</a:t>
            </a:r>
          </a:p>
        </p:txBody>
      </p:sp>
      <p:sp>
        <p:nvSpPr>
          <p:cNvPr id="14" name="Rectangle 13"/>
          <p:cNvSpPr/>
          <p:nvPr/>
        </p:nvSpPr>
        <p:spPr>
          <a:xfrm>
            <a:off x="0" y="2819400"/>
            <a:ext cx="2057400" cy="923330"/>
          </a:xfrm>
          <a:prstGeom prst="rect">
            <a:avLst/>
          </a:prstGeom>
        </p:spPr>
        <p:txBody>
          <a:bodyPr wrap="square">
            <a:spAutoFit/>
          </a:bodyPr>
          <a:lstStyle/>
          <a:p>
            <a:pPr algn="ctr"/>
            <a:r>
              <a:rPr lang="id-ID" b="1" dirty="0" smtClean="0">
                <a:solidFill>
                  <a:schemeClr val="tx1">
                    <a:lumMod val="95000"/>
                    <a:lumOff val="5000"/>
                  </a:schemeClr>
                </a:solidFill>
                <a:latin typeface="Arial Narrow" pitchFamily="34" charset="0"/>
              </a:rPr>
              <a:t>7. Global market</a:t>
            </a:r>
          </a:p>
          <a:p>
            <a:pPr algn="ctr"/>
            <a:r>
              <a:rPr lang="id-ID" b="1" dirty="0" smtClean="0">
                <a:solidFill>
                  <a:schemeClr val="tx1">
                    <a:lumMod val="95000"/>
                    <a:lumOff val="5000"/>
                  </a:schemeClr>
                </a:solidFill>
                <a:latin typeface="Arial Narrow" pitchFamily="34" charset="0"/>
              </a:rPr>
              <a:t>    Opportunies   assesmen</a:t>
            </a:r>
            <a:r>
              <a:rPr lang="id-ID" dirty="0" smtClean="0">
                <a:solidFill>
                  <a:schemeClr val="tx1">
                    <a:lumMod val="95000"/>
                    <a:lumOff val="5000"/>
                  </a:schemeClr>
                </a:solidFill>
                <a:latin typeface="Arial Narrow" pitchFamily="34" charset="0"/>
              </a:rPr>
              <a:t>t</a:t>
            </a:r>
            <a:endParaRPr lang="id-ID" dirty="0">
              <a:solidFill>
                <a:schemeClr val="tx1">
                  <a:lumMod val="95000"/>
                  <a:lumOff val="5000"/>
                </a:schemeClr>
              </a:solidFill>
              <a:latin typeface="Arial Narrow"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7" name="Title 1"/>
          <p:cNvSpPr>
            <a:spLocks noGrp="1"/>
          </p:cNvSpPr>
          <p:nvPr>
            <p:ph type="ctrTitle"/>
          </p:nvPr>
        </p:nvSpPr>
        <p:spPr>
          <a:xfrm>
            <a:off x="381000" y="41275"/>
            <a:ext cx="8458200" cy="838200"/>
          </a:xfrm>
        </p:spPr>
        <p:txBody>
          <a:bodyPr/>
          <a:lstStyle/>
          <a:p>
            <a:pPr eaLnBrk="1" hangingPunct="1"/>
            <a:r>
              <a:rPr lang="en-US" sz="3200" b="1" dirty="0" smtClean="0">
                <a:latin typeface="Arial Narrow" pitchFamily="34" charset="0"/>
                <a:cs typeface="Arial" charset="0"/>
              </a:rPr>
              <a:t>Country Screening for Global Sourcing</a:t>
            </a:r>
          </a:p>
        </p:txBody>
      </p:sp>
      <p:sp>
        <p:nvSpPr>
          <p:cNvPr id="36868" name="Subtitle 2"/>
          <p:cNvSpPr>
            <a:spLocks noGrp="1"/>
          </p:cNvSpPr>
          <p:nvPr>
            <p:ph type="subTitle" idx="1"/>
          </p:nvPr>
        </p:nvSpPr>
        <p:spPr>
          <a:xfrm>
            <a:off x="152400" y="1295400"/>
            <a:ext cx="8839200" cy="5029200"/>
          </a:xfrm>
        </p:spPr>
        <p:txBody>
          <a:bodyPr/>
          <a:lstStyle/>
          <a:p>
            <a:pPr marL="231775" indent="-231775" algn="l" eaLnBrk="1" hangingPunct="1">
              <a:buFont typeface="Arial" charset="0"/>
              <a:buChar char="•"/>
            </a:pPr>
            <a:r>
              <a:rPr lang="en-US" sz="2400" dirty="0" smtClean="0">
                <a:solidFill>
                  <a:schemeClr val="tx1"/>
                </a:solidFill>
                <a:latin typeface="Arial Narrow" pitchFamily="34" charset="0"/>
              </a:rPr>
              <a:t>Global sourcing is the practice of procuring finished products, intermediate goods, and services from suppliers located abroad. </a:t>
            </a:r>
          </a:p>
          <a:p>
            <a:pPr marL="231775" indent="-231775" algn="l" eaLnBrk="1" hangingPunct="1">
              <a:buFont typeface="Arial" charset="0"/>
              <a:buChar char="•"/>
            </a:pPr>
            <a:endParaRPr lang="en-US" sz="2400" dirty="0" smtClean="0">
              <a:solidFill>
                <a:schemeClr val="tx1"/>
              </a:solidFill>
              <a:latin typeface="Arial Narrow" pitchFamily="34" charset="0"/>
            </a:endParaRPr>
          </a:p>
          <a:p>
            <a:pPr marL="231775" indent="-231775" algn="l" eaLnBrk="1" hangingPunct="1">
              <a:buFont typeface="Arial" charset="0"/>
              <a:buChar char="•"/>
            </a:pPr>
            <a:r>
              <a:rPr lang="en-US" sz="2400" dirty="0" smtClean="0">
                <a:solidFill>
                  <a:schemeClr val="tx1"/>
                </a:solidFill>
                <a:latin typeface="Arial Narrow" pitchFamily="34" charset="0"/>
              </a:rPr>
              <a:t>When seeking foreign sources of supply, managers examine such factors as: </a:t>
            </a:r>
          </a:p>
          <a:p>
            <a:pPr marL="855663" lvl="1" indent="-292100" algn="l" eaLnBrk="1" hangingPunct="1">
              <a:buFont typeface="Courier New" pitchFamily="49" charset="0"/>
              <a:buChar char="o"/>
            </a:pPr>
            <a:r>
              <a:rPr lang="en-US" sz="2400" dirty="0" smtClean="0">
                <a:solidFill>
                  <a:schemeClr val="tx1"/>
                </a:solidFill>
                <a:latin typeface="Arial Narrow" pitchFamily="34" charset="0"/>
              </a:rPr>
              <a:t>cost and quality of inputs, </a:t>
            </a:r>
          </a:p>
          <a:p>
            <a:pPr marL="855663" lvl="1" indent="-292100" algn="l" eaLnBrk="1" hangingPunct="1">
              <a:buFont typeface="Courier New" pitchFamily="49" charset="0"/>
              <a:buChar char="o"/>
            </a:pPr>
            <a:r>
              <a:rPr lang="en-US" sz="2400" dirty="0" smtClean="0">
                <a:solidFill>
                  <a:schemeClr val="tx1"/>
                </a:solidFill>
                <a:latin typeface="Arial Narrow" pitchFamily="34" charset="0"/>
              </a:rPr>
              <a:t>stability of exchange rates, </a:t>
            </a:r>
          </a:p>
          <a:p>
            <a:pPr marL="855663" lvl="1" indent="-292100" algn="l" eaLnBrk="1" hangingPunct="1">
              <a:buFont typeface="Courier New" pitchFamily="49" charset="0"/>
              <a:buChar char="o"/>
            </a:pPr>
            <a:r>
              <a:rPr lang="en-US" sz="2400" dirty="0" smtClean="0">
                <a:solidFill>
                  <a:schemeClr val="tx1"/>
                </a:solidFill>
                <a:latin typeface="Arial Narrow" pitchFamily="34" charset="0"/>
              </a:rPr>
              <a:t>reliability of suppliers, </a:t>
            </a:r>
          </a:p>
          <a:p>
            <a:pPr marL="855663" lvl="1" indent="-292100" algn="l" eaLnBrk="1" hangingPunct="1">
              <a:buFont typeface="Courier New" pitchFamily="49" charset="0"/>
              <a:buChar char="o"/>
            </a:pPr>
            <a:r>
              <a:rPr lang="en-US" sz="2400" dirty="0" smtClean="0">
                <a:solidFill>
                  <a:schemeClr val="tx1"/>
                </a:solidFill>
                <a:latin typeface="Arial Narrow" pitchFamily="34" charset="0"/>
              </a:rPr>
              <a:t>presence of a work force with superior skills.</a:t>
            </a:r>
          </a:p>
          <a:p>
            <a:pPr marL="231775" indent="-231775" algn="l" eaLnBrk="1" hangingPunct="1">
              <a:buFont typeface="Arial" charset="0"/>
              <a:buChar char="•"/>
            </a:pPr>
            <a:endParaRPr lang="en-US" sz="2800" dirty="0" smtClean="0">
              <a:solidFill>
                <a:schemeClr val="tx1"/>
              </a:solidFill>
              <a:latin typeface="Arial" charset="0"/>
            </a:endParaRPr>
          </a:p>
        </p:txBody>
      </p:sp>
      <p:pic>
        <p:nvPicPr>
          <p:cNvPr id="36869"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5" name="Title 1"/>
          <p:cNvSpPr>
            <a:spLocks noGrp="1"/>
          </p:cNvSpPr>
          <p:nvPr>
            <p:ph type="ctrTitle"/>
          </p:nvPr>
        </p:nvSpPr>
        <p:spPr>
          <a:xfrm>
            <a:off x="369888" y="4763"/>
            <a:ext cx="8458200" cy="838200"/>
          </a:xfrm>
        </p:spPr>
        <p:txBody>
          <a:bodyPr/>
          <a:lstStyle/>
          <a:p>
            <a:pPr eaLnBrk="1" hangingPunct="1"/>
            <a:r>
              <a:rPr lang="en-US" sz="3200" b="1" dirty="0" smtClean="0">
                <a:latin typeface="Arial Narrow" pitchFamily="34" charset="0"/>
                <a:cs typeface="Arial" charset="0"/>
              </a:rPr>
              <a:t>Task 4. Assess Industry Market Potential</a:t>
            </a:r>
          </a:p>
        </p:txBody>
      </p:sp>
      <p:sp>
        <p:nvSpPr>
          <p:cNvPr id="38916" name="Subtitle 2"/>
          <p:cNvSpPr>
            <a:spLocks noGrp="1"/>
          </p:cNvSpPr>
          <p:nvPr>
            <p:ph type="subTitle" idx="1"/>
          </p:nvPr>
        </p:nvSpPr>
        <p:spPr>
          <a:xfrm>
            <a:off x="152400" y="914400"/>
            <a:ext cx="8763000" cy="5791200"/>
          </a:xfrm>
        </p:spPr>
        <p:txBody>
          <a:bodyPr/>
          <a:lstStyle/>
          <a:p>
            <a:pPr marL="514350" indent="-514350" algn="l" eaLnBrk="1" hangingPunct="1">
              <a:buFont typeface="+mj-lt"/>
              <a:buAutoNum type="arabicPeriod"/>
            </a:pPr>
            <a:r>
              <a:rPr lang="en-US" sz="2400" dirty="0" smtClean="0">
                <a:solidFill>
                  <a:schemeClr val="tx1"/>
                </a:solidFill>
                <a:latin typeface="Arial Narrow" pitchFamily="34" charset="0"/>
              </a:rPr>
              <a:t>The firm estimates the most likely share of sales that can be achieved in each target country including consideration of market entry barriers. Firm should develop a 3 to 5-year forecast of industry sales. </a:t>
            </a:r>
          </a:p>
          <a:p>
            <a:pPr marL="514350" indent="-514350" algn="l" eaLnBrk="1" hangingPunct="1">
              <a:buFont typeface="+mj-lt"/>
              <a:buAutoNum type="arabicPeriod"/>
            </a:pPr>
            <a:r>
              <a:rPr lang="en-US" sz="2400" dirty="0" smtClean="0">
                <a:solidFill>
                  <a:schemeClr val="tx1"/>
                </a:solidFill>
                <a:latin typeface="Arial Narrow" pitchFamily="34" charset="0"/>
              </a:rPr>
              <a:t>Assess industry market potential in each market by examining such criteria as: </a:t>
            </a:r>
          </a:p>
          <a:p>
            <a:pPr marL="914400" lvl="1" indent="-457200" algn="l" eaLnBrk="1" hangingPunct="1">
              <a:buFont typeface="+mj-lt"/>
              <a:buAutoNum type="arabicPeriod"/>
            </a:pPr>
            <a:r>
              <a:rPr lang="en-US" sz="2400" dirty="0" smtClean="0">
                <a:solidFill>
                  <a:schemeClr val="tx1"/>
                </a:solidFill>
                <a:latin typeface="Arial Narrow" pitchFamily="34" charset="0"/>
              </a:rPr>
              <a:t>Size and growth rate of the market and industry trends</a:t>
            </a:r>
          </a:p>
          <a:p>
            <a:pPr marL="971550" lvl="1" indent="-514350" algn="l" eaLnBrk="1" hangingPunct="1">
              <a:buFont typeface="+mj-lt"/>
              <a:buAutoNum type="arabicPeriod"/>
            </a:pPr>
            <a:r>
              <a:rPr lang="en-US" sz="2400" dirty="0" smtClean="0">
                <a:solidFill>
                  <a:schemeClr val="tx1"/>
                </a:solidFill>
                <a:latin typeface="Arial Narrow" pitchFamily="34" charset="0"/>
              </a:rPr>
              <a:t>Tariff and nontariff trade barriers to market entry</a:t>
            </a:r>
          </a:p>
          <a:p>
            <a:pPr marL="971550" lvl="1" indent="-514350" algn="l" eaLnBrk="1" hangingPunct="1">
              <a:buFont typeface="+mj-lt"/>
              <a:buAutoNum type="arabicPeriod"/>
            </a:pPr>
            <a:r>
              <a:rPr lang="en-US" sz="2400" dirty="0" smtClean="0">
                <a:solidFill>
                  <a:schemeClr val="tx1"/>
                </a:solidFill>
                <a:latin typeface="Arial Narrow" pitchFamily="34" charset="0"/>
              </a:rPr>
              <a:t>Standards and regulations that affect the industry</a:t>
            </a:r>
          </a:p>
          <a:p>
            <a:pPr marL="971550" lvl="1" indent="-514350" algn="l" eaLnBrk="1" hangingPunct="1">
              <a:buFont typeface="+mj-lt"/>
              <a:buAutoNum type="arabicPeriod"/>
            </a:pPr>
            <a:r>
              <a:rPr lang="en-US" sz="2400" dirty="0" smtClean="0">
                <a:solidFill>
                  <a:schemeClr val="tx1"/>
                </a:solidFill>
                <a:latin typeface="Arial Narrow" pitchFamily="34" charset="0"/>
              </a:rPr>
              <a:t>Availability and sophistication of distribution</a:t>
            </a:r>
          </a:p>
          <a:p>
            <a:pPr marL="971550" lvl="1" indent="-514350" algn="l" eaLnBrk="1" hangingPunct="1">
              <a:buFont typeface="+mj-lt"/>
              <a:buAutoNum type="arabicPeriod"/>
            </a:pPr>
            <a:r>
              <a:rPr lang="en-US" sz="2400" dirty="0" smtClean="0">
                <a:solidFill>
                  <a:schemeClr val="tx1"/>
                </a:solidFill>
                <a:latin typeface="Arial Narrow" pitchFamily="34" charset="0"/>
              </a:rPr>
              <a:t>Unique customer requirements and preferences</a:t>
            </a:r>
          </a:p>
          <a:p>
            <a:pPr marL="971550" lvl="1" indent="-514350" algn="l" eaLnBrk="1" hangingPunct="1">
              <a:buFont typeface="+mj-lt"/>
              <a:buAutoNum type="arabicPeriod"/>
            </a:pPr>
            <a:r>
              <a:rPr lang="en-US" sz="2400" dirty="0" smtClean="0">
                <a:solidFill>
                  <a:schemeClr val="tx1"/>
                </a:solidFill>
                <a:latin typeface="Arial Narrow" pitchFamily="34" charset="0"/>
              </a:rPr>
              <a:t>Industry-specific market potential indicators</a:t>
            </a:r>
          </a:p>
        </p:txBody>
      </p:sp>
      <p:pic>
        <p:nvPicPr>
          <p:cNvPr id="38917" name="Picture 5"/>
          <p:cNvPicPr>
            <a:picLocks noChangeAspect="1" noChangeArrowheads="1"/>
          </p:cNvPicPr>
          <p:nvPr/>
        </p:nvPicPr>
        <p:blipFill>
          <a:blip r:embed="rId3" cstate="print"/>
          <a:srcRect/>
          <a:stretch>
            <a:fillRect/>
          </a:stretch>
        </p:blipFill>
        <p:spPr bwMode="auto">
          <a:xfrm>
            <a:off x="152400" y="6383338"/>
            <a:ext cx="485775" cy="474662"/>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9" name="Title 1"/>
          <p:cNvSpPr>
            <a:spLocks noGrp="1"/>
          </p:cNvSpPr>
          <p:nvPr>
            <p:ph type="ctrTitle"/>
          </p:nvPr>
        </p:nvSpPr>
        <p:spPr>
          <a:xfrm>
            <a:off x="685800" y="76200"/>
            <a:ext cx="7772400" cy="838200"/>
          </a:xfrm>
        </p:spPr>
        <p:txBody>
          <a:bodyPr/>
          <a:lstStyle/>
          <a:p>
            <a:pPr eaLnBrk="1" hangingPunct="1"/>
            <a:r>
              <a:rPr lang="en-US" sz="3600" b="1" smtClean="0">
                <a:latin typeface="Arial" charset="0"/>
                <a:cs typeface="Arial" charset="0"/>
              </a:rPr>
              <a:t>Industry Market Potential</a:t>
            </a:r>
          </a:p>
        </p:txBody>
      </p:sp>
      <p:pic>
        <p:nvPicPr>
          <p:cNvPr id="39940"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11" name="TextBox 5"/>
          <p:cNvSpPr txBox="1">
            <a:spLocks noChangeArrowheads="1"/>
          </p:cNvSpPr>
          <p:nvPr/>
        </p:nvSpPr>
        <p:spPr bwMode="auto">
          <a:xfrm>
            <a:off x="322263" y="1295400"/>
            <a:ext cx="8348662" cy="1373188"/>
          </a:xfrm>
          <a:prstGeom prst="rect">
            <a:avLst/>
          </a:prstGeom>
          <a:solidFill>
            <a:schemeClr val="accent3">
              <a:lumMod val="60000"/>
              <a:lumOff val="40000"/>
            </a:schemeClr>
          </a:solidFill>
          <a:ln w="9525">
            <a:noFill/>
            <a:miter lim="800000"/>
            <a:headEnd/>
            <a:tailEnd/>
          </a:ln>
        </p:spPr>
        <p:txBody>
          <a:bodyPr>
            <a:spAutoFit/>
          </a:bodyPr>
          <a:lstStyle/>
          <a:p>
            <a:pPr algn="ctr" fontAlgn="auto">
              <a:spcBef>
                <a:spcPts val="0"/>
              </a:spcBef>
              <a:spcAft>
                <a:spcPts val="0"/>
              </a:spcAft>
              <a:defRPr/>
            </a:pPr>
            <a:r>
              <a:rPr lang="en-US" sz="2800" dirty="0">
                <a:latin typeface="Arial Narrow" pitchFamily="34" charset="0"/>
                <a:cs typeface="+mn-cs"/>
              </a:rPr>
              <a:t>An estimate of the likely sales </a:t>
            </a:r>
            <a:br>
              <a:rPr lang="en-US" sz="2800" dirty="0">
                <a:latin typeface="Arial Narrow" pitchFamily="34" charset="0"/>
                <a:cs typeface="+mn-cs"/>
              </a:rPr>
            </a:br>
            <a:r>
              <a:rPr lang="en-US" sz="2800" dirty="0">
                <a:latin typeface="Arial Narrow" pitchFamily="34" charset="0"/>
                <a:cs typeface="+mn-cs"/>
              </a:rPr>
              <a:t>that can be generated by all firms in a </a:t>
            </a:r>
            <a:br>
              <a:rPr lang="en-US" sz="2800" dirty="0">
                <a:latin typeface="Arial Narrow" pitchFamily="34" charset="0"/>
                <a:cs typeface="+mn-cs"/>
              </a:rPr>
            </a:br>
            <a:r>
              <a:rPr lang="en-US" sz="2800" dirty="0">
                <a:latin typeface="Arial Narrow" pitchFamily="34" charset="0"/>
                <a:cs typeface="+mn-cs"/>
              </a:rPr>
              <a:t>particular industry during a specific time period. </a:t>
            </a:r>
          </a:p>
        </p:txBody>
      </p:sp>
      <p:sp>
        <p:nvSpPr>
          <p:cNvPr id="39942" name="Rectangle 3"/>
          <p:cNvSpPr txBox="1">
            <a:spLocks noChangeArrowheads="1"/>
          </p:cNvSpPr>
          <p:nvPr/>
        </p:nvSpPr>
        <p:spPr bwMode="auto">
          <a:xfrm>
            <a:off x="1143000" y="2943225"/>
            <a:ext cx="6858000" cy="3065463"/>
          </a:xfrm>
          <a:prstGeom prst="rect">
            <a:avLst/>
          </a:prstGeom>
          <a:noFill/>
          <a:ln w="9525">
            <a:noFill/>
            <a:miter lim="800000"/>
            <a:headEnd/>
            <a:tailEnd/>
          </a:ln>
        </p:spPr>
        <p:txBody>
          <a:bodyPr/>
          <a:lstStyle/>
          <a:p>
            <a:pPr marL="285750" indent="-285750">
              <a:spcBef>
                <a:spcPct val="20000"/>
              </a:spcBef>
              <a:buFont typeface="Arial" charset="0"/>
              <a:buChar char="•"/>
            </a:pPr>
            <a:r>
              <a:rPr lang="en-US" sz="2400" dirty="0">
                <a:latin typeface="Arial Narrow" pitchFamily="34" charset="0"/>
              </a:rPr>
              <a:t>It is different from </a:t>
            </a:r>
            <a:r>
              <a:rPr lang="en-US" sz="2400" i="1" dirty="0">
                <a:latin typeface="Arial Narrow" pitchFamily="34" charset="0"/>
              </a:rPr>
              <a:t>company sales potent</a:t>
            </a:r>
            <a:r>
              <a:rPr lang="en-US" sz="2400" dirty="0">
                <a:latin typeface="Arial Narrow" pitchFamily="34" charset="0"/>
              </a:rPr>
              <a:t>ial, which refers to the share of industry sales </a:t>
            </a:r>
            <a:r>
              <a:rPr lang="en-US" sz="2400" i="1" dirty="0">
                <a:latin typeface="Arial Narrow" pitchFamily="34" charset="0"/>
              </a:rPr>
              <a:t>the firm itself </a:t>
            </a:r>
            <a:r>
              <a:rPr lang="en-US" sz="2400" dirty="0">
                <a:latin typeface="Arial Narrow" pitchFamily="34" charset="0"/>
              </a:rPr>
              <a:t>expects during a specific period.  </a:t>
            </a:r>
          </a:p>
          <a:p>
            <a:pPr marL="285750" indent="-285750" algn="ctr">
              <a:spcBef>
                <a:spcPct val="20000"/>
              </a:spcBef>
              <a:buFont typeface="Arial" charset="0"/>
              <a:buChar char="•"/>
            </a:pPr>
            <a:endParaRPr lang="en-US" sz="2400" dirty="0">
              <a:latin typeface="Arial Narrow" pitchFamily="34" charset="0"/>
            </a:endParaRPr>
          </a:p>
          <a:p>
            <a:pPr marL="285750" indent="-285750">
              <a:spcBef>
                <a:spcPct val="20000"/>
              </a:spcBef>
              <a:buFont typeface="Arial" charset="0"/>
              <a:buChar char="•"/>
            </a:pPr>
            <a:r>
              <a:rPr lang="en-US" sz="2400" dirty="0">
                <a:latin typeface="Arial Narrow" pitchFamily="34" charset="0"/>
              </a:rPr>
              <a:t>Most companies forecast sales at least </a:t>
            </a:r>
            <a:r>
              <a:rPr lang="en-US" sz="2400" i="1" dirty="0">
                <a:latin typeface="Arial Narrow" pitchFamily="34" charset="0"/>
              </a:rPr>
              <a:t>three years</a:t>
            </a:r>
            <a:r>
              <a:rPr lang="en-US" sz="2400" dirty="0">
                <a:latin typeface="Arial Narrow" pitchFamily="34" charset="0"/>
              </a:rPr>
              <a:t> into the future of both industry market potential and company sales potential.</a:t>
            </a: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3" name="Title 1"/>
          <p:cNvSpPr>
            <a:spLocks noGrp="1"/>
          </p:cNvSpPr>
          <p:nvPr>
            <p:ph type="ctrTitle"/>
          </p:nvPr>
        </p:nvSpPr>
        <p:spPr>
          <a:xfrm>
            <a:off x="304800" y="52388"/>
            <a:ext cx="8458200" cy="838200"/>
          </a:xfrm>
        </p:spPr>
        <p:txBody>
          <a:bodyPr/>
          <a:lstStyle/>
          <a:p>
            <a:pPr eaLnBrk="1" hangingPunct="1"/>
            <a:r>
              <a:rPr lang="en-US" sz="3200" b="1" dirty="0" smtClean="0">
                <a:latin typeface="Arial Narrow" pitchFamily="34" charset="0"/>
                <a:cs typeface="Arial" charset="0"/>
              </a:rPr>
              <a:t>Examples of Industry-Specific Indicators</a:t>
            </a:r>
          </a:p>
        </p:txBody>
      </p:sp>
      <p:sp>
        <p:nvSpPr>
          <p:cNvPr id="40964" name="Subtitle 2"/>
          <p:cNvSpPr>
            <a:spLocks noGrp="1"/>
          </p:cNvSpPr>
          <p:nvPr>
            <p:ph type="subTitle" idx="1"/>
          </p:nvPr>
        </p:nvSpPr>
        <p:spPr>
          <a:xfrm>
            <a:off x="152400" y="1295400"/>
            <a:ext cx="8839200" cy="5029200"/>
          </a:xfrm>
        </p:spPr>
        <p:txBody>
          <a:bodyPr/>
          <a:lstStyle/>
          <a:p>
            <a:pPr marL="231775" indent="-231775" algn="l" eaLnBrk="1" hangingPunct="1">
              <a:buFont typeface="Arial" charset="0"/>
              <a:buChar char="•"/>
            </a:pPr>
            <a:r>
              <a:rPr lang="en-US" sz="2800" dirty="0" smtClean="0">
                <a:solidFill>
                  <a:schemeClr val="tx1"/>
                </a:solidFill>
                <a:latin typeface="Arial Narrow" pitchFamily="34" charset="0"/>
              </a:rPr>
              <a:t>Cameras: Examine climate-related factors such as the average number of sunny days in a typical year.  </a:t>
            </a:r>
            <a:br>
              <a:rPr lang="en-US" sz="2800" dirty="0" smtClean="0">
                <a:solidFill>
                  <a:schemeClr val="tx1"/>
                </a:solidFill>
                <a:latin typeface="Arial Narrow" pitchFamily="34" charset="0"/>
              </a:rPr>
            </a:br>
            <a:endParaRPr lang="en-US" sz="1400" dirty="0" smtClean="0">
              <a:solidFill>
                <a:schemeClr val="tx1"/>
              </a:solidFill>
              <a:latin typeface="Arial Narrow" pitchFamily="34" charset="0"/>
            </a:endParaRPr>
          </a:p>
          <a:p>
            <a:pPr marL="231775" indent="-231775" algn="l" eaLnBrk="1" hangingPunct="1">
              <a:buFont typeface="Arial" charset="0"/>
              <a:buChar char="•"/>
            </a:pPr>
            <a:r>
              <a:rPr lang="en-US" sz="2800" dirty="0" smtClean="0">
                <a:solidFill>
                  <a:schemeClr val="tx1"/>
                </a:solidFill>
                <a:latin typeface="Arial Narrow" pitchFamily="34" charset="0"/>
              </a:rPr>
              <a:t>Laboratory equipment: </a:t>
            </a:r>
            <a:br>
              <a:rPr lang="en-US" sz="2800" dirty="0" smtClean="0">
                <a:solidFill>
                  <a:schemeClr val="tx1"/>
                </a:solidFill>
                <a:latin typeface="Arial Narrow" pitchFamily="34" charset="0"/>
              </a:rPr>
            </a:br>
            <a:r>
              <a:rPr lang="en-US" sz="2800" dirty="0" smtClean="0">
                <a:solidFill>
                  <a:schemeClr val="tx1"/>
                </a:solidFill>
                <a:latin typeface="Arial Narrow" pitchFamily="34" charset="0"/>
              </a:rPr>
              <a:t>Examine government </a:t>
            </a:r>
            <a:br>
              <a:rPr lang="en-US" sz="2800" dirty="0" smtClean="0">
                <a:solidFill>
                  <a:schemeClr val="tx1"/>
                </a:solidFill>
                <a:latin typeface="Arial Narrow" pitchFamily="34" charset="0"/>
              </a:rPr>
            </a:br>
            <a:r>
              <a:rPr lang="en-US" sz="2800" dirty="0" smtClean="0">
                <a:solidFill>
                  <a:schemeClr val="tx1"/>
                </a:solidFill>
                <a:latin typeface="Arial Narrow" pitchFamily="34" charset="0"/>
              </a:rPr>
              <a:t>expenditures on health </a:t>
            </a:r>
            <a:br>
              <a:rPr lang="en-US" sz="2800" dirty="0" smtClean="0">
                <a:solidFill>
                  <a:schemeClr val="tx1"/>
                </a:solidFill>
                <a:latin typeface="Arial Narrow" pitchFamily="34" charset="0"/>
              </a:rPr>
            </a:br>
            <a:r>
              <a:rPr lang="en-US" sz="2800" dirty="0" smtClean="0">
                <a:solidFill>
                  <a:schemeClr val="tx1"/>
                </a:solidFill>
                <a:latin typeface="Arial Narrow" pitchFamily="34" charset="0"/>
              </a:rPr>
              <a:t>care.  </a:t>
            </a:r>
            <a:br>
              <a:rPr lang="en-US" sz="2800" dirty="0" smtClean="0">
                <a:solidFill>
                  <a:schemeClr val="tx1"/>
                </a:solidFill>
                <a:latin typeface="Arial Narrow" pitchFamily="34" charset="0"/>
              </a:rPr>
            </a:br>
            <a:endParaRPr lang="en-US" sz="1400" dirty="0" smtClean="0">
              <a:solidFill>
                <a:schemeClr val="tx1"/>
              </a:solidFill>
              <a:latin typeface="Arial Narrow" pitchFamily="34" charset="0"/>
            </a:endParaRPr>
          </a:p>
          <a:p>
            <a:pPr marL="231775" indent="-231775" algn="l" eaLnBrk="1" hangingPunct="1">
              <a:buFont typeface="Arial" charset="0"/>
              <a:buChar char="•"/>
            </a:pPr>
            <a:r>
              <a:rPr lang="en-US" sz="2800" dirty="0" smtClean="0">
                <a:solidFill>
                  <a:schemeClr val="tx1"/>
                </a:solidFill>
                <a:latin typeface="Arial Narrow" pitchFamily="34" charset="0"/>
              </a:rPr>
              <a:t>Cooling equipment: Examine the </a:t>
            </a:r>
            <a:br>
              <a:rPr lang="en-US" sz="2800" dirty="0" smtClean="0">
                <a:solidFill>
                  <a:schemeClr val="tx1"/>
                </a:solidFill>
                <a:latin typeface="Arial Narrow" pitchFamily="34" charset="0"/>
              </a:rPr>
            </a:br>
            <a:r>
              <a:rPr lang="en-US" sz="2800" dirty="0" smtClean="0">
                <a:solidFill>
                  <a:schemeClr val="tx1"/>
                </a:solidFill>
                <a:latin typeface="Arial Narrow" pitchFamily="34" charset="0"/>
              </a:rPr>
              <a:t>number of institutional buyers, </a:t>
            </a:r>
            <a:br>
              <a:rPr lang="en-US" sz="2800" dirty="0" smtClean="0">
                <a:solidFill>
                  <a:schemeClr val="tx1"/>
                </a:solidFill>
                <a:latin typeface="Arial Narrow" pitchFamily="34" charset="0"/>
              </a:rPr>
            </a:br>
            <a:r>
              <a:rPr lang="en-US" sz="2800" dirty="0" smtClean="0">
                <a:solidFill>
                  <a:schemeClr val="tx1"/>
                </a:solidFill>
                <a:latin typeface="Arial Narrow" pitchFamily="34" charset="0"/>
              </a:rPr>
              <a:t>such as restaurants and hotels</a:t>
            </a:r>
            <a:r>
              <a:rPr lang="en-US" sz="2800" dirty="0" smtClean="0">
                <a:solidFill>
                  <a:schemeClr val="tx1"/>
                </a:solidFill>
                <a:latin typeface="Arial" charset="0"/>
              </a:rPr>
              <a:t>. </a:t>
            </a:r>
          </a:p>
        </p:txBody>
      </p:sp>
      <p:pic>
        <p:nvPicPr>
          <p:cNvPr id="40965"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pic>
        <p:nvPicPr>
          <p:cNvPr id="40966" name="Picture 2">
            <a:hlinkClick r:id="rId4" action="ppaction://hlinkfile"/>
          </p:cNvPr>
          <p:cNvPicPr>
            <a:picLocks noChangeAspect="1" noChangeArrowheads="1"/>
          </p:cNvPicPr>
          <p:nvPr/>
        </p:nvPicPr>
        <p:blipFill>
          <a:blip r:embed="rId5" cstate="print"/>
          <a:srcRect/>
          <a:stretch>
            <a:fillRect/>
          </a:stretch>
        </p:blipFill>
        <p:spPr bwMode="auto">
          <a:xfrm>
            <a:off x="5943600" y="2316163"/>
            <a:ext cx="2743200" cy="3662362"/>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dirty="0"/>
              <a:t>Copyright © 2014 Pearson Education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Title 1"/>
          <p:cNvSpPr>
            <a:spLocks noGrp="1"/>
          </p:cNvSpPr>
          <p:nvPr>
            <p:ph type="ctrTitle"/>
          </p:nvPr>
        </p:nvSpPr>
        <p:spPr>
          <a:xfrm>
            <a:off x="228600" y="76200"/>
            <a:ext cx="8686800" cy="838200"/>
          </a:xfrm>
        </p:spPr>
        <p:txBody>
          <a:bodyPr/>
          <a:lstStyle/>
          <a:p>
            <a:pPr eaLnBrk="1" hangingPunct="1"/>
            <a:r>
              <a:rPr lang="en-US" sz="2800" b="1" dirty="0" smtClean="0">
                <a:latin typeface="Arial Narrow" pitchFamily="34" charset="0"/>
                <a:cs typeface="Arial" charset="0"/>
              </a:rPr>
              <a:t>Methods for Estimating Industry Market Potential </a:t>
            </a:r>
          </a:p>
        </p:txBody>
      </p:sp>
      <p:sp>
        <p:nvSpPr>
          <p:cNvPr id="41988" name="Subtitle 2"/>
          <p:cNvSpPr>
            <a:spLocks noGrp="1"/>
          </p:cNvSpPr>
          <p:nvPr>
            <p:ph type="subTitle" idx="1"/>
          </p:nvPr>
        </p:nvSpPr>
        <p:spPr>
          <a:xfrm>
            <a:off x="1524000" y="1219200"/>
            <a:ext cx="7315200" cy="5029200"/>
          </a:xfrm>
        </p:spPr>
        <p:txBody>
          <a:bodyPr/>
          <a:lstStyle/>
          <a:p>
            <a:pPr marL="514350" indent="-514350" algn="l" eaLnBrk="1" hangingPunct="1">
              <a:buFont typeface="+mj-lt"/>
              <a:buAutoNum type="arabicPeriod"/>
            </a:pPr>
            <a:r>
              <a:rPr lang="en-US" sz="2400" b="1" dirty="0" smtClean="0">
                <a:solidFill>
                  <a:schemeClr val="tx1"/>
                </a:solidFill>
                <a:latin typeface="Arial Narrow" pitchFamily="34" charset="0"/>
              </a:rPr>
              <a:t>Simple trend analysis </a:t>
            </a:r>
            <a:r>
              <a:rPr lang="en-US" sz="2400" dirty="0" smtClean="0">
                <a:solidFill>
                  <a:schemeClr val="tx1"/>
                </a:solidFill>
                <a:latin typeface="Arial Narrow" pitchFamily="34" charset="0"/>
              </a:rPr>
              <a:t>examines aggregate production for the industry as a whole.</a:t>
            </a:r>
          </a:p>
          <a:p>
            <a:pPr marL="231775" indent="-231775" algn="l" eaLnBrk="1" hangingPunct="1">
              <a:buFont typeface="+mj-lt"/>
              <a:buAutoNum type="arabicPeriod"/>
            </a:pPr>
            <a:endParaRPr lang="en-US" sz="2400" dirty="0" smtClean="0">
              <a:solidFill>
                <a:schemeClr val="tx1"/>
              </a:solidFill>
              <a:latin typeface="Arial Narrow" pitchFamily="34" charset="0"/>
            </a:endParaRPr>
          </a:p>
          <a:p>
            <a:pPr marL="514350" indent="-514350" algn="l" eaLnBrk="1" hangingPunct="1">
              <a:buFont typeface="+mj-lt"/>
              <a:buAutoNum type="arabicPeriod"/>
            </a:pPr>
            <a:r>
              <a:rPr lang="en-US" sz="2400" b="1" dirty="0" smtClean="0">
                <a:solidFill>
                  <a:schemeClr val="tx1"/>
                </a:solidFill>
                <a:latin typeface="Arial Narrow" pitchFamily="34" charset="0"/>
              </a:rPr>
              <a:t>Monitoring key industry-</a:t>
            </a:r>
            <a:br>
              <a:rPr lang="en-US" sz="2400" b="1" dirty="0" smtClean="0">
                <a:solidFill>
                  <a:schemeClr val="tx1"/>
                </a:solidFill>
                <a:latin typeface="Arial Narrow" pitchFamily="34" charset="0"/>
              </a:rPr>
            </a:br>
            <a:r>
              <a:rPr lang="en-US" sz="2400" b="1" dirty="0" smtClean="0">
                <a:solidFill>
                  <a:schemeClr val="tx1"/>
                </a:solidFill>
                <a:latin typeface="Arial Narrow" pitchFamily="34" charset="0"/>
              </a:rPr>
              <a:t>specific indicators </a:t>
            </a:r>
            <a:r>
              <a:rPr lang="en-US" sz="2400" dirty="0" smtClean="0">
                <a:solidFill>
                  <a:schemeClr val="tx1"/>
                </a:solidFill>
                <a:latin typeface="Arial Narrow" pitchFamily="34" charset="0"/>
              </a:rPr>
              <a:t>involves                        examining unique industry                                 drivers of market demand. </a:t>
            </a:r>
          </a:p>
          <a:p>
            <a:pPr marL="231775" indent="-231775" algn="l" eaLnBrk="1" hangingPunct="1">
              <a:buFont typeface="+mj-lt"/>
              <a:buAutoNum type="arabicPeriod"/>
            </a:pPr>
            <a:endParaRPr lang="en-US" sz="2400" dirty="0" smtClean="0">
              <a:solidFill>
                <a:schemeClr val="tx1"/>
              </a:solidFill>
              <a:latin typeface="Arial Narrow" pitchFamily="34" charset="0"/>
            </a:endParaRPr>
          </a:p>
          <a:p>
            <a:pPr marL="514350" indent="-514350" algn="l" eaLnBrk="1" hangingPunct="1">
              <a:buFont typeface="+mj-lt"/>
              <a:buAutoNum type="arabicPeriod"/>
            </a:pPr>
            <a:r>
              <a:rPr lang="en-US" sz="2400" b="1" dirty="0" smtClean="0">
                <a:solidFill>
                  <a:schemeClr val="tx1"/>
                </a:solidFill>
                <a:latin typeface="Arial Narrow" pitchFamily="34" charset="0"/>
              </a:rPr>
              <a:t>Monitoring key competitors </a:t>
            </a:r>
            <a:br>
              <a:rPr lang="en-US" sz="2400" b="1" dirty="0" smtClean="0">
                <a:solidFill>
                  <a:schemeClr val="tx1"/>
                </a:solidFill>
                <a:latin typeface="Arial Narrow" pitchFamily="34" charset="0"/>
              </a:rPr>
            </a:br>
            <a:r>
              <a:rPr lang="en-US" sz="2400" dirty="0" smtClean="0">
                <a:solidFill>
                  <a:schemeClr val="tx1"/>
                </a:solidFill>
                <a:latin typeface="Arial Narrow" pitchFamily="34" charset="0"/>
              </a:rPr>
              <a:t>to estimate their sales levels </a:t>
            </a:r>
            <a:br>
              <a:rPr lang="en-US" sz="2400" dirty="0" smtClean="0">
                <a:solidFill>
                  <a:schemeClr val="tx1"/>
                </a:solidFill>
                <a:latin typeface="Arial Narrow" pitchFamily="34" charset="0"/>
              </a:rPr>
            </a:br>
            <a:r>
              <a:rPr lang="en-US" sz="2400" dirty="0" smtClean="0">
                <a:solidFill>
                  <a:schemeClr val="tx1"/>
                </a:solidFill>
                <a:latin typeface="Arial Narrow" pitchFamily="34" charset="0"/>
              </a:rPr>
              <a:t>can provide an estimate of </a:t>
            </a:r>
            <a:br>
              <a:rPr lang="en-US" sz="2400" dirty="0" smtClean="0">
                <a:solidFill>
                  <a:schemeClr val="tx1"/>
                </a:solidFill>
                <a:latin typeface="Arial Narrow" pitchFamily="34" charset="0"/>
              </a:rPr>
            </a:br>
            <a:r>
              <a:rPr lang="en-US" sz="2400" dirty="0" smtClean="0">
                <a:solidFill>
                  <a:schemeClr val="tx1"/>
                </a:solidFill>
                <a:latin typeface="Arial Narrow" pitchFamily="34" charset="0"/>
              </a:rPr>
              <a:t>market potential.</a:t>
            </a:r>
          </a:p>
        </p:txBody>
      </p:sp>
      <p:pic>
        <p:nvPicPr>
          <p:cNvPr id="41989"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pic>
        <p:nvPicPr>
          <p:cNvPr id="41990" name="Picture 2"/>
          <p:cNvPicPr>
            <a:picLocks noChangeAspect="1" noChangeArrowheads="1"/>
          </p:cNvPicPr>
          <p:nvPr/>
        </p:nvPicPr>
        <p:blipFill>
          <a:blip r:embed="rId4" cstate="print"/>
          <a:srcRect/>
          <a:stretch>
            <a:fillRect/>
          </a:stretch>
        </p:blipFill>
        <p:spPr bwMode="auto">
          <a:xfrm>
            <a:off x="5410200" y="2286000"/>
            <a:ext cx="3429000" cy="3495675"/>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11" name="Title 1"/>
          <p:cNvSpPr>
            <a:spLocks noGrp="1"/>
          </p:cNvSpPr>
          <p:nvPr>
            <p:ph type="ctrTitle"/>
          </p:nvPr>
        </p:nvSpPr>
        <p:spPr>
          <a:xfrm>
            <a:off x="76200" y="76200"/>
            <a:ext cx="8915400" cy="838200"/>
          </a:xfrm>
        </p:spPr>
        <p:txBody>
          <a:bodyPr/>
          <a:lstStyle/>
          <a:p>
            <a:pPr eaLnBrk="1" hangingPunct="1"/>
            <a:r>
              <a:rPr lang="en-US" sz="3400" b="1" dirty="0" smtClean="0">
                <a:latin typeface="Arial Narrow" pitchFamily="34" charset="0"/>
                <a:cs typeface="Arial" charset="0"/>
              </a:rPr>
              <a:t>Methods (cont’d) </a:t>
            </a:r>
          </a:p>
        </p:txBody>
      </p:sp>
      <p:sp>
        <p:nvSpPr>
          <p:cNvPr id="43012" name="Subtitle 2"/>
          <p:cNvSpPr>
            <a:spLocks noGrp="1"/>
          </p:cNvSpPr>
          <p:nvPr>
            <p:ph type="subTitle" idx="1"/>
          </p:nvPr>
        </p:nvSpPr>
        <p:spPr>
          <a:xfrm>
            <a:off x="152400" y="1295400"/>
            <a:ext cx="8763000" cy="5029200"/>
          </a:xfrm>
        </p:spPr>
        <p:txBody>
          <a:bodyPr/>
          <a:lstStyle/>
          <a:p>
            <a:pPr marL="231775" indent="-231775" algn="l" eaLnBrk="1" hangingPunct="1">
              <a:buFont typeface="Arial" charset="0"/>
              <a:buChar char="•"/>
            </a:pPr>
            <a:r>
              <a:rPr lang="en-US" sz="2800" b="1" dirty="0" smtClean="0">
                <a:solidFill>
                  <a:schemeClr val="tx1"/>
                </a:solidFill>
                <a:latin typeface="Arial Narrow" pitchFamily="34" charset="0"/>
              </a:rPr>
              <a:t>Following key customers around the world </a:t>
            </a:r>
            <a:r>
              <a:rPr lang="en-US" sz="2800" dirty="0" smtClean="0">
                <a:solidFill>
                  <a:schemeClr val="tx1"/>
                </a:solidFill>
                <a:latin typeface="Arial Narrow" pitchFamily="34" charset="0"/>
              </a:rPr>
              <a:t>can provide an estimate of likely sales in an industry that the firm supplies.</a:t>
            </a:r>
          </a:p>
          <a:p>
            <a:pPr marL="231775" indent="-231775" algn="l" eaLnBrk="1" hangingPunct="1">
              <a:buFont typeface="Arial" charset="0"/>
              <a:buChar char="•"/>
            </a:pPr>
            <a:endParaRPr lang="en-US" sz="1400" dirty="0" smtClean="0">
              <a:solidFill>
                <a:schemeClr val="tx1"/>
              </a:solidFill>
              <a:latin typeface="Arial Narrow" pitchFamily="34" charset="0"/>
            </a:endParaRPr>
          </a:p>
          <a:p>
            <a:pPr marL="231775" indent="-231775" algn="l" eaLnBrk="1" hangingPunct="1">
              <a:buFont typeface="Arial" charset="0"/>
              <a:buChar char="•"/>
            </a:pPr>
            <a:r>
              <a:rPr lang="en-US" sz="2800" b="1" dirty="0" smtClean="0">
                <a:solidFill>
                  <a:schemeClr val="tx1"/>
                </a:solidFill>
                <a:latin typeface="Arial Narrow" pitchFamily="34" charset="0"/>
              </a:rPr>
              <a:t>Tapping into supplier networks </a:t>
            </a:r>
            <a:r>
              <a:rPr lang="en-US" sz="2800" dirty="0" smtClean="0">
                <a:solidFill>
                  <a:schemeClr val="tx1"/>
                </a:solidFill>
                <a:latin typeface="Arial Narrow" pitchFamily="34" charset="0"/>
              </a:rPr>
              <a:t>can offer valuable information for assessing sales and competitor activity.</a:t>
            </a:r>
          </a:p>
          <a:p>
            <a:pPr marL="231775" indent="-231775" algn="l" eaLnBrk="1" hangingPunct="1">
              <a:buFont typeface="Arial" charset="0"/>
              <a:buChar char="•"/>
            </a:pPr>
            <a:endParaRPr lang="en-US" sz="1400" dirty="0" smtClean="0">
              <a:solidFill>
                <a:schemeClr val="tx1"/>
              </a:solidFill>
              <a:latin typeface="Arial Narrow" pitchFamily="34" charset="0"/>
            </a:endParaRPr>
          </a:p>
          <a:p>
            <a:pPr marL="231775" indent="-231775" algn="l" eaLnBrk="1" hangingPunct="1">
              <a:buFont typeface="Arial" charset="0"/>
              <a:buChar char="•"/>
            </a:pPr>
            <a:r>
              <a:rPr lang="en-US" sz="2800" b="1" dirty="0" smtClean="0">
                <a:solidFill>
                  <a:schemeClr val="tx1"/>
                </a:solidFill>
                <a:latin typeface="Arial Narrow" pitchFamily="34" charset="0"/>
              </a:rPr>
              <a:t>Attending international trade fairs </a:t>
            </a:r>
            <a:r>
              <a:rPr lang="en-US" sz="2800" dirty="0" smtClean="0">
                <a:solidFill>
                  <a:schemeClr val="tx1"/>
                </a:solidFill>
                <a:latin typeface="Arial Narrow" pitchFamily="34" charset="0"/>
              </a:rPr>
              <a:t>facilitates learning about market characteristics and sales potential. </a:t>
            </a:r>
          </a:p>
        </p:txBody>
      </p:sp>
      <p:pic>
        <p:nvPicPr>
          <p:cNvPr id="43013"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dirty="0"/>
              <a:t>Copyright © 2014 Pearson Education</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131" name="Title 1"/>
          <p:cNvSpPr>
            <a:spLocks noGrp="1"/>
          </p:cNvSpPr>
          <p:nvPr>
            <p:ph type="ctrTitle"/>
          </p:nvPr>
        </p:nvSpPr>
        <p:spPr>
          <a:xfrm>
            <a:off x="381000" y="76200"/>
            <a:ext cx="8458200" cy="838200"/>
          </a:xfrm>
        </p:spPr>
        <p:txBody>
          <a:bodyPr/>
          <a:lstStyle/>
          <a:p>
            <a:pPr eaLnBrk="1" hangingPunct="1"/>
            <a:r>
              <a:rPr lang="en-US" sz="3100" b="1" dirty="0" smtClean="0">
                <a:latin typeface="Arial Narrow" pitchFamily="34" charset="0"/>
                <a:cs typeface="Arial" charset="0"/>
              </a:rPr>
              <a:t>Task 6. Estimate Company Sales Potential</a:t>
            </a:r>
          </a:p>
        </p:txBody>
      </p:sp>
      <p:sp>
        <p:nvSpPr>
          <p:cNvPr id="48132" name="Subtitle 2"/>
          <p:cNvSpPr>
            <a:spLocks noGrp="1"/>
          </p:cNvSpPr>
          <p:nvPr>
            <p:ph type="subTitle" idx="1"/>
          </p:nvPr>
        </p:nvSpPr>
        <p:spPr>
          <a:xfrm>
            <a:off x="1600200" y="1219200"/>
            <a:ext cx="6096000" cy="5562600"/>
          </a:xfrm>
        </p:spPr>
        <p:txBody>
          <a:bodyPr/>
          <a:lstStyle/>
          <a:p>
            <a:pPr marL="231775" indent="-231775" algn="l" eaLnBrk="1" hangingPunct="1">
              <a:buFont typeface="Arial" charset="0"/>
              <a:buChar char="•"/>
            </a:pPr>
            <a:r>
              <a:rPr lang="en-US" sz="2400" dirty="0" smtClean="0">
                <a:solidFill>
                  <a:schemeClr val="tx1"/>
                </a:solidFill>
                <a:latin typeface="Arial Narrow" pitchFamily="34" charset="0"/>
              </a:rPr>
              <a:t>The firm estimates the most likely share of industry sales that the company can achieve over a specific period of time for each target market.</a:t>
            </a:r>
          </a:p>
          <a:p>
            <a:pPr marL="231775" indent="-231775" algn="l" eaLnBrk="1" hangingPunct="1">
              <a:buFont typeface="Arial" charset="0"/>
              <a:buChar char="•"/>
            </a:pPr>
            <a:r>
              <a:rPr lang="en-US" sz="2400" dirty="0" smtClean="0">
                <a:solidFill>
                  <a:schemeClr val="tx1"/>
                </a:solidFill>
                <a:latin typeface="Arial Narrow" pitchFamily="34" charset="0"/>
              </a:rPr>
              <a:t>Firm develops a 3 to 5-year forecast of its own sales in each target market based on criteria such as capabilities of partners; access to distribution; competitive intensity; pricing and financing; market penetration timetable of the firm; and risk tolerance of senior managers. </a:t>
            </a:r>
          </a:p>
          <a:p>
            <a:pPr marL="231775" indent="-231775" algn="l" eaLnBrk="1" hangingPunct="1">
              <a:buFont typeface="Arial" charset="0"/>
              <a:buChar char="•"/>
            </a:pPr>
            <a:r>
              <a:rPr lang="en-US" sz="2400" dirty="0" smtClean="0">
                <a:solidFill>
                  <a:schemeClr val="tx1"/>
                </a:solidFill>
                <a:latin typeface="Arial Narrow" pitchFamily="34" charset="0"/>
              </a:rPr>
              <a:t>Determine the factors that will influence company sales potential</a:t>
            </a:r>
          </a:p>
        </p:txBody>
      </p:sp>
      <p:pic>
        <p:nvPicPr>
          <p:cNvPr id="48133"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5" name="Title 1"/>
          <p:cNvSpPr>
            <a:spLocks noGrp="1"/>
          </p:cNvSpPr>
          <p:nvPr>
            <p:ph type="ctrTitle"/>
          </p:nvPr>
        </p:nvSpPr>
        <p:spPr>
          <a:xfrm>
            <a:off x="685800" y="76200"/>
            <a:ext cx="7772400" cy="838200"/>
          </a:xfrm>
        </p:spPr>
        <p:txBody>
          <a:bodyPr/>
          <a:lstStyle/>
          <a:p>
            <a:pPr eaLnBrk="1" hangingPunct="1"/>
            <a:r>
              <a:rPr lang="en-US" sz="3600" b="1" dirty="0" smtClean="0">
                <a:latin typeface="Arial Narrow" pitchFamily="34" charset="0"/>
                <a:cs typeface="Arial" charset="0"/>
              </a:rPr>
              <a:t>Company Sales Potential</a:t>
            </a:r>
          </a:p>
        </p:txBody>
      </p:sp>
      <p:pic>
        <p:nvPicPr>
          <p:cNvPr id="49156"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49157" name="TextBox 5"/>
          <p:cNvSpPr txBox="1">
            <a:spLocks noChangeArrowheads="1"/>
          </p:cNvSpPr>
          <p:nvPr/>
        </p:nvSpPr>
        <p:spPr bwMode="auto">
          <a:xfrm>
            <a:off x="549275" y="1379538"/>
            <a:ext cx="8045450" cy="954107"/>
          </a:xfrm>
          <a:prstGeom prst="rect">
            <a:avLst/>
          </a:prstGeom>
          <a:solidFill>
            <a:srgbClr val="92D050"/>
          </a:solidFill>
          <a:ln w="9525">
            <a:noFill/>
            <a:miter lim="800000"/>
            <a:headEnd/>
            <a:tailEnd/>
          </a:ln>
        </p:spPr>
        <p:txBody>
          <a:bodyPr>
            <a:spAutoFit/>
          </a:bodyPr>
          <a:lstStyle/>
          <a:p>
            <a:r>
              <a:rPr lang="en-US" sz="2800" dirty="0">
                <a:latin typeface="Arial Narrow" pitchFamily="34" charset="0"/>
              </a:rPr>
              <a:t>An estimate of the share of annual industry sales that the firm expects to generate in a particular target market.</a:t>
            </a:r>
          </a:p>
        </p:txBody>
      </p:sp>
      <p:sp>
        <p:nvSpPr>
          <p:cNvPr id="49158" name="Rectangle 3"/>
          <p:cNvSpPr txBox="1">
            <a:spLocks noChangeArrowheads="1"/>
          </p:cNvSpPr>
          <p:nvPr/>
        </p:nvSpPr>
        <p:spPr bwMode="auto">
          <a:xfrm>
            <a:off x="381000" y="3124200"/>
            <a:ext cx="8575675" cy="2732088"/>
          </a:xfrm>
          <a:prstGeom prst="rect">
            <a:avLst/>
          </a:prstGeom>
          <a:noFill/>
          <a:ln w="9525">
            <a:noFill/>
            <a:miter lim="800000"/>
            <a:headEnd/>
            <a:tailEnd/>
          </a:ln>
        </p:spPr>
        <p:txBody>
          <a:bodyPr/>
          <a:lstStyle/>
          <a:p>
            <a:pPr marL="285750" indent="-285750">
              <a:spcBef>
                <a:spcPct val="20000"/>
              </a:spcBef>
              <a:buFont typeface="Arial" charset="0"/>
              <a:buChar char="•"/>
            </a:pPr>
            <a:r>
              <a:rPr lang="en-US" sz="2800" dirty="0">
                <a:latin typeface="Arial Narrow" pitchFamily="34" charset="0"/>
              </a:rPr>
              <a:t>Requires obtaining highly refined information from the market.  </a:t>
            </a:r>
            <a:r>
              <a:rPr lang="en-US" sz="2800" dirty="0"/>
              <a:t/>
            </a:r>
            <a:br>
              <a:rPr lang="en-US" sz="2800" dirty="0"/>
            </a:br>
            <a:endParaRPr lang="en-US" sz="2800" dirty="0"/>
          </a:p>
          <a:p>
            <a:pPr marL="285750" indent="-285750">
              <a:spcBef>
                <a:spcPct val="20000"/>
              </a:spcBef>
              <a:buFont typeface="Arial" charset="0"/>
              <a:buChar char="•"/>
            </a:pPr>
            <a:r>
              <a:rPr lang="en-US" sz="2800" dirty="0"/>
              <a:t>Researcher must project the firm’s revenues and expenses for 3-5 years into the future, which is very challenging. </a:t>
            </a: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79" name="Title 1"/>
          <p:cNvSpPr>
            <a:spLocks noGrp="1"/>
          </p:cNvSpPr>
          <p:nvPr>
            <p:ph type="ctrTitle"/>
          </p:nvPr>
        </p:nvSpPr>
        <p:spPr>
          <a:xfrm>
            <a:off x="152400" y="52388"/>
            <a:ext cx="8763000" cy="838200"/>
          </a:xfrm>
        </p:spPr>
        <p:txBody>
          <a:bodyPr/>
          <a:lstStyle/>
          <a:p>
            <a:pPr eaLnBrk="1" hangingPunct="1"/>
            <a:r>
              <a:rPr lang="en-US" sz="2800" b="1" dirty="0" smtClean="0">
                <a:latin typeface="Arial Narrow" pitchFamily="34" charset="0"/>
                <a:cs typeface="Arial" charset="0"/>
              </a:rPr>
              <a:t>Factors That Determine Company Sales Potential</a:t>
            </a:r>
          </a:p>
        </p:txBody>
      </p:sp>
      <p:sp>
        <p:nvSpPr>
          <p:cNvPr id="50180" name="Subtitle 2"/>
          <p:cNvSpPr>
            <a:spLocks noGrp="1"/>
          </p:cNvSpPr>
          <p:nvPr>
            <p:ph type="subTitle" idx="1"/>
          </p:nvPr>
        </p:nvSpPr>
        <p:spPr>
          <a:xfrm>
            <a:off x="1066800" y="1295400"/>
            <a:ext cx="6705600" cy="5029200"/>
          </a:xfrm>
        </p:spPr>
        <p:txBody>
          <a:bodyPr/>
          <a:lstStyle/>
          <a:p>
            <a:pPr marL="514350" indent="-514350" algn="l" eaLnBrk="1" hangingPunct="1">
              <a:buFont typeface="+mj-lt"/>
              <a:buAutoNum type="arabicPeriod"/>
            </a:pPr>
            <a:r>
              <a:rPr lang="en-US" sz="2400" b="1" dirty="0" smtClean="0">
                <a:solidFill>
                  <a:schemeClr val="tx1"/>
                </a:solidFill>
                <a:latin typeface="Arial Narrow" pitchFamily="34" charset="0"/>
              </a:rPr>
              <a:t>Intensity of the competitive environment</a:t>
            </a:r>
            <a:r>
              <a:rPr lang="en-US" sz="2400" dirty="0" smtClean="0">
                <a:solidFill>
                  <a:schemeClr val="tx1"/>
                </a:solidFill>
                <a:latin typeface="Arial Narrow" pitchFamily="34" charset="0"/>
              </a:rPr>
              <a:t>.  Existing competitors may react strongly against entrants. </a:t>
            </a:r>
          </a:p>
          <a:p>
            <a:pPr marL="342900" indent="-342900" algn="l" eaLnBrk="1" hangingPunct="1">
              <a:buFont typeface="+mj-lt"/>
              <a:buAutoNum type="arabicPeriod"/>
            </a:pPr>
            <a:endParaRPr lang="en-US" sz="2400" dirty="0" smtClean="0">
              <a:solidFill>
                <a:schemeClr val="tx1"/>
              </a:solidFill>
              <a:latin typeface="Arial Narrow" pitchFamily="34" charset="0"/>
            </a:endParaRPr>
          </a:p>
          <a:p>
            <a:pPr marL="514350" indent="-514350" algn="l" eaLnBrk="1" hangingPunct="1">
              <a:buFont typeface="+mj-lt"/>
              <a:buAutoNum type="arabicPeriod"/>
            </a:pPr>
            <a:r>
              <a:rPr lang="en-US" sz="2400" b="1" dirty="0" smtClean="0">
                <a:solidFill>
                  <a:schemeClr val="tx1"/>
                </a:solidFill>
                <a:latin typeface="Arial Narrow" pitchFamily="34" charset="0"/>
              </a:rPr>
              <a:t>Pricing and financing of sales</a:t>
            </a:r>
            <a:r>
              <a:rPr lang="en-US" sz="2400" dirty="0" smtClean="0">
                <a:solidFill>
                  <a:schemeClr val="tx1"/>
                </a:solidFill>
                <a:latin typeface="Arial Narrow" pitchFamily="34" charset="0"/>
              </a:rPr>
              <a:t>.  Attractiveness of pricing and financing to buyers, channel members.  </a:t>
            </a:r>
          </a:p>
          <a:p>
            <a:pPr marL="342900" indent="-342900" algn="l" eaLnBrk="1" hangingPunct="1">
              <a:buFont typeface="+mj-lt"/>
              <a:buAutoNum type="arabicPeriod"/>
            </a:pPr>
            <a:endParaRPr lang="en-US" sz="2400" dirty="0" smtClean="0">
              <a:solidFill>
                <a:schemeClr val="tx1"/>
              </a:solidFill>
              <a:latin typeface="Arial Narrow" pitchFamily="34" charset="0"/>
            </a:endParaRPr>
          </a:p>
          <a:p>
            <a:pPr marL="514350" indent="-514350" algn="l" eaLnBrk="1" hangingPunct="1">
              <a:buFont typeface="+mj-lt"/>
              <a:buAutoNum type="arabicPeriod"/>
            </a:pPr>
            <a:r>
              <a:rPr lang="en-US" sz="2400" b="1" dirty="0" smtClean="0">
                <a:solidFill>
                  <a:schemeClr val="tx1"/>
                </a:solidFill>
                <a:latin typeface="Arial Narrow" pitchFamily="34" charset="0"/>
              </a:rPr>
              <a:t>Human and financial resources</a:t>
            </a:r>
            <a:r>
              <a:rPr lang="en-US" sz="2400" dirty="0" smtClean="0">
                <a:solidFill>
                  <a:schemeClr val="tx1"/>
                </a:solidFill>
                <a:latin typeface="Arial Narrow" pitchFamily="34" charset="0"/>
              </a:rPr>
              <a:t>.  Major factor in the proficiency and speed of company success.</a:t>
            </a:r>
          </a:p>
          <a:p>
            <a:pPr marL="342900" indent="-342900" algn="l" eaLnBrk="1" hangingPunct="1">
              <a:buFont typeface="+mj-lt"/>
              <a:buAutoNum type="arabicPeriod"/>
            </a:pPr>
            <a:endParaRPr lang="en-US" sz="2400" dirty="0" smtClean="0">
              <a:solidFill>
                <a:schemeClr val="tx1"/>
              </a:solidFill>
              <a:latin typeface="Arial Narrow" pitchFamily="34" charset="0"/>
            </a:endParaRPr>
          </a:p>
          <a:p>
            <a:pPr marL="514350" indent="-514350" algn="l" eaLnBrk="1" hangingPunct="1">
              <a:buFont typeface="+mj-lt"/>
              <a:buAutoNum type="arabicPeriod"/>
            </a:pPr>
            <a:r>
              <a:rPr lang="en-US" sz="2400" b="1" dirty="0" smtClean="0">
                <a:solidFill>
                  <a:schemeClr val="tx1"/>
                </a:solidFill>
                <a:latin typeface="Arial Narrow" pitchFamily="34" charset="0"/>
              </a:rPr>
              <a:t>Partner capabilities</a:t>
            </a:r>
            <a:r>
              <a:rPr lang="en-US" sz="2400" dirty="0" smtClean="0">
                <a:solidFill>
                  <a:schemeClr val="tx1"/>
                </a:solidFill>
                <a:latin typeface="Arial Narrow" pitchFamily="34" charset="0"/>
              </a:rPr>
              <a:t>.  Partner skills and resources determine speed and effectiveness of entry. </a:t>
            </a:r>
            <a:br>
              <a:rPr lang="en-US" sz="2400" dirty="0" smtClean="0">
                <a:solidFill>
                  <a:schemeClr val="tx1"/>
                </a:solidFill>
                <a:latin typeface="Arial Narrow" pitchFamily="34" charset="0"/>
              </a:rPr>
            </a:br>
            <a:endParaRPr lang="en-US" sz="2400" dirty="0" smtClean="0">
              <a:solidFill>
                <a:schemeClr val="tx1"/>
              </a:solidFill>
              <a:latin typeface="Arial Narrow" pitchFamily="34" charset="0"/>
            </a:endParaRPr>
          </a:p>
          <a:p>
            <a:pPr marL="231775" indent="-231775" algn="l" eaLnBrk="1" hangingPunct="1">
              <a:buFont typeface="Arial" charset="0"/>
              <a:buChar char="•"/>
            </a:pPr>
            <a:endParaRPr lang="en-US" sz="2800" dirty="0" smtClean="0">
              <a:solidFill>
                <a:schemeClr val="tx1"/>
              </a:solidFill>
              <a:latin typeface="Arial" charset="0"/>
            </a:endParaRPr>
          </a:p>
        </p:txBody>
      </p:sp>
      <p:pic>
        <p:nvPicPr>
          <p:cNvPr id="50181"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
        <p:nvSpPr>
          <p:cNvPr id="6" name="TextBox 5"/>
          <p:cNvSpPr txBox="1"/>
          <p:nvPr/>
        </p:nvSpPr>
        <p:spPr>
          <a:xfrm>
            <a:off x="7543800" y="5943600"/>
            <a:ext cx="1428596" cy="369332"/>
          </a:xfrm>
          <a:prstGeom prst="rect">
            <a:avLst/>
          </a:prstGeom>
          <a:noFill/>
        </p:spPr>
        <p:txBody>
          <a:bodyPr wrap="none" rtlCol="0">
            <a:spAutoFit/>
          </a:bodyPr>
          <a:lstStyle/>
          <a:p>
            <a:r>
              <a:rPr lang="id-ID" dirty="0" smtClean="0">
                <a:hlinkClick r:id="rId4" action="ppaction://hlinkfile"/>
              </a:rPr>
              <a:t>IBM-Lenovo</a:t>
            </a:r>
            <a:endParaRPr lang="id-ID"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03" name="Title 1"/>
          <p:cNvSpPr>
            <a:spLocks noGrp="1"/>
          </p:cNvSpPr>
          <p:nvPr>
            <p:ph type="ctrTitle"/>
          </p:nvPr>
        </p:nvSpPr>
        <p:spPr>
          <a:xfrm>
            <a:off x="152400" y="76200"/>
            <a:ext cx="8839200" cy="838200"/>
          </a:xfrm>
        </p:spPr>
        <p:txBody>
          <a:bodyPr/>
          <a:lstStyle/>
          <a:p>
            <a:pPr eaLnBrk="1" hangingPunct="1"/>
            <a:r>
              <a:rPr lang="en-US" sz="2600" b="1" smtClean="0">
                <a:latin typeface="Arial Narrow" pitchFamily="34" charset="0"/>
                <a:cs typeface="Arial" charset="0"/>
              </a:rPr>
              <a:t>Factors Determining Company Sales Potential (cont.)</a:t>
            </a:r>
          </a:p>
        </p:txBody>
      </p:sp>
      <p:sp>
        <p:nvSpPr>
          <p:cNvPr id="51204" name="Subtitle 2"/>
          <p:cNvSpPr>
            <a:spLocks noGrp="1"/>
          </p:cNvSpPr>
          <p:nvPr>
            <p:ph type="subTitle" idx="1"/>
          </p:nvPr>
        </p:nvSpPr>
        <p:spPr>
          <a:xfrm>
            <a:off x="152400" y="1143000"/>
            <a:ext cx="8839200" cy="5181600"/>
          </a:xfrm>
        </p:spPr>
        <p:txBody>
          <a:bodyPr/>
          <a:lstStyle/>
          <a:p>
            <a:pPr marL="514350" indent="-514350" algn="l" eaLnBrk="1" hangingPunct="1">
              <a:lnSpc>
                <a:spcPct val="110000"/>
              </a:lnSpc>
              <a:buFont typeface="+mj-lt"/>
              <a:buAutoNum type="arabicPeriod"/>
            </a:pPr>
            <a:r>
              <a:rPr lang="en-US" sz="2800" b="1" dirty="0" smtClean="0">
                <a:solidFill>
                  <a:schemeClr val="tx1"/>
                </a:solidFill>
                <a:latin typeface="Arial Narrow" pitchFamily="34" charset="0"/>
              </a:rPr>
              <a:t>Access to distribution channels</a:t>
            </a:r>
            <a:r>
              <a:rPr lang="en-US" sz="2800" dirty="0" smtClean="0">
                <a:solidFill>
                  <a:schemeClr val="tx1"/>
                </a:solidFill>
                <a:latin typeface="Arial Narrow" pitchFamily="34" charset="0"/>
              </a:rPr>
              <a:t>.  Ability to set up and use intermediaries and channel infrastructure.</a:t>
            </a:r>
          </a:p>
          <a:p>
            <a:pPr marL="231775" indent="-231775" algn="l" eaLnBrk="1" hangingPunct="1">
              <a:lnSpc>
                <a:spcPct val="110000"/>
              </a:lnSpc>
              <a:buFont typeface="+mj-lt"/>
              <a:buAutoNum type="arabicPeriod"/>
            </a:pPr>
            <a:endParaRPr lang="en-US" sz="600" dirty="0" smtClean="0">
              <a:solidFill>
                <a:schemeClr val="tx1"/>
              </a:solidFill>
              <a:latin typeface="Arial Narrow" pitchFamily="34" charset="0"/>
            </a:endParaRPr>
          </a:p>
          <a:p>
            <a:pPr marL="514350" indent="-514350" algn="l" eaLnBrk="1" hangingPunct="1">
              <a:lnSpc>
                <a:spcPct val="110000"/>
              </a:lnSpc>
              <a:buFont typeface="+mj-lt"/>
              <a:buAutoNum type="arabicPeriod"/>
            </a:pPr>
            <a:r>
              <a:rPr lang="en-US" sz="2800" b="1" dirty="0" smtClean="0">
                <a:solidFill>
                  <a:schemeClr val="tx1"/>
                </a:solidFill>
                <a:latin typeface="Arial Narrow" pitchFamily="34" charset="0"/>
              </a:rPr>
              <a:t>Market penetration timetable</a:t>
            </a:r>
            <a:r>
              <a:rPr lang="en-US" sz="2800" dirty="0" smtClean="0">
                <a:solidFill>
                  <a:schemeClr val="tx1"/>
                </a:solidFill>
                <a:latin typeface="Arial Narrow" pitchFamily="34" charset="0"/>
              </a:rPr>
              <a:t>. Fast or slow?  Each has advantages and disadvantages. </a:t>
            </a:r>
          </a:p>
          <a:p>
            <a:pPr marL="231775" indent="-231775" algn="l" eaLnBrk="1" hangingPunct="1">
              <a:lnSpc>
                <a:spcPct val="110000"/>
              </a:lnSpc>
              <a:buFont typeface="+mj-lt"/>
              <a:buAutoNum type="arabicPeriod"/>
            </a:pPr>
            <a:endParaRPr lang="en-US" sz="600" dirty="0" smtClean="0">
              <a:solidFill>
                <a:schemeClr val="tx1"/>
              </a:solidFill>
              <a:latin typeface="Arial Narrow" pitchFamily="34" charset="0"/>
            </a:endParaRPr>
          </a:p>
          <a:p>
            <a:pPr marL="514350" indent="-514350" algn="l" eaLnBrk="1" hangingPunct="1">
              <a:lnSpc>
                <a:spcPct val="110000"/>
              </a:lnSpc>
              <a:buFont typeface="+mj-lt"/>
              <a:buAutoNum type="arabicPeriod"/>
            </a:pPr>
            <a:r>
              <a:rPr lang="en-US" sz="2800" b="1" dirty="0" smtClean="0">
                <a:solidFill>
                  <a:schemeClr val="tx1"/>
                </a:solidFill>
                <a:latin typeface="Arial Narrow" pitchFamily="34" charset="0"/>
              </a:rPr>
              <a:t>Risk tolerance of senior managers</a:t>
            </a:r>
            <a:r>
              <a:rPr lang="en-US" sz="2800" dirty="0" smtClean="0">
                <a:solidFill>
                  <a:schemeClr val="tx1"/>
                </a:solidFill>
                <a:latin typeface="Arial Narrow" pitchFamily="34" charset="0"/>
              </a:rPr>
              <a:t>.  </a:t>
            </a:r>
          </a:p>
          <a:p>
            <a:pPr marL="231775" indent="-231775" algn="l" eaLnBrk="1" hangingPunct="1">
              <a:lnSpc>
                <a:spcPct val="110000"/>
              </a:lnSpc>
              <a:buFont typeface="+mj-lt"/>
              <a:buAutoNum type="arabicPeriod"/>
            </a:pPr>
            <a:endParaRPr lang="en-US" sz="600" dirty="0" smtClean="0">
              <a:solidFill>
                <a:schemeClr val="tx1"/>
              </a:solidFill>
              <a:latin typeface="Arial Narrow" pitchFamily="34" charset="0"/>
            </a:endParaRPr>
          </a:p>
          <a:p>
            <a:pPr marL="514350" indent="-514350" algn="l" eaLnBrk="1" hangingPunct="1">
              <a:lnSpc>
                <a:spcPct val="110000"/>
              </a:lnSpc>
              <a:buFont typeface="+mj-lt"/>
              <a:buAutoNum type="arabicPeriod"/>
            </a:pPr>
            <a:r>
              <a:rPr lang="en-US" sz="2800" b="1" dirty="0" smtClean="0">
                <a:solidFill>
                  <a:schemeClr val="tx1"/>
                </a:solidFill>
                <a:latin typeface="Arial Narrow" pitchFamily="34" charset="0"/>
              </a:rPr>
              <a:t>Special links, contacts, capabilities of the firm</a:t>
            </a:r>
            <a:r>
              <a:rPr lang="en-US" sz="2800" dirty="0" smtClean="0">
                <a:solidFill>
                  <a:schemeClr val="tx1"/>
                </a:solidFill>
                <a:latin typeface="Arial Narrow" pitchFamily="34" charset="0"/>
              </a:rPr>
              <a:t>.  The firm’s network in the market.</a:t>
            </a:r>
          </a:p>
          <a:p>
            <a:pPr marL="231775" indent="-231775" algn="l" eaLnBrk="1" hangingPunct="1">
              <a:lnSpc>
                <a:spcPct val="110000"/>
              </a:lnSpc>
              <a:buFont typeface="+mj-lt"/>
              <a:buAutoNum type="arabicPeriod"/>
            </a:pPr>
            <a:endParaRPr lang="en-US" sz="600" dirty="0" smtClean="0">
              <a:solidFill>
                <a:schemeClr val="tx1"/>
              </a:solidFill>
              <a:latin typeface="Arial Narrow" pitchFamily="34" charset="0"/>
            </a:endParaRPr>
          </a:p>
          <a:p>
            <a:pPr marL="514350" indent="-514350" algn="l" eaLnBrk="1" hangingPunct="1">
              <a:lnSpc>
                <a:spcPct val="110000"/>
              </a:lnSpc>
              <a:buFont typeface="+mj-lt"/>
              <a:buAutoNum type="arabicPeriod"/>
            </a:pPr>
            <a:r>
              <a:rPr lang="en-US" sz="2800" b="1" dirty="0" smtClean="0">
                <a:solidFill>
                  <a:schemeClr val="tx1"/>
                </a:solidFill>
                <a:latin typeface="Arial Narrow" pitchFamily="34" charset="0"/>
              </a:rPr>
              <a:t>Reputation</a:t>
            </a:r>
            <a:r>
              <a:rPr lang="en-US" sz="2800" dirty="0" smtClean="0">
                <a:solidFill>
                  <a:schemeClr val="tx1"/>
                </a:solidFill>
                <a:latin typeface="Arial Narrow" pitchFamily="34" charset="0"/>
              </a:rPr>
              <a:t>.  Success may be faster if customers are already familiar with the firm’s brands and reputation</a:t>
            </a:r>
          </a:p>
          <a:p>
            <a:pPr marL="231775" indent="-231775" algn="l" eaLnBrk="1" hangingPunct="1">
              <a:lnSpc>
                <a:spcPct val="110000"/>
              </a:lnSpc>
              <a:buFont typeface="Arial" charset="0"/>
              <a:buChar char="•"/>
            </a:pPr>
            <a:endParaRPr lang="en-US" sz="2800" dirty="0" smtClean="0">
              <a:solidFill>
                <a:schemeClr val="tx1"/>
              </a:solidFill>
              <a:latin typeface="Arial" charset="0"/>
            </a:endParaRPr>
          </a:p>
        </p:txBody>
      </p:sp>
      <p:pic>
        <p:nvPicPr>
          <p:cNvPr id="51205"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1"/>
          <p:cNvSpPr txBox="1">
            <a:spLocks noChangeArrowheads="1"/>
          </p:cNvSpPr>
          <p:nvPr/>
        </p:nvSpPr>
        <p:spPr bwMode="auto">
          <a:xfrm>
            <a:off x="0" y="6353175"/>
            <a:ext cx="9144000" cy="369888"/>
          </a:xfrm>
          <a:prstGeom prst="rect">
            <a:avLst/>
          </a:prstGeom>
          <a:solidFill>
            <a:srgbClr val="00B050"/>
          </a:solidFill>
          <a:ln w="9525">
            <a:noFill/>
            <a:miter lim="800000"/>
            <a:headEnd/>
            <a:tailEnd/>
          </a:ln>
        </p:spPr>
        <p:txBody>
          <a:bodyPr>
            <a:spAutoFit/>
          </a:bodyPr>
          <a:lstStyle/>
          <a:p>
            <a:endParaRPr lang="en-GB">
              <a:latin typeface="Calibri" pitchFamily="34" charset="0"/>
            </a:endParaRPr>
          </a:p>
        </p:txBody>
      </p:sp>
      <p:sp>
        <p:nvSpPr>
          <p:cNvPr id="15363" name="TextBox 2"/>
          <p:cNvSpPr txBox="1">
            <a:spLocks noChangeArrowheads="1"/>
          </p:cNvSpPr>
          <p:nvPr/>
        </p:nvSpPr>
        <p:spPr bwMode="auto">
          <a:xfrm>
            <a:off x="533400" y="4648200"/>
            <a:ext cx="8153400" cy="1555750"/>
          </a:xfrm>
          <a:prstGeom prst="rect">
            <a:avLst/>
          </a:prstGeom>
          <a:noFill/>
          <a:ln w="9525">
            <a:noFill/>
            <a:miter lim="800000"/>
            <a:headEnd/>
            <a:tailEnd/>
          </a:ln>
        </p:spPr>
        <p:txBody>
          <a:bodyPr>
            <a:spAutoFit/>
          </a:bodyPr>
          <a:lstStyle/>
          <a:p>
            <a:pPr algn="ctr"/>
            <a:r>
              <a:rPr lang="en-US" b="1">
                <a:solidFill>
                  <a:srgbClr val="404040"/>
                </a:solidFill>
              </a:rPr>
              <a:t>International Business: The New Realities, </a:t>
            </a:r>
            <a:r>
              <a:rPr lang="en-US" b="1"/>
              <a:t>Global Edition,</a:t>
            </a:r>
            <a:r>
              <a:rPr lang="en-US"/>
              <a:t> </a:t>
            </a:r>
            <a:r>
              <a:rPr lang="en-US" b="1">
                <a:solidFill>
                  <a:srgbClr val="404040"/>
                </a:solidFill>
              </a:rPr>
              <a:t>3</a:t>
            </a:r>
            <a:r>
              <a:rPr lang="en-US" b="1" baseline="30000">
                <a:solidFill>
                  <a:srgbClr val="404040"/>
                </a:solidFill>
              </a:rPr>
              <a:t>rd</a:t>
            </a:r>
            <a:r>
              <a:rPr lang="en-US" b="1">
                <a:solidFill>
                  <a:srgbClr val="404040"/>
                </a:solidFill>
              </a:rPr>
              <a:t> Edition</a:t>
            </a:r>
          </a:p>
          <a:p>
            <a:pPr algn="ctr"/>
            <a:endParaRPr lang="en-US" sz="1200" b="1">
              <a:solidFill>
                <a:srgbClr val="404040"/>
              </a:solidFill>
            </a:endParaRPr>
          </a:p>
          <a:p>
            <a:pPr algn="ctr"/>
            <a:r>
              <a:rPr lang="en-US">
                <a:solidFill>
                  <a:srgbClr val="404040"/>
                </a:solidFill>
              </a:rPr>
              <a:t>by </a:t>
            </a:r>
          </a:p>
          <a:p>
            <a:pPr algn="ctr"/>
            <a:endParaRPr lang="en-US" sz="1200" b="1">
              <a:solidFill>
                <a:srgbClr val="404040"/>
              </a:solidFill>
            </a:endParaRPr>
          </a:p>
          <a:p>
            <a:pPr algn="ctr"/>
            <a:r>
              <a:rPr lang="en-US" b="1">
                <a:solidFill>
                  <a:srgbClr val="404040"/>
                </a:solidFill>
              </a:rPr>
              <a:t>Cavusgil, Knight, and Riesenberger</a:t>
            </a:r>
          </a:p>
          <a:p>
            <a:endParaRPr lang="en-US">
              <a:solidFill>
                <a:srgbClr val="404040"/>
              </a:solidFill>
            </a:endParaRPr>
          </a:p>
        </p:txBody>
      </p:sp>
      <p:sp>
        <p:nvSpPr>
          <p:cNvPr id="15364" name="TextBox 5"/>
          <p:cNvSpPr txBox="1">
            <a:spLocks noChangeArrowheads="1"/>
          </p:cNvSpPr>
          <p:nvPr/>
        </p:nvSpPr>
        <p:spPr bwMode="auto">
          <a:xfrm>
            <a:off x="0" y="838200"/>
            <a:ext cx="9144000" cy="1200150"/>
          </a:xfrm>
          <a:prstGeom prst="rect">
            <a:avLst/>
          </a:prstGeom>
          <a:solidFill>
            <a:srgbClr val="00B050"/>
          </a:solidFill>
          <a:ln w="9525">
            <a:noFill/>
            <a:miter lim="800000"/>
            <a:headEnd/>
            <a:tailEnd/>
          </a:ln>
        </p:spPr>
        <p:txBody>
          <a:bodyPr>
            <a:spAutoFit/>
          </a:bodyPr>
          <a:lstStyle/>
          <a:p>
            <a:r>
              <a:rPr lang="en-US" sz="7200">
                <a:latin typeface="Arial Narrow" pitchFamily="34" charset="0"/>
              </a:rPr>
              <a:t>			</a:t>
            </a:r>
            <a:r>
              <a:rPr lang="en-US" sz="7200">
                <a:solidFill>
                  <a:schemeClr val="bg1"/>
                </a:solidFill>
                <a:latin typeface="Arial Narrow" pitchFamily="34" charset="0"/>
                <a:ea typeface="MS Gothic" pitchFamily="49" charset="-128"/>
              </a:rPr>
              <a:t>Chapter </a:t>
            </a:r>
            <a:r>
              <a:rPr lang="en-US" sz="7200" i="1">
                <a:solidFill>
                  <a:schemeClr val="bg1"/>
                </a:solidFill>
                <a:latin typeface="Arial Narrow" pitchFamily="34" charset="0"/>
                <a:ea typeface="MS Gothic" pitchFamily="49" charset="-128"/>
              </a:rPr>
              <a:t>13</a:t>
            </a:r>
          </a:p>
        </p:txBody>
      </p:sp>
      <p:pic>
        <p:nvPicPr>
          <p:cNvPr id="15365" name="Picture 8"/>
          <p:cNvPicPr>
            <a:picLocks noChangeAspect="1" noChangeArrowheads="1"/>
          </p:cNvPicPr>
          <p:nvPr/>
        </p:nvPicPr>
        <p:blipFill>
          <a:blip r:embed="rId3" cstate="print"/>
          <a:srcRect/>
          <a:stretch>
            <a:fillRect/>
          </a:stretch>
        </p:blipFill>
        <p:spPr bwMode="auto">
          <a:xfrm>
            <a:off x="609600" y="838200"/>
            <a:ext cx="1219200" cy="1219200"/>
          </a:xfrm>
          <a:prstGeom prst="rect">
            <a:avLst/>
          </a:prstGeom>
          <a:noFill/>
          <a:ln w="9525">
            <a:noFill/>
            <a:miter lim="800000"/>
            <a:headEnd/>
            <a:tailEnd/>
          </a:ln>
        </p:spPr>
      </p:pic>
      <p:pic>
        <p:nvPicPr>
          <p:cNvPr id="15366" name="Picture 7"/>
          <p:cNvPicPr>
            <a:picLocks noChangeAspect="1" noChangeArrowheads="1"/>
          </p:cNvPicPr>
          <p:nvPr/>
        </p:nvPicPr>
        <p:blipFill>
          <a:blip r:embed="rId4" cstate="print"/>
          <a:srcRect/>
          <a:stretch>
            <a:fillRect/>
          </a:stretch>
        </p:blipFill>
        <p:spPr bwMode="auto">
          <a:xfrm>
            <a:off x="1319213" y="2733675"/>
            <a:ext cx="6505575" cy="1390650"/>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
            <a:ext cx="7772400" cy="838200"/>
          </a:xfrm>
        </p:spPr>
        <p:txBody>
          <a:bodyPr rtlCol="0">
            <a:normAutofit fontScale="90000"/>
          </a:bodyPr>
          <a:lstStyle/>
          <a:p>
            <a:pPr eaLnBrk="1" fontAlgn="auto" hangingPunct="1">
              <a:spcAft>
                <a:spcPts val="0"/>
              </a:spcAft>
              <a:defRPr/>
            </a:pPr>
            <a:r>
              <a:rPr lang="en-US" sz="3200" b="1" dirty="0" smtClean="0">
                <a:latin typeface="Arial Narrow" pitchFamily="34" charset="0"/>
                <a:cs typeface="Arial" pitchFamily="34" charset="0"/>
              </a:rPr>
              <a:t>A Framework for Estimating Company </a:t>
            </a:r>
            <a:br>
              <a:rPr lang="en-US" sz="3200" b="1" dirty="0" smtClean="0">
                <a:latin typeface="Arial Narrow" pitchFamily="34" charset="0"/>
                <a:cs typeface="Arial" pitchFamily="34" charset="0"/>
              </a:rPr>
            </a:br>
            <a:r>
              <a:rPr lang="en-US" sz="3200" b="1" dirty="0" smtClean="0">
                <a:latin typeface="Arial Narrow" pitchFamily="34" charset="0"/>
                <a:cs typeface="Arial" pitchFamily="34" charset="0"/>
              </a:rPr>
              <a:t>Sales Potential in the Foreign Market</a:t>
            </a:r>
          </a:p>
        </p:txBody>
      </p:sp>
      <p:pic>
        <p:nvPicPr>
          <p:cNvPr id="52227" name="Picture 4"/>
          <p:cNvPicPr>
            <a:picLocks noChangeAspect="1" noChangeArrowheads="1"/>
          </p:cNvPicPr>
          <p:nvPr/>
        </p:nvPicPr>
        <p:blipFill>
          <a:blip r:embed="rId3" cstate="print"/>
          <a:srcRect/>
          <a:stretch>
            <a:fillRect/>
          </a:stretch>
        </p:blipFill>
        <p:spPr bwMode="auto">
          <a:xfrm>
            <a:off x="381000" y="990600"/>
            <a:ext cx="8231188" cy="5791200"/>
          </a:xfrm>
          <a:prstGeom prst="rect">
            <a:avLst/>
          </a:prstGeom>
          <a:noFill/>
          <a:ln w="9525">
            <a:noFill/>
            <a:miter lim="800000"/>
            <a:headEnd/>
            <a:tailEnd/>
          </a:ln>
        </p:spPr>
      </p:pic>
      <p:sp>
        <p:nvSpPr>
          <p:cNvPr id="3" name="Footer Placeholder 2"/>
          <p:cNvSpPr>
            <a:spLocks noGrp="1"/>
          </p:cNvSpPr>
          <p:nvPr>
            <p:ph type="ftr" sz="quarter" idx="11"/>
          </p:nvPr>
        </p:nvSpPr>
        <p:spPr/>
        <p:txBody>
          <a:bodyPr/>
          <a:lstStyle/>
          <a:p>
            <a:r>
              <a:rPr lang="en-US"/>
              <a:t>Copyright © 2014 Pearson Education</a:t>
            </a:r>
          </a:p>
        </p:txBody>
      </p:sp>
      <p:sp>
        <p:nvSpPr>
          <p:cNvPr id="5" name="TextBox 4"/>
          <p:cNvSpPr txBox="1"/>
          <p:nvPr/>
        </p:nvSpPr>
        <p:spPr>
          <a:xfrm>
            <a:off x="381000" y="4038600"/>
            <a:ext cx="1210588" cy="369332"/>
          </a:xfrm>
          <a:prstGeom prst="rect">
            <a:avLst/>
          </a:prstGeom>
          <a:noFill/>
        </p:spPr>
        <p:txBody>
          <a:bodyPr wrap="none" rtlCol="0">
            <a:spAutoFit/>
          </a:bodyPr>
          <a:lstStyle/>
          <a:p>
            <a:r>
              <a:rPr lang="id-ID" dirty="0" smtClean="0">
                <a:hlinkClick r:id="rId4" action="ppaction://hlinkfile"/>
              </a:rPr>
              <a:t>Motorrolla</a:t>
            </a:r>
            <a:endParaRPr lang="id-ID" dirty="0"/>
          </a:p>
        </p:txBody>
      </p:sp>
      <p:sp>
        <p:nvSpPr>
          <p:cNvPr id="6" name="TextBox 5">
            <a:hlinkClick r:id="rId5" action="ppaction://hlinkfile"/>
          </p:cNvPr>
          <p:cNvSpPr txBox="1"/>
          <p:nvPr/>
        </p:nvSpPr>
        <p:spPr>
          <a:xfrm>
            <a:off x="7620000" y="5943600"/>
            <a:ext cx="838691" cy="369332"/>
          </a:xfrm>
          <a:prstGeom prst="rect">
            <a:avLst/>
          </a:prstGeom>
          <a:noFill/>
        </p:spPr>
        <p:txBody>
          <a:bodyPr wrap="none" rtlCol="0">
            <a:spAutoFit/>
          </a:bodyPr>
          <a:lstStyle/>
          <a:p>
            <a:r>
              <a:rPr lang="id-ID" dirty="0" smtClean="0"/>
              <a:t>Bethel</a:t>
            </a:r>
            <a:endParaRPr lang="id-ID"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1" name="Title 1"/>
          <p:cNvSpPr>
            <a:spLocks noGrp="1"/>
          </p:cNvSpPr>
          <p:nvPr>
            <p:ph type="ctrTitle"/>
          </p:nvPr>
        </p:nvSpPr>
        <p:spPr>
          <a:xfrm>
            <a:off x="685800" y="76200"/>
            <a:ext cx="7772400" cy="838200"/>
          </a:xfrm>
        </p:spPr>
        <p:txBody>
          <a:bodyPr/>
          <a:lstStyle/>
          <a:p>
            <a:pPr eaLnBrk="1" hangingPunct="1"/>
            <a:r>
              <a:rPr lang="en-US" sz="3600" b="1" dirty="0" smtClean="0">
                <a:latin typeface="Arial Narrow" pitchFamily="34" charset="0"/>
                <a:cs typeface="Arial" charset="0"/>
              </a:rPr>
              <a:t>Global Market Opportunity</a:t>
            </a:r>
          </a:p>
        </p:txBody>
      </p:sp>
      <p:pic>
        <p:nvPicPr>
          <p:cNvPr id="17412"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17413" name="TextBox 5"/>
          <p:cNvSpPr txBox="1">
            <a:spLocks noChangeArrowheads="1"/>
          </p:cNvSpPr>
          <p:nvPr/>
        </p:nvSpPr>
        <p:spPr bwMode="auto">
          <a:xfrm>
            <a:off x="304800" y="1295400"/>
            <a:ext cx="8534400" cy="1384300"/>
          </a:xfrm>
          <a:prstGeom prst="rect">
            <a:avLst/>
          </a:prstGeom>
          <a:solidFill>
            <a:srgbClr val="FFC000"/>
          </a:solidFill>
          <a:ln w="9525">
            <a:noFill/>
            <a:miter lim="800000"/>
            <a:headEnd/>
            <a:tailEnd/>
          </a:ln>
        </p:spPr>
        <p:txBody>
          <a:bodyPr>
            <a:spAutoFit/>
          </a:bodyPr>
          <a:lstStyle/>
          <a:p>
            <a:pPr algn="ctr"/>
            <a:r>
              <a:rPr lang="en-US" sz="2800" dirty="0">
                <a:latin typeface="Arial Narrow" pitchFamily="34" charset="0"/>
              </a:rPr>
              <a:t>A </a:t>
            </a:r>
            <a:r>
              <a:rPr lang="en-US" sz="2800" b="1" dirty="0">
                <a:latin typeface="Arial Narrow" pitchFamily="34" charset="0"/>
              </a:rPr>
              <a:t>favorable combination </a:t>
            </a:r>
            <a:r>
              <a:rPr lang="en-US" sz="2800" dirty="0">
                <a:latin typeface="Arial Narrow" pitchFamily="34" charset="0"/>
              </a:rPr>
              <a:t>of circumstances, locations, or timing that offers prospects for exporting, investing, sourcing, or </a:t>
            </a:r>
            <a:r>
              <a:rPr lang="en-US" sz="2800" dirty="0">
                <a:latin typeface="Arial Narrow" pitchFamily="34" charset="0"/>
                <a:hlinkClick r:id="rId4" action="ppaction://hlinkfile"/>
              </a:rPr>
              <a:t>partnering</a:t>
            </a:r>
            <a:r>
              <a:rPr lang="en-US" sz="2800" dirty="0">
                <a:latin typeface="Arial Narrow" pitchFamily="34" charset="0"/>
              </a:rPr>
              <a:t> in foreign markets</a:t>
            </a:r>
            <a:endParaRPr lang="en-US" dirty="0">
              <a:latin typeface="Arial Narrow" pitchFamily="34" charset="0"/>
            </a:endParaRPr>
          </a:p>
        </p:txBody>
      </p:sp>
      <p:sp>
        <p:nvSpPr>
          <p:cNvPr id="17414" name="Rectangle 3"/>
          <p:cNvSpPr txBox="1">
            <a:spLocks noChangeArrowheads="1"/>
          </p:cNvSpPr>
          <p:nvPr/>
        </p:nvSpPr>
        <p:spPr bwMode="auto">
          <a:xfrm>
            <a:off x="228600" y="2759075"/>
            <a:ext cx="8610600" cy="3032125"/>
          </a:xfrm>
          <a:prstGeom prst="rect">
            <a:avLst/>
          </a:prstGeom>
          <a:noFill/>
          <a:ln w="9525">
            <a:noFill/>
            <a:miter lim="800000"/>
            <a:headEnd/>
            <a:tailEnd/>
          </a:ln>
        </p:spPr>
        <p:txBody>
          <a:bodyPr/>
          <a:lstStyle/>
          <a:p>
            <a:pPr marL="514350" indent="-514350">
              <a:lnSpc>
                <a:spcPct val="90000"/>
              </a:lnSpc>
              <a:spcBef>
                <a:spcPct val="20000"/>
              </a:spcBef>
              <a:buFont typeface="+mj-lt"/>
              <a:buAutoNum type="arabicPeriod"/>
            </a:pPr>
            <a:r>
              <a:rPr lang="en-US" sz="2800" dirty="0">
                <a:latin typeface="Arial Narrow" pitchFamily="34" charset="0"/>
              </a:rPr>
              <a:t>Typical opportunities include the option to:</a:t>
            </a:r>
          </a:p>
          <a:p>
            <a:pPr marL="628650" lvl="1" indent="-514350">
              <a:lnSpc>
                <a:spcPct val="90000"/>
              </a:lnSpc>
              <a:spcBef>
                <a:spcPct val="20000"/>
              </a:spcBef>
              <a:buFont typeface="+mj-lt"/>
              <a:buAutoNum type="arabicPeriod"/>
            </a:pPr>
            <a:r>
              <a:rPr lang="en-US" sz="2700" dirty="0">
                <a:latin typeface="Arial Narrow" pitchFamily="34" charset="0"/>
              </a:rPr>
              <a:t>market products and services; </a:t>
            </a:r>
          </a:p>
          <a:p>
            <a:pPr marL="628650" lvl="1" indent="-514350">
              <a:lnSpc>
                <a:spcPct val="90000"/>
              </a:lnSpc>
              <a:spcBef>
                <a:spcPct val="20000"/>
              </a:spcBef>
              <a:buFont typeface="+mj-lt"/>
              <a:buAutoNum type="arabicPeriod"/>
            </a:pPr>
            <a:r>
              <a:rPr lang="en-US" sz="2700" dirty="0">
                <a:latin typeface="Arial Narrow" pitchFamily="34" charset="0"/>
              </a:rPr>
              <a:t>establish factories or other production facilities to make offerings more competently or cost-effectively; </a:t>
            </a:r>
          </a:p>
          <a:p>
            <a:pPr marL="628650" lvl="1" indent="-514350">
              <a:lnSpc>
                <a:spcPct val="90000"/>
              </a:lnSpc>
              <a:spcBef>
                <a:spcPct val="20000"/>
              </a:spcBef>
              <a:buFont typeface="+mj-lt"/>
              <a:buAutoNum type="arabicPeriod"/>
            </a:pPr>
            <a:r>
              <a:rPr lang="en-US" sz="2700" dirty="0">
                <a:latin typeface="Arial Narrow" pitchFamily="34" charset="0"/>
              </a:rPr>
              <a:t>procure raw materials, components, or services of lower cost or superior quality; </a:t>
            </a:r>
          </a:p>
          <a:p>
            <a:pPr marL="628650" lvl="1" indent="-514350">
              <a:lnSpc>
                <a:spcPct val="90000"/>
              </a:lnSpc>
              <a:spcBef>
                <a:spcPct val="20000"/>
              </a:spcBef>
              <a:buFont typeface="+mj-lt"/>
              <a:buAutoNum type="arabicPeriod"/>
            </a:pPr>
            <a:r>
              <a:rPr lang="en-US" sz="2700" dirty="0">
                <a:latin typeface="Arial Narrow" pitchFamily="34" charset="0"/>
              </a:rPr>
              <a:t>Enter collaborative arrangements with foreign partners </a:t>
            </a: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5" name="Title 1"/>
          <p:cNvSpPr>
            <a:spLocks noGrp="1"/>
          </p:cNvSpPr>
          <p:nvPr>
            <p:ph type="ctrTitle"/>
          </p:nvPr>
        </p:nvSpPr>
        <p:spPr>
          <a:xfrm>
            <a:off x="685800" y="76200"/>
            <a:ext cx="7772400" cy="838200"/>
          </a:xfrm>
        </p:spPr>
        <p:txBody>
          <a:bodyPr/>
          <a:lstStyle/>
          <a:p>
            <a:pPr eaLnBrk="1" hangingPunct="1"/>
            <a:r>
              <a:rPr lang="en-US" sz="2800" b="1" dirty="0" smtClean="0">
                <a:latin typeface="Arial Narrow" pitchFamily="34" charset="0"/>
                <a:cs typeface="Arial" charset="0"/>
              </a:rPr>
              <a:t>The Six Tasks of Global Market </a:t>
            </a:r>
            <a:br>
              <a:rPr lang="en-US" sz="2800" b="1" dirty="0" smtClean="0">
                <a:latin typeface="Arial Narrow" pitchFamily="34" charset="0"/>
                <a:cs typeface="Arial" charset="0"/>
              </a:rPr>
            </a:br>
            <a:r>
              <a:rPr lang="en-US" sz="2800" b="1" dirty="0" smtClean="0">
                <a:latin typeface="Arial Narrow" pitchFamily="34" charset="0"/>
                <a:cs typeface="Arial" charset="0"/>
              </a:rPr>
              <a:t>Opportunity Assessment (GMOA)</a:t>
            </a:r>
          </a:p>
        </p:txBody>
      </p:sp>
      <p:sp>
        <p:nvSpPr>
          <p:cNvPr id="18436" name="Subtitle 2"/>
          <p:cNvSpPr>
            <a:spLocks noGrp="1"/>
          </p:cNvSpPr>
          <p:nvPr>
            <p:ph type="subTitle" idx="1"/>
          </p:nvPr>
        </p:nvSpPr>
        <p:spPr>
          <a:xfrm>
            <a:off x="914400" y="1143000"/>
            <a:ext cx="7924800" cy="5029200"/>
          </a:xfrm>
        </p:spPr>
        <p:txBody>
          <a:bodyPr/>
          <a:lstStyle/>
          <a:p>
            <a:pPr marL="231775" indent="-231775" algn="l" eaLnBrk="1" hangingPunct="1"/>
            <a:r>
              <a:rPr lang="en-US" sz="2700" dirty="0" smtClean="0">
                <a:solidFill>
                  <a:schemeClr val="tx1"/>
                </a:solidFill>
                <a:latin typeface="Arial Narrow" pitchFamily="34" charset="0"/>
              </a:rPr>
              <a:t>1. Analyze organizational </a:t>
            </a:r>
            <a:r>
              <a:rPr lang="en-US" sz="2700" b="1" dirty="0" smtClean="0">
                <a:solidFill>
                  <a:schemeClr val="tx1"/>
                </a:solidFill>
                <a:latin typeface="Arial Narrow" pitchFamily="34" charset="0"/>
              </a:rPr>
              <a:t>readines</a:t>
            </a:r>
            <a:r>
              <a:rPr lang="en-US" sz="2700" dirty="0" smtClean="0">
                <a:solidFill>
                  <a:schemeClr val="tx1"/>
                </a:solidFill>
                <a:latin typeface="Arial Narrow" pitchFamily="34" charset="0"/>
              </a:rPr>
              <a:t>s to internationalize</a:t>
            </a:r>
            <a:br>
              <a:rPr lang="en-US" sz="2700" dirty="0" smtClean="0">
                <a:solidFill>
                  <a:schemeClr val="tx1"/>
                </a:solidFill>
                <a:latin typeface="Arial Narrow" pitchFamily="34" charset="0"/>
              </a:rPr>
            </a:br>
            <a:endParaRPr lang="en-US" sz="300" dirty="0" smtClean="0">
              <a:solidFill>
                <a:schemeClr val="tx1"/>
              </a:solidFill>
              <a:latin typeface="Arial Narrow" pitchFamily="34" charset="0"/>
            </a:endParaRPr>
          </a:p>
          <a:p>
            <a:pPr marL="231775" indent="-231775" algn="l" eaLnBrk="1" hangingPunct="1"/>
            <a:r>
              <a:rPr lang="en-US" sz="2700" dirty="0" smtClean="0">
                <a:solidFill>
                  <a:schemeClr val="tx1"/>
                </a:solidFill>
                <a:latin typeface="Arial Narrow" pitchFamily="34" charset="0"/>
              </a:rPr>
              <a:t>2. Assess the </a:t>
            </a:r>
            <a:r>
              <a:rPr lang="en-US" sz="2700" b="1" dirty="0" smtClean="0">
                <a:solidFill>
                  <a:schemeClr val="tx1"/>
                </a:solidFill>
                <a:latin typeface="Arial Narrow" pitchFamily="34" charset="0"/>
              </a:rPr>
              <a:t>suitability</a:t>
            </a:r>
            <a:r>
              <a:rPr lang="en-US" sz="2700" dirty="0" smtClean="0">
                <a:solidFill>
                  <a:schemeClr val="tx1"/>
                </a:solidFill>
                <a:latin typeface="Arial Narrow" pitchFamily="34" charset="0"/>
              </a:rPr>
              <a:t> of the firm’s products and </a:t>
            </a:r>
            <a:br>
              <a:rPr lang="en-US" sz="2700" dirty="0" smtClean="0">
                <a:solidFill>
                  <a:schemeClr val="tx1"/>
                </a:solidFill>
                <a:latin typeface="Arial Narrow" pitchFamily="34" charset="0"/>
              </a:rPr>
            </a:br>
            <a:r>
              <a:rPr lang="en-US" sz="2700" dirty="0" smtClean="0">
                <a:solidFill>
                  <a:schemeClr val="tx1"/>
                </a:solidFill>
                <a:latin typeface="Arial Narrow" pitchFamily="34" charset="0"/>
              </a:rPr>
              <a:t> services for foreign markets</a:t>
            </a:r>
          </a:p>
          <a:p>
            <a:pPr marL="231775" indent="-231775" algn="l" eaLnBrk="1" hangingPunct="1">
              <a:buFont typeface="Arial" charset="0"/>
              <a:buChar char="•"/>
            </a:pPr>
            <a:endParaRPr lang="en-US" sz="300" dirty="0" smtClean="0">
              <a:solidFill>
                <a:schemeClr val="tx1"/>
              </a:solidFill>
              <a:latin typeface="Arial Narrow" pitchFamily="34" charset="0"/>
            </a:endParaRPr>
          </a:p>
          <a:p>
            <a:pPr marL="231775" indent="-231775" algn="l" eaLnBrk="1" hangingPunct="1"/>
            <a:r>
              <a:rPr lang="en-US" sz="2700" dirty="0" smtClean="0">
                <a:solidFill>
                  <a:schemeClr val="tx1"/>
                </a:solidFill>
                <a:latin typeface="Arial Narrow" pitchFamily="34" charset="0"/>
              </a:rPr>
              <a:t>3. Screen countries to identify </a:t>
            </a:r>
            <a:r>
              <a:rPr lang="en-US" sz="2700" b="1" dirty="0" smtClean="0">
                <a:solidFill>
                  <a:schemeClr val="tx1"/>
                </a:solidFill>
                <a:latin typeface="Arial Narrow" pitchFamily="34" charset="0"/>
              </a:rPr>
              <a:t>attractive</a:t>
            </a:r>
            <a:r>
              <a:rPr lang="en-US" sz="2700" dirty="0" smtClean="0">
                <a:solidFill>
                  <a:schemeClr val="tx1"/>
                </a:solidFill>
                <a:latin typeface="Arial Narrow" pitchFamily="34" charset="0"/>
              </a:rPr>
              <a:t> target markets</a:t>
            </a:r>
          </a:p>
          <a:p>
            <a:pPr marL="231775" indent="-231775" algn="l" eaLnBrk="1" hangingPunct="1">
              <a:buFont typeface="Arial" charset="0"/>
              <a:buChar char="•"/>
            </a:pPr>
            <a:endParaRPr lang="en-US" sz="300" dirty="0" smtClean="0">
              <a:solidFill>
                <a:schemeClr val="tx1"/>
              </a:solidFill>
              <a:latin typeface="Arial Narrow" pitchFamily="34" charset="0"/>
            </a:endParaRPr>
          </a:p>
          <a:p>
            <a:pPr marL="231775" indent="-231775" algn="l" eaLnBrk="1" hangingPunct="1"/>
            <a:r>
              <a:rPr lang="en-US" sz="2700" dirty="0" smtClean="0">
                <a:solidFill>
                  <a:schemeClr val="tx1"/>
                </a:solidFill>
                <a:latin typeface="Arial Narrow" pitchFamily="34" charset="0"/>
              </a:rPr>
              <a:t>4. Assess the industry </a:t>
            </a:r>
            <a:r>
              <a:rPr lang="en-US" sz="2700" b="1" dirty="0" smtClean="0">
                <a:solidFill>
                  <a:schemeClr val="tx1"/>
                </a:solidFill>
                <a:latin typeface="Arial Narrow" pitchFamily="34" charset="0"/>
              </a:rPr>
              <a:t>market potential </a:t>
            </a:r>
            <a:r>
              <a:rPr lang="en-US" sz="2700" dirty="0" smtClean="0">
                <a:solidFill>
                  <a:schemeClr val="tx1"/>
                </a:solidFill>
                <a:latin typeface="Arial Narrow" pitchFamily="34" charset="0"/>
              </a:rPr>
              <a:t>or the market </a:t>
            </a:r>
            <a:br>
              <a:rPr lang="en-US" sz="2700" dirty="0" smtClean="0">
                <a:solidFill>
                  <a:schemeClr val="tx1"/>
                </a:solidFill>
                <a:latin typeface="Arial Narrow" pitchFamily="34" charset="0"/>
              </a:rPr>
            </a:br>
            <a:r>
              <a:rPr lang="en-US" sz="2700" dirty="0" smtClean="0">
                <a:solidFill>
                  <a:schemeClr val="tx1"/>
                </a:solidFill>
                <a:latin typeface="Arial Narrow" pitchFamily="34" charset="0"/>
              </a:rPr>
              <a:t>  demand for the product(s) or service(s) in selected </a:t>
            </a:r>
            <a:br>
              <a:rPr lang="en-US" sz="2700" dirty="0" smtClean="0">
                <a:solidFill>
                  <a:schemeClr val="tx1"/>
                </a:solidFill>
                <a:latin typeface="Arial Narrow" pitchFamily="34" charset="0"/>
              </a:rPr>
            </a:br>
            <a:r>
              <a:rPr lang="en-US" sz="2700" dirty="0" smtClean="0">
                <a:solidFill>
                  <a:schemeClr val="tx1"/>
                </a:solidFill>
                <a:latin typeface="Arial Narrow" pitchFamily="34" charset="0"/>
              </a:rPr>
              <a:t>  target markets</a:t>
            </a:r>
          </a:p>
          <a:p>
            <a:pPr marL="231775" indent="-231775" algn="l" eaLnBrk="1" hangingPunct="1">
              <a:buFont typeface="Arial" charset="0"/>
              <a:buChar char="•"/>
            </a:pPr>
            <a:endParaRPr lang="en-US" sz="300" dirty="0" smtClean="0">
              <a:solidFill>
                <a:schemeClr val="tx1"/>
              </a:solidFill>
              <a:latin typeface="Arial Narrow" pitchFamily="34" charset="0"/>
            </a:endParaRPr>
          </a:p>
          <a:p>
            <a:pPr marL="231775" indent="-231775" algn="l" eaLnBrk="1" hangingPunct="1"/>
            <a:r>
              <a:rPr lang="en-US" sz="2700" dirty="0" smtClean="0">
                <a:solidFill>
                  <a:schemeClr val="tx1"/>
                </a:solidFill>
                <a:latin typeface="Arial Narrow" pitchFamily="34" charset="0"/>
              </a:rPr>
              <a:t>5. Choose </a:t>
            </a:r>
            <a:r>
              <a:rPr lang="en-US" sz="2700" b="1" dirty="0" smtClean="0">
                <a:solidFill>
                  <a:schemeClr val="tx1"/>
                </a:solidFill>
                <a:latin typeface="Arial Narrow" pitchFamily="34" charset="0"/>
              </a:rPr>
              <a:t>qualified</a:t>
            </a:r>
            <a:r>
              <a:rPr lang="en-US" sz="2700" dirty="0" smtClean="0">
                <a:solidFill>
                  <a:schemeClr val="tx1"/>
                </a:solidFill>
                <a:latin typeface="Arial Narrow" pitchFamily="34" charset="0"/>
              </a:rPr>
              <a:t> business partners, </a:t>
            </a:r>
            <a:br>
              <a:rPr lang="en-US" sz="2700" dirty="0" smtClean="0">
                <a:solidFill>
                  <a:schemeClr val="tx1"/>
                </a:solidFill>
                <a:latin typeface="Arial Narrow" pitchFamily="34" charset="0"/>
              </a:rPr>
            </a:br>
            <a:r>
              <a:rPr lang="en-US" sz="2700" dirty="0" smtClean="0">
                <a:solidFill>
                  <a:schemeClr val="tx1"/>
                </a:solidFill>
                <a:latin typeface="Arial Narrow" pitchFamily="34" charset="0"/>
              </a:rPr>
              <a:t>  such as distributors or suppliers</a:t>
            </a:r>
          </a:p>
          <a:p>
            <a:pPr marL="231775" indent="-231775" algn="l" eaLnBrk="1" hangingPunct="1">
              <a:buFont typeface="Arial" charset="0"/>
              <a:buChar char="•"/>
            </a:pPr>
            <a:endParaRPr lang="en-US" sz="300" dirty="0" smtClean="0">
              <a:solidFill>
                <a:schemeClr val="tx1"/>
              </a:solidFill>
              <a:latin typeface="Arial Narrow" pitchFamily="34" charset="0"/>
            </a:endParaRPr>
          </a:p>
          <a:p>
            <a:pPr marL="231775" indent="-231775" algn="l" eaLnBrk="1" hangingPunct="1"/>
            <a:r>
              <a:rPr lang="en-US" sz="2700" dirty="0" smtClean="0">
                <a:solidFill>
                  <a:schemeClr val="tx1"/>
                </a:solidFill>
                <a:latin typeface="Arial Narrow" pitchFamily="34" charset="0"/>
              </a:rPr>
              <a:t>6. Estimate company sales </a:t>
            </a:r>
            <a:r>
              <a:rPr lang="en-US" sz="2700" b="1" dirty="0" smtClean="0">
                <a:solidFill>
                  <a:schemeClr val="tx1"/>
                </a:solidFill>
                <a:latin typeface="Arial Narrow" pitchFamily="34" charset="0"/>
              </a:rPr>
              <a:t>potential </a:t>
            </a:r>
            <a:br>
              <a:rPr lang="en-US" sz="2700" b="1" dirty="0" smtClean="0">
                <a:solidFill>
                  <a:schemeClr val="tx1"/>
                </a:solidFill>
                <a:latin typeface="Arial Narrow" pitchFamily="34" charset="0"/>
              </a:rPr>
            </a:br>
            <a:r>
              <a:rPr lang="en-US" sz="2700" b="1" dirty="0" smtClean="0">
                <a:solidFill>
                  <a:schemeClr val="tx1"/>
                </a:solidFill>
                <a:latin typeface="Arial Narrow" pitchFamily="34" charset="0"/>
              </a:rPr>
              <a:t>  for each target market</a:t>
            </a:r>
          </a:p>
        </p:txBody>
      </p:sp>
      <p:pic>
        <p:nvPicPr>
          <p:cNvPr id="18437" name="Picture 5"/>
          <p:cNvPicPr>
            <a:picLocks noChangeAspect="1" noChangeArrowheads="1"/>
          </p:cNvPicPr>
          <p:nvPr/>
        </p:nvPicPr>
        <p:blipFill>
          <a:blip r:embed="rId3" cstate="print"/>
          <a:srcRect/>
          <a:stretch>
            <a:fillRect/>
          </a:stretch>
        </p:blipFill>
        <p:spPr bwMode="auto">
          <a:xfrm>
            <a:off x="147638" y="6383338"/>
            <a:ext cx="487362" cy="474662"/>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
        <p:nvSpPr>
          <p:cNvPr id="6" name="TextBox 5"/>
          <p:cNvSpPr txBox="1"/>
          <p:nvPr/>
        </p:nvSpPr>
        <p:spPr>
          <a:xfrm>
            <a:off x="8001000" y="762000"/>
            <a:ext cx="1026884" cy="369332"/>
          </a:xfrm>
          <a:prstGeom prst="rect">
            <a:avLst/>
          </a:prstGeom>
          <a:noFill/>
        </p:spPr>
        <p:txBody>
          <a:bodyPr wrap="none" rtlCol="0">
            <a:spAutoFit/>
          </a:bodyPr>
          <a:lstStyle/>
          <a:p>
            <a:r>
              <a:rPr lang="id-ID" dirty="0" smtClean="0">
                <a:hlinkClick r:id="rId4" action="ppaction://hlinkfile"/>
              </a:rPr>
              <a:t>Vietnam</a:t>
            </a:r>
            <a:endParaRPr lang="id-ID"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9" name="Title 1"/>
          <p:cNvSpPr>
            <a:spLocks noGrp="1"/>
          </p:cNvSpPr>
          <p:nvPr>
            <p:ph type="ctrTitle"/>
          </p:nvPr>
        </p:nvSpPr>
        <p:spPr>
          <a:xfrm>
            <a:off x="685800" y="76200"/>
            <a:ext cx="7772400" cy="838200"/>
          </a:xfrm>
        </p:spPr>
        <p:txBody>
          <a:bodyPr/>
          <a:lstStyle/>
          <a:p>
            <a:pPr eaLnBrk="1" hangingPunct="1"/>
            <a:r>
              <a:rPr lang="en-US" sz="3400" b="1" dirty="0" smtClean="0">
                <a:latin typeface="Arial Narrow" pitchFamily="34" charset="0"/>
                <a:cs typeface="Arial" charset="0"/>
              </a:rPr>
              <a:t>Task 1. Organizational Readiness </a:t>
            </a:r>
          </a:p>
        </p:txBody>
      </p:sp>
      <p:sp>
        <p:nvSpPr>
          <p:cNvPr id="19460" name="Subtitle 2"/>
          <p:cNvSpPr>
            <a:spLocks noGrp="1"/>
          </p:cNvSpPr>
          <p:nvPr>
            <p:ph type="subTitle" idx="1"/>
          </p:nvPr>
        </p:nvSpPr>
        <p:spPr>
          <a:xfrm>
            <a:off x="152400" y="1295400"/>
            <a:ext cx="8839200" cy="5029200"/>
          </a:xfrm>
        </p:spPr>
        <p:txBody>
          <a:bodyPr/>
          <a:lstStyle/>
          <a:p>
            <a:pPr marL="514350" indent="-514350" algn="l" eaLnBrk="1" hangingPunct="1">
              <a:buFont typeface="+mj-lt"/>
              <a:buAutoNum type="arabicPeriod"/>
            </a:pPr>
            <a:r>
              <a:rPr lang="en-US" sz="2800" dirty="0" smtClean="0">
                <a:solidFill>
                  <a:schemeClr val="tx1"/>
                </a:solidFill>
                <a:latin typeface="Arial Narrow" pitchFamily="34" charset="0"/>
              </a:rPr>
              <a:t>Analyze organizational readiness to internationalize with an objective assessment of the firm’s preparedness to engage in international business</a:t>
            </a:r>
            <a:br>
              <a:rPr lang="en-US" sz="2800" dirty="0" smtClean="0">
                <a:solidFill>
                  <a:schemeClr val="tx1"/>
                </a:solidFill>
                <a:latin typeface="Arial Narrow" pitchFamily="34" charset="0"/>
              </a:rPr>
            </a:br>
            <a:endParaRPr lang="en-US" sz="800" dirty="0" smtClean="0">
              <a:solidFill>
                <a:schemeClr val="tx1"/>
              </a:solidFill>
              <a:latin typeface="Arial Narrow" pitchFamily="34" charset="0"/>
            </a:endParaRPr>
          </a:p>
          <a:p>
            <a:pPr marL="514350" indent="-514350" algn="l" eaLnBrk="1" hangingPunct="1">
              <a:buFont typeface="+mj-lt"/>
              <a:buAutoNum type="arabicPeriod"/>
            </a:pPr>
            <a:r>
              <a:rPr lang="en-US" sz="2800" dirty="0" smtClean="0">
                <a:solidFill>
                  <a:schemeClr val="tx1"/>
                </a:solidFill>
                <a:latin typeface="Arial Narrow" pitchFamily="34" charset="0"/>
              </a:rPr>
              <a:t>Examine company strengths and weaknesses for international business by evaluating availability in the firm of key factors, such as: </a:t>
            </a:r>
          </a:p>
          <a:p>
            <a:pPr marL="514350" indent="-514350" algn="l" eaLnBrk="1" hangingPunct="1">
              <a:buFont typeface="+mj-lt"/>
              <a:buAutoNum type="arabicPeriod"/>
            </a:pPr>
            <a:r>
              <a:rPr lang="en-US" sz="2800" dirty="0" smtClean="0">
                <a:solidFill>
                  <a:schemeClr val="tx1"/>
                </a:solidFill>
                <a:latin typeface="Arial Narrow" pitchFamily="34" charset="0"/>
              </a:rPr>
              <a:t>appropriate financial and tangible resources</a:t>
            </a:r>
          </a:p>
          <a:p>
            <a:pPr marL="514350" indent="-514350" algn="l" eaLnBrk="1" hangingPunct="1">
              <a:buFont typeface="+mj-lt"/>
              <a:buAutoNum type="arabicPeriod"/>
            </a:pPr>
            <a:r>
              <a:rPr lang="en-US" sz="2800" dirty="0" smtClean="0">
                <a:solidFill>
                  <a:schemeClr val="tx1"/>
                </a:solidFill>
                <a:latin typeface="Arial Narrow" pitchFamily="34" charset="0"/>
              </a:rPr>
              <a:t>relevant skills and competencies </a:t>
            </a:r>
          </a:p>
          <a:p>
            <a:pPr marL="514350" indent="-514350" algn="l" eaLnBrk="1" hangingPunct="1">
              <a:buFont typeface="+mj-lt"/>
              <a:buAutoNum type="arabicPeriod"/>
            </a:pPr>
            <a:r>
              <a:rPr lang="en-US" sz="2800" dirty="0" smtClean="0">
                <a:solidFill>
                  <a:schemeClr val="tx1"/>
                </a:solidFill>
                <a:latin typeface="Arial Narrow" pitchFamily="34" charset="0"/>
              </a:rPr>
              <a:t>management’s commitment to internationalization</a:t>
            </a:r>
          </a:p>
          <a:p>
            <a:pPr marL="514350" indent="-514350" algn="l" eaLnBrk="1" hangingPunct="1">
              <a:buFont typeface="+mj-lt"/>
              <a:buAutoNum type="arabicPeriod"/>
            </a:pPr>
            <a:r>
              <a:rPr lang="en-US" sz="2800" dirty="0" smtClean="0">
                <a:solidFill>
                  <a:schemeClr val="tx1"/>
                </a:solidFill>
                <a:latin typeface="Arial Narrow" pitchFamily="34" charset="0"/>
              </a:rPr>
              <a:t>Eliminate deficiencies that hinder company goals</a:t>
            </a:r>
          </a:p>
          <a:p>
            <a:pPr marL="231775" indent="-231775" algn="l" eaLnBrk="1" hangingPunct="1">
              <a:buFont typeface="Arial" charset="0"/>
              <a:buChar char="•"/>
            </a:pPr>
            <a:endParaRPr lang="en-US" sz="2800" dirty="0" smtClean="0">
              <a:solidFill>
                <a:schemeClr val="tx1"/>
              </a:solidFill>
              <a:latin typeface="Arial" charset="0"/>
            </a:endParaRPr>
          </a:p>
        </p:txBody>
      </p:sp>
      <p:pic>
        <p:nvPicPr>
          <p:cNvPr id="19461"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
        <p:nvSpPr>
          <p:cNvPr id="6" name="TextBox 5">
            <a:hlinkClick r:id="rId4" action="ppaction://hlinkfile"/>
          </p:cNvPr>
          <p:cNvSpPr txBox="1"/>
          <p:nvPr/>
        </p:nvSpPr>
        <p:spPr>
          <a:xfrm>
            <a:off x="7543800" y="4114800"/>
            <a:ext cx="800219" cy="369332"/>
          </a:xfrm>
          <a:prstGeom prst="rect">
            <a:avLst/>
          </a:prstGeom>
          <a:noFill/>
        </p:spPr>
        <p:txBody>
          <a:bodyPr wrap="none" rtlCol="0">
            <a:spAutoFit/>
          </a:bodyPr>
          <a:lstStyle/>
          <a:p>
            <a:r>
              <a:rPr lang="id-ID" dirty="0" smtClean="0"/>
              <a:t>KAlbe</a:t>
            </a:r>
            <a:endParaRPr lang="id-ID"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3" name="Title 1"/>
          <p:cNvSpPr>
            <a:spLocks noGrp="1"/>
          </p:cNvSpPr>
          <p:nvPr>
            <p:ph type="ctrTitle"/>
          </p:nvPr>
        </p:nvSpPr>
        <p:spPr>
          <a:xfrm>
            <a:off x="685800" y="76200"/>
            <a:ext cx="7772400" cy="838200"/>
          </a:xfrm>
        </p:spPr>
        <p:txBody>
          <a:bodyPr/>
          <a:lstStyle/>
          <a:p>
            <a:pPr eaLnBrk="1" hangingPunct="1"/>
            <a:r>
              <a:rPr lang="en-US" sz="2800" b="1" dirty="0" smtClean="0">
                <a:latin typeface="Arial Narrow" pitchFamily="34" charset="0"/>
                <a:cs typeface="Arial" charset="0"/>
              </a:rPr>
              <a:t>Questions to Address in </a:t>
            </a:r>
            <a:br>
              <a:rPr lang="en-US" sz="2800" b="1" dirty="0" smtClean="0">
                <a:latin typeface="Arial Narrow" pitchFamily="34" charset="0"/>
                <a:cs typeface="Arial" charset="0"/>
              </a:rPr>
            </a:br>
            <a:r>
              <a:rPr lang="en-US" sz="2800" b="1" dirty="0" smtClean="0">
                <a:latin typeface="Arial Narrow" pitchFamily="34" charset="0"/>
                <a:cs typeface="Arial" charset="0"/>
              </a:rPr>
              <a:t>Organizational Readiness Analysis</a:t>
            </a:r>
          </a:p>
        </p:txBody>
      </p:sp>
      <p:sp>
        <p:nvSpPr>
          <p:cNvPr id="20484" name="Subtitle 2"/>
          <p:cNvSpPr>
            <a:spLocks noGrp="1"/>
          </p:cNvSpPr>
          <p:nvPr>
            <p:ph type="subTitle" idx="1"/>
          </p:nvPr>
        </p:nvSpPr>
        <p:spPr>
          <a:xfrm>
            <a:off x="990600" y="1219200"/>
            <a:ext cx="7620000" cy="5029200"/>
          </a:xfrm>
        </p:spPr>
        <p:txBody>
          <a:bodyPr/>
          <a:lstStyle/>
          <a:p>
            <a:pPr marL="514350" indent="-514350" algn="l" eaLnBrk="1" hangingPunct="1">
              <a:buFont typeface="+mj-lt"/>
              <a:buAutoNum type="arabicPeriod"/>
            </a:pPr>
            <a:r>
              <a:rPr lang="en-US" sz="2800" dirty="0" smtClean="0">
                <a:solidFill>
                  <a:schemeClr val="tx1"/>
                </a:solidFill>
                <a:latin typeface="Arial Narrow" pitchFamily="34" charset="0"/>
              </a:rPr>
              <a:t>What does the firm hope to gain from international business </a:t>
            </a:r>
            <a:r>
              <a:rPr lang="en-US" sz="2800" b="1" dirty="0" smtClean="0">
                <a:solidFill>
                  <a:schemeClr val="tx1"/>
                </a:solidFill>
                <a:latin typeface="Arial Narrow" pitchFamily="34" charset="0"/>
              </a:rPr>
              <a:t>─ </a:t>
            </a:r>
            <a:r>
              <a:rPr lang="en-US" sz="2800" dirty="0" smtClean="0">
                <a:solidFill>
                  <a:schemeClr val="tx1"/>
                </a:solidFill>
                <a:latin typeface="Arial Narrow" pitchFamily="34" charset="0"/>
              </a:rPr>
              <a:t>increasing sales or profits, challenging competitors, or pursuing a global strategy?</a:t>
            </a:r>
            <a:br>
              <a:rPr lang="en-US" sz="2800" dirty="0" smtClean="0">
                <a:solidFill>
                  <a:schemeClr val="tx1"/>
                </a:solidFill>
                <a:latin typeface="Arial Narrow" pitchFamily="34" charset="0"/>
              </a:rPr>
            </a:br>
            <a:endParaRPr lang="en-US" sz="1200" dirty="0" smtClean="0">
              <a:solidFill>
                <a:schemeClr val="tx1"/>
              </a:solidFill>
              <a:latin typeface="Arial Narrow" pitchFamily="34" charset="0"/>
            </a:endParaRPr>
          </a:p>
          <a:p>
            <a:pPr marL="514350" indent="-514350" algn="l" eaLnBrk="1" hangingPunct="1">
              <a:buFont typeface="+mj-lt"/>
              <a:buAutoNum type="arabicPeriod"/>
            </a:pPr>
            <a:r>
              <a:rPr lang="en-US" sz="2800" dirty="0" smtClean="0">
                <a:solidFill>
                  <a:schemeClr val="tx1"/>
                </a:solidFill>
                <a:latin typeface="Arial Narrow" pitchFamily="34" charset="0"/>
              </a:rPr>
              <a:t>Is international business expansion consistent with other company goals, now or in the future? </a:t>
            </a:r>
          </a:p>
          <a:p>
            <a:pPr marL="231775" indent="-231775" algn="l" eaLnBrk="1" hangingPunct="1">
              <a:buFont typeface="+mj-lt"/>
              <a:buAutoNum type="arabicPeriod"/>
            </a:pPr>
            <a:endParaRPr lang="en-US" sz="400" dirty="0" smtClean="0">
              <a:solidFill>
                <a:schemeClr val="tx1"/>
              </a:solidFill>
              <a:latin typeface="Arial Narrow" pitchFamily="34" charset="0"/>
            </a:endParaRPr>
          </a:p>
          <a:p>
            <a:pPr marL="514350" indent="-514350" algn="l" eaLnBrk="1" hangingPunct="1">
              <a:buFont typeface="+mj-lt"/>
              <a:buAutoNum type="arabicPeriod"/>
            </a:pPr>
            <a:r>
              <a:rPr lang="en-US" sz="2800" dirty="0" smtClean="0">
                <a:solidFill>
                  <a:schemeClr val="tx1"/>
                </a:solidFill>
                <a:latin typeface="Arial Narrow" pitchFamily="34" charset="0"/>
              </a:rPr>
              <a:t>What demands will internationalization place on company resources like finance, personnel, and manufacturing capacity?</a:t>
            </a:r>
          </a:p>
          <a:p>
            <a:pPr marL="231775" indent="-231775" algn="l" eaLnBrk="1" hangingPunct="1">
              <a:buFont typeface="+mj-lt"/>
              <a:buAutoNum type="arabicPeriod"/>
            </a:pPr>
            <a:endParaRPr lang="en-US" sz="400" dirty="0" smtClean="0">
              <a:solidFill>
                <a:schemeClr val="tx1"/>
              </a:solidFill>
              <a:latin typeface="Arial Narrow" pitchFamily="34" charset="0"/>
            </a:endParaRPr>
          </a:p>
          <a:p>
            <a:pPr marL="514350" indent="-514350" algn="l" eaLnBrk="1" hangingPunct="1">
              <a:buFont typeface="+mj-lt"/>
              <a:buAutoNum type="arabicPeriod"/>
            </a:pPr>
            <a:r>
              <a:rPr lang="en-US" sz="2800" dirty="0" smtClean="0">
                <a:solidFill>
                  <a:schemeClr val="tx1"/>
                </a:solidFill>
                <a:latin typeface="Arial Narrow" pitchFamily="34" charset="0"/>
              </a:rPr>
              <a:t>What is the basis of the firm’s </a:t>
            </a:r>
            <a:r>
              <a:rPr lang="en-US" sz="2800" b="1" dirty="0" smtClean="0">
                <a:solidFill>
                  <a:schemeClr val="tx1"/>
                </a:solidFill>
                <a:latin typeface="Arial Narrow" pitchFamily="34" charset="0"/>
              </a:rPr>
              <a:t>competitive advantage? </a:t>
            </a:r>
          </a:p>
        </p:txBody>
      </p:sp>
      <p:pic>
        <p:nvPicPr>
          <p:cNvPr id="20485"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
        <p:nvSpPr>
          <p:cNvPr id="6" name="TextBox 5">
            <a:hlinkClick r:id="rId4" action="ppaction://hlinkfile"/>
          </p:cNvPr>
          <p:cNvSpPr txBox="1"/>
          <p:nvPr/>
        </p:nvSpPr>
        <p:spPr>
          <a:xfrm>
            <a:off x="381000" y="685800"/>
            <a:ext cx="787395" cy="369332"/>
          </a:xfrm>
          <a:prstGeom prst="rect">
            <a:avLst/>
          </a:prstGeom>
          <a:noFill/>
        </p:spPr>
        <p:txBody>
          <a:bodyPr wrap="none" rtlCol="0">
            <a:spAutoFit/>
          </a:bodyPr>
          <a:lstStyle/>
          <a:p>
            <a:r>
              <a:rPr lang="id-ID" dirty="0" smtClean="0"/>
              <a:t>Xerox</a:t>
            </a:r>
            <a:endParaRPr lang="id-ID"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7" name="Title 1"/>
          <p:cNvSpPr>
            <a:spLocks noGrp="1"/>
          </p:cNvSpPr>
          <p:nvPr>
            <p:ph type="ctrTitle"/>
          </p:nvPr>
        </p:nvSpPr>
        <p:spPr>
          <a:xfrm>
            <a:off x="685800" y="0"/>
            <a:ext cx="7772400" cy="838200"/>
          </a:xfrm>
        </p:spPr>
        <p:txBody>
          <a:bodyPr/>
          <a:lstStyle/>
          <a:p>
            <a:pPr eaLnBrk="1" hangingPunct="1"/>
            <a:r>
              <a:rPr lang="en-US" sz="3200" b="1" dirty="0" smtClean="0">
                <a:latin typeface="Arial Narrow" pitchFamily="34" charset="0"/>
                <a:cs typeface="Arial" charset="0"/>
              </a:rPr>
              <a:t>Task 2. Product Suitability</a:t>
            </a:r>
          </a:p>
        </p:txBody>
      </p:sp>
      <p:sp>
        <p:nvSpPr>
          <p:cNvPr id="21508" name="Subtitle 2"/>
          <p:cNvSpPr>
            <a:spLocks noGrp="1"/>
          </p:cNvSpPr>
          <p:nvPr>
            <p:ph type="subTitle" idx="1"/>
          </p:nvPr>
        </p:nvSpPr>
        <p:spPr>
          <a:xfrm>
            <a:off x="152400" y="1143000"/>
            <a:ext cx="8763000" cy="5029200"/>
          </a:xfrm>
        </p:spPr>
        <p:txBody>
          <a:bodyPr/>
          <a:lstStyle/>
          <a:p>
            <a:pPr marL="514350" indent="-514350" algn="l" eaLnBrk="1" hangingPunct="1">
              <a:buFont typeface="+mj-lt"/>
              <a:buAutoNum type="arabicPeriod"/>
            </a:pPr>
            <a:r>
              <a:rPr lang="en-US" sz="2700" dirty="0" smtClean="0">
                <a:solidFill>
                  <a:schemeClr val="tx1"/>
                </a:solidFill>
                <a:latin typeface="Arial Narrow" pitchFamily="34" charset="0"/>
              </a:rPr>
              <a:t>Assess suitability of the firm’s products and services for foreign markets by conducting a systematic assessment of company offerings for international customers. Evaluate the fit between the offerings and foreign customer needs.</a:t>
            </a:r>
            <a:br>
              <a:rPr lang="en-US" sz="2700" dirty="0" smtClean="0">
                <a:solidFill>
                  <a:schemeClr val="tx1"/>
                </a:solidFill>
                <a:latin typeface="Arial Narrow" pitchFamily="34" charset="0"/>
              </a:rPr>
            </a:br>
            <a:endParaRPr lang="en-US" sz="600" dirty="0" smtClean="0">
              <a:solidFill>
                <a:schemeClr val="tx1"/>
              </a:solidFill>
              <a:latin typeface="Arial Narrow" pitchFamily="34" charset="0"/>
            </a:endParaRPr>
          </a:p>
          <a:p>
            <a:pPr marL="514350" indent="-514350" algn="l" eaLnBrk="1" hangingPunct="1">
              <a:buFont typeface="+mj-lt"/>
              <a:buAutoNum type="arabicPeriod"/>
            </a:pPr>
            <a:r>
              <a:rPr lang="en-US" sz="2700" dirty="0" smtClean="0">
                <a:solidFill>
                  <a:schemeClr val="tx1"/>
                </a:solidFill>
                <a:latin typeface="Arial Narrow" pitchFamily="34" charset="0"/>
              </a:rPr>
              <a:t>For each possible target market, identify the factors that may hinder market potential.  Determine how the offering may need to be adapted for each market.  Specifically, assess the offering regarding such factors as foreign customer characteristics, laws and regulations, channel intermediary requirements, and the nature of competitors.</a:t>
            </a:r>
          </a:p>
          <a:p>
            <a:pPr marL="231775" indent="-231775" algn="l" eaLnBrk="1" hangingPunct="1">
              <a:buFont typeface="Arial" charset="0"/>
              <a:buChar char="•"/>
            </a:pPr>
            <a:endParaRPr lang="en-US" sz="2700" dirty="0" smtClean="0">
              <a:solidFill>
                <a:schemeClr val="tx1"/>
              </a:solidFill>
              <a:latin typeface="Arial" charset="0"/>
            </a:endParaRPr>
          </a:p>
        </p:txBody>
      </p:sp>
      <p:pic>
        <p:nvPicPr>
          <p:cNvPr id="21509"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0" name="Title 1"/>
          <p:cNvSpPr>
            <a:spLocks noGrp="1"/>
          </p:cNvSpPr>
          <p:nvPr>
            <p:ph type="ctrTitle"/>
          </p:nvPr>
        </p:nvSpPr>
        <p:spPr>
          <a:xfrm>
            <a:off x="685800" y="76200"/>
            <a:ext cx="7772400" cy="838200"/>
          </a:xfrm>
        </p:spPr>
        <p:txBody>
          <a:bodyPr/>
          <a:lstStyle/>
          <a:p>
            <a:pPr eaLnBrk="1" hangingPunct="1"/>
            <a:r>
              <a:rPr lang="en-US" sz="3600" b="1" dirty="0" smtClean="0">
                <a:latin typeface="Arial Narrow" pitchFamily="34" charset="0"/>
                <a:cs typeface="Arial" charset="0"/>
              </a:rPr>
              <a:t>Product Suitability</a:t>
            </a:r>
          </a:p>
        </p:txBody>
      </p:sp>
      <p:pic>
        <p:nvPicPr>
          <p:cNvPr id="22531" name="Picture 2">
            <a:hlinkClick r:id="rId3" action="ppaction://hlinkfile"/>
          </p:cNvPr>
          <p:cNvPicPr>
            <a:picLocks noChangeAspect="1" noChangeArrowheads="1"/>
          </p:cNvPicPr>
          <p:nvPr/>
        </p:nvPicPr>
        <p:blipFill>
          <a:blip r:embed="rId4" cstate="print"/>
          <a:srcRect/>
          <a:stretch>
            <a:fillRect/>
          </a:stretch>
        </p:blipFill>
        <p:spPr bwMode="auto">
          <a:xfrm>
            <a:off x="1905000" y="1219200"/>
            <a:ext cx="5486400" cy="4586288"/>
          </a:xfrm>
          <a:prstGeom prst="rect">
            <a:avLst/>
          </a:prstGeom>
          <a:noFill/>
          <a:ln w="9525">
            <a:noFill/>
            <a:miter lim="800000"/>
            <a:headEnd/>
            <a:tailEnd/>
          </a:ln>
        </p:spPr>
      </p:pic>
      <p:sp>
        <p:nvSpPr>
          <p:cNvPr id="22533" name="TextBox 7"/>
          <p:cNvSpPr txBox="1">
            <a:spLocks noChangeArrowheads="1"/>
          </p:cNvSpPr>
          <p:nvPr/>
        </p:nvSpPr>
        <p:spPr bwMode="auto">
          <a:xfrm>
            <a:off x="762000" y="5921375"/>
            <a:ext cx="8001000" cy="830997"/>
          </a:xfrm>
          <a:prstGeom prst="rect">
            <a:avLst/>
          </a:prstGeom>
          <a:noFill/>
          <a:ln w="9525">
            <a:noFill/>
            <a:miter lim="800000"/>
            <a:headEnd/>
            <a:tailEnd/>
          </a:ln>
        </p:spPr>
        <p:txBody>
          <a:bodyPr>
            <a:spAutoFit/>
          </a:bodyPr>
          <a:lstStyle/>
          <a:p>
            <a:r>
              <a:rPr lang="en-US" sz="2400" dirty="0">
                <a:latin typeface="Arial Narrow" pitchFamily="34" charset="0"/>
              </a:rPr>
              <a:t>Levi makes tight-fit jeans to accommodate the Japanese physique and loose-fitting jeans to accommodate tastes in Islamic countries</a:t>
            </a:r>
            <a:r>
              <a:rPr lang="en-US" sz="2000" dirty="0"/>
              <a:t>.</a:t>
            </a:r>
          </a:p>
        </p:txBody>
      </p:sp>
      <p:sp>
        <p:nvSpPr>
          <p:cNvPr id="2" name="Footer Placeholder 1"/>
          <p:cNvSpPr>
            <a:spLocks noGrp="1"/>
          </p:cNvSpPr>
          <p:nvPr>
            <p:ph type="ftr" sz="quarter" idx="11"/>
          </p:nvPr>
        </p:nvSpPr>
        <p:spPr/>
        <p:txBody>
          <a:bodyPr/>
          <a:lstStyle/>
          <a:p>
            <a:r>
              <a:rPr lang="en-US"/>
              <a:t>Copyright © 2014 Pearson Education</a:t>
            </a:r>
          </a:p>
        </p:txBody>
      </p:sp>
      <p:sp>
        <p:nvSpPr>
          <p:cNvPr id="7" name="TextBox 6">
            <a:hlinkClick r:id="rId3" action="ppaction://hlinkfile"/>
          </p:cNvPr>
          <p:cNvSpPr txBox="1"/>
          <p:nvPr/>
        </p:nvSpPr>
        <p:spPr>
          <a:xfrm>
            <a:off x="7924800" y="914400"/>
            <a:ext cx="607859" cy="369332"/>
          </a:xfrm>
          <a:prstGeom prst="rect">
            <a:avLst/>
          </a:prstGeom>
          <a:noFill/>
        </p:spPr>
        <p:txBody>
          <a:bodyPr wrap="none" rtlCol="0">
            <a:spAutoFit/>
          </a:bodyPr>
          <a:lstStyle/>
          <a:p>
            <a:r>
              <a:rPr lang="id-ID" dirty="0" smtClean="0"/>
              <a:t>Levi</a:t>
            </a:r>
            <a:endParaRPr lang="id-ID"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1116</TotalTime>
  <Words>5455</Words>
  <Application>Microsoft Office PowerPoint</Application>
  <PresentationFormat>On-screen Show (4:3)</PresentationFormat>
  <Paragraphs>302</Paragraphs>
  <Slides>30</Slides>
  <Notes>30</Notes>
  <HiddenSlides>0</HiddenSlides>
  <MMClips>0</MMClips>
  <ScaleCrop>false</ScaleCrop>
  <HeadingPairs>
    <vt:vector size="4" baseType="variant">
      <vt:variant>
        <vt:lpstr>Theme</vt:lpstr>
      </vt:variant>
      <vt:variant>
        <vt:i4>2</vt:i4>
      </vt:variant>
      <vt:variant>
        <vt:lpstr>Slide Titles</vt:lpstr>
      </vt:variant>
      <vt:variant>
        <vt:i4>30</vt:i4>
      </vt:variant>
    </vt:vector>
  </HeadingPairs>
  <TitlesOfParts>
    <vt:vector size="32" baseType="lpstr">
      <vt:lpstr>Office Theme</vt:lpstr>
      <vt:lpstr>Custom Design</vt:lpstr>
      <vt:lpstr>Slide 1</vt:lpstr>
      <vt:lpstr>Slide 2</vt:lpstr>
      <vt:lpstr>Slide 3</vt:lpstr>
      <vt:lpstr>Global Market Opportunity</vt:lpstr>
      <vt:lpstr>The Six Tasks of Global Market  Opportunity Assessment (GMOA)</vt:lpstr>
      <vt:lpstr>Task 1. Organizational Readiness </vt:lpstr>
      <vt:lpstr>Questions to Address in  Organizational Readiness Analysis</vt:lpstr>
      <vt:lpstr>Task 2. Product Suitability</vt:lpstr>
      <vt:lpstr>Product Suitability</vt:lpstr>
      <vt:lpstr>Products with the best foreign sales prospects:</vt:lpstr>
      <vt:lpstr>Questions to Measure  International Market Potential</vt:lpstr>
      <vt:lpstr>Task 3. Country Screening</vt:lpstr>
      <vt:lpstr>Example: Brazil and Health Products</vt:lpstr>
      <vt:lpstr>Middle Class Population in All Countries  as a Percent of Total World Population</vt:lpstr>
      <vt:lpstr>Specific Considerations</vt:lpstr>
      <vt:lpstr>Regional Hubs</vt:lpstr>
      <vt:lpstr>Screening Methodology for  Potential Country Markets: Two Methods</vt:lpstr>
      <vt:lpstr>Country Screening  for Foreign Direct Investment </vt:lpstr>
      <vt:lpstr>A.T. Kearney Foreign Direct  Investment Confidence Index</vt:lpstr>
      <vt:lpstr>Country Screening for Global Sourcing</vt:lpstr>
      <vt:lpstr>Task 4. Assess Industry Market Potential</vt:lpstr>
      <vt:lpstr>Industry Market Potential</vt:lpstr>
      <vt:lpstr>Examples of Industry-Specific Indicators</vt:lpstr>
      <vt:lpstr>Methods for Estimating Industry Market Potential </vt:lpstr>
      <vt:lpstr>Methods (cont’d) </vt:lpstr>
      <vt:lpstr>Task 6. Estimate Company Sales Potential</vt:lpstr>
      <vt:lpstr>Company Sales Potential</vt:lpstr>
      <vt:lpstr>Factors That Determine Company Sales Potential</vt:lpstr>
      <vt:lpstr>Factors Determining Company Sales Potential (cont.)</vt:lpstr>
      <vt:lpstr>A Framework for Estimating Company  Sales Potential in the Foreign Market</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Gary</dc:creator>
  <cp:lastModifiedBy>admin</cp:lastModifiedBy>
  <cp:revision>146</cp:revision>
  <dcterms:created xsi:type="dcterms:W3CDTF">2010-11-01T17:51:55Z</dcterms:created>
  <dcterms:modified xsi:type="dcterms:W3CDTF">2013-10-17T00:41:31Z</dcterms:modified>
</cp:coreProperties>
</file>