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5"/>
  </p:notesMasterIdLst>
  <p:sldIdLst>
    <p:sldId id="328" r:id="rId3"/>
    <p:sldId id="329" r:id="rId4"/>
    <p:sldId id="259" r:id="rId5"/>
    <p:sldId id="260" r:id="rId6"/>
    <p:sldId id="261" r:id="rId7"/>
    <p:sldId id="319" r:id="rId8"/>
    <p:sldId id="262" r:id="rId9"/>
    <p:sldId id="263" r:id="rId10"/>
    <p:sldId id="265" r:id="rId11"/>
    <p:sldId id="268" r:id="rId12"/>
    <p:sldId id="269" r:id="rId13"/>
    <p:sldId id="270" r:id="rId14"/>
    <p:sldId id="272" r:id="rId15"/>
    <p:sldId id="327" r:id="rId16"/>
    <p:sldId id="273" r:id="rId17"/>
    <p:sldId id="274" r:id="rId18"/>
    <p:sldId id="275" r:id="rId19"/>
    <p:sldId id="276" r:id="rId20"/>
    <p:sldId id="278" r:id="rId21"/>
    <p:sldId id="279" r:id="rId22"/>
    <p:sldId id="280" r:id="rId23"/>
    <p:sldId id="281" r:id="rId24"/>
    <p:sldId id="282" r:id="rId25"/>
    <p:sldId id="285" r:id="rId26"/>
    <p:sldId id="324" r:id="rId27"/>
    <p:sldId id="287" r:id="rId28"/>
    <p:sldId id="291" r:id="rId29"/>
    <p:sldId id="293" r:id="rId30"/>
    <p:sldId id="295" r:id="rId31"/>
    <p:sldId id="297" r:id="rId32"/>
    <p:sldId id="299" r:id="rId33"/>
    <p:sldId id="300"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ED4E4"/>
    <a:srgbClr val="B6B6B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535" autoAdjust="0"/>
    <p:restoredTop sz="76403" autoAdjust="0"/>
  </p:normalViewPr>
  <p:slideViewPr>
    <p:cSldViewPr>
      <p:cViewPr>
        <p:scale>
          <a:sx n="66" d="100"/>
          <a:sy n="66" d="100"/>
        </p:scale>
        <p:origin x="-235" y="1018"/>
      </p:cViewPr>
      <p:guideLst>
        <p:guide orient="horz" pos="2160"/>
        <p:guide pos="2880"/>
      </p:guideLst>
    </p:cSldViewPr>
  </p:slideViewPr>
  <p:notesTextViewPr>
    <p:cViewPr>
      <p:scale>
        <a:sx n="100" d="100"/>
        <a:sy n="100" d="100"/>
      </p:scale>
      <p:origin x="0" y="173"/>
    </p:cViewPr>
  </p:notesTextViewPr>
  <p:sorterViewPr>
    <p:cViewPr>
      <p:scale>
        <a:sx n="66" d="100"/>
        <a:sy n="66" d="100"/>
      </p:scale>
      <p:origin x="0" y="0"/>
    </p:cViewPr>
  </p:sorterViewPr>
  <p:notesViewPr>
    <p:cSldViewPr>
      <p:cViewPr>
        <p:scale>
          <a:sx n="50" d="100"/>
          <a:sy n="50" d="100"/>
        </p:scale>
        <p:origin x="-2059" y="6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3511D122-C174-4BCF-B1FF-2C8310754393}" type="datetimeFigureOut">
              <a:rPr lang="en-US"/>
              <a:pPr>
                <a:defRPr/>
              </a:pPr>
              <a:t>12/17/2013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DCADCB8C-45DF-4DD2-B22D-5A9750F64AC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everbank.com/"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8132" name="Slide Number Placeholder 3"/>
          <p:cNvSpPr>
            <a:spLocks noGrp="1"/>
          </p:cNvSpPr>
          <p:nvPr>
            <p:ph type="sldNum" sz="quarter" idx="5"/>
          </p:nvPr>
        </p:nvSpPr>
        <p:spPr bwMode="auto">
          <a:noFill/>
          <a:ln>
            <a:miter lim="800000"/>
            <a:headEnd/>
            <a:tailEnd/>
          </a:ln>
        </p:spPr>
        <p:txBody>
          <a:bodyPr/>
          <a:lstStyle/>
          <a:p>
            <a:fld id="{03B39584-9B83-4B17-BC32-65247B53BA6B}" type="slidenum">
              <a:rPr lang="en-US" smtClean="0">
                <a:cs typeface="Arial" charset="0"/>
              </a:rPr>
              <a:pPr/>
              <a:t>1</a:t>
            </a:fld>
            <a:endParaRPr lang="en-US" smtClean="0">
              <a:cs typeface="Arial" charset="0"/>
            </a:endParaRPr>
          </a:p>
        </p:txBody>
      </p:sp>
      <p:sp>
        <p:nvSpPr>
          <p:cNvPr id="48133" name="Footer Placeholder 1"/>
          <p:cNvSpPr>
            <a:spLocks noGrp="1"/>
          </p:cNvSpPr>
          <p:nvPr>
            <p:ph type="ftr" sz="quarter" idx="4"/>
          </p:nvPr>
        </p:nvSpPr>
        <p:spPr bwMode="auto">
          <a:noFill/>
          <a:ln>
            <a:miter lim="800000"/>
            <a:headEnd/>
            <a:tailEnd/>
          </a:ln>
        </p:spPr>
        <p:txBody>
          <a:bodyPr/>
          <a:lstStyle/>
          <a:p>
            <a:r>
              <a:rPr lang="en-US" smtClean="0">
                <a:cs typeface="Arial" charset="0"/>
              </a:rPr>
              <a:t>Copyright © 2014 Pearson Education Inc.</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extLst/>
        </p:spPr>
        <p:txBody>
          <a:bodyPr wrap="square" numCol="1" anchor="t" anchorCtr="0" compatLnSpc="1">
            <a:prstTxWarp prst="textNoShape">
              <a:avLst/>
            </a:prstTxWarp>
            <a:normAutofit lnSpcReduction="10000"/>
          </a:bodyPr>
          <a:lstStyle/>
          <a:p>
            <a:pPr eaLnBrk="1" hangingPunct="1">
              <a:spcBef>
                <a:spcPct val="0"/>
              </a:spcBef>
              <a:defRPr/>
            </a:pPr>
            <a:r>
              <a:rPr lang="en-US" dirty="0" smtClean="0"/>
              <a:t>Why did global capital markets grow so rapidly in the past decade? We can count at least four reasons. First, governments’ deregulation of financial markets eased movement of capital across national borders. Second, innovation in information and communication technologies accelerated the ease and speed of global financial transactions. Third, globalization of business compelled firms to seek new cost-effective ways to finance global operations and conduct financial management activities. Fourth is the widespread </a:t>
            </a:r>
            <a:r>
              <a:rPr lang="en-US" i="1" dirty="0" smtClean="0"/>
              <a:t>securitization </a:t>
            </a:r>
            <a:r>
              <a:rPr lang="en-US" dirty="0" smtClean="0"/>
              <a:t>of financial instruments, which resulted in conversion of illiquid financial instruments, such as bank loans into tradable securities, such as bonds. Some of these factors also contributed to the recent global financial crisis. Fueled by large-scale availability of credit and easy movement of capital across national borders, speculative ventures led to asset bubbles in commodities and real estate markets. As market participants realized that valuations in credit markets did not rest on solid fundamentals, asset prices quickly declined. In fact, the value of financial assets in the world declined from $194 trillion in 2007 to $178 trillion in 2008. Further declines occurred in 2009 and 2010. </a:t>
            </a:r>
          </a:p>
          <a:p>
            <a:pPr>
              <a:defRPr/>
            </a:pPr>
            <a:r>
              <a:rPr lang="en-US" dirty="0" smtClean="0"/>
              <a:t>The global capital market is huge and growing rapidly, despite significant shrinkage during the recent global financial crisis. In 2011:</a:t>
            </a:r>
          </a:p>
          <a:p>
            <a:pPr>
              <a:buFontTx/>
              <a:buChar char="•"/>
              <a:defRPr/>
            </a:pPr>
            <a:r>
              <a:rPr lang="en-US" dirty="0" smtClean="0"/>
              <a:t>International issues of equity in world securities markets amounted to about $500 billion, up from $83 billion in 1996.</a:t>
            </a:r>
          </a:p>
          <a:p>
            <a:pPr>
              <a:buFontTx/>
              <a:buChar char="•"/>
              <a:defRPr/>
            </a:pPr>
            <a:r>
              <a:rPr lang="en-US" dirty="0" smtClean="0"/>
              <a:t>The stock of cross-national bank loans and deposits exceeded $23,000 billion, up from $12,000 billion 10 years earlier.</a:t>
            </a:r>
          </a:p>
          <a:p>
            <a:pPr>
              <a:buFontTx/>
              <a:buChar char="•"/>
              <a:defRPr/>
            </a:pPr>
            <a:r>
              <a:rPr lang="en-US" dirty="0" smtClean="0"/>
              <a:t>There were more than $27,000 billion in outstanding international bonds and notes, up from around $4,000 billion in 1998.3 </a:t>
            </a:r>
          </a:p>
          <a:p>
            <a:pPr eaLnBrk="1" hangingPunct="1">
              <a:spcBef>
                <a:spcPct val="0"/>
              </a:spcBef>
              <a:defRPr/>
            </a:pPr>
            <a:endParaRPr lang="en-US" dirty="0" smtClean="0"/>
          </a:p>
        </p:txBody>
      </p:sp>
      <p:sp>
        <p:nvSpPr>
          <p:cNvPr id="76804" name="Slide Number Placeholder 3"/>
          <p:cNvSpPr>
            <a:spLocks noGrp="1"/>
          </p:cNvSpPr>
          <p:nvPr>
            <p:ph type="sldNum" sz="quarter" idx="5"/>
          </p:nvPr>
        </p:nvSpPr>
        <p:spPr bwMode="auto">
          <a:noFill/>
          <a:ln>
            <a:miter lim="800000"/>
            <a:headEnd/>
            <a:tailEnd/>
          </a:ln>
        </p:spPr>
        <p:txBody>
          <a:bodyPr/>
          <a:lstStyle/>
          <a:p>
            <a:fld id="{68452D3E-A8EC-401C-AC5B-7F43DFAF3157}"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77828" name="Slide Number Placeholder 3"/>
          <p:cNvSpPr>
            <a:spLocks noGrp="1"/>
          </p:cNvSpPr>
          <p:nvPr>
            <p:ph type="sldNum" sz="quarter" idx="5"/>
          </p:nvPr>
        </p:nvSpPr>
        <p:spPr bwMode="auto">
          <a:noFill/>
          <a:ln>
            <a:miter lim="800000"/>
            <a:headEnd/>
            <a:tailEnd/>
          </a:ln>
        </p:spPr>
        <p:txBody>
          <a:bodyPr/>
          <a:lstStyle/>
          <a:p>
            <a:fld id="{49BBAF8D-44DB-4905-8B69-4E8708B68639}"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xfrm>
            <a:off x="381000" y="4343400"/>
            <a:ext cx="6172200" cy="4572000"/>
          </a:xfrm>
          <a:noFill/>
        </p:spPr>
        <p:txBody>
          <a:bodyPr wrap="square" numCol="1" anchor="t" anchorCtr="0" compatLnSpc="1">
            <a:prstTxWarp prst="textNoShape">
              <a:avLst/>
            </a:prstTxWarp>
          </a:bodyPr>
          <a:lstStyle/>
          <a:p>
            <a:pPr eaLnBrk="1" hangingPunct="1">
              <a:spcBef>
                <a:spcPct val="0"/>
              </a:spcBef>
            </a:pPr>
            <a:r>
              <a:rPr lang="en-US" dirty="0" smtClean="0"/>
              <a:t>The main advantage of equity financing is that the firm obtains capital without debt.  However, whenever new equity is sold, the firm’s ownership is diluted. Management also risks losing control in the event one or more shareholders acquire a controlling interest. </a:t>
            </a:r>
          </a:p>
          <a:p>
            <a:pPr eaLnBrk="1" hangingPunct="1">
              <a:spcBef>
                <a:spcPct val="0"/>
              </a:spcBef>
            </a:pPr>
            <a:r>
              <a:rPr lang="en-US" dirty="0" smtClean="0"/>
              <a:t>       As an investor, you are not limited to buying equity in firms listed in the stock exchanges of your home country. Many investors today buy stocks on foreign exchanges, a trend driven by the large-scale activities of institutional investors.  Investing on foreign exchanges makes sense for two main reasons. First, they provide new opportunities for lucrative investing. Second, investing internationally can help minimize losses during slumps in the local economy. For example, U.S. investors can buy stock from among several hundred companies listed on the London exchange, including Kingfisher, Canon, and South African Breweries.</a:t>
            </a:r>
          </a:p>
          <a:p>
            <a:pPr eaLnBrk="1" hangingPunct="1">
              <a:spcBef>
                <a:spcPct val="0"/>
              </a:spcBef>
            </a:pPr>
            <a:r>
              <a:rPr lang="en-US" dirty="0" smtClean="0"/>
              <a:t>        Pension funds, which invest employee savings for retirement, represent the largest segment of international investing. In 2009, total private pension assets invested in </a:t>
            </a:r>
            <a:r>
              <a:rPr lang="en-US" dirty="0" err="1" smtClean="0"/>
              <a:t>Organisation</a:t>
            </a:r>
            <a:r>
              <a:rPr lang="en-US" dirty="0" smtClean="0"/>
              <a:t> for Economic Co-operation and Development countries (OECD, a group of thirty leading advanced economies and emerging markets; www.oecd.org) were around $22 trillion, more than the GDP of the United States.  At one point, CALPERS, the pension fund of the state of California, held investments in France’s stock exchange that totaled some 5 percent of the exchange. In the five years through 2015, U.S. pension funds are expected to invest some $100 billion in portfolios of emerging market nations.</a:t>
            </a:r>
          </a:p>
          <a:p>
            <a:pPr eaLnBrk="1" hangingPunct="1">
              <a:spcBef>
                <a:spcPct val="0"/>
              </a:spcBef>
            </a:pPr>
            <a:r>
              <a:rPr lang="en-US" dirty="0" smtClean="0"/>
              <a:t>            Mergers and collaborations between exchanges facilitate international trading. The 2006 merger of the NYSE (New York Stock Exchange) and the </a:t>
            </a:r>
            <a:r>
              <a:rPr lang="en-US" dirty="0" err="1" smtClean="0"/>
              <a:t>Euronext</a:t>
            </a:r>
            <a:r>
              <a:rPr lang="en-US" dirty="0" smtClean="0"/>
              <a:t>—a pan-European exchange with subsidiaries in Belgium, France, the Netherlands, Portugal, and the United Kingdom—contributed to increased transatlantic trading.  Thanks to the Internet, investors now trade on world stock markets at low cost. Even a small market like the Cayman Islands Stock Exchange (www.csx.com.ky) offers full online investing opportunities.</a:t>
            </a:r>
          </a:p>
          <a:p>
            <a:pPr eaLnBrk="1" hangingPunct="1">
              <a:spcBef>
                <a:spcPct val="0"/>
              </a:spcBef>
            </a:pPr>
            <a:endParaRPr lang="en-US" dirty="0" smtClean="0"/>
          </a:p>
        </p:txBody>
      </p:sp>
      <p:sp>
        <p:nvSpPr>
          <p:cNvPr id="78852" name="Slide Number Placeholder 3"/>
          <p:cNvSpPr>
            <a:spLocks noGrp="1"/>
          </p:cNvSpPr>
          <p:nvPr>
            <p:ph type="sldNum" sz="quarter" idx="5"/>
          </p:nvPr>
        </p:nvSpPr>
        <p:spPr bwMode="auto">
          <a:noFill/>
          <a:ln>
            <a:miter lim="800000"/>
            <a:headEnd/>
            <a:tailEnd/>
          </a:ln>
        </p:spPr>
        <p:txBody>
          <a:bodyPr/>
          <a:lstStyle/>
          <a:p>
            <a:fld id="{A6075976-BB97-414D-B427-71F6EF603D7C}"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 debt financing, a firm borrows money from a creditor (or sells bonds) in exchange for repayment of principal and an agreed-upon interest amount in the future. The main advantage is that the firm does not sacrifice any ownership to obtain needed capital.</a:t>
            </a:r>
          </a:p>
          <a:p>
            <a:pPr eaLnBrk="1" hangingPunct="1">
              <a:spcBef>
                <a:spcPct val="0"/>
              </a:spcBef>
            </a:pPr>
            <a:r>
              <a:rPr lang="en-US" smtClean="0"/>
              <a:t>      The firm may borrow from banks in its home market or foreign markets. However, borrowing internationally is complicated by differences in national banking regulations, inadequate banking infrastructure, shortage of loanable funds, macroeconomic difficulties, and fluctuating currency values. Banks are often reluctant to extend credit to small and medium-sized enterprises (SMEs), so these firms may turn to government agencies such as the Export Import (Ex-IM) Bank (www.exim.gov), a U.S. federal agency for loans and loan guarantees. Governments in the developing world often provide loans to promote inward direct investment projects such as the construction of dams, power plants, and airports. Finally, many subsidiaries of large MNEs obtain loans from their parent firm or a sister subsidiary. </a:t>
            </a:r>
          </a:p>
          <a:p>
            <a:pPr eaLnBrk="1" hangingPunct="1">
              <a:spcBef>
                <a:spcPct val="0"/>
              </a:spcBef>
            </a:pPr>
            <a:endParaRPr lang="en-US" smtClean="0"/>
          </a:p>
        </p:txBody>
      </p:sp>
      <p:sp>
        <p:nvSpPr>
          <p:cNvPr id="80900" name="Slide Number Placeholder 3"/>
          <p:cNvSpPr>
            <a:spLocks noGrp="1"/>
          </p:cNvSpPr>
          <p:nvPr>
            <p:ph type="sldNum" sz="quarter" idx="5"/>
          </p:nvPr>
        </p:nvSpPr>
        <p:spPr bwMode="auto">
          <a:noFill/>
          <a:ln>
            <a:miter lim="800000"/>
            <a:headEnd/>
            <a:tailEnd/>
          </a:ln>
        </p:spPr>
        <p:txBody>
          <a:bodyPr/>
          <a:lstStyle/>
          <a:p>
            <a:fld id="{1BBA4ED8-6CD2-477B-9C38-9542378AC716}"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Slide Number Placeholder 3"/>
          <p:cNvSpPr>
            <a:spLocks noGrp="1"/>
          </p:cNvSpPr>
          <p:nvPr>
            <p:ph type="sldNum" sz="quarter" idx="5"/>
          </p:nvPr>
        </p:nvSpPr>
        <p:spPr bwMode="auto">
          <a:noFill/>
          <a:ln>
            <a:miter lim="800000"/>
            <a:headEnd/>
            <a:tailEnd/>
          </a:ln>
        </p:spPr>
        <p:txBody>
          <a:bodyPr/>
          <a:lstStyle/>
          <a:p>
            <a:fld id="{8588ECEE-CFA5-4D1A-9C93-267F308EF452}" type="slidenum">
              <a:rPr lang="en-US" smtClean="0"/>
              <a:pPr/>
              <a:t>14</a:t>
            </a:fld>
            <a:endParaRPr lang="en-US" smtClean="0"/>
          </a:p>
        </p:txBody>
      </p:sp>
      <p:sp>
        <p:nvSpPr>
          <p:cNvPr id="82948" name="Notes Placeholder 4"/>
          <p:cNvSpPr>
            <a:spLocks noGrp="1"/>
          </p:cNvSpPr>
          <p:nvPr/>
        </p:nvSpPr>
        <p:spPr bwMode="auto">
          <a:xfrm>
            <a:off x="685800" y="4343400"/>
            <a:ext cx="5486400" cy="4114800"/>
          </a:xfrm>
          <a:prstGeom prst="rect">
            <a:avLst/>
          </a:prstGeom>
          <a:noFill/>
          <a:ln w="9525">
            <a:noFill/>
            <a:miter lim="800000"/>
            <a:headEnd/>
            <a:tailEnd/>
          </a:ln>
        </p:spPr>
        <p:txBody>
          <a:bodyPr/>
          <a:lstStyle/>
          <a:p>
            <a:pPr eaLnBrk="0" hangingPunct="0">
              <a:spcBef>
                <a:spcPct val="30000"/>
              </a:spcBef>
            </a:pPr>
            <a:endParaRPr lang="en-GB" sz="1200">
              <a:latin typeface="Calibri" pitchFamily="34" charset="0"/>
            </a:endParaRPr>
          </a:p>
        </p:txBody>
      </p:sp>
      <p:sp>
        <p:nvSpPr>
          <p:cNvPr id="82949" name="Notes Placeholder 1"/>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Another key source of loanable funds is money deposited in banks outside its country of origin. Although its role has declined in favor of the euro, the U.S. dollar accounts for the largest proportion of these funds.   </a:t>
            </a:r>
            <a:r>
              <a:rPr lang="en-US" b="1" smtClean="0"/>
              <a:t>Eurodollars </a:t>
            </a:r>
            <a:r>
              <a:rPr lang="en-US" smtClean="0"/>
              <a:t>are U.S. dollars held in banks outside the United States, including foreign branches of U.S. banks. Thus, a U.S. dollar-denominated bank deposit in Barclays Bank in London or Citibank in Tokyo is a Eurodollar deposit. More broadly, any currency deposited in a bank outside its origin country is called </a:t>
            </a:r>
            <a:r>
              <a:rPr lang="en-US" b="1" smtClean="0"/>
              <a:t>Eurocurrency. </a:t>
            </a:r>
            <a:r>
              <a:rPr lang="en-US" smtClean="0"/>
              <a:t>Eurodollars account for roughly two-thirds of all Eurocurrencies. Interestingly, more than two-thirds of U.S. banknotes are often held outside the United States as a reserve currency. Matsushita and Hitachi borrowed Eurodollars in Japan to finance much of their worldwide operations. Other Eurocurrencies include euros, yen, and British pounds, as long as they are banked outside their home country.           </a:t>
            </a:r>
          </a:p>
          <a:p>
            <a:pPr eaLnBrk="1" hangingPunct="1">
              <a:spcBef>
                <a:spcPct val="0"/>
              </a:spcBef>
            </a:pPr>
            <a:r>
              <a:rPr lang="en-US" smtClean="0"/>
              <a:t>       The Eurocurrency market is attractive to firms because these funds are not subject to the government regulations of their home-country banking systems. U.S. dollars in French banks and euros in U.S. banks are free of the reserve requirements of their home countries. Banks typically offer higher interest rates on Eurocurrency deposits and charge lower interest rates for Eurocurrency loans, contributing to the emergence of a huge Eurocurrency market.  </a:t>
            </a:r>
          </a:p>
          <a:p>
            <a:pPr eaLnBrk="1" hangingPunct="1">
              <a:spcBef>
                <a:spcPct val="0"/>
              </a:spcBef>
            </a:pPr>
            <a:endParaRPr lang="en-US" smtClean="0"/>
          </a:p>
        </p:txBody>
      </p:sp>
      <p:sp>
        <p:nvSpPr>
          <p:cNvPr id="83972" name="Slide Number Placeholder 3"/>
          <p:cNvSpPr>
            <a:spLocks noGrp="1"/>
          </p:cNvSpPr>
          <p:nvPr>
            <p:ph type="sldNum" sz="quarter" idx="5"/>
          </p:nvPr>
        </p:nvSpPr>
        <p:spPr bwMode="auto">
          <a:noFill/>
          <a:ln>
            <a:miter lim="800000"/>
            <a:headEnd/>
            <a:tailEnd/>
          </a:ln>
        </p:spPr>
        <p:txBody>
          <a:bodyPr/>
          <a:lstStyle/>
          <a:p>
            <a:fld id="{3F1117DD-C2EB-4C73-AECB-E041DBC15C92}"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84996" name="Slide Number Placeholder 3"/>
          <p:cNvSpPr>
            <a:spLocks noGrp="1"/>
          </p:cNvSpPr>
          <p:nvPr>
            <p:ph type="sldNum" sz="quarter" idx="5"/>
          </p:nvPr>
        </p:nvSpPr>
        <p:spPr bwMode="auto">
          <a:noFill/>
          <a:ln>
            <a:miter lim="800000"/>
            <a:headEnd/>
            <a:tailEnd/>
          </a:ln>
        </p:spPr>
        <p:txBody>
          <a:bodyPr/>
          <a:lstStyle/>
          <a:p>
            <a:fld id="{78E0D327-179D-43C5-8D3C-213ED8176BAF}"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Foreign bonds </a:t>
            </a:r>
            <a:r>
              <a:rPr lang="en-US" smtClean="0"/>
              <a:t>are sold outside the bond issuer’s country in the currency of the country where issued. When Mexican cement giant Cemex sells dollar-denominated bonds in the United States, it is issuing foreign bonds. </a:t>
            </a:r>
            <a:r>
              <a:rPr lang="en-US" b="1" smtClean="0"/>
              <a:t>Eurobonds </a:t>
            </a:r>
            <a:r>
              <a:rPr lang="en-US" smtClean="0"/>
              <a:t>are sold outside the bond issuer’s home country but denominated in its own currency. When Toyota sells yen-denominated bonds in the United States, it is issuing Eurobonds. The telecommunications giant AT&amp;T has issued hundreds of millions of dollars in Eurobonds to support its international operations. Pharmaceutical firms Eli Lilly and Merck have funded much of their multinational operations with Eurobonds. Eurobonds are typically issued in denominations of $5,000 or $10,000, pay interest annually, and are sold in major financial centers, especially London.  </a:t>
            </a:r>
          </a:p>
          <a:p>
            <a:pPr eaLnBrk="1" hangingPunct="1">
              <a:spcBef>
                <a:spcPct val="0"/>
              </a:spcBef>
            </a:pPr>
            <a:endParaRPr lang="en-US" smtClean="0"/>
          </a:p>
        </p:txBody>
      </p:sp>
      <p:sp>
        <p:nvSpPr>
          <p:cNvPr id="86020" name="Slide Number Placeholder 3"/>
          <p:cNvSpPr>
            <a:spLocks noGrp="1"/>
          </p:cNvSpPr>
          <p:nvPr>
            <p:ph type="sldNum" sz="quarter" idx="5"/>
          </p:nvPr>
        </p:nvSpPr>
        <p:spPr bwMode="auto">
          <a:noFill/>
          <a:ln>
            <a:miter lim="800000"/>
            <a:headEnd/>
            <a:tailEnd/>
          </a:ln>
        </p:spPr>
        <p:txBody>
          <a:bodyPr/>
          <a:lstStyle/>
          <a:p>
            <a:fld id="{DB214B5B-2C6B-4F8E-AEA9-4C5721BF3AFC}"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Funding for international operations can also be obtained from within the firm’s network of subsidiaries and affiliates. At times, when some units of an MNE are cash-rich and others are cash-poor, they can lend each other money. </a:t>
            </a:r>
            <a:r>
              <a:rPr lang="en-US" b="1" dirty="0" err="1" smtClean="0"/>
              <a:t>Intracorporate</a:t>
            </a:r>
            <a:r>
              <a:rPr lang="en-US" b="1" dirty="0" smtClean="0"/>
              <a:t> financing </a:t>
            </a:r>
            <a:r>
              <a:rPr lang="en-US" dirty="0" smtClean="0"/>
              <a:t>is funding from sources inside the firm (both headquarters and subsidiaries) in the form of equity, loans, and trade credits. Trade credit arises in the firm when a supplier unit grants a buyer unit the option to pay at a later date.</a:t>
            </a:r>
          </a:p>
          <a:p>
            <a:pPr eaLnBrk="1" hangingPunct="1">
              <a:spcBef>
                <a:spcPct val="0"/>
              </a:spcBef>
            </a:pPr>
            <a:r>
              <a:rPr lang="en-US" dirty="0" smtClean="0"/>
              <a:t>           What are some advantages of loaning funds to the firm’s own foreign subsidiaries? First, it can reduce the borrowing subsidiary’s income tax burden because interest payments are often tax deductible. Second, an </a:t>
            </a:r>
            <a:r>
              <a:rPr lang="en-US" dirty="0" err="1" smtClean="0"/>
              <a:t>intracorporate</a:t>
            </a:r>
            <a:r>
              <a:rPr lang="en-US" dirty="0" smtClean="0"/>
              <a:t> loan has little effect on the parent’s balance sheet because the funds are simply transferred from one area of the firm to another. Third, a loan within the MNE may save bank transaction costs (fees banks charge to exchange foreign currencies and transfer funds between locations). Fourth, a loan avoids the ownership dilution of equity financing.</a:t>
            </a:r>
          </a:p>
          <a:p>
            <a:pPr eaLnBrk="1" hangingPunct="1">
              <a:spcBef>
                <a:spcPct val="0"/>
              </a:spcBef>
            </a:pPr>
            <a:r>
              <a:rPr lang="en-US" dirty="0" smtClean="0"/>
              <a:t>          IBM’s global financing division invests in international financing assets and obtains and manages international debt to support IBM’s global operations. The division provides loan financing to internal users for terms of two to five years. It provides inventory and accounts receivable financing to IBM’s dealers and subsidiaries in various countries.</a:t>
            </a:r>
          </a:p>
          <a:p>
            <a:pPr eaLnBrk="1" hangingPunct="1">
              <a:spcBef>
                <a:spcPct val="0"/>
              </a:spcBef>
            </a:pPr>
            <a:endParaRPr lang="en-US" dirty="0" smtClean="0"/>
          </a:p>
        </p:txBody>
      </p:sp>
      <p:sp>
        <p:nvSpPr>
          <p:cNvPr id="87044" name="Slide Number Placeholder 3"/>
          <p:cNvSpPr>
            <a:spLocks noGrp="1"/>
          </p:cNvSpPr>
          <p:nvPr>
            <p:ph type="sldNum" sz="quarter" idx="5"/>
          </p:nvPr>
        </p:nvSpPr>
        <p:spPr bwMode="auto">
          <a:noFill/>
          <a:ln>
            <a:miter lim="800000"/>
            <a:headEnd/>
            <a:tailEnd/>
          </a:ln>
        </p:spPr>
        <p:txBody>
          <a:bodyPr/>
          <a:lstStyle/>
          <a:p>
            <a:fld id="{7E78F985-805A-4776-9F95-FB8445268CBC}"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Recall that </a:t>
            </a:r>
            <a:r>
              <a:rPr lang="en-US" i="1" smtClean="0"/>
              <a:t>working capital </a:t>
            </a:r>
            <a:r>
              <a:rPr lang="en-US" smtClean="0"/>
              <a:t>refers to the current assets of a company. </a:t>
            </a:r>
            <a:r>
              <a:rPr lang="en-US" i="1" smtClean="0"/>
              <a:t>Net working capital </a:t>
            </a:r>
            <a:r>
              <a:rPr lang="en-US" smtClean="0"/>
              <a:t>is the difference between current assets and current liabilities. As part of working capital management, firms manage all current accounts, such as cash, accounts receivable, inventory, and accounts payable. Cash comes from various sources, especially sales of goods and services. In the MNE, an important task of working capital management is ensuring cash is available where and when needed. Cash-flow needs arise from everyday activities, such as buying labor and materials, paying interest on debt, and paying taxes and shareholder dividends. To optimize global operations, international finance managers devise strategies for transferring funds among the firm’s operations worldwide. The volume and complexity of intracorporate transfers depends on the number of headquarters, subsidiaries, alliances, and business relationships the firm maintains worldwide. For firms with extensive international operations, the network of funds transfers can be vast. Roughly </a:t>
            </a:r>
            <a:r>
              <a:rPr lang="en-US" i="1" smtClean="0"/>
              <a:t>one-third </a:t>
            </a:r>
            <a:r>
              <a:rPr lang="en-US" smtClean="0"/>
              <a:t>of world trade results from collective trading activities within individual MNE networks. </a:t>
            </a:r>
          </a:p>
          <a:p>
            <a:pPr eaLnBrk="1" hangingPunct="1">
              <a:spcBef>
                <a:spcPct val="0"/>
              </a:spcBef>
            </a:pPr>
            <a:endParaRPr lang="en-US" smtClean="0"/>
          </a:p>
        </p:txBody>
      </p:sp>
      <p:sp>
        <p:nvSpPr>
          <p:cNvPr id="88068" name="Slide Number Placeholder 3"/>
          <p:cNvSpPr>
            <a:spLocks noGrp="1"/>
          </p:cNvSpPr>
          <p:nvPr>
            <p:ph type="sldNum" sz="quarter" idx="5"/>
          </p:nvPr>
        </p:nvSpPr>
        <p:spPr bwMode="auto">
          <a:noFill/>
          <a:ln>
            <a:miter lim="800000"/>
            <a:headEnd/>
            <a:tailEnd/>
          </a:ln>
        </p:spPr>
        <p:txBody>
          <a:bodyPr/>
          <a:lstStyle/>
          <a:p>
            <a:fld id="{103FFF0C-8370-4C78-BC8F-B58ED3C495D0}"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ln>
            <a:miter lim="800000"/>
            <a:headEnd/>
            <a:tailEnd/>
          </a:ln>
        </p:spPr>
        <p:txBody>
          <a:bodyPr/>
          <a:lstStyle/>
          <a:p>
            <a:fld id="{BA48AB7A-C6F6-4D6B-A90C-862B81758335}" type="slidenum">
              <a:rPr lang="en-US" smtClean="0">
                <a:cs typeface="Arial" charset="0"/>
              </a:rPr>
              <a:pPr/>
              <a:t>2</a:t>
            </a:fld>
            <a:endParaRPr lang="en-US" smtClean="0">
              <a:cs typeface="Arial" charset="0"/>
            </a:endParaRPr>
          </a:p>
        </p:txBody>
      </p:sp>
      <p:sp>
        <p:nvSpPr>
          <p:cNvPr id="51203" name="Rectangle 2"/>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p:spPr>
      </p:sp>
      <p:sp>
        <p:nvSpPr>
          <p:cNvPr id="51204" name="Rectangle 3"/>
          <p:cNvSpPr>
            <a:spLocks noGrp="1" noChangeArrowheads="1"/>
          </p:cNvSpPr>
          <p:nvPr>
            <p:ph type="body" idx="1"/>
          </p:nvPr>
        </p:nvSpPr>
        <p:spPr bwMode="auto">
          <a:xfrm>
            <a:off x="914400" y="4343400"/>
            <a:ext cx="5029200" cy="4114800"/>
          </a:xfrm>
          <a:noFill/>
        </p:spPr>
        <p:txBody>
          <a:bodyPr wrap="square" lIns="89190" tIns="44595" rIns="89190" bIns="44595" numCol="1" anchor="t" anchorCtr="0" compatLnSpc="1">
            <a:prstTxWarp prst="textNoShape">
              <a:avLst/>
            </a:prstTxWarp>
          </a:bodyPr>
          <a:lstStyle/>
          <a:p>
            <a:pPr marL="223838" indent="-223838"/>
            <a:endParaRPr lang="id-ID" sz="14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exhibit depicts a typical firm with subsidiaries in Mexico and Taiwan. Within its network, this firm can transfer funds through trade credit, dividend remittances, royalty payments, fronting loans, transfer pricing, and multilateral netting. </a:t>
            </a:r>
          </a:p>
          <a:p>
            <a:pPr eaLnBrk="1" hangingPunct="1">
              <a:spcBef>
                <a:spcPct val="0"/>
              </a:spcBef>
            </a:pPr>
            <a:endParaRPr lang="en-US" dirty="0" smtClean="0"/>
          </a:p>
        </p:txBody>
      </p:sp>
      <p:sp>
        <p:nvSpPr>
          <p:cNvPr id="89092" name="Slide Number Placeholder 3"/>
          <p:cNvSpPr>
            <a:spLocks noGrp="1"/>
          </p:cNvSpPr>
          <p:nvPr>
            <p:ph type="sldNum" sz="quarter" idx="5"/>
          </p:nvPr>
        </p:nvSpPr>
        <p:spPr bwMode="auto">
          <a:noFill/>
          <a:ln>
            <a:miter lim="800000"/>
            <a:headEnd/>
            <a:tailEnd/>
          </a:ln>
        </p:spPr>
        <p:txBody>
          <a:bodyPr/>
          <a:lstStyle/>
          <a:p>
            <a:fld id="{07ED6934-47FB-4889-86FF-3C3D7C292852}" type="slidenum">
              <a:rPr lang="en-US" smtClean="0"/>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Through </a:t>
            </a:r>
            <a:r>
              <a:rPr lang="en-US" i="1" smtClean="0"/>
              <a:t>trade credit</a:t>
            </a:r>
            <a:r>
              <a:rPr lang="en-US" smtClean="0"/>
              <a:t>, a subsidiary can defer payment for goods and services received from the parent firm. The 30-day credit is the U.S. norm, while 90-day credit is typical in Europe with longer terms elsewhere.</a:t>
            </a:r>
          </a:p>
          <a:p>
            <a:pPr eaLnBrk="1" hangingPunct="1">
              <a:spcBef>
                <a:spcPct val="0"/>
              </a:spcBef>
            </a:pPr>
            <a:r>
              <a:rPr lang="en-US" i="1" smtClean="0"/>
              <a:t>Dividend remittances </a:t>
            </a:r>
            <a:r>
              <a:rPr lang="en-US" smtClean="0"/>
              <a:t>are common for transferring funds from foreign subsidiaries to the parent but vary depending on tax levels and currency risks. Some host governments levy high taxes on dividend payments or limit how much MNEs can remit.</a:t>
            </a:r>
          </a:p>
          <a:p>
            <a:pPr eaLnBrk="1" hangingPunct="1">
              <a:spcBef>
                <a:spcPct val="0"/>
              </a:spcBef>
            </a:pPr>
            <a:r>
              <a:rPr lang="en-US" i="1" smtClean="0"/>
              <a:t>Royalty payments </a:t>
            </a:r>
            <a:r>
              <a:rPr lang="en-US" smtClean="0"/>
              <a:t>are compensation paid to owners of intellectual property. Assuming the subsidiary has licensed technology, trademarks, or other assets from the parent or other subsidiaries, royalties can be an efficient way to transfer funds and are tax deductible in many countries. A parent MNE can collect royalties from its own subsidiaries as a way of generating funds.</a:t>
            </a:r>
          </a:p>
          <a:p>
            <a:pPr eaLnBrk="1" hangingPunct="1">
              <a:spcBef>
                <a:spcPct val="0"/>
              </a:spcBef>
            </a:pPr>
            <a:endParaRPr lang="en-US" smtClean="0"/>
          </a:p>
        </p:txBody>
      </p:sp>
      <p:sp>
        <p:nvSpPr>
          <p:cNvPr id="90116" name="Slide Number Placeholder 3"/>
          <p:cNvSpPr>
            <a:spLocks noGrp="1"/>
          </p:cNvSpPr>
          <p:nvPr>
            <p:ph type="sldNum" sz="quarter" idx="5"/>
          </p:nvPr>
        </p:nvSpPr>
        <p:spPr bwMode="auto">
          <a:noFill/>
          <a:ln>
            <a:miter lim="800000"/>
            <a:headEnd/>
            <a:tailEnd/>
          </a:ln>
        </p:spPr>
        <p:txBody>
          <a:bodyPr/>
          <a:lstStyle/>
          <a:p>
            <a:fld id="{277CC2AC-906D-4B1C-8615-68D21ADC762F}"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 a </a:t>
            </a:r>
            <a:r>
              <a:rPr lang="en-US" b="1" smtClean="0"/>
              <a:t>fronting loan</a:t>
            </a:r>
            <a:r>
              <a:rPr lang="en-US" smtClean="0"/>
              <a:t>, the parent deposits a large sum in a foreign bank, which transfers it to a subsidiary as a loan. Fronting allows the parent to circumvent restrictions that foreign governments impose on direct intracorporate loans. If the loan is made through a bank in a </a:t>
            </a:r>
            <a:r>
              <a:rPr lang="en-US" b="1" smtClean="0"/>
              <a:t>tax haven</a:t>
            </a:r>
            <a:r>
              <a:rPr lang="en-US" smtClean="0"/>
              <a:t>—a country hospitable to business and inward investment because of its low corporate income taxes—the parent can minimize taxes that might be due if the loan were made directly. While some countries restrict the amount of funds MNEs can transfer abroad, such restrictions usually do not apply to repayment of bank loans. </a:t>
            </a:r>
          </a:p>
          <a:p>
            <a:pPr eaLnBrk="1" hangingPunct="1">
              <a:spcBef>
                <a:spcPct val="0"/>
              </a:spcBef>
            </a:pPr>
            <a:endParaRPr lang="en-US" smtClean="0"/>
          </a:p>
        </p:txBody>
      </p:sp>
      <p:sp>
        <p:nvSpPr>
          <p:cNvPr id="91140" name="Slide Number Placeholder 3"/>
          <p:cNvSpPr>
            <a:spLocks noGrp="1"/>
          </p:cNvSpPr>
          <p:nvPr>
            <p:ph type="sldNum" sz="quarter" idx="5"/>
          </p:nvPr>
        </p:nvSpPr>
        <p:spPr bwMode="auto">
          <a:noFill/>
          <a:ln>
            <a:miter lim="800000"/>
            <a:headEnd/>
            <a:tailEnd/>
          </a:ln>
        </p:spPr>
        <p:txBody>
          <a:bodyPr/>
          <a:lstStyle/>
          <a:p>
            <a:fld id="{922189C1-2B26-462D-ADED-6D38D1213694}"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92164" name="Slide Number Placeholder 3"/>
          <p:cNvSpPr>
            <a:spLocks noGrp="1"/>
          </p:cNvSpPr>
          <p:nvPr>
            <p:ph type="sldNum" sz="quarter" idx="5"/>
          </p:nvPr>
        </p:nvSpPr>
        <p:spPr bwMode="auto">
          <a:noFill/>
          <a:ln>
            <a:miter lim="800000"/>
            <a:headEnd/>
            <a:tailEnd/>
          </a:ln>
        </p:spPr>
        <p:txBody>
          <a:bodyPr/>
          <a:lstStyle/>
          <a:p>
            <a:fld id="{966CB5AE-C7CB-4458-BAA3-260BCE8EC93D}"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How do firms decide whether to launch a major exporting effort, acquire a distribution center, build a new factory, or refurbish industrial equipment? Companies have limited resources and cannot afford to invest in every project opportunity. The purpose of </a:t>
            </a:r>
            <a:r>
              <a:rPr lang="en-US" i="1" smtClean="0"/>
              <a:t>capital budgeting </a:t>
            </a:r>
            <a:r>
              <a:rPr lang="en-US" smtClean="0"/>
              <a:t>is to help managers decide which international projects provide the best financial return.</a:t>
            </a:r>
          </a:p>
          <a:p>
            <a:pPr eaLnBrk="1" hangingPunct="1">
              <a:spcBef>
                <a:spcPct val="0"/>
              </a:spcBef>
            </a:pPr>
            <a:r>
              <a:rPr lang="en-US" smtClean="0"/>
              <a:t>          The decision depends on the project’s initial investment requirement, its cost of capital, and the incremental cash flow or other advantages it can provide. Many variables affect the potential profitability of a venture. Investors in the fast-food industry consider the cost of alternate locations and the level of local competition, as well as the distance to highways, availability of public transportation, and amount of traffic at each location. </a:t>
            </a:r>
          </a:p>
          <a:p>
            <a:pPr eaLnBrk="1" hangingPunct="1">
              <a:spcBef>
                <a:spcPct val="0"/>
              </a:spcBef>
            </a:pPr>
            <a:r>
              <a:rPr lang="en-US" smtClean="0"/>
              <a:t>           Managers typically employ net present value (NPV) analysis to evaluate domestic and international capital investment projects. NPV is the difference between the present value of a project’s incremental cash flows and its initial investment requirement.  </a:t>
            </a:r>
          </a:p>
          <a:p>
            <a:pPr eaLnBrk="1" hangingPunct="1">
              <a:spcBef>
                <a:spcPct val="0"/>
              </a:spcBef>
            </a:pPr>
            <a:r>
              <a:rPr lang="en-US" smtClean="0"/>
              <a:t>             Estimating project cash flows is complex and requires forecasting a range of variables that contribute to anticipated revenues and costs over several years. The largest component of revenue is usually sales. Initial and ongoing costs typically include R&amp;D, development of essential project resources, labor, factor inputs, and marketing.</a:t>
            </a:r>
          </a:p>
          <a:p>
            <a:pPr eaLnBrk="1" hangingPunct="1">
              <a:spcBef>
                <a:spcPct val="0"/>
              </a:spcBef>
            </a:pPr>
            <a:endParaRPr lang="en-US" smtClean="0"/>
          </a:p>
        </p:txBody>
      </p:sp>
      <p:sp>
        <p:nvSpPr>
          <p:cNvPr id="94212" name="Slide Number Placeholder 3"/>
          <p:cNvSpPr>
            <a:spLocks noGrp="1"/>
          </p:cNvSpPr>
          <p:nvPr>
            <p:ph type="sldNum" sz="quarter" idx="5"/>
          </p:nvPr>
        </p:nvSpPr>
        <p:spPr bwMode="auto">
          <a:noFill/>
          <a:ln>
            <a:miter lim="800000"/>
            <a:headEnd/>
            <a:tailEnd/>
          </a:ln>
        </p:spPr>
        <p:txBody>
          <a:bodyPr/>
          <a:lstStyle/>
          <a:p>
            <a:fld id="{0C90F1FA-040B-4B07-9749-CF3146EC69DF}" type="slidenum">
              <a:rPr lang="en-US" smtClean="0"/>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xfrm>
            <a:off x="381000" y="4343400"/>
            <a:ext cx="6172200" cy="4495800"/>
          </a:xfrm>
          <a:noFill/>
        </p:spPr>
        <p:txBody>
          <a:bodyPr wrap="square" numCol="1" anchor="t" anchorCtr="0" compatLnSpc="1">
            <a:prstTxWarp prst="textNoShape">
              <a:avLst/>
            </a:prstTxWarp>
          </a:bodyPr>
          <a:lstStyle/>
          <a:p>
            <a:pPr eaLnBrk="1" hangingPunct="1">
              <a:lnSpc>
                <a:spcPct val="90000"/>
              </a:lnSpc>
              <a:spcBef>
                <a:spcPct val="0"/>
              </a:spcBef>
            </a:pPr>
            <a:r>
              <a:rPr lang="en-US" smtClean="0"/>
              <a:t>Four considerations complicate international capital budgeting for an MNE. First, project cash flows are usually in a currency other than the reporting currency of the parent firm. Second, tax rules in the project location and the parent’s country usually differ. Third, governments may limit the transfer of funds from the project to the parent firm. Finally, the project may be exposed to country risk, such as government intervention, high inflation, or adverse exchange rates.</a:t>
            </a:r>
          </a:p>
          <a:p>
            <a:pPr eaLnBrk="1" hangingPunct="1">
              <a:lnSpc>
                <a:spcPct val="90000"/>
              </a:lnSpc>
              <a:spcBef>
                <a:spcPct val="0"/>
              </a:spcBef>
            </a:pPr>
            <a:r>
              <a:rPr lang="en-US" smtClean="0"/>
              <a:t>            Managers employing NPV address these in two ways. One is to estimate the incremental after-tax operating cash flows in the subsidiary’s local currency and </a:t>
            </a:r>
            <a:r>
              <a:rPr lang="en-US" i="1" smtClean="0"/>
              <a:t>then </a:t>
            </a:r>
            <a:r>
              <a:rPr lang="en-US" smtClean="0"/>
              <a:t>discount them at the project’s cost of capital, or required rate of return, appropriate for its risk characteristics. If the NPV is positive, the project is expected to earn its required return and add value to the subsidiary. This approach takes the </a:t>
            </a:r>
            <a:r>
              <a:rPr lang="en-US" i="1" smtClean="0"/>
              <a:t>project’s perspective </a:t>
            </a:r>
            <a:r>
              <a:rPr lang="en-US" smtClean="0"/>
              <a:t>in capital budgeting, and managers can use it as a first screening method.</a:t>
            </a:r>
          </a:p>
          <a:p>
            <a:pPr eaLnBrk="1" hangingPunct="1">
              <a:lnSpc>
                <a:spcPct val="90000"/>
              </a:lnSpc>
              <a:spcBef>
                <a:spcPct val="0"/>
              </a:spcBef>
            </a:pPr>
            <a:r>
              <a:rPr lang="en-US" smtClean="0"/>
              <a:t>            The second approach, called the </a:t>
            </a:r>
            <a:r>
              <a:rPr lang="en-US" i="1" smtClean="0"/>
              <a:t>parent’s perspective</a:t>
            </a:r>
            <a:r>
              <a:rPr lang="en-US" smtClean="0"/>
              <a:t>, estimates future cash flows from the project in the </a:t>
            </a:r>
            <a:r>
              <a:rPr lang="en-US" i="1" smtClean="0"/>
              <a:t>functional currency </a:t>
            </a:r>
            <a:r>
              <a:rPr lang="en-US" smtClean="0"/>
              <a:t>of the parent— that is, the currency of the primary economic environment in which it operates. Thus, U.S.-based firms’ functional currency is the U.S. dollar; for Japan-based firms, it is the yen. This conversion forecasts </a:t>
            </a:r>
            <a:r>
              <a:rPr lang="en-US" i="1" smtClean="0"/>
              <a:t>spot exchange rates</a:t>
            </a:r>
            <a:r>
              <a:rPr lang="en-US" smtClean="0"/>
              <a:t>, or forward rates, and calculates their present value using a discount rate in line with the required return on projects of similar risk. Managers then compute the NPV in the parent’s functional currency by subtracting the initial investment cash flow from the present value of the project cash flows. To be acceptable, the project must add value to the parent company; it should therefore have positive NPV from the parent’s perspective.  </a:t>
            </a:r>
            <a:br>
              <a:rPr lang="en-US" smtClean="0"/>
            </a:br>
            <a:endParaRPr lang="en-US" smtClean="0"/>
          </a:p>
          <a:p>
            <a:pPr eaLnBrk="1" hangingPunct="1">
              <a:lnSpc>
                <a:spcPct val="90000"/>
              </a:lnSpc>
              <a:spcBef>
                <a:spcPct val="0"/>
              </a:spcBef>
            </a:pPr>
            <a:endParaRPr lang="en-US" smtClean="0"/>
          </a:p>
          <a:p>
            <a:pPr eaLnBrk="1" hangingPunct="1">
              <a:lnSpc>
                <a:spcPct val="90000"/>
              </a:lnSpc>
              <a:spcBef>
                <a:spcPct val="0"/>
              </a:spcBef>
            </a:pPr>
            <a:endParaRPr lang="en-US" smtClean="0"/>
          </a:p>
          <a:p>
            <a:pPr eaLnBrk="1" hangingPunct="1">
              <a:lnSpc>
                <a:spcPct val="90000"/>
              </a:lnSpc>
              <a:spcBef>
                <a:spcPct val="0"/>
              </a:spcBef>
            </a:pPr>
            <a:endParaRPr lang="en-US" smtClean="0"/>
          </a:p>
        </p:txBody>
      </p:sp>
      <p:sp>
        <p:nvSpPr>
          <p:cNvPr id="95236" name="Slide Number Placeholder 3"/>
          <p:cNvSpPr>
            <a:spLocks noGrp="1"/>
          </p:cNvSpPr>
          <p:nvPr>
            <p:ph type="sldNum" sz="quarter" idx="5"/>
          </p:nvPr>
        </p:nvSpPr>
        <p:spPr bwMode="auto">
          <a:noFill/>
          <a:ln>
            <a:miter lim="800000"/>
            <a:headEnd/>
            <a:tailEnd/>
          </a:ln>
        </p:spPr>
        <p:txBody>
          <a:bodyPr/>
          <a:lstStyle/>
          <a:p>
            <a:fld id="{3BED31F1-2ED8-4644-98B2-44927347E9E1}" type="slidenum">
              <a:rPr lang="en-US" smtClean="0"/>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xfrm>
            <a:off x="381000" y="4191000"/>
            <a:ext cx="6172200" cy="4724400"/>
          </a:xfrm>
          <a:noFill/>
        </p:spPr>
        <p:txBody>
          <a:bodyPr wrap="square" numCol="1" anchor="t" anchorCtr="0" compatLnSpc="1">
            <a:prstTxWarp prst="textNoShape">
              <a:avLst/>
            </a:prstTxWarp>
          </a:bodyPr>
          <a:lstStyle/>
          <a:p>
            <a:pPr eaLnBrk="1" hangingPunct="1">
              <a:lnSpc>
                <a:spcPct val="90000"/>
              </a:lnSpc>
              <a:spcBef>
                <a:spcPct val="0"/>
              </a:spcBef>
            </a:pPr>
            <a:r>
              <a:rPr lang="en-US" b="1" smtClean="0"/>
              <a:t>Transaction exposure: </a:t>
            </a:r>
            <a:r>
              <a:rPr lang="en-US" smtClean="0"/>
              <a:t>Suppose Gateway  imports three million Taiwan dollars’ worth of computer keyboards and pays in the foreign currency. At the time of the purchase, suppose the exchange rate was US$1 = T$30, but Gateway pays on credit terms three months after the purchase. If during the three-month period the exchange rate shifts to US$1 = T$27, Gateway will have to pay an extra US$11,111 as a result of the rate change ([3,000,000/27] – [3,000,000/30]). From Gateway’s standpoint, the Taiwan dollar has become more expensive. Such gains or losses affect the firm’s value directly by affecting its cash flows and profit.</a:t>
            </a:r>
          </a:p>
          <a:p>
            <a:pPr eaLnBrk="1" hangingPunct="1">
              <a:lnSpc>
                <a:spcPct val="90000"/>
              </a:lnSpc>
              <a:spcBef>
                <a:spcPct val="0"/>
              </a:spcBef>
            </a:pPr>
            <a:r>
              <a:rPr lang="en-US" b="1" smtClean="0"/>
              <a:t>Translation exposure: </a:t>
            </a:r>
            <a:r>
              <a:rPr lang="en-US" smtClean="0"/>
              <a:t>It occurs because, as exchange rates fluctuate, so do the functional-currency values of exposed assets, liabilities, expenses, and revenues. Translating quarterly or annual foreign financial statements into the parent’s functional currency results in gains or losses on the date financial statements are consolidated. When translated into dollars, the quarterly net income of the Japanese subsidiary of a U.S. MNE may drop if the Japanese yen depreciates against the dollar during the quarter. Note that gains or losses in translation exposure are “paper” or “virtual” changes and do not affect cash flows directly. This contrasts with transaction exposure, in which gains and losses are real.</a:t>
            </a:r>
          </a:p>
          <a:p>
            <a:pPr eaLnBrk="1" hangingPunct="1">
              <a:lnSpc>
                <a:spcPct val="90000"/>
              </a:lnSpc>
              <a:spcBef>
                <a:spcPct val="0"/>
              </a:spcBef>
            </a:pPr>
            <a:r>
              <a:rPr lang="en-US" b="1" smtClean="0"/>
              <a:t>Economic exposure</a:t>
            </a:r>
            <a:r>
              <a:rPr lang="en-US" smtClean="0"/>
              <a:t>:  Exchange rate fluctuations help or hurt sales by making the firm’s products relatively more or less expensive for foreign buyers. If the yen appreciates against the euro, a European firm can expect to sell more goods in Japan because the Japanese have more buying power for buying euros. But if the yen weakens against the euro, the European firm’s sales will likely drop in Japan unless management lowers its Japanese prices by an amount equivalent to the fall in the yen. Similarly, the firm may be harmed by currency shifts that raise the price of inputs sourced from abroad. The value of foreign investments can also fall, in home currency terms, with exchange rate changes. The three types of currency exposure can produce positive results when exchange rates fluctuate favorably for the firm. Managers are more concerned with fluctuations that harm the firm. Such problems help explain why many countries in Europe use a single currency, the euro. </a:t>
            </a:r>
          </a:p>
          <a:p>
            <a:pPr eaLnBrk="1" hangingPunct="1">
              <a:lnSpc>
                <a:spcPct val="90000"/>
              </a:lnSpc>
              <a:spcBef>
                <a:spcPct val="0"/>
              </a:spcBef>
            </a:pPr>
            <a:endParaRPr lang="en-US" smtClean="0"/>
          </a:p>
        </p:txBody>
      </p:sp>
      <p:sp>
        <p:nvSpPr>
          <p:cNvPr id="96260" name="Slide Number Placeholder 3"/>
          <p:cNvSpPr>
            <a:spLocks noGrp="1"/>
          </p:cNvSpPr>
          <p:nvPr>
            <p:ph type="sldNum" sz="quarter" idx="5"/>
          </p:nvPr>
        </p:nvSpPr>
        <p:spPr bwMode="auto">
          <a:noFill/>
          <a:ln>
            <a:miter lim="800000"/>
            <a:headEnd/>
            <a:tailEnd/>
          </a:ln>
        </p:spPr>
        <p:txBody>
          <a:bodyPr/>
          <a:lstStyle/>
          <a:p>
            <a:fld id="{E606580F-71EE-4015-9F20-2D4BC9A08894}"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xfrm>
            <a:off x="304800" y="4191000"/>
            <a:ext cx="6172200" cy="4648200"/>
          </a:xfrm>
          <a:noFill/>
        </p:spPr>
        <p:txBody>
          <a:bodyPr wrap="square" numCol="1" anchor="t" anchorCtr="0" compatLnSpc="1">
            <a:prstTxWarp prst="textNoShape">
              <a:avLst/>
            </a:prstTxWarp>
          </a:bodyPr>
          <a:lstStyle/>
          <a:p>
            <a:pPr eaLnBrk="1" hangingPunct="1">
              <a:spcBef>
                <a:spcPct val="0"/>
              </a:spcBef>
            </a:pPr>
            <a:r>
              <a:rPr lang="en-US" smtClean="0"/>
              <a:t>Today, a relatively limited number of currencies still facilitate cross-border trade and investment. Around 64 percent of official foreign reserves are in U.S. dollars, 27 percent in euros, 4 percent in British pounds, 3 percent in Japanese yen, and only 2 percent in the world’s remaining national currencies.  What is different today is the sheer volume of currencies exchanged and the speed with which these transactions occur. In 2010, the daily volume of global trading in foreign exchange amounted to some $3.2 trillion.   To put this in perspective, that is more than 100 times the daily value of global trade in products and services. Also impressive is the role of information technology in currency trading. Consider UBS (www.ubs.com), the large Swiss investment bank, which offers a range of currency-related products. The bank’s clients transact nearly all their spot, forward, and currency swap trades online using UBS’s computer platforms in dozens of countries. Technology allows customers in remote areas to enjoy currency trading services that until recently were accessible only in large cities via big banks.   Citibank (www.citibank.com) leverages its comprehensive customer portal, CitiFX Interactive, to provide clients a wide range of services, including library research, currency trading, and analytical tools. Online bill payment is important to executives and others who frequently travel abroad.</a:t>
            </a:r>
          </a:p>
          <a:p>
            <a:pPr eaLnBrk="1" hangingPunct="1">
              <a:spcBef>
                <a:spcPct val="0"/>
              </a:spcBef>
            </a:pPr>
            <a:r>
              <a:rPr lang="en-US" smtClean="0"/>
              <a:t>            Large banks are the primary dealers in the currency markets, and they quote the prices at which they will buy or sell currencies. If an importer wants to buy $100,000 in Euros to finance a purchase from Austria, the currency exchange will typically be handled through the importer’s bank. Large banks such as Citibank maintain reserves of major currencies and work with foreign </a:t>
            </a:r>
            <a:r>
              <a:rPr lang="en-US" i="1" smtClean="0"/>
              <a:t>correspondent banks </a:t>
            </a:r>
            <a:r>
              <a:rPr lang="en-US" smtClean="0"/>
              <a:t>to facilitate currency buying and selling. Currency transactions between banks occur in the </a:t>
            </a:r>
            <a:r>
              <a:rPr lang="en-US" i="1" smtClean="0"/>
              <a:t>interbank market. </a:t>
            </a:r>
            <a:r>
              <a:rPr lang="en-US" smtClean="0"/>
              <a:t>Currency also can be bought and sold through brokers that specialize in matching up buyers and sellers. They are especially active in major financial centers such as London, New York, and Sydney. Trading can also be done through online brokers and dealers at sites like www.forex.com and Everbank (</a:t>
            </a:r>
            <a:r>
              <a:rPr lang="en-US" u="sng" smtClean="0">
                <a:hlinkClick r:id="rId3"/>
              </a:rPr>
              <a:t>www.everbank.com</a:t>
            </a:r>
            <a:r>
              <a:rPr lang="en-US" smtClean="0"/>
              <a:t>).</a:t>
            </a:r>
          </a:p>
          <a:p>
            <a:pPr eaLnBrk="1" hangingPunct="1">
              <a:spcBef>
                <a:spcPct val="0"/>
              </a:spcBef>
            </a:pPr>
            <a:endParaRPr lang="en-US" smtClean="0"/>
          </a:p>
        </p:txBody>
      </p:sp>
      <p:sp>
        <p:nvSpPr>
          <p:cNvPr id="97284" name="Slide Number Placeholder 3"/>
          <p:cNvSpPr>
            <a:spLocks noGrp="1"/>
          </p:cNvSpPr>
          <p:nvPr>
            <p:ph type="sldNum" sz="quarter" idx="5"/>
          </p:nvPr>
        </p:nvSpPr>
        <p:spPr bwMode="auto">
          <a:noFill/>
          <a:ln>
            <a:miter lim="800000"/>
            <a:headEnd/>
            <a:tailEnd/>
          </a:ln>
        </p:spPr>
        <p:txBody>
          <a:bodyPr/>
          <a:lstStyle/>
          <a:p>
            <a:fld id="{8994FCAF-848B-428D-9D6A-3B3A6AEB8B01}"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xfrm>
            <a:off x="381000" y="4267200"/>
            <a:ext cx="6172200" cy="4648200"/>
          </a:xfrm>
          <a:noFill/>
        </p:spPr>
        <p:txBody>
          <a:bodyPr wrap="square" numCol="1" anchor="t" anchorCtr="0" compatLnSpc="1">
            <a:prstTxWarp prst="textNoShape">
              <a:avLst/>
            </a:prstTxWarp>
          </a:bodyPr>
          <a:lstStyle/>
          <a:p>
            <a:pPr eaLnBrk="1" hangingPunct="1">
              <a:spcBef>
                <a:spcPct val="0"/>
              </a:spcBef>
            </a:pPr>
            <a:r>
              <a:rPr lang="en-US" sz="1300" smtClean="0"/>
              <a:t>The foreign-exchange market uses specialized terminology to describe the functions currency dealers perform. The </a:t>
            </a:r>
            <a:r>
              <a:rPr lang="en-US" sz="1300" b="1" smtClean="0"/>
              <a:t>spot rate </a:t>
            </a:r>
            <a:r>
              <a:rPr lang="en-US" sz="1300" smtClean="0"/>
              <a:t>is the exchange rate applied when the current exchange rate is used for immediate receipt of a currency. The rate applies to transactions between banks for delivery within two business days or immediate delivery for over-the-counter transactions involving nonbank customers—for example, when you buy currencies at airport kiosks.</a:t>
            </a:r>
          </a:p>
          <a:p>
            <a:pPr eaLnBrk="1" hangingPunct="1">
              <a:spcBef>
                <a:spcPct val="0"/>
              </a:spcBef>
            </a:pPr>
            <a:r>
              <a:rPr lang="en-US" sz="1300" smtClean="0"/>
              <a:t>        The </a:t>
            </a:r>
            <a:r>
              <a:rPr lang="en-US" sz="1300" b="1" smtClean="0"/>
              <a:t>forward rate </a:t>
            </a:r>
            <a:r>
              <a:rPr lang="en-US" sz="1300" smtClean="0"/>
              <a:t>is the exchange rate applicable to the collection or delivery of foreign currencies at some future date. Dealers in the forward exchange market promise to receive or deliver foreign exchange at a specified time in the future, but at a rate determined at the time of the transaction. The primary function of the forward market is to provide protection against currency risk.     </a:t>
            </a:r>
          </a:p>
          <a:p>
            <a:pPr eaLnBrk="1" hangingPunct="1">
              <a:spcBef>
                <a:spcPct val="0"/>
              </a:spcBef>
            </a:pPr>
            <a:r>
              <a:rPr lang="en-US" sz="1300" smtClean="0"/>
              <a:t>          Dealers quote currency exchange rates in two ways. The </a:t>
            </a:r>
            <a:r>
              <a:rPr lang="en-US" sz="1300" b="1" smtClean="0"/>
              <a:t>direct quote</a:t>
            </a:r>
            <a:r>
              <a:rPr lang="en-US" sz="1300" smtClean="0"/>
              <a:t>, also known as the normal quote, is the number of units of domestic currency needed to acquire one unit of foreign currency. For example, on May 10, 2012, it cost $1.30 to acquire one euro (abbreviated as “€”). The </a:t>
            </a:r>
            <a:r>
              <a:rPr lang="en-US" sz="1300" b="1" smtClean="0"/>
              <a:t>indirect quote </a:t>
            </a:r>
            <a:r>
              <a:rPr lang="en-US" sz="1300" smtClean="0"/>
              <a:t>is the number of units of foreign currency obtained for one unit of domestic currency. For example, on May 10, 2012, it cost €0.77 to acquire $1.00. Please review the book’s Appendix to learn more about currency trading.</a:t>
            </a:r>
          </a:p>
          <a:p>
            <a:pPr eaLnBrk="1" hangingPunct="1">
              <a:spcBef>
                <a:spcPct val="0"/>
              </a:spcBef>
            </a:pPr>
            <a:r>
              <a:rPr lang="en-US" sz="1300" smtClean="0"/>
              <a:t>	You may have observed at airports that when foreign-exchange dealers quote prices, they always quote a </a:t>
            </a:r>
            <a:r>
              <a:rPr lang="en-US" sz="1300" i="1" smtClean="0"/>
              <a:t>bid </a:t>
            </a:r>
            <a:r>
              <a:rPr lang="en-US" sz="1300" smtClean="0"/>
              <a:t>(buy) rate and an </a:t>
            </a:r>
            <a:r>
              <a:rPr lang="en-US" sz="1300" i="1" smtClean="0"/>
              <a:t>offer </a:t>
            </a:r>
            <a:r>
              <a:rPr lang="en-US" sz="1300" smtClean="0"/>
              <a:t>(sell) rate at which they will buy or sell any particular currency. The difference between the bid and offer rates—</a:t>
            </a:r>
            <a:r>
              <a:rPr lang="en-US" sz="1300" i="1" smtClean="0"/>
              <a:t>the spread</a:t>
            </a:r>
            <a:r>
              <a:rPr lang="en-US" sz="1300" smtClean="0"/>
              <a:t>—is the margin on which the dealer earns a profit. </a:t>
            </a:r>
          </a:p>
          <a:p>
            <a:pPr eaLnBrk="1" hangingPunct="1">
              <a:spcBef>
                <a:spcPct val="0"/>
              </a:spcBef>
            </a:pPr>
            <a:endParaRPr lang="en-US" sz="1300" smtClean="0"/>
          </a:p>
        </p:txBody>
      </p:sp>
      <p:sp>
        <p:nvSpPr>
          <p:cNvPr id="98308" name="Slide Number Placeholder 3"/>
          <p:cNvSpPr>
            <a:spLocks noGrp="1"/>
          </p:cNvSpPr>
          <p:nvPr>
            <p:ph type="sldNum" sz="quarter" idx="5"/>
          </p:nvPr>
        </p:nvSpPr>
        <p:spPr bwMode="auto">
          <a:noFill/>
          <a:ln>
            <a:miter lim="800000"/>
            <a:headEnd/>
            <a:tailEnd/>
          </a:ln>
        </p:spPr>
        <p:txBody>
          <a:bodyPr/>
          <a:lstStyle/>
          <a:p>
            <a:fld id="{D98F6CFA-6617-46C1-B44A-DAD3860F9BD4}" type="slidenum">
              <a:rPr lang="en-US" smtClean="0"/>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r>
              <a:rPr lang="en-US" b="1" smtClean="0"/>
              <a:t>Hedgers, </a:t>
            </a:r>
            <a:r>
              <a:rPr lang="en-US" smtClean="0"/>
              <a:t>typically MNEs and other international trade or investment firms, seek to minimize their risk of exchange rate fluctuations, often by entering into forward contracts or similar financial instruments. They are not necessarily interested in profiting from currency trading.</a:t>
            </a:r>
          </a:p>
          <a:p>
            <a:pPr eaLnBrk="1" hangingPunct="1">
              <a:lnSpc>
                <a:spcPct val="90000"/>
              </a:lnSpc>
              <a:spcBef>
                <a:spcPct val="0"/>
              </a:spcBef>
            </a:pPr>
            <a:r>
              <a:rPr lang="en-US" b="1" smtClean="0"/>
              <a:t>          Speculators: </a:t>
            </a:r>
            <a:r>
              <a:rPr lang="en-US" smtClean="0"/>
              <a:t>A speculator might purchase a certificate of deposit denominated in Mexican pesos or a money market account tied to the Chinese yuan, believing the value of these currencies will rise. The speculator can also bet on a currency’s downturn by taking a </a:t>
            </a:r>
            <a:r>
              <a:rPr lang="en-US" i="1" smtClean="0"/>
              <a:t>short position </a:t>
            </a:r>
            <a:r>
              <a:rPr lang="en-US" smtClean="0"/>
              <a:t>in that currency. When investors take a short position, they sell a currency that they previously borrowed from a third party (usually a broker) with the intention of buying the identical currency back at a later date to return to the lender. In so doing, the short seller hopes to profit from a decline in the value of the currency between the sale and the repurchase, as the seller will pay less to buy the currency than the seller received on selling it. </a:t>
            </a:r>
          </a:p>
          <a:p>
            <a:pPr eaLnBrk="1" hangingPunct="1">
              <a:lnSpc>
                <a:spcPct val="90000"/>
              </a:lnSpc>
              <a:spcBef>
                <a:spcPct val="0"/>
              </a:spcBef>
            </a:pPr>
            <a:r>
              <a:rPr lang="en-US" b="1" smtClean="0"/>
              <a:t>          Arbitragers</a:t>
            </a:r>
            <a:r>
              <a:rPr lang="en-US" smtClean="0"/>
              <a:t>: They buy and sell the same currency in two or more foreign-exchange markets to profit from differences in the currency’s exchange rate. But unlike the speculator who bets on the future price of a currency, the arbitrager attempts to profit from a current disequilibrium in currency markets based on known prices. If the euro-dollar exchange rate quoted in New York on Monday morning is €1 = $1.25, but the quoted exchange rate in London at that moment is €1 = $1.30, a trader could buy €1 million for $1.25 million in New York and simultaneously sell those euros in London for $1.3 million, yielding a riskless profit of $50,000 before commission and expenses. But don’t get too excited! When such arbitrage opportunities exist, they quickly disappear because the very actions of the arbitragers force the exchange rates to adjust to the equilibrium level. </a:t>
            </a:r>
          </a:p>
          <a:p>
            <a:pPr eaLnBrk="1" hangingPunct="1">
              <a:lnSpc>
                <a:spcPct val="90000"/>
              </a:lnSpc>
              <a:spcBef>
                <a:spcPct val="0"/>
              </a:spcBef>
            </a:pPr>
            <a:endParaRPr lang="en-US" smtClean="0"/>
          </a:p>
        </p:txBody>
      </p:sp>
      <p:sp>
        <p:nvSpPr>
          <p:cNvPr id="99332" name="Slide Number Placeholder 3"/>
          <p:cNvSpPr>
            <a:spLocks noGrp="1"/>
          </p:cNvSpPr>
          <p:nvPr>
            <p:ph type="sldNum" sz="quarter" idx="5"/>
          </p:nvPr>
        </p:nvSpPr>
        <p:spPr bwMode="auto">
          <a:noFill/>
          <a:ln>
            <a:miter lim="800000"/>
            <a:headEnd/>
            <a:tailEnd/>
          </a:ln>
        </p:spPr>
        <p:txBody>
          <a:bodyPr/>
          <a:lstStyle/>
          <a:p>
            <a:fld id="{97FB7DF9-E4E7-4DDB-9C9C-3A80F2C92A89}" type="slidenum">
              <a:rPr lang="en-US" smtClean="0"/>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International financial management </a:t>
            </a:r>
            <a:r>
              <a:rPr lang="en-US" smtClean="0"/>
              <a:t>is the acquisition and use of funds for cross-border trade, investment, R&amp;D, manufacturing, marketing, outsourcing, and other commercial activities. It is a complex but critical business function. Firms face many new challenges: increasing globalization, the integration of financial markets, the rise of global e-commerce, expanding opportunities to profit from financial activities, and, most recently, the global financial crisis. Financial managers access funds from investors, foreign bond markets, local stock exchanges, foreign banks, venture capital firms, and intracorporate financing—wherever in the world that capital is cheapest. Their ability to minimize risk and seize opportunities depends on their financial management skills and their understanding of the laws and regulations governing financial exchanges worldwide.  </a:t>
            </a:r>
          </a:p>
          <a:p>
            <a:pPr eaLnBrk="1" hangingPunct="1">
              <a:spcBef>
                <a:spcPct val="0"/>
              </a:spcBef>
            </a:pPr>
            <a:endParaRPr lang="en-US" smtClean="0"/>
          </a:p>
        </p:txBody>
      </p:sp>
      <p:sp>
        <p:nvSpPr>
          <p:cNvPr id="68612" name="Slide Number Placeholder 3"/>
          <p:cNvSpPr>
            <a:spLocks noGrp="1"/>
          </p:cNvSpPr>
          <p:nvPr>
            <p:ph type="sldNum" sz="quarter" idx="5"/>
          </p:nvPr>
        </p:nvSpPr>
        <p:spPr bwMode="auto">
          <a:noFill/>
          <a:ln>
            <a:miter lim="800000"/>
            <a:headEnd/>
            <a:tailEnd/>
          </a:ln>
        </p:spPr>
        <p:txBody>
          <a:bodyPr/>
          <a:lstStyle/>
          <a:p>
            <a:fld id="{A22BA724-02BF-4338-A285-082C74614C6E}" type="slidenum">
              <a:rPr lang="en-US" smtClean="0"/>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a:xfrm>
            <a:off x="381000" y="4343400"/>
            <a:ext cx="6172200" cy="4114800"/>
          </a:xfrm>
          <a:noFill/>
        </p:spPr>
        <p:txBody>
          <a:bodyPr wrap="square" numCol="1" anchor="t" anchorCtr="0" compatLnSpc="1">
            <a:prstTxWarp prst="textNoShape">
              <a:avLst/>
            </a:prstTxWarp>
          </a:bodyPr>
          <a:lstStyle/>
          <a:p>
            <a:pPr eaLnBrk="1" hangingPunct="1">
              <a:lnSpc>
                <a:spcPct val="90000"/>
              </a:lnSpc>
              <a:spcBef>
                <a:spcPct val="0"/>
              </a:spcBef>
            </a:pPr>
            <a:r>
              <a:rPr lang="en-US" dirty="0" smtClean="0"/>
              <a:t>Losses due to exchange rate risk are common in international business. In the 1980s, the Japanese automaker Subaru (www.subaru.com) manufactured nearly all its vehicles in Japan, although three-quarters of its sales were in the United States. Between 1985 and 1987, the Japanese yen appreciated almost 50 percent against the dollar. This caused the dollar price of Subaru cars to rise substantially, resulting in a decline in U.S. sales of </a:t>
            </a:r>
            <a:r>
              <a:rPr lang="en-US" dirty="0" err="1" smtClean="0"/>
              <a:t>Subarus</a:t>
            </a:r>
            <a:r>
              <a:rPr lang="en-US" dirty="0" smtClean="0"/>
              <a:t>.                   </a:t>
            </a:r>
            <a:br>
              <a:rPr lang="en-US" dirty="0" smtClean="0"/>
            </a:br>
            <a:r>
              <a:rPr lang="en-US" dirty="0" smtClean="0"/>
              <a:t>         Financial managers monitor currency trading daily, paying particular attention to the potential for momentum trading or herding behavior. </a:t>
            </a:r>
            <a:r>
              <a:rPr lang="en-US" i="1" dirty="0" smtClean="0"/>
              <a:t>Momentum trading </a:t>
            </a:r>
            <a:r>
              <a:rPr lang="en-US" dirty="0" smtClean="0"/>
              <a:t>is accomplished via computers programmed to conduct massive buying or selling when prices reach certain levels. </a:t>
            </a:r>
            <a:r>
              <a:rPr lang="en-US" i="1" dirty="0" smtClean="0"/>
              <a:t>Herding </a:t>
            </a:r>
            <a:r>
              <a:rPr lang="en-US" dirty="0" smtClean="0"/>
              <a:t>is the tendency of investors to mimic each others’ actions. In 2008, fears about geopolitical tensions and a declining Russian economy triggered a sell-off of some $20 billion of shares in the Russian stock market. In rapid succession, as foreign investors liquidated holdings in the stock exchange, billions of dollars worth of Russian </a:t>
            </a:r>
            <a:r>
              <a:rPr lang="en-US" dirty="0" err="1" smtClean="0"/>
              <a:t>roubles</a:t>
            </a:r>
            <a:r>
              <a:rPr lang="en-US" dirty="0" smtClean="0"/>
              <a:t> were converted to foreign currencies, prompting a depreciation of the </a:t>
            </a:r>
            <a:r>
              <a:rPr lang="en-US" dirty="0" err="1" smtClean="0"/>
              <a:t>rouble</a:t>
            </a:r>
            <a:r>
              <a:rPr lang="en-US" dirty="0" smtClean="0"/>
              <a:t> by some 30 percent between August 2008 and February 2009.</a:t>
            </a:r>
            <a:r>
              <a:rPr lang="en-US" baseline="30000" dirty="0" smtClean="0"/>
              <a:t>24</a:t>
            </a:r>
            <a:r>
              <a:rPr lang="en-US" dirty="0" smtClean="0"/>
              <a:t> In most countries, exchange rates respond immediately to economic information, such as the election of a new government, labor disputes, and major supply shocks (for example, when oil-exporting countries suddenly announce a drop in supply). In addition to forecasting such events, managers must assess the likely actions of foreign-exchange traders. </a:t>
            </a:r>
            <a:br>
              <a:rPr lang="en-US" dirty="0" smtClean="0"/>
            </a:br>
            <a:r>
              <a:rPr lang="en-US" dirty="0" smtClean="0"/>
              <a:t>          In forecasting exchange rates, </a:t>
            </a:r>
            <a:r>
              <a:rPr lang="en-US" i="1" dirty="0" smtClean="0"/>
              <a:t>technical analysis </a:t>
            </a:r>
            <a:r>
              <a:rPr lang="en-US" dirty="0" smtClean="0"/>
              <a:t>looks at recent movements in exchange rates and </a:t>
            </a:r>
            <a:r>
              <a:rPr lang="en-US" i="1" dirty="0" smtClean="0"/>
              <a:t>fundamental analysis </a:t>
            </a:r>
            <a:r>
              <a:rPr lang="en-US" dirty="0" smtClean="0"/>
              <a:t>studies involving macroeconomic data. SMEs usually lack the resources to do substantial in-house forecasting and rely on forecasts provided by banks and from business news sources. </a:t>
            </a:r>
            <a:r>
              <a:rPr lang="en-US" dirty="0" err="1" smtClean="0"/>
              <a:t>Atable</a:t>
            </a:r>
            <a:r>
              <a:rPr lang="en-US" dirty="0" smtClean="0"/>
              <a:t> in each issue of the </a:t>
            </a:r>
            <a:r>
              <a:rPr lang="en-US" i="1" dirty="0" smtClean="0"/>
              <a:t>Economist </a:t>
            </a:r>
            <a:r>
              <a:rPr lang="en-US" dirty="0" smtClean="0"/>
              <a:t>magazine describes recent exchange rate trends. Other useful information sources include the Bank for International Settlements (www.bis.org), the World Bank (www.worldbank.org), and the European Central Bank (www.ecb.int).  </a:t>
            </a:r>
          </a:p>
          <a:p>
            <a:pPr eaLnBrk="1" hangingPunct="1">
              <a:lnSpc>
                <a:spcPct val="90000"/>
              </a:lnSpc>
              <a:spcBef>
                <a:spcPct val="0"/>
              </a:spcBef>
            </a:pPr>
            <a:endParaRPr lang="en-US" dirty="0" smtClean="0"/>
          </a:p>
        </p:txBody>
      </p:sp>
      <p:sp>
        <p:nvSpPr>
          <p:cNvPr id="100356" name="Slide Number Placeholder 3"/>
          <p:cNvSpPr>
            <a:spLocks noGrp="1"/>
          </p:cNvSpPr>
          <p:nvPr>
            <p:ph type="sldNum" sz="quarter" idx="5"/>
          </p:nvPr>
        </p:nvSpPr>
        <p:spPr bwMode="auto">
          <a:noFill/>
          <a:ln>
            <a:miter lim="800000"/>
            <a:headEnd/>
            <a:tailEnd/>
          </a:ln>
        </p:spPr>
        <p:txBody>
          <a:bodyPr/>
          <a:lstStyle/>
          <a:p>
            <a:fld id="{A2836976-1767-4C14-9389-08D0B0D92D31}" type="slidenum">
              <a:rPr lang="en-US" smtClean="0"/>
              <a:pPr/>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Suppose you want to buy a Toyota and the local car dealer insists you pay in Japanese yen. You probably wouldn’t buy the car, partly because you’d need to acquire yen and partly because other dealers let you pay in your own currency. Customers around the world prefer to deal in their own currency. If firms insist on quoting prices and getting paid in their own currency, the burden is on foreign buyers to monitor and manage foreign exchange. Even small exporters learn to operate in foreign currencies to remain competitive. In so doing, they also learn to minimize their exposure to currency risk. </a:t>
            </a:r>
            <a:br>
              <a:rPr lang="en-US" dirty="0" smtClean="0"/>
            </a:br>
            <a:r>
              <a:rPr lang="en-US" dirty="0" smtClean="0"/>
              <a:t>           The most common method for managing exposure is </a:t>
            </a:r>
            <a:r>
              <a:rPr lang="en-US" b="1" dirty="0" smtClean="0"/>
              <a:t>hedging, </a:t>
            </a:r>
            <a:r>
              <a:rPr lang="en-US" dirty="0" smtClean="0"/>
              <a:t>using financial instruments and other measures to lock in guaranteed foreign exchange positions. If the hedge is perfect, the firm is protected against the risk of adverse changes in the price of a currency. Banks offer forward contracts, options, and swap agreements to facilitate hedging and charge fees and interest payments on amounts borrowed to carry out the transactions. The firm must balance these costs against expected benefits. </a:t>
            </a:r>
            <a:br>
              <a:rPr lang="en-US" dirty="0" smtClean="0"/>
            </a:br>
            <a:r>
              <a:rPr lang="en-US" dirty="0" smtClean="0"/>
              <a:t>            In </a:t>
            </a:r>
            <a:r>
              <a:rPr lang="en-US" i="1" dirty="0" smtClean="0"/>
              <a:t>passive hedging</a:t>
            </a:r>
            <a:r>
              <a:rPr lang="en-US" dirty="0" smtClean="0"/>
              <a:t>, each exposure is hedged as it occurs and the hedge stays in place until maturity. In </a:t>
            </a:r>
            <a:r>
              <a:rPr lang="en-US" i="1" dirty="0" smtClean="0"/>
              <a:t>active hedging</a:t>
            </a:r>
            <a:r>
              <a:rPr lang="en-US" dirty="0" smtClean="0"/>
              <a:t>, the firm frequently reviews total exposure and hedges only a subset of its total exposures, usually those that pose the greatest risk. Hedges may be withdrawn before they reach maturity. Some active hedgers seek to profit from hedging, even maintaining active in-house trading desks. However, most firms are conservative and simply try to cover all exposures—or their most important ones—and leave hedges in place until maturity. </a:t>
            </a:r>
          </a:p>
          <a:p>
            <a:pPr eaLnBrk="1" hangingPunct="1">
              <a:spcBef>
                <a:spcPct val="0"/>
              </a:spcBef>
            </a:pPr>
            <a:endParaRPr lang="en-US" dirty="0" smtClean="0"/>
          </a:p>
        </p:txBody>
      </p:sp>
      <p:sp>
        <p:nvSpPr>
          <p:cNvPr id="101380" name="Slide Number Placeholder 3"/>
          <p:cNvSpPr>
            <a:spLocks noGrp="1"/>
          </p:cNvSpPr>
          <p:nvPr>
            <p:ph type="sldNum" sz="quarter" idx="5"/>
          </p:nvPr>
        </p:nvSpPr>
        <p:spPr bwMode="auto">
          <a:noFill/>
          <a:ln>
            <a:miter lim="800000"/>
            <a:headEnd/>
            <a:tailEnd/>
          </a:ln>
        </p:spPr>
        <p:txBody>
          <a:bodyPr/>
          <a:lstStyle/>
          <a:p>
            <a:fld id="{95B2A196-51A7-411B-BCFF-167976D7C553}" type="slidenum">
              <a:rPr lang="en-US" smtClean="0"/>
              <a:pPr/>
              <a:t>31</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3" name="Notes Placeholder 2"/>
          <p:cNvSpPr>
            <a:spLocks noGrp="1"/>
          </p:cNvSpPr>
          <p:nvPr>
            <p:ph type="body" idx="1"/>
          </p:nvPr>
        </p:nvSpPr>
        <p:spPr bwMode="auto">
          <a:xfrm>
            <a:off x="152400" y="4191000"/>
            <a:ext cx="6553200" cy="4953000"/>
          </a:xfrm>
          <a:noFill/>
        </p:spPr>
        <p:txBody>
          <a:bodyPr wrap="square" numCol="1" anchor="t" anchorCtr="0" compatLnSpc="1">
            <a:prstTxWarp prst="textNoShape">
              <a:avLst/>
            </a:prstTxWarp>
          </a:bodyPr>
          <a:lstStyle/>
          <a:p>
            <a:pPr eaLnBrk="1" hangingPunct="1">
              <a:lnSpc>
                <a:spcPct val="90000"/>
              </a:lnSpc>
              <a:spcBef>
                <a:spcPct val="0"/>
              </a:spcBef>
            </a:pPr>
            <a:r>
              <a:rPr lang="en-US" dirty="0" smtClean="0"/>
              <a:t>In a </a:t>
            </a:r>
            <a:r>
              <a:rPr lang="en-US" b="1" dirty="0" smtClean="0"/>
              <a:t>forward contract</a:t>
            </a:r>
            <a:r>
              <a:rPr lang="en-US" dirty="0" smtClean="0"/>
              <a:t>, no money changes hands until the delivery date of the contract. Banks quote forward prices in the same way as spot prices—with bid and ask prices at which they will buy or sell currencies. The bank’s bid-ask spread is a cost for its customers.  Forward contracts are especially appropriate for hedging transaction exposure. Suppose Dow Chemical (www.dow.com) sells merchandise to a German importer for €100,000, payable in 90 days. During the 90 days, Dow has a transaction exposure to currency risk: It will receive fewer dollars if the euro depreciates during that time. To hedge against this risk, Dow executes a forward contract with a bank to sell €100,000 in 90 days at an exchange rate agreed upon today, ensuring it receives a known dollar amount in the future.</a:t>
            </a:r>
          </a:p>
          <a:p>
            <a:pPr eaLnBrk="1" hangingPunct="1">
              <a:lnSpc>
                <a:spcPct val="90000"/>
              </a:lnSpc>
              <a:spcBef>
                <a:spcPct val="0"/>
              </a:spcBef>
            </a:pPr>
            <a:r>
              <a:rPr lang="en-US" dirty="0" smtClean="0"/>
              <a:t>             Unlike </a:t>
            </a:r>
            <a:r>
              <a:rPr lang="en-US" b="1" dirty="0" smtClean="0"/>
              <a:t>forward contracts</a:t>
            </a:r>
            <a:r>
              <a:rPr lang="en-US" dirty="0" smtClean="0"/>
              <a:t>, futures contracts are standardized to enable trading in organized exchanges, such as the Chicago Mercantile Exchange. While the terms of forward contracts are negotiated between a bank and its customer, futures contracts have standardized maturity periods and amounts. Futures contracts are especially useful for hedging transaction exposure.</a:t>
            </a:r>
          </a:p>
          <a:p>
            <a:pPr eaLnBrk="1" hangingPunct="1">
              <a:lnSpc>
                <a:spcPct val="90000"/>
              </a:lnSpc>
              <a:spcBef>
                <a:spcPct val="0"/>
              </a:spcBef>
            </a:pPr>
            <a:r>
              <a:rPr lang="en-US" dirty="0" smtClean="0"/>
              <a:t>             A </a:t>
            </a:r>
            <a:r>
              <a:rPr lang="en-US" b="1" dirty="0" smtClean="0"/>
              <a:t>currency option </a:t>
            </a:r>
            <a:r>
              <a:rPr lang="en-US" dirty="0" smtClean="0"/>
              <a:t>differs from forward and futures contracts in that it gives the purchaser the right, but not the obligation, to buy a certain amount of foreign currency at a set exchange rate within a specified amount of time. The seller of the option must sell the currency at the buyer’s discretion, at the price originally set. Currency options typically are traded on organized exchanges, such as the London Stock Exchange and the Philadelphia Stock Exchange.</a:t>
            </a:r>
            <a:br>
              <a:rPr lang="en-US" dirty="0" smtClean="0"/>
            </a:br>
            <a:r>
              <a:rPr lang="en-US" dirty="0" smtClean="0"/>
              <a:t>             In a </a:t>
            </a:r>
            <a:r>
              <a:rPr lang="en-US" b="1" dirty="0" smtClean="0"/>
              <a:t>currency swap</a:t>
            </a:r>
            <a:r>
              <a:rPr lang="en-US" dirty="0" smtClean="0"/>
              <a:t>, two parties agree to exchange a given amount of one currency for another and, after a specified period of time, give back the original amounts. Thus, a swap is a simultaneous spot and forward transaction. When the agreement is activated, the parties exchange principals at the current spot rate. Usually each party must pay interest on the principal as well. If Party A loaned dollars and borrowed </a:t>
            </a:r>
            <a:r>
              <a:rPr lang="en-US" dirty="0" err="1" smtClean="0"/>
              <a:t>euros</a:t>
            </a:r>
            <a:r>
              <a:rPr lang="en-US" dirty="0" smtClean="0"/>
              <a:t>, it pays interest in </a:t>
            </a:r>
            <a:r>
              <a:rPr lang="en-US" dirty="0" err="1" smtClean="0"/>
              <a:t>euros</a:t>
            </a:r>
            <a:r>
              <a:rPr lang="en-US" dirty="0" smtClean="0"/>
              <a:t> and receives interest in dollars. Consider the following example: An MNE agrees to pay 4 percent compounded annually on a euro principal of €1,000,000 and receive 5 percent compounded annually on a U.S. dollar principal of $1,300,000 every year for two years. As a result it will receive €1,000,000 and pay $1,300,000 today. It will then pay €40,000 annual interest and receive $65,000 annual interest for 2 years. At the end of the second year, the MNE will receive $1,300,000 and pay €1,000,000. </a:t>
            </a:r>
          </a:p>
          <a:p>
            <a:pPr eaLnBrk="1" hangingPunct="1">
              <a:lnSpc>
                <a:spcPct val="90000"/>
              </a:lnSpc>
              <a:spcBef>
                <a:spcPct val="0"/>
              </a:spcBef>
            </a:pPr>
            <a:endParaRPr lang="en-US" dirty="0" smtClean="0"/>
          </a:p>
        </p:txBody>
      </p:sp>
      <p:sp>
        <p:nvSpPr>
          <p:cNvPr id="102404" name="Slide Number Placeholder 3"/>
          <p:cNvSpPr>
            <a:spLocks noGrp="1"/>
          </p:cNvSpPr>
          <p:nvPr>
            <p:ph type="sldNum" sz="quarter" idx="5"/>
          </p:nvPr>
        </p:nvSpPr>
        <p:spPr bwMode="auto">
          <a:noFill/>
          <a:ln>
            <a:miter lim="800000"/>
            <a:headEnd/>
            <a:tailEnd/>
          </a:ln>
        </p:spPr>
        <p:txBody>
          <a:bodyPr/>
          <a:lstStyle/>
          <a:p>
            <a:fld id="{66D83C36-0D10-4CFB-8373-1546B90371F0}" type="slidenum">
              <a:rPr lang="en-US" smtClean="0"/>
              <a:pPr/>
              <a:t>32</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9636" name="Slide Number Placeholder 3"/>
          <p:cNvSpPr>
            <a:spLocks noGrp="1"/>
          </p:cNvSpPr>
          <p:nvPr>
            <p:ph type="sldNum" sz="quarter" idx="5"/>
          </p:nvPr>
        </p:nvSpPr>
        <p:spPr bwMode="auto">
          <a:noFill/>
          <a:ln>
            <a:miter lim="800000"/>
            <a:headEnd/>
            <a:tailEnd/>
          </a:ln>
        </p:spPr>
        <p:txBody>
          <a:bodyPr/>
          <a:lstStyle/>
          <a:p>
            <a:fld id="{9E5F4B5A-55E2-4519-A004-BE4F378A1A0B}"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70660" name="Slide Number Placeholder 3"/>
          <p:cNvSpPr>
            <a:spLocks noGrp="1"/>
          </p:cNvSpPr>
          <p:nvPr>
            <p:ph type="sldNum" sz="quarter" idx="5"/>
          </p:nvPr>
        </p:nvSpPr>
        <p:spPr bwMode="auto">
          <a:noFill/>
          <a:ln>
            <a:miter lim="800000"/>
            <a:headEnd/>
            <a:tailEnd/>
          </a:ln>
        </p:spPr>
        <p:txBody>
          <a:bodyPr/>
          <a:lstStyle/>
          <a:p>
            <a:fld id="{81579A50-FEEC-4944-8E63-D63089963288}"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71684" name="Slide Number Placeholder 3"/>
          <p:cNvSpPr>
            <a:spLocks noGrp="1"/>
          </p:cNvSpPr>
          <p:nvPr>
            <p:ph type="sldNum" sz="quarter" idx="5"/>
          </p:nvPr>
        </p:nvSpPr>
        <p:spPr bwMode="auto">
          <a:noFill/>
          <a:ln>
            <a:miter lim="800000"/>
            <a:headEnd/>
            <a:tailEnd/>
          </a:ln>
        </p:spPr>
        <p:txBody>
          <a:bodyPr/>
          <a:lstStyle/>
          <a:p>
            <a:fld id="{C551E2C2-F455-4C3D-998C-CA1296BE2010}"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Capital structure affects the profitability and stability of the firm and its international operations. Companies obtain capital in two basic ways: by borrowing it or by selling shares of ownership in the firm.  The firm can also retain earnings—that is, reinvest profit rather than paying it out as dividends to investors. In new companies, founders often provide equity financing from their personal savings.  To minimize the possibility of bankruptcy and maintain a good credit rating, most MNEs keep the debt proportion of their capital structure below a threshold they can service even in adverse conditions. Too much debt can force companies into financial distress.  How much debt a firm should hold partly depends on the nature of its industry and target markets. For instance, an insurance company with relatively stable sales to affluent foreign markets can sustain a higher debt ratio than a consumer goods firm that sells to mostly poor countries with cyclical sales. Not all countries view substantial debt as risky. The average debt ratio in Germany, Italy, Japan, and numerous developing economies typically exceeds 50 percent. This may arise because the country lacks a well-developed stock market or other systems for obtaining capital from equity sources. Hence, firms may have little choice but to borrow money from banks. In other nations, firms maintain close relationships with banks. In Japan, large MNEs are often part of a conglomerate or holding company that includes a bank. Sony Corporation has its own bank, Sony Bank. </a:t>
            </a:r>
          </a:p>
          <a:p>
            <a:pPr eaLnBrk="1" hangingPunct="1">
              <a:spcBef>
                <a:spcPct val="0"/>
              </a:spcBef>
            </a:pPr>
            <a:endParaRPr lang="en-US" smtClean="0"/>
          </a:p>
        </p:txBody>
      </p:sp>
      <p:sp>
        <p:nvSpPr>
          <p:cNvPr id="72708" name="Slide Number Placeholder 3"/>
          <p:cNvSpPr>
            <a:spLocks noGrp="1"/>
          </p:cNvSpPr>
          <p:nvPr>
            <p:ph type="sldNum" sz="quarter" idx="5"/>
          </p:nvPr>
        </p:nvSpPr>
        <p:spPr bwMode="auto">
          <a:noFill/>
          <a:ln>
            <a:miter lim="800000"/>
            <a:headEnd/>
            <a:tailEnd/>
          </a:ln>
        </p:spPr>
        <p:txBody>
          <a:bodyPr/>
          <a:lstStyle/>
          <a:p>
            <a:fld id="{8AC75D85-0A48-4892-812E-56B032C3FFC9}"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Lufthansa Airlines raised several hundred million </a:t>
            </a:r>
            <a:r>
              <a:rPr lang="en-US" dirty="0" err="1" smtClean="0"/>
              <a:t>euros</a:t>
            </a:r>
            <a:r>
              <a:rPr lang="en-US" dirty="0" smtClean="0"/>
              <a:t> by issuing stock shares to acquire A380 airplanes, the double-decker aircraft from Airbus. </a:t>
            </a:r>
            <a:r>
              <a:rPr lang="en-US" dirty="0" err="1" smtClean="0"/>
              <a:t>Grupo</a:t>
            </a:r>
            <a:r>
              <a:rPr lang="en-US" dirty="0" smtClean="0"/>
              <a:t> Mexico, a giant producer of copper and silver, issued millions of peso-denominated shares to honor debts and other commitments incurred by its foreign subsidiaries. Stanley Works, the U.S. toolmaker, funds part of its Japanese operations by selling shares on the Tokyo Stock Exchange.</a:t>
            </a:r>
          </a:p>
          <a:p>
            <a:pPr eaLnBrk="1" hangingPunct="1">
              <a:spcBef>
                <a:spcPct val="0"/>
              </a:spcBef>
            </a:pPr>
            <a:r>
              <a:rPr lang="en-US" dirty="0" smtClean="0"/>
              <a:t>         Companies can obtain financing in the </a:t>
            </a:r>
            <a:r>
              <a:rPr lang="en-US" b="1" dirty="0" smtClean="0"/>
              <a:t>global money market, </a:t>
            </a:r>
            <a:r>
              <a:rPr lang="en-US" dirty="0" smtClean="0"/>
              <a:t>the collective financial markets where firms and governments raise </a:t>
            </a:r>
            <a:r>
              <a:rPr lang="en-US" i="1" dirty="0" smtClean="0"/>
              <a:t>short-term </a:t>
            </a:r>
            <a:r>
              <a:rPr lang="en-US" dirty="0" smtClean="0"/>
              <a:t>financing. Alternatively, companies may obtain financing from the </a:t>
            </a:r>
            <a:r>
              <a:rPr lang="en-US" b="1" dirty="0" smtClean="0"/>
              <a:t>global capital market, </a:t>
            </a:r>
            <a:r>
              <a:rPr lang="en-US" dirty="0" smtClean="0"/>
              <a:t>the collective financial markets where firms and governments raise </a:t>
            </a:r>
            <a:r>
              <a:rPr lang="en-US" i="1" dirty="0" smtClean="0"/>
              <a:t>intermediate and long-term </a:t>
            </a:r>
            <a:r>
              <a:rPr lang="en-US" dirty="0" smtClean="0"/>
              <a:t>financing. Since funding for most projects comes from instruments whose maturity period is over one year, we refer to all such funding as </a:t>
            </a:r>
            <a:r>
              <a:rPr lang="en-US" i="1" dirty="0" smtClean="0"/>
              <a:t>capital</a:t>
            </a:r>
            <a:r>
              <a:rPr lang="en-US" dirty="0" smtClean="0"/>
              <a:t>. In this chapter, we focus on the global capital market.</a:t>
            </a:r>
          </a:p>
          <a:p>
            <a:pPr eaLnBrk="1" hangingPunct="1">
              <a:spcBef>
                <a:spcPct val="0"/>
              </a:spcBef>
            </a:pPr>
            <a:r>
              <a:rPr lang="en-US" dirty="0" smtClean="0"/>
              <a:t>       The great advantage for international investors of participating in the global capital market is the ability to access a wide range of investment opportunities. The benefit for corporations is the ability to access funds from a large pool of sources at a competitive cost. Access to capital is one of the main criteria businesses consider when deciding to expand abroad.</a:t>
            </a:r>
          </a:p>
          <a:p>
            <a:pPr eaLnBrk="1" hangingPunct="1">
              <a:spcBef>
                <a:spcPct val="0"/>
              </a:spcBef>
            </a:pPr>
            <a:endParaRPr lang="en-US" dirty="0" smtClean="0"/>
          </a:p>
        </p:txBody>
      </p:sp>
      <p:sp>
        <p:nvSpPr>
          <p:cNvPr id="73732" name="Slide Number Placeholder 3"/>
          <p:cNvSpPr>
            <a:spLocks noGrp="1"/>
          </p:cNvSpPr>
          <p:nvPr>
            <p:ph type="sldNum" sz="quarter" idx="5"/>
          </p:nvPr>
        </p:nvSpPr>
        <p:spPr bwMode="auto">
          <a:noFill/>
          <a:ln>
            <a:miter lim="800000"/>
            <a:headEnd/>
            <a:tailEnd/>
          </a:ln>
        </p:spPr>
        <p:txBody>
          <a:bodyPr/>
          <a:lstStyle/>
          <a:p>
            <a:fld id="{6EBD8501-B748-4CEA-A0E2-389D69CB5880}"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The global capital market is concentrated in major </a:t>
            </a:r>
            <a:r>
              <a:rPr lang="en-US" i="1" dirty="0" smtClean="0"/>
              <a:t>financial centers</a:t>
            </a:r>
            <a:r>
              <a:rPr lang="en-US" dirty="0" smtClean="0"/>
              <a:t>, such as New York, London, and Tokyo, and increasingly Hong Kong, Singapore, and Shanghai. At these locations, firms can access the major suppliers of capital through banks, stock exchanges, and venture capitalists. The exhibit lists the share of major financial activity in Japan, the United States, major European countries, and the rest of the world. The United Kingdom, France, and Germany are home to the largest proportion of foreign exchange trading (42 percent), the United States has the largest share of private equity investment value (53 percent), and Japan has a sizeable portion of the world’s bank deposits (20 percent). Within the “rest of world” category, China is emerging as an important center of global finance. </a:t>
            </a:r>
          </a:p>
        </p:txBody>
      </p:sp>
      <p:sp>
        <p:nvSpPr>
          <p:cNvPr id="74756" name="Slide Number Placeholder 3"/>
          <p:cNvSpPr>
            <a:spLocks noGrp="1"/>
          </p:cNvSpPr>
          <p:nvPr>
            <p:ph type="sldNum" sz="quarter" idx="5"/>
          </p:nvPr>
        </p:nvSpPr>
        <p:spPr bwMode="auto">
          <a:noFill/>
          <a:ln>
            <a:miter lim="800000"/>
            <a:headEnd/>
            <a:tailEnd/>
          </a:ln>
        </p:spPr>
        <p:txBody>
          <a:bodyPr/>
          <a:lstStyle/>
          <a:p>
            <a:fld id="{5C14DCF6-E2EE-4EE8-89F7-F619282F8C8E}"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119173C-6EE0-4F92-85B3-7B27E5C17886}" type="datetime1">
              <a:rPr lang="en-US"/>
              <a:pPr>
                <a:defRPr/>
              </a:pPr>
              <a:t>12/17/2013</a:t>
            </a:fld>
            <a:endParaRPr lang="en-US"/>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1C6824DC-F3C4-424C-8C77-2F1EC22A593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62D9CE3-18EC-4A2B-9DD4-F1B56E4E9115}" type="datetime1">
              <a:rPr lang="en-US"/>
              <a:pPr>
                <a:defRPr/>
              </a:pPr>
              <a:t>12/17/2013</a:t>
            </a:fld>
            <a:endParaRPr lang="en-US"/>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6726EB3B-B43C-4FC3-82E6-07558A340AA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6AC06C6-78AB-4163-9F59-5DAED953FE35}" type="datetime1">
              <a:rPr lang="en-US"/>
              <a:pPr>
                <a:defRPr/>
              </a:pPr>
              <a:t>12/17/2013</a:t>
            </a:fld>
            <a:endParaRPr lang="en-US"/>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1EE15091-8AFD-4655-96C8-35FC3800F36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E5D23555-57D4-471E-AAB9-99E69BE3E85D}" type="datetime1">
              <a:rPr lang="en-US"/>
              <a:pPr>
                <a:defRPr/>
              </a:pPr>
              <a:t>12/17/2013</a:t>
            </a:fld>
            <a:endParaRPr lang="en-US"/>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386F7731-7767-4A06-B31F-9ACF4E21DCD2}"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r>
              <a:rPr lang="en-US"/>
              <a:t>Copyright © 2014 Pearson Education</a:t>
            </a:r>
          </a:p>
        </p:txBody>
      </p:sp>
      <p:sp>
        <p:nvSpPr>
          <p:cNvPr id="4" name="Slide Number Placeholder 5"/>
          <p:cNvSpPr>
            <a:spLocks noGrp="1"/>
          </p:cNvSpPr>
          <p:nvPr>
            <p:ph type="sldNum" sz="quarter" idx="11"/>
          </p:nvPr>
        </p:nvSpPr>
        <p:spPr/>
        <p:txBody>
          <a:bodyPr/>
          <a:lstStyle>
            <a:lvl1pPr>
              <a:defRPr/>
            </a:lvl1pPr>
          </a:lstStyle>
          <a:p>
            <a:pPr>
              <a:defRPr/>
            </a:pPr>
            <a:fld id="{C21BEF8B-EB25-4D04-B263-53D3C7BE48F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3E9482F1-02BA-4512-926E-CF5CE6D633C6}" type="datetime1">
              <a:rPr lang="en-US"/>
              <a:pPr>
                <a:defRPr/>
              </a:pPr>
              <a:t>12/17/2013</a:t>
            </a:fld>
            <a:endParaRPr lang="en-US"/>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3B5AEB25-6474-491E-B239-A697FF136DF1}"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3A3D166C-DFFF-46C5-883B-895E97D5D690}" type="datetime1">
              <a:rPr lang="en-US"/>
              <a:pPr>
                <a:defRPr/>
              </a:pPr>
              <a:t>12/17/2013</a:t>
            </a:fld>
            <a:endParaRPr lang="en-US"/>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A1AC9885-E27C-4CC4-9D97-9FFF3BF5E43C}"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2B8741B7-788D-48EE-82F5-88D106A7DAFA}" type="datetime1">
              <a:rPr lang="en-US"/>
              <a:pPr>
                <a:defRPr/>
              </a:pPr>
              <a:t>12/17/2013</a:t>
            </a:fld>
            <a:endParaRPr lang="en-US"/>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004051D4-48D4-445C-AC6E-4B454B19B8A7}"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96E9259D-7859-4209-A326-ADCC9B90578D}" type="datetime1">
              <a:rPr lang="en-US"/>
              <a:pPr>
                <a:defRPr/>
              </a:pPr>
              <a:t>12/17/2013</a:t>
            </a:fld>
            <a:endParaRPr lang="en-US"/>
          </a:p>
        </p:txBody>
      </p:sp>
      <p:sp>
        <p:nvSpPr>
          <p:cNvPr id="8" name="Footer Placeholder 7"/>
          <p:cNvSpPr>
            <a:spLocks noGrp="1"/>
          </p:cNvSpPr>
          <p:nvPr>
            <p:ph type="ftr" sz="quarter" idx="11"/>
          </p:nvPr>
        </p:nvSpPr>
        <p:spPr/>
        <p:txBody>
          <a:bodyPr/>
          <a:lstStyle>
            <a:lvl1pPr>
              <a:defRPr/>
            </a:lvl1pPr>
          </a:lstStyle>
          <a:p>
            <a:r>
              <a:rPr lang="en-US"/>
              <a:t>Copyright © 2014 Pearson Education</a:t>
            </a:r>
          </a:p>
        </p:txBody>
      </p:sp>
      <p:sp>
        <p:nvSpPr>
          <p:cNvPr id="9" name="Slide Number Placeholder 8"/>
          <p:cNvSpPr>
            <a:spLocks noGrp="1"/>
          </p:cNvSpPr>
          <p:nvPr>
            <p:ph type="sldNum" sz="quarter" idx="12"/>
          </p:nvPr>
        </p:nvSpPr>
        <p:spPr/>
        <p:txBody>
          <a:bodyPr/>
          <a:lstStyle>
            <a:lvl1pPr>
              <a:defRPr/>
            </a:lvl1pPr>
          </a:lstStyle>
          <a:p>
            <a:pPr>
              <a:defRPr/>
            </a:pPr>
            <a:fld id="{969C6BD3-FB88-4873-BC56-A11CC08E4ED7}"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975118EE-3568-4A93-A7ED-CCFACC722CF2}" type="datetime1">
              <a:rPr lang="en-US"/>
              <a:pPr>
                <a:defRPr/>
              </a:pPr>
              <a:t>12/17/2013</a:t>
            </a:fld>
            <a:endParaRPr lang="en-US"/>
          </a:p>
        </p:txBody>
      </p:sp>
      <p:sp>
        <p:nvSpPr>
          <p:cNvPr id="4" name="Footer Placeholder 3"/>
          <p:cNvSpPr>
            <a:spLocks noGrp="1"/>
          </p:cNvSpPr>
          <p:nvPr>
            <p:ph type="ftr" sz="quarter" idx="11"/>
          </p:nvPr>
        </p:nvSpPr>
        <p:spPr/>
        <p:txBody>
          <a:bodyPr/>
          <a:lstStyle>
            <a:lvl1pPr>
              <a:defRPr/>
            </a:lvl1pPr>
          </a:lstStyle>
          <a:p>
            <a:r>
              <a:rPr lang="en-US"/>
              <a:t>Copyright © 2014 Pearson Education</a:t>
            </a:r>
          </a:p>
        </p:txBody>
      </p:sp>
      <p:sp>
        <p:nvSpPr>
          <p:cNvPr id="5" name="Slide Number Placeholder 4"/>
          <p:cNvSpPr>
            <a:spLocks noGrp="1"/>
          </p:cNvSpPr>
          <p:nvPr>
            <p:ph type="sldNum" sz="quarter" idx="12"/>
          </p:nvPr>
        </p:nvSpPr>
        <p:spPr/>
        <p:txBody>
          <a:bodyPr/>
          <a:lstStyle>
            <a:lvl1pPr>
              <a:defRPr/>
            </a:lvl1pPr>
          </a:lstStyle>
          <a:p>
            <a:pPr>
              <a:defRPr/>
            </a:pPr>
            <a:fld id="{D65C2500-70D3-4653-9CC1-CAC254DEDEAA}"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D20A8A4B-F474-40F7-9462-BA452C2B6851}" type="datetime1">
              <a:rPr lang="en-US"/>
              <a:pPr>
                <a:defRPr/>
              </a:pPr>
              <a:t>12/17/2013</a:t>
            </a:fld>
            <a:endParaRPr lang="en-US"/>
          </a:p>
        </p:txBody>
      </p:sp>
      <p:sp>
        <p:nvSpPr>
          <p:cNvPr id="3" name="Footer Placeholder 2"/>
          <p:cNvSpPr>
            <a:spLocks noGrp="1"/>
          </p:cNvSpPr>
          <p:nvPr>
            <p:ph type="ftr" sz="quarter" idx="11"/>
          </p:nvPr>
        </p:nvSpPr>
        <p:spPr/>
        <p:txBody>
          <a:bodyPr/>
          <a:lstStyle>
            <a:lvl1pPr>
              <a:defRPr/>
            </a:lvl1pPr>
          </a:lstStyle>
          <a:p>
            <a:r>
              <a:rPr lang="en-US"/>
              <a:t>Copyright © 2014 Pearson Education</a:t>
            </a:r>
          </a:p>
        </p:txBody>
      </p:sp>
      <p:sp>
        <p:nvSpPr>
          <p:cNvPr id="4" name="Slide Number Placeholder 3"/>
          <p:cNvSpPr>
            <a:spLocks noGrp="1"/>
          </p:cNvSpPr>
          <p:nvPr>
            <p:ph type="sldNum" sz="quarter" idx="12"/>
          </p:nvPr>
        </p:nvSpPr>
        <p:spPr/>
        <p:txBody>
          <a:bodyPr/>
          <a:lstStyle>
            <a:lvl1pPr>
              <a:defRPr/>
            </a:lvl1pPr>
          </a:lstStyle>
          <a:p>
            <a:pPr>
              <a:defRPr/>
            </a:pPr>
            <a:fld id="{785D1A34-1D06-41AE-90C6-CB6B5F7D144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E601ABC-6DB4-4F68-A273-B2292C03A5FB}" type="datetime1">
              <a:rPr lang="en-US"/>
              <a:pPr>
                <a:defRPr/>
              </a:pPr>
              <a:t>12/17/2013</a:t>
            </a:fld>
            <a:endParaRPr lang="en-US"/>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729E0074-3DC6-4B05-8A8F-4941C2A636B8}"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9BCB0ADD-B4E6-4A6B-B4CE-71B48E632AC8}" type="datetime1">
              <a:rPr lang="en-US"/>
              <a:pPr>
                <a:defRPr/>
              </a:pPr>
              <a:t>12/17/2013</a:t>
            </a:fld>
            <a:endParaRPr lang="en-US"/>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A622D489-B4B1-4EF5-B2E7-C05C46738AB0}"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37405A87-9AFA-4D0B-9519-9A7D9225D13B}" type="datetime1">
              <a:rPr lang="en-US"/>
              <a:pPr>
                <a:defRPr/>
              </a:pPr>
              <a:t>12/17/2013</a:t>
            </a:fld>
            <a:endParaRPr lang="en-US"/>
          </a:p>
        </p:txBody>
      </p:sp>
      <p:sp>
        <p:nvSpPr>
          <p:cNvPr id="6" name="Footer Placeholder 5"/>
          <p:cNvSpPr>
            <a:spLocks noGrp="1"/>
          </p:cNvSpPr>
          <p:nvPr>
            <p:ph type="ftr" sz="quarter" idx="11"/>
          </p:nvPr>
        </p:nvSpPr>
        <p:spPr/>
        <p:txBody>
          <a:bodyPr/>
          <a:lstStyle>
            <a:lvl1pPr>
              <a:defRPr/>
            </a:lvl1pPr>
          </a:lstStyle>
          <a:p>
            <a:r>
              <a:rPr lang="en-US"/>
              <a:t>Copyright © 2014 Pearson Education</a:t>
            </a:r>
          </a:p>
        </p:txBody>
      </p:sp>
      <p:sp>
        <p:nvSpPr>
          <p:cNvPr id="7" name="Slide Number Placeholder 6"/>
          <p:cNvSpPr>
            <a:spLocks noGrp="1"/>
          </p:cNvSpPr>
          <p:nvPr>
            <p:ph type="sldNum" sz="quarter" idx="12"/>
          </p:nvPr>
        </p:nvSpPr>
        <p:spPr/>
        <p:txBody>
          <a:bodyPr/>
          <a:lstStyle>
            <a:lvl1pPr>
              <a:defRPr/>
            </a:lvl1pPr>
          </a:lstStyle>
          <a:p>
            <a:pPr>
              <a:defRPr/>
            </a:pPr>
            <a:fld id="{685D2002-B006-431E-8791-A2EFB62AEAF6}"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3FCC3741-5B1B-4407-8391-0EA436239469}" type="datetime1">
              <a:rPr lang="en-US"/>
              <a:pPr>
                <a:defRPr/>
              </a:pPr>
              <a:t>12/17/2013</a:t>
            </a:fld>
            <a:endParaRPr lang="en-US"/>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5C88C6CA-67E9-4936-A166-E3412E456228}"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E5C939FD-8F01-4BC8-B975-566D31AE024D}" type="datetime1">
              <a:rPr lang="en-US"/>
              <a:pPr>
                <a:defRPr/>
              </a:pPr>
              <a:t>12/17/2013</a:t>
            </a:fld>
            <a:endParaRPr lang="en-US"/>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59BACB0A-66A0-4AB2-BDCE-111B8F2CBE9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828A5EA-3562-40C5-AD1E-DAE73B1B68D6}" type="datetime1">
              <a:rPr lang="en-US"/>
              <a:pPr>
                <a:defRPr/>
              </a:pPr>
              <a:t>12/17/2013</a:t>
            </a:fld>
            <a:endParaRPr lang="en-US"/>
          </a:p>
        </p:txBody>
      </p:sp>
      <p:sp>
        <p:nvSpPr>
          <p:cNvPr id="5" name="Footer Placeholder 4"/>
          <p:cNvSpPr>
            <a:spLocks noGrp="1"/>
          </p:cNvSpPr>
          <p:nvPr>
            <p:ph type="ftr" sz="quarter" idx="11"/>
          </p:nvPr>
        </p:nvSpPr>
        <p:spPr/>
        <p:txBody>
          <a:bodyPr/>
          <a:lstStyle>
            <a:lvl1pPr>
              <a:defRPr/>
            </a:lvl1pPr>
          </a:lstStyle>
          <a:p>
            <a:r>
              <a:rPr lang="en-US"/>
              <a:t>Copyright © 2014 Pearson Education</a:t>
            </a:r>
          </a:p>
        </p:txBody>
      </p:sp>
      <p:sp>
        <p:nvSpPr>
          <p:cNvPr id="6" name="Slide Number Placeholder 5"/>
          <p:cNvSpPr>
            <a:spLocks noGrp="1"/>
          </p:cNvSpPr>
          <p:nvPr>
            <p:ph type="sldNum" sz="quarter" idx="12"/>
          </p:nvPr>
        </p:nvSpPr>
        <p:spPr/>
        <p:txBody>
          <a:bodyPr/>
          <a:lstStyle>
            <a:lvl1pPr>
              <a:defRPr/>
            </a:lvl1pPr>
          </a:lstStyle>
          <a:p>
            <a:pPr>
              <a:defRPr/>
            </a:pPr>
            <a:fld id="{F1294A31-C528-4BB7-9B29-E2E6AF23CAC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A6226F0-AA16-4D45-B61C-11F8DD874FA8}" type="datetime1">
              <a:rPr lang="en-US"/>
              <a:pPr>
                <a:defRPr/>
              </a:pPr>
              <a:t>12/17/2013</a:t>
            </a:fld>
            <a:endParaRPr lang="en-US"/>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8F5F56D7-72D9-428C-AE95-793A0CF60D0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6312211-7C5A-4C90-8E9D-B7C1C3748A07}" type="datetime1">
              <a:rPr lang="en-US"/>
              <a:pPr>
                <a:defRPr/>
              </a:pPr>
              <a:t>12/17/2013</a:t>
            </a:fld>
            <a:endParaRPr lang="en-US"/>
          </a:p>
        </p:txBody>
      </p:sp>
      <p:sp>
        <p:nvSpPr>
          <p:cNvPr id="8" name="Footer Placeholder 4"/>
          <p:cNvSpPr>
            <a:spLocks noGrp="1"/>
          </p:cNvSpPr>
          <p:nvPr>
            <p:ph type="ftr" sz="quarter" idx="11"/>
          </p:nvPr>
        </p:nvSpPr>
        <p:spPr/>
        <p:txBody>
          <a:bodyPr/>
          <a:lstStyle>
            <a:lvl1pPr>
              <a:defRPr/>
            </a:lvl1pPr>
          </a:lstStyle>
          <a:p>
            <a:r>
              <a:rPr lang="en-US"/>
              <a:t>Copyright © 2014 Pearson Education</a:t>
            </a:r>
          </a:p>
        </p:txBody>
      </p:sp>
      <p:sp>
        <p:nvSpPr>
          <p:cNvPr id="9" name="Slide Number Placeholder 5"/>
          <p:cNvSpPr>
            <a:spLocks noGrp="1"/>
          </p:cNvSpPr>
          <p:nvPr>
            <p:ph type="sldNum" sz="quarter" idx="12"/>
          </p:nvPr>
        </p:nvSpPr>
        <p:spPr/>
        <p:txBody>
          <a:bodyPr/>
          <a:lstStyle>
            <a:lvl1pPr>
              <a:defRPr/>
            </a:lvl1pPr>
          </a:lstStyle>
          <a:p>
            <a:pPr>
              <a:defRPr/>
            </a:pPr>
            <a:fld id="{113E536D-1B81-4F21-8FDF-3190EAE77B7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E2E049D-56DE-4D73-AF96-6A9BAB6799EE}" type="datetime1">
              <a:rPr lang="en-US"/>
              <a:pPr>
                <a:defRPr/>
              </a:pPr>
              <a:t>12/17/2013</a:t>
            </a:fld>
            <a:endParaRPr lang="en-US"/>
          </a:p>
        </p:txBody>
      </p:sp>
      <p:sp>
        <p:nvSpPr>
          <p:cNvPr id="4" name="Footer Placeholder 4"/>
          <p:cNvSpPr>
            <a:spLocks noGrp="1"/>
          </p:cNvSpPr>
          <p:nvPr>
            <p:ph type="ftr" sz="quarter" idx="11"/>
          </p:nvPr>
        </p:nvSpPr>
        <p:spPr/>
        <p:txBody>
          <a:bodyPr/>
          <a:lstStyle>
            <a:lvl1pPr>
              <a:defRPr/>
            </a:lvl1pPr>
          </a:lstStyle>
          <a:p>
            <a:r>
              <a:rPr lang="en-US"/>
              <a:t>Copyright © 2014 Pearson Education</a:t>
            </a:r>
          </a:p>
        </p:txBody>
      </p:sp>
      <p:sp>
        <p:nvSpPr>
          <p:cNvPr id="5" name="Slide Number Placeholder 5"/>
          <p:cNvSpPr>
            <a:spLocks noGrp="1"/>
          </p:cNvSpPr>
          <p:nvPr>
            <p:ph type="sldNum" sz="quarter" idx="12"/>
          </p:nvPr>
        </p:nvSpPr>
        <p:spPr/>
        <p:txBody>
          <a:bodyPr/>
          <a:lstStyle>
            <a:lvl1pPr>
              <a:defRPr/>
            </a:lvl1pPr>
          </a:lstStyle>
          <a:p>
            <a:pPr>
              <a:defRPr/>
            </a:pPr>
            <a:fld id="{5F17E4AC-36D1-4C4E-B2B5-154C8D16E48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322C029-350E-40C3-AF40-103FD10B42AD}" type="datetime1">
              <a:rPr lang="en-US"/>
              <a:pPr>
                <a:defRPr/>
              </a:pPr>
              <a:t>12/17/2013</a:t>
            </a:fld>
            <a:endParaRPr lang="en-US"/>
          </a:p>
        </p:txBody>
      </p:sp>
      <p:sp>
        <p:nvSpPr>
          <p:cNvPr id="3" name="Footer Placeholder 4"/>
          <p:cNvSpPr>
            <a:spLocks noGrp="1"/>
          </p:cNvSpPr>
          <p:nvPr>
            <p:ph type="ftr" sz="quarter" idx="11"/>
          </p:nvPr>
        </p:nvSpPr>
        <p:spPr/>
        <p:txBody>
          <a:bodyPr/>
          <a:lstStyle>
            <a:lvl1pPr>
              <a:defRPr/>
            </a:lvl1pPr>
          </a:lstStyle>
          <a:p>
            <a:r>
              <a:rPr lang="en-US"/>
              <a:t>Copyright © 2014 Pearson Education</a:t>
            </a:r>
          </a:p>
        </p:txBody>
      </p:sp>
      <p:sp>
        <p:nvSpPr>
          <p:cNvPr id="4" name="Slide Number Placeholder 5"/>
          <p:cNvSpPr>
            <a:spLocks noGrp="1"/>
          </p:cNvSpPr>
          <p:nvPr>
            <p:ph type="sldNum" sz="quarter" idx="12"/>
          </p:nvPr>
        </p:nvSpPr>
        <p:spPr/>
        <p:txBody>
          <a:bodyPr/>
          <a:lstStyle>
            <a:lvl1pPr>
              <a:defRPr/>
            </a:lvl1pPr>
          </a:lstStyle>
          <a:p>
            <a:pPr>
              <a:defRPr/>
            </a:pPr>
            <a:fld id="{EE91BB16-A65B-40D4-8B13-0EA47F3F8B3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B5215D7-DD3D-462A-8FB9-EE12AA33D901}" type="datetime1">
              <a:rPr lang="en-US"/>
              <a:pPr>
                <a:defRPr/>
              </a:pPr>
              <a:t>12/17/2013</a:t>
            </a:fld>
            <a:endParaRPr lang="en-US"/>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F7D358C8-83AB-4523-A0EF-B3811E67583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B5CFB34-1357-4623-B23E-ABB9AD4D36B9}" type="datetime1">
              <a:rPr lang="en-US"/>
              <a:pPr>
                <a:defRPr/>
              </a:pPr>
              <a:t>12/17/2013</a:t>
            </a:fld>
            <a:endParaRPr lang="en-US"/>
          </a:p>
        </p:txBody>
      </p:sp>
      <p:sp>
        <p:nvSpPr>
          <p:cNvPr id="6" name="Footer Placeholder 4"/>
          <p:cNvSpPr>
            <a:spLocks noGrp="1"/>
          </p:cNvSpPr>
          <p:nvPr>
            <p:ph type="ftr" sz="quarter" idx="11"/>
          </p:nvPr>
        </p:nvSpPr>
        <p:spPr/>
        <p:txBody>
          <a:bodyPr/>
          <a:lstStyle>
            <a:lvl1pPr>
              <a:defRPr/>
            </a:lvl1pPr>
          </a:lstStyle>
          <a:p>
            <a:r>
              <a:rPr lang="en-US"/>
              <a:t>Copyright © 2014 Pearson Education</a:t>
            </a:r>
          </a:p>
        </p:txBody>
      </p:sp>
      <p:sp>
        <p:nvSpPr>
          <p:cNvPr id="7" name="Slide Number Placeholder 5"/>
          <p:cNvSpPr>
            <a:spLocks noGrp="1"/>
          </p:cNvSpPr>
          <p:nvPr>
            <p:ph type="sldNum" sz="quarter" idx="12"/>
          </p:nvPr>
        </p:nvSpPr>
        <p:spPr/>
        <p:txBody>
          <a:bodyPr/>
          <a:lstStyle>
            <a:lvl1pPr>
              <a:defRPr/>
            </a:lvl1pPr>
          </a:lstStyle>
          <a:p>
            <a:pPr>
              <a:defRPr/>
            </a:pPr>
            <a:fld id="{AB3537A2-2EBC-4F00-B5D2-C4E54ABECD2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a:defRPr/>
            </a:pPr>
            <a:fld id="{5D991061-95A8-439E-BD29-3A1694145FB9}" type="datetime1">
              <a:rPr lang="en-US"/>
              <a:pPr>
                <a:defRPr/>
              </a:pPr>
              <a:t>12/17/2013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r>
              <a:rPr lang="en-US"/>
              <a:t>Copyright © 2014 Pearson Education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058A9D52-85EB-41D2-8FC7-4B013AF1702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r>
              <a:rPr lang="en-US"/>
              <a:t>Copyright © 2014 Pearson Education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E739D3BB-10DA-4E41-BB40-6367E2E5F6A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02" r:id="rId1"/>
    <p:sldLayoutId id="2147484001" r:id="rId2"/>
    <p:sldLayoutId id="2147484003" r:id="rId3"/>
    <p:sldLayoutId id="2147484004" r:id="rId4"/>
    <p:sldLayoutId id="2147484005" r:id="rId5"/>
    <p:sldLayoutId id="2147484006" r:id="rId6"/>
    <p:sldLayoutId id="2147484007" r:id="rId7"/>
    <p:sldLayoutId id="2147484008" r:id="rId8"/>
    <p:sldLayoutId id="2147484009" r:id="rId9"/>
    <p:sldLayoutId id="2147484010" r:id="rId10"/>
    <p:sldLayoutId id="2147484011" r:id="rId11"/>
    <p:sldLayoutId id="2147484012" r:id="rId12"/>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hyperlink" Target="Video/International%20Financial/World%20Business-%20Inside%20Indonesia%2001_05_09.flv"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hyperlink" Target="Video/International%20Financial/HK%20International%20Finance%20Center%20IFC.avi"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Video/International%20Financial/China%20Shanghai%20World%20Financial%20Center.mp4"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hyperlink" Target="Video/International%20Financial/Strong%20carenncy.FLV"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hyperlink" Target="Video/International%20Financial/Drug%20Giant%20Pfizer%20Plans%20to%20Buy%20Out%20Rival%20Wyeth.avi"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Video/International%20Financial/Unilever%20de%20Brug.mp4"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hyperlink" Target="Video/International%20Financial/NY%20stock.flv"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hyperlink" Target="Video/International%20Financial/The%20name's%20Bond%20...%20eurobond.mp4"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hyperlink" Target="Video/International%20Financial/Sexy%20Subaru%20Forester%20Sumo%20Carwash.mp4" TargetMode="External"/><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hyperlink" Target="Video/International%20Financial/TOYOTA%20lEXUS.FLV"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hyperlink" Target="Video/International%20Financial/Dow%20chemical.flv"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Video/International%20Financial/Motorola.flv"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Video/International%20Financial/Why%20Barclays_.mp4"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Video/International%20Financial/European%20Central%20Bank%20-%20part%201.mp4"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Video/International%20Financial/Lufthansa%20Airbus%20A380%20D-AIMI%20Takeoff%20from%20NRT%2016R.mp4"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Video/International%20Financial/The%20London%20Stock%20Exchange.av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4"/>
          <p:cNvSpPr>
            <a:spLocks noGrp="1"/>
          </p:cNvSpPr>
          <p:nvPr>
            <p:ph type="ftr" sz="quarter" idx="11"/>
          </p:nvPr>
        </p:nvSpPr>
        <p:spPr bwMode="auto">
          <a:noFill/>
          <a:ln>
            <a:miter lim="800000"/>
            <a:headEnd/>
            <a:tailEnd/>
          </a:ln>
        </p:spPr>
        <p:txBody>
          <a:bodyPr/>
          <a:lstStyle/>
          <a:p>
            <a:r>
              <a:rPr lang="en-US" smtClean="0"/>
              <a:t>Copyright © 2014 Pearson Education</a:t>
            </a:r>
          </a:p>
        </p:txBody>
      </p:sp>
      <p:pic>
        <p:nvPicPr>
          <p:cNvPr id="14339" name="Picture 3" descr="G:\PRASETYAMULYA\Cover\18 bird eye view.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4341" name="TextBox 5"/>
          <p:cNvSpPr txBox="1">
            <a:spLocks noChangeArrowheads="1"/>
          </p:cNvSpPr>
          <p:nvPr/>
        </p:nvSpPr>
        <p:spPr bwMode="auto">
          <a:xfrm>
            <a:off x="2514600" y="4495800"/>
            <a:ext cx="3659188" cy="646113"/>
          </a:xfrm>
          <a:prstGeom prst="rect">
            <a:avLst/>
          </a:prstGeom>
          <a:noFill/>
          <a:ln w="9525">
            <a:noFill/>
            <a:miter lim="800000"/>
            <a:headEnd/>
            <a:tailEnd/>
          </a:ln>
        </p:spPr>
        <p:txBody>
          <a:bodyPr wrap="none">
            <a:spAutoFit/>
          </a:bodyPr>
          <a:lstStyle/>
          <a:p>
            <a:pPr algn="ctr"/>
            <a:r>
              <a:rPr lang="en-US"/>
              <a:t>FM : </a:t>
            </a:r>
            <a:r>
              <a:rPr lang="en-US">
                <a:solidFill>
                  <a:srgbClr val="FFFF00"/>
                </a:solidFill>
                <a:latin typeface="Arial Narrow" pitchFamily="34" charset="0"/>
              </a:rPr>
              <a:t>FM : Anis Gunawan, MBA,MM,SP</a:t>
            </a:r>
          </a:p>
          <a:p>
            <a:pPr algn="ctr"/>
            <a:r>
              <a:rPr lang="en-US">
                <a:solidFill>
                  <a:srgbClr val="FFFF00"/>
                </a:solidFill>
                <a:latin typeface="Arial Narrow" pitchFamily="34" charset="0"/>
              </a:rPr>
              <a:t>Anisg @pmbs.ac.id</a:t>
            </a:r>
          </a:p>
        </p:txBody>
      </p:sp>
      <p:sp>
        <p:nvSpPr>
          <p:cNvPr id="7" name="TextBox 6"/>
          <p:cNvSpPr txBox="1"/>
          <p:nvPr/>
        </p:nvSpPr>
        <p:spPr>
          <a:xfrm>
            <a:off x="1828800" y="1828800"/>
            <a:ext cx="5638800" cy="1077218"/>
          </a:xfrm>
          <a:prstGeom prst="rect">
            <a:avLst/>
          </a:prstGeom>
          <a:noFill/>
        </p:spPr>
        <p:txBody>
          <a:bodyPr wrap="square" rtlCol="0">
            <a:spAutoFit/>
          </a:bodyPr>
          <a:lstStyle/>
          <a:p>
            <a:pPr algn="ctr"/>
            <a:r>
              <a:rPr lang="id-ID" sz="3200" b="1" dirty="0" smtClean="0">
                <a:solidFill>
                  <a:srgbClr val="FFFF00"/>
                </a:solidFill>
                <a:latin typeface="Arial Narrow" pitchFamily="34" charset="0"/>
              </a:rPr>
              <a:t>13. Financial management in International business</a:t>
            </a:r>
            <a:endParaRPr lang="id-ID" sz="3200" dirty="0">
              <a:solidFill>
                <a:srgbClr val="FFFF00"/>
              </a:solidFill>
              <a:latin typeface="Arial Narrow"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1275"/>
            <a:ext cx="7772400" cy="838200"/>
          </a:xfrm>
        </p:spPr>
        <p:txBody>
          <a:bodyPr rtlCol="0">
            <a:normAutofit fontScale="90000"/>
          </a:bodyPr>
          <a:lstStyle/>
          <a:p>
            <a:pPr eaLnBrk="1" fontAlgn="auto" hangingPunct="1">
              <a:spcAft>
                <a:spcPts val="0"/>
              </a:spcAft>
              <a:defRPr/>
            </a:pPr>
            <a:r>
              <a:rPr lang="en-US" sz="3200" b="1" dirty="0" smtClean="0">
                <a:latin typeface="Arial Narrow" pitchFamily="34" charset="0"/>
                <a:cs typeface="Arial" pitchFamily="34" charset="0"/>
              </a:rPr>
              <a:t>Causes of Rapid </a:t>
            </a:r>
            <a:br>
              <a:rPr lang="en-US" sz="3200" b="1" dirty="0" smtClean="0">
                <a:latin typeface="Arial Narrow" pitchFamily="34" charset="0"/>
                <a:cs typeface="Arial" pitchFamily="34" charset="0"/>
              </a:rPr>
            </a:br>
            <a:r>
              <a:rPr lang="en-US" sz="3200" b="1" dirty="0" smtClean="0">
                <a:latin typeface="Arial Narrow" pitchFamily="34" charset="0"/>
                <a:cs typeface="Arial" pitchFamily="34" charset="0"/>
              </a:rPr>
              <a:t>Rise in Global Capital Markets</a:t>
            </a:r>
            <a:endParaRPr lang="en-US" sz="3200" b="1" dirty="0">
              <a:latin typeface="Arial Narrow" pitchFamily="34" charset="0"/>
              <a:cs typeface="Arial" pitchFamily="34" charset="0"/>
            </a:endParaRPr>
          </a:p>
        </p:txBody>
      </p:sp>
      <p:sp>
        <p:nvSpPr>
          <p:cNvPr id="25604" name="Subtitle 2"/>
          <p:cNvSpPr>
            <a:spLocks noGrp="1"/>
          </p:cNvSpPr>
          <p:nvPr>
            <p:ph type="subTitle" idx="1"/>
          </p:nvPr>
        </p:nvSpPr>
        <p:spPr>
          <a:xfrm>
            <a:off x="76200" y="1184275"/>
            <a:ext cx="8915400" cy="5673725"/>
          </a:xfrm>
        </p:spPr>
        <p:txBody>
          <a:bodyPr/>
          <a:lstStyle/>
          <a:p>
            <a:pPr marL="403225" indent="-403225" algn="l" eaLnBrk="1" hangingPunct="1">
              <a:buFont typeface="Calibri" pitchFamily="34" charset="0"/>
              <a:buAutoNum type="arabicPeriod"/>
            </a:pPr>
            <a:r>
              <a:rPr lang="en-US" sz="2800" dirty="0" smtClean="0">
                <a:solidFill>
                  <a:schemeClr val="tx1"/>
                </a:solidFill>
                <a:latin typeface="Arial Narrow" pitchFamily="34" charset="0"/>
              </a:rPr>
              <a:t>Government deregulation of financial markets made capital easier to move across national borders. </a:t>
            </a:r>
          </a:p>
          <a:p>
            <a:pPr marL="403225" indent="-403225" algn="l" eaLnBrk="1" hangingPunct="1">
              <a:buFont typeface="Calibri" pitchFamily="34" charset="0"/>
              <a:buAutoNum type="arabicPeriod"/>
            </a:pPr>
            <a:r>
              <a:rPr lang="en-US" sz="2800" dirty="0" smtClean="0">
                <a:solidFill>
                  <a:schemeClr val="tx1"/>
                </a:solidFill>
                <a:latin typeface="Arial Narrow" pitchFamily="34" charset="0"/>
              </a:rPr>
              <a:t>Innovation in information and communication technologies accelerated the ease and pace of global financial transactions.</a:t>
            </a:r>
          </a:p>
          <a:p>
            <a:pPr marL="403225" indent="-403225" algn="l" eaLnBrk="1" hangingPunct="1">
              <a:buFont typeface="Calibri" pitchFamily="34" charset="0"/>
              <a:buAutoNum type="arabicPeriod"/>
            </a:pPr>
            <a:r>
              <a:rPr lang="en-US" sz="2800" dirty="0" smtClean="0">
                <a:solidFill>
                  <a:schemeClr val="tx1"/>
                </a:solidFill>
                <a:latin typeface="Arial Narrow" pitchFamily="34" charset="0"/>
              </a:rPr>
              <a:t>Globalization pressured firms to seek new and lower cost ways to finance global operations and to manage global financial management activities. </a:t>
            </a:r>
          </a:p>
          <a:p>
            <a:pPr marL="403225" indent="-403225" algn="l" eaLnBrk="1" hangingPunct="1">
              <a:buFont typeface="Calibri" pitchFamily="34" charset="0"/>
              <a:buAutoNum type="arabicPeriod"/>
            </a:pPr>
            <a:r>
              <a:rPr lang="en-US" sz="2800" dirty="0" smtClean="0">
                <a:solidFill>
                  <a:schemeClr val="tx1"/>
                </a:solidFill>
                <a:latin typeface="Arial Narrow" pitchFamily="34" charset="0"/>
              </a:rPr>
              <a:t>Widespread </a:t>
            </a:r>
            <a:r>
              <a:rPr lang="en-US" sz="2800" i="1" dirty="0" smtClean="0">
                <a:solidFill>
                  <a:schemeClr val="tx1"/>
                </a:solidFill>
                <a:latin typeface="Arial Narrow" pitchFamily="34" charset="0"/>
              </a:rPr>
              <a:t>securitization </a:t>
            </a:r>
            <a:r>
              <a:rPr lang="en-US" sz="2800" dirty="0" smtClean="0">
                <a:solidFill>
                  <a:schemeClr val="tx1"/>
                </a:solidFill>
                <a:latin typeface="Arial Narrow" pitchFamily="34" charset="0"/>
              </a:rPr>
              <a:t>led to conversion of illiquid financial instruments, such as bank loans into tradable securities, such as bonds.</a:t>
            </a:r>
          </a:p>
        </p:txBody>
      </p:sp>
      <p:pic>
        <p:nvPicPr>
          <p:cNvPr id="25605" name="Picture 5"/>
          <p:cNvPicPr>
            <a:picLocks noChangeAspect="1" noChangeArrowheads="1"/>
          </p:cNvPicPr>
          <p:nvPr/>
        </p:nvPicPr>
        <p:blipFill>
          <a:blip r:embed="rId3" cstate="print"/>
          <a:srcRect/>
          <a:stretch>
            <a:fillRect/>
          </a:stretch>
        </p:blipFill>
        <p:spPr bwMode="auto">
          <a:xfrm>
            <a:off x="147638" y="6346825"/>
            <a:ext cx="487362" cy="476250"/>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
        <p:nvSpPr>
          <p:cNvPr id="8" name="TextBox 7">
            <a:hlinkClick r:id="rId4" action="ppaction://hlinkfile"/>
          </p:cNvPr>
          <p:cNvSpPr txBox="1"/>
          <p:nvPr/>
        </p:nvSpPr>
        <p:spPr>
          <a:xfrm>
            <a:off x="7848600" y="457200"/>
            <a:ext cx="1184940" cy="369332"/>
          </a:xfrm>
          <a:prstGeom prst="rect">
            <a:avLst/>
          </a:prstGeom>
          <a:noFill/>
        </p:spPr>
        <p:txBody>
          <a:bodyPr wrap="none" rtlCol="0">
            <a:spAutoFit/>
          </a:bodyPr>
          <a:lstStyle/>
          <a:p>
            <a:r>
              <a:rPr lang="id-ID" dirty="0" smtClean="0"/>
              <a:t>Indonesia</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575"/>
            <a:ext cx="7772400" cy="838200"/>
          </a:xfrm>
        </p:spPr>
        <p:txBody>
          <a:bodyPr rtlCol="0">
            <a:normAutofit fontScale="90000"/>
          </a:bodyPr>
          <a:lstStyle/>
          <a:p>
            <a:pPr eaLnBrk="1" fontAlgn="auto" hangingPunct="1">
              <a:spcAft>
                <a:spcPts val="0"/>
              </a:spcAft>
              <a:defRPr/>
            </a:pPr>
            <a:r>
              <a:rPr lang="en-US" sz="3200" b="1" dirty="0" smtClean="0">
                <a:latin typeface="Arial Narrow" pitchFamily="34" charset="0"/>
                <a:cs typeface="Arial" pitchFamily="34" charset="0"/>
              </a:rPr>
              <a:t>Advantages of the </a:t>
            </a:r>
            <a:br>
              <a:rPr lang="en-US" sz="3200" b="1" dirty="0" smtClean="0">
                <a:latin typeface="Arial Narrow" pitchFamily="34" charset="0"/>
                <a:cs typeface="Arial" pitchFamily="34" charset="0"/>
              </a:rPr>
            </a:br>
            <a:r>
              <a:rPr lang="en-US" sz="3200" b="1" dirty="0" smtClean="0">
                <a:latin typeface="Arial Narrow" pitchFamily="34" charset="0"/>
                <a:cs typeface="Arial" pitchFamily="34" charset="0"/>
              </a:rPr>
              <a:t>Global Capital Markets for the Firm</a:t>
            </a:r>
            <a:endParaRPr lang="en-US" sz="3200" b="1" dirty="0">
              <a:latin typeface="Arial Narrow" pitchFamily="34" charset="0"/>
              <a:cs typeface="Arial" pitchFamily="34" charset="0"/>
            </a:endParaRPr>
          </a:p>
        </p:txBody>
      </p:sp>
      <p:sp>
        <p:nvSpPr>
          <p:cNvPr id="26628" name="Subtitle 2"/>
          <p:cNvSpPr>
            <a:spLocks noGrp="1"/>
          </p:cNvSpPr>
          <p:nvPr>
            <p:ph type="subTitle" idx="1"/>
          </p:nvPr>
        </p:nvSpPr>
        <p:spPr>
          <a:xfrm>
            <a:off x="228600" y="1371600"/>
            <a:ext cx="8686800" cy="5029200"/>
          </a:xfrm>
        </p:spPr>
        <p:txBody>
          <a:bodyPr/>
          <a:lstStyle/>
          <a:p>
            <a:pPr marL="404813" indent="-404813" algn="l" eaLnBrk="1" hangingPunct="1"/>
            <a:r>
              <a:rPr lang="en-US" sz="2800" dirty="0" smtClean="0">
                <a:solidFill>
                  <a:schemeClr val="tx1"/>
                </a:solidFill>
                <a:latin typeface="Arial" pitchFamily="34" charset="0"/>
              </a:rPr>
              <a:t>1</a:t>
            </a:r>
            <a:r>
              <a:rPr lang="en-US" sz="2800" dirty="0" smtClean="0">
                <a:solidFill>
                  <a:schemeClr val="tx1"/>
                </a:solidFill>
                <a:latin typeface="Arial Narrow" pitchFamily="34" charset="0"/>
              </a:rPr>
              <a:t>. Compared to being restricted to financial markets in the home country, the global market provides a broader base from which the firm can draw funds.</a:t>
            </a:r>
          </a:p>
          <a:p>
            <a:pPr marL="404813" indent="-404813" algn="l" eaLnBrk="1" hangingPunct="1"/>
            <a:r>
              <a:rPr lang="en-US" sz="1200" dirty="0" smtClean="0">
                <a:solidFill>
                  <a:schemeClr val="tx1"/>
                </a:solidFill>
                <a:latin typeface="Arial Narrow" pitchFamily="34" charset="0"/>
              </a:rPr>
              <a:t>  </a:t>
            </a:r>
          </a:p>
          <a:p>
            <a:pPr marL="404813" indent="-404813" algn="l" eaLnBrk="1" hangingPunct="1">
              <a:buFont typeface="Arial" pitchFamily="34" charset="0"/>
              <a:buAutoNum type="arabicPeriod" startAt="2"/>
            </a:pPr>
            <a:r>
              <a:rPr lang="en-US" sz="2800" dirty="0" smtClean="0">
                <a:solidFill>
                  <a:schemeClr val="tx1"/>
                </a:solidFill>
                <a:latin typeface="Arial Narrow" pitchFamily="34" charset="0"/>
              </a:rPr>
              <a:t>Greater breadth of financing sources means firms can often access funds at substantially lower cost.  </a:t>
            </a:r>
          </a:p>
          <a:p>
            <a:pPr marL="404813" indent="-404813" algn="l" eaLnBrk="1" hangingPunct="1">
              <a:buFont typeface="Arial" pitchFamily="34" charset="0"/>
              <a:buAutoNum type="arabicPeriod" startAt="2"/>
            </a:pPr>
            <a:endParaRPr lang="en-US" sz="1200" dirty="0" smtClean="0">
              <a:solidFill>
                <a:schemeClr val="tx1"/>
              </a:solidFill>
              <a:latin typeface="Arial Narrow" pitchFamily="34" charset="0"/>
            </a:endParaRPr>
          </a:p>
          <a:p>
            <a:pPr marL="404813" indent="-404813" algn="l" eaLnBrk="1" hangingPunct="1"/>
            <a:r>
              <a:rPr lang="en-US" sz="2800" dirty="0" smtClean="0">
                <a:solidFill>
                  <a:schemeClr val="tx1"/>
                </a:solidFill>
                <a:latin typeface="Arial Narrow" pitchFamily="34" charset="0"/>
              </a:rPr>
              <a:t>3. The market provides a variety of investment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opportunities for MNEs, professional investment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firms, and individuals. </a:t>
            </a:r>
          </a:p>
        </p:txBody>
      </p:sp>
      <p:pic>
        <p:nvPicPr>
          <p:cNvPr id="26629"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itle 1"/>
          <p:cNvSpPr>
            <a:spLocks noGrp="1"/>
          </p:cNvSpPr>
          <p:nvPr>
            <p:ph type="ctrTitle"/>
          </p:nvPr>
        </p:nvSpPr>
        <p:spPr>
          <a:xfrm>
            <a:off x="381000" y="23813"/>
            <a:ext cx="8458200" cy="838200"/>
          </a:xfrm>
        </p:spPr>
        <p:txBody>
          <a:bodyPr/>
          <a:lstStyle/>
          <a:p>
            <a:pPr eaLnBrk="1" hangingPunct="1"/>
            <a:r>
              <a:rPr lang="en-US" sz="3200" b="1" dirty="0" smtClean="0">
                <a:latin typeface="Arial Narrow" pitchFamily="34" charset="0"/>
                <a:cs typeface="Arial" pitchFamily="34" charset="0"/>
              </a:rPr>
              <a:t>Sources of Funding:  1. Equity Financing</a:t>
            </a:r>
          </a:p>
        </p:txBody>
      </p:sp>
      <p:sp>
        <p:nvSpPr>
          <p:cNvPr id="27652" name="Subtitle 2"/>
          <p:cNvSpPr>
            <a:spLocks noGrp="1"/>
          </p:cNvSpPr>
          <p:nvPr>
            <p:ph type="subTitle" idx="1"/>
          </p:nvPr>
        </p:nvSpPr>
        <p:spPr>
          <a:xfrm>
            <a:off x="152400" y="1295400"/>
            <a:ext cx="8839200" cy="5029200"/>
          </a:xfrm>
        </p:spPr>
        <p:txBody>
          <a:bodyPr/>
          <a:lstStyle/>
          <a:p>
            <a:pPr marL="231775" indent="-231775" algn="l" eaLnBrk="1" hangingPunct="1">
              <a:buFont typeface="Arial" pitchFamily="34" charset="0"/>
              <a:buChar char="•"/>
            </a:pPr>
            <a:r>
              <a:rPr lang="en-US" sz="2800" dirty="0" smtClean="0">
                <a:solidFill>
                  <a:schemeClr val="tx1"/>
                </a:solidFill>
                <a:latin typeface="Arial Narrow" pitchFamily="34" charset="0"/>
              </a:rPr>
              <a:t>The firm obtains capital by selling shares of stock.</a:t>
            </a:r>
          </a:p>
          <a:p>
            <a:pPr marL="231775" indent="-231775" algn="l" eaLnBrk="1" hangingPunct="1">
              <a:buFont typeface="Arial" pitchFamily="34" charset="0"/>
              <a:buChar char="•"/>
            </a:pPr>
            <a:endParaRPr lang="en-US" sz="600" dirty="0" smtClean="0">
              <a:solidFill>
                <a:schemeClr val="tx1"/>
              </a:solidFill>
              <a:latin typeface="Arial Narrow" pitchFamily="34" charset="0"/>
            </a:endParaRPr>
          </a:p>
          <a:p>
            <a:pPr marL="231775" indent="-231775" algn="l" eaLnBrk="1" hangingPunct="1">
              <a:buFont typeface="Arial" pitchFamily="34" charset="0"/>
              <a:buChar char="•"/>
            </a:pPr>
            <a:r>
              <a:rPr lang="en-US" sz="2800" dirty="0" smtClean="0">
                <a:solidFill>
                  <a:schemeClr val="tx1"/>
                </a:solidFill>
                <a:latin typeface="Arial Narrow" pitchFamily="34" charset="0"/>
              </a:rPr>
              <a:t>Main advantage is the firm obtains capital without incurring debt and having to repay funds to providers.</a:t>
            </a:r>
          </a:p>
          <a:p>
            <a:pPr marL="231775" indent="-231775" algn="l" eaLnBrk="1" hangingPunct="1">
              <a:buFont typeface="Arial" pitchFamily="34" charset="0"/>
              <a:buChar char="•"/>
            </a:pPr>
            <a:endParaRPr lang="en-US" sz="600" dirty="0" smtClean="0">
              <a:solidFill>
                <a:schemeClr val="tx1"/>
              </a:solidFill>
              <a:latin typeface="Arial Narrow" pitchFamily="34" charset="0"/>
            </a:endParaRPr>
          </a:p>
          <a:p>
            <a:pPr marL="231775" indent="-231775" algn="l" eaLnBrk="1" hangingPunct="1">
              <a:buFont typeface="Arial" pitchFamily="34" charset="0"/>
              <a:buChar char="•"/>
            </a:pPr>
            <a:r>
              <a:rPr lang="en-US" sz="2800" dirty="0" smtClean="0">
                <a:solidFill>
                  <a:schemeClr val="tx1"/>
                </a:solidFill>
                <a:latin typeface="Arial Narrow" pitchFamily="34" charset="0"/>
              </a:rPr>
              <a:t>Main disadvantage is the firm’s ownership is diluted. </a:t>
            </a:r>
            <a:endParaRPr lang="en-US" sz="600" dirty="0" smtClean="0">
              <a:solidFill>
                <a:schemeClr val="tx1"/>
              </a:solidFill>
              <a:latin typeface="Arial Narrow" pitchFamily="34" charset="0"/>
            </a:endParaRPr>
          </a:p>
          <a:p>
            <a:pPr marL="231775" indent="-231775" algn="l" eaLnBrk="1" hangingPunct="1">
              <a:buFont typeface="Arial" pitchFamily="34" charset="0"/>
              <a:buChar char="•"/>
            </a:pPr>
            <a:r>
              <a:rPr lang="en-US" sz="2800" dirty="0" smtClean="0">
                <a:solidFill>
                  <a:schemeClr val="tx1"/>
                </a:solidFill>
                <a:latin typeface="Arial Narrow" pitchFamily="34" charset="0"/>
              </a:rPr>
              <a:t>The </a:t>
            </a:r>
            <a:r>
              <a:rPr lang="en-US" sz="2800" b="1" dirty="0" smtClean="0">
                <a:solidFill>
                  <a:schemeClr val="tx1"/>
                </a:solidFill>
                <a:latin typeface="Arial Narrow" pitchFamily="34" charset="0"/>
              </a:rPr>
              <a:t>global equity market</a:t>
            </a:r>
            <a:r>
              <a:rPr lang="en-US" sz="2800" dirty="0" smtClean="0">
                <a:solidFill>
                  <a:schemeClr val="tx1"/>
                </a:solidFill>
                <a:latin typeface="Arial Narrow" pitchFamily="34" charset="0"/>
              </a:rPr>
              <a:t> is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the worldwide market of funds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for equity financing -- the stock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exchanges worldwide where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investors and firms meet to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buy and sell shares of stock. </a:t>
            </a:r>
          </a:p>
        </p:txBody>
      </p:sp>
      <p:pic>
        <p:nvPicPr>
          <p:cNvPr id="2765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pic>
        <p:nvPicPr>
          <p:cNvPr id="27654" name="Picture 2">
            <a:hlinkClick r:id="rId4" action="ppaction://hlinkfile"/>
          </p:cNvPr>
          <p:cNvPicPr>
            <a:picLocks noChangeAspect="1" noChangeArrowheads="1"/>
          </p:cNvPicPr>
          <p:nvPr/>
        </p:nvPicPr>
        <p:blipFill>
          <a:blip r:embed="rId5" cstate="print"/>
          <a:srcRect/>
          <a:stretch>
            <a:fillRect/>
          </a:stretch>
        </p:blipFill>
        <p:spPr bwMode="auto">
          <a:xfrm>
            <a:off x="5486400" y="3600450"/>
            <a:ext cx="3644900" cy="324485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itle 1"/>
          <p:cNvSpPr>
            <a:spLocks noGrp="1"/>
          </p:cNvSpPr>
          <p:nvPr>
            <p:ph type="ctrTitle"/>
          </p:nvPr>
        </p:nvSpPr>
        <p:spPr>
          <a:xfrm>
            <a:off x="685800" y="0"/>
            <a:ext cx="7772400" cy="838200"/>
          </a:xfrm>
        </p:spPr>
        <p:txBody>
          <a:bodyPr/>
          <a:lstStyle/>
          <a:p>
            <a:pPr eaLnBrk="1" hangingPunct="1"/>
            <a:r>
              <a:rPr lang="en-US" sz="3200" b="1" dirty="0" smtClean="0">
                <a:latin typeface="Arial Narrow" pitchFamily="34" charset="0"/>
                <a:cs typeface="Arial" pitchFamily="34" charset="0"/>
              </a:rPr>
              <a:t>Sources of Funding:  2. Debt Financing</a:t>
            </a:r>
          </a:p>
        </p:txBody>
      </p:sp>
      <p:sp>
        <p:nvSpPr>
          <p:cNvPr id="29700" name="Subtitle 2"/>
          <p:cNvSpPr>
            <a:spLocks noGrp="1"/>
          </p:cNvSpPr>
          <p:nvPr>
            <p:ph type="subTitle" idx="1"/>
          </p:nvPr>
        </p:nvSpPr>
        <p:spPr>
          <a:xfrm>
            <a:off x="152400" y="1031875"/>
            <a:ext cx="8839200" cy="5029200"/>
          </a:xfrm>
        </p:spPr>
        <p:txBody>
          <a:bodyPr/>
          <a:lstStyle/>
          <a:p>
            <a:pPr marL="514350" indent="-514350" algn="l" eaLnBrk="1" hangingPunct="1">
              <a:buFont typeface="+mj-lt"/>
              <a:buAutoNum type="arabicPeriod"/>
            </a:pPr>
            <a:r>
              <a:rPr lang="en-US" sz="2800" dirty="0" smtClean="0">
                <a:solidFill>
                  <a:schemeClr val="tx1"/>
                </a:solidFill>
                <a:latin typeface="Arial Narrow" pitchFamily="34" charset="0"/>
              </a:rPr>
              <a:t>The firm borrows money from a creditor in exchange for repayment of principal and interest. </a:t>
            </a:r>
          </a:p>
          <a:p>
            <a:pPr marL="231775" indent="-231775" algn="l" eaLnBrk="1" hangingPunct="1">
              <a:buFont typeface="+mj-lt"/>
              <a:buAutoNum type="arabicPeriod"/>
            </a:pPr>
            <a:endParaRPr lang="en-US" sz="3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The main advantage over equity financing is the firm does not sacrifice any ownership interests.</a:t>
            </a:r>
          </a:p>
          <a:p>
            <a:pPr marL="231775" indent="-231775" algn="l" eaLnBrk="1" hangingPunct="1">
              <a:buFont typeface="+mj-lt"/>
              <a:buAutoNum type="arabicPeriod"/>
            </a:pPr>
            <a:endParaRPr lang="en-US" sz="3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Debt financing is obtained from two sources: loans (usually from banks) and the sale of bonds. </a:t>
            </a:r>
          </a:p>
          <a:p>
            <a:pPr marL="231775" indent="-231775" algn="l" eaLnBrk="1" hangingPunct="1">
              <a:buFont typeface="+mj-lt"/>
              <a:buAutoNum type="arabicPeriod"/>
            </a:pPr>
            <a:endParaRPr lang="en-US" sz="3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The firm may borrow money from banks in its home market or in foreign markets. </a:t>
            </a:r>
          </a:p>
          <a:p>
            <a:pPr marL="231775" indent="-231775" algn="l" eaLnBrk="1" hangingPunct="1">
              <a:buFont typeface="+mj-lt"/>
              <a:buAutoNum type="arabicPeriod"/>
            </a:pPr>
            <a:endParaRPr lang="en-US" sz="3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Borrowing internationally is complicated by differences in banking laws and infrastructure, lack of </a:t>
            </a:r>
            <a:r>
              <a:rPr lang="en-US" sz="2800" dirty="0" err="1" smtClean="0">
                <a:solidFill>
                  <a:schemeClr val="tx1"/>
                </a:solidFill>
                <a:latin typeface="Arial Narrow" pitchFamily="34" charset="0"/>
              </a:rPr>
              <a:t>loanable</a:t>
            </a:r>
            <a:r>
              <a:rPr lang="en-US" sz="2800" dirty="0" smtClean="0">
                <a:solidFill>
                  <a:schemeClr val="tx1"/>
                </a:solidFill>
                <a:latin typeface="Arial Narrow" pitchFamily="34" charset="0"/>
              </a:rPr>
              <a:t> funds, and fluctuating exchange rates.</a:t>
            </a:r>
          </a:p>
        </p:txBody>
      </p:sp>
      <p:pic>
        <p:nvPicPr>
          <p:cNvPr id="29701" name="Picture 5"/>
          <p:cNvPicPr>
            <a:picLocks noChangeAspect="1" noChangeArrowheads="1"/>
          </p:cNvPicPr>
          <p:nvPr/>
        </p:nvPicPr>
        <p:blipFill>
          <a:blip r:embed="rId3" cstate="print"/>
          <a:srcRect/>
          <a:stretch>
            <a:fillRect/>
          </a:stretch>
        </p:blipFill>
        <p:spPr bwMode="auto">
          <a:xfrm>
            <a:off x="147638" y="6319838"/>
            <a:ext cx="487362" cy="474662"/>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ctrTitle"/>
          </p:nvPr>
        </p:nvSpPr>
        <p:spPr>
          <a:xfrm>
            <a:off x="0" y="0"/>
            <a:ext cx="8991600" cy="838200"/>
          </a:xfrm>
        </p:spPr>
        <p:txBody>
          <a:bodyPr/>
          <a:lstStyle/>
          <a:p>
            <a:pPr eaLnBrk="1" hangingPunct="1"/>
            <a:r>
              <a:rPr lang="en-US" sz="3200" b="1" dirty="0" smtClean="0">
                <a:latin typeface="Arial Narrow" pitchFamily="34" charset="0"/>
                <a:cs typeface="Arial" pitchFamily="34" charset="0"/>
              </a:rPr>
              <a:t>China: An Emergent Banking Center</a:t>
            </a:r>
            <a:endParaRPr lang="en-US" sz="2800" dirty="0" smtClean="0">
              <a:latin typeface="Arial Narrow" pitchFamily="34" charset="0"/>
              <a:cs typeface="Arial" pitchFamily="34" charset="0"/>
            </a:endParaRPr>
          </a:p>
        </p:txBody>
      </p:sp>
      <p:sp>
        <p:nvSpPr>
          <p:cNvPr id="31748" name="TextBox 5"/>
          <p:cNvSpPr txBox="1">
            <a:spLocks noChangeArrowheads="1"/>
          </p:cNvSpPr>
          <p:nvPr/>
        </p:nvSpPr>
        <p:spPr bwMode="auto">
          <a:xfrm>
            <a:off x="304800" y="1447800"/>
            <a:ext cx="8534400" cy="4400550"/>
          </a:xfrm>
          <a:prstGeom prst="rect">
            <a:avLst/>
          </a:prstGeom>
          <a:noFill/>
          <a:ln w="9525">
            <a:noFill/>
            <a:miter lim="800000"/>
            <a:headEnd/>
            <a:tailEnd/>
          </a:ln>
        </p:spPr>
        <p:txBody>
          <a:bodyPr>
            <a:spAutoFit/>
          </a:bodyPr>
          <a:lstStyle/>
          <a:p>
            <a:pPr marL="514350" indent="-514350">
              <a:buFont typeface="+mj-lt"/>
              <a:buAutoNum type="arabicPeriod"/>
            </a:pPr>
            <a:r>
              <a:rPr lang="en-US" sz="2800" dirty="0">
                <a:latin typeface="Arial Narrow" pitchFamily="34" charset="0"/>
              </a:rPr>
              <a:t>China is rapidly becoming the world’s largest economy and a center of global banking. </a:t>
            </a:r>
          </a:p>
          <a:p>
            <a:pPr marL="514350" indent="-514350">
              <a:buFont typeface="+mj-lt"/>
              <a:buAutoNum type="arabicPeriod"/>
            </a:pPr>
            <a:endParaRPr lang="en-US" sz="2800" dirty="0">
              <a:latin typeface="Arial Narrow" pitchFamily="34" charset="0"/>
            </a:endParaRPr>
          </a:p>
          <a:p>
            <a:pPr marL="514350" indent="-514350">
              <a:buFont typeface="+mj-lt"/>
              <a:buAutoNum type="arabicPeriod"/>
            </a:pPr>
            <a:r>
              <a:rPr lang="en-US" sz="2800" dirty="0">
                <a:latin typeface="Arial Narrow" pitchFamily="34" charset="0"/>
              </a:rPr>
              <a:t>The country’s big trade surplus and foreign investment inflows together have created massive reserves of foreign exchange. </a:t>
            </a:r>
          </a:p>
          <a:p>
            <a:pPr marL="514350" indent="-514350">
              <a:buFont typeface="+mj-lt"/>
              <a:buAutoNum type="arabicPeriod"/>
            </a:pPr>
            <a:endParaRPr lang="en-US" sz="2800" dirty="0">
              <a:latin typeface="Arial Narrow" pitchFamily="34" charset="0"/>
            </a:endParaRPr>
          </a:p>
          <a:p>
            <a:pPr marL="514350" indent="-514350">
              <a:buFont typeface="+mj-lt"/>
              <a:buAutoNum type="arabicPeriod"/>
            </a:pPr>
            <a:r>
              <a:rPr lang="en-US" sz="2800" dirty="0">
                <a:latin typeface="Arial Narrow" pitchFamily="34" charset="0"/>
              </a:rPr>
              <a:t>The Chinese government is positioning Shanghai, now home to several of the world’s largest banks, as a global financial hub.</a:t>
            </a:r>
          </a:p>
        </p:txBody>
      </p:sp>
      <p:pic>
        <p:nvPicPr>
          <p:cNvPr id="31750"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8" name="TextBox 7">
            <a:hlinkClick r:id="rId4" action="ppaction://hlinkfile"/>
          </p:cNvPr>
          <p:cNvSpPr txBox="1"/>
          <p:nvPr/>
        </p:nvSpPr>
        <p:spPr>
          <a:xfrm>
            <a:off x="8382000" y="533400"/>
            <a:ext cx="466794" cy="369332"/>
          </a:xfrm>
          <a:prstGeom prst="rect">
            <a:avLst/>
          </a:prstGeom>
          <a:noFill/>
        </p:spPr>
        <p:txBody>
          <a:bodyPr wrap="none" rtlCol="0">
            <a:spAutoFit/>
          </a:bodyPr>
          <a:lstStyle/>
          <a:p>
            <a:r>
              <a:rPr lang="id-ID" dirty="0" smtClean="0"/>
              <a:t>Sh</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ou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6335713"/>
            <a:ext cx="8382000" cy="369887"/>
          </a:xfrm>
          <a:prstGeom prst="rect">
            <a:avLst/>
          </a:prstGeom>
          <a:solidFill>
            <a:schemeClr val="accent4">
              <a:lumMod val="75000"/>
            </a:schemeClr>
          </a:solidFill>
        </p:spPr>
        <p:txBody>
          <a:bodyPr>
            <a:spAutoFit/>
          </a:bodyPr>
          <a:lstStyle/>
          <a:p>
            <a:pPr>
              <a:defRPr/>
            </a:pPr>
            <a:endParaRPr lang="en-US" dirty="0">
              <a:latin typeface="Calibri" pitchFamily="34" charset="0"/>
            </a:endParaRPr>
          </a:p>
        </p:txBody>
      </p:sp>
      <p:sp>
        <p:nvSpPr>
          <p:cNvPr id="32771" name="Title 1"/>
          <p:cNvSpPr>
            <a:spLocks noGrp="1"/>
          </p:cNvSpPr>
          <p:nvPr>
            <p:ph type="ctrTitle"/>
          </p:nvPr>
        </p:nvSpPr>
        <p:spPr>
          <a:xfrm>
            <a:off x="685800" y="39688"/>
            <a:ext cx="7772400" cy="838200"/>
          </a:xfrm>
        </p:spPr>
        <p:txBody>
          <a:bodyPr/>
          <a:lstStyle/>
          <a:p>
            <a:pPr eaLnBrk="1" hangingPunct="1"/>
            <a:r>
              <a:rPr lang="en-US" sz="3600" b="1" dirty="0" smtClean="0">
                <a:latin typeface="Arial Narrow" pitchFamily="34" charset="0"/>
                <a:cs typeface="Arial" pitchFamily="34" charset="0"/>
              </a:rPr>
              <a:t>The Eurocurrency Market</a:t>
            </a:r>
          </a:p>
        </p:txBody>
      </p:sp>
      <p:sp>
        <p:nvSpPr>
          <p:cNvPr id="32772" name="Subtitle 2"/>
          <p:cNvSpPr>
            <a:spLocks noGrp="1"/>
          </p:cNvSpPr>
          <p:nvPr>
            <p:ph type="subTitle" idx="1"/>
          </p:nvPr>
        </p:nvSpPr>
        <p:spPr>
          <a:xfrm>
            <a:off x="152400" y="1295400"/>
            <a:ext cx="8839200" cy="5029200"/>
          </a:xfrm>
        </p:spPr>
        <p:txBody>
          <a:bodyPr/>
          <a:lstStyle/>
          <a:p>
            <a:pPr marL="514350" indent="-514350" algn="l" eaLnBrk="1" hangingPunct="1">
              <a:buFont typeface="+mj-lt"/>
              <a:buAutoNum type="arabicPeriod"/>
            </a:pPr>
            <a:r>
              <a:rPr lang="en-US" sz="2800" dirty="0" smtClean="0">
                <a:solidFill>
                  <a:schemeClr val="tx1"/>
                </a:solidFill>
                <a:latin typeface="Arial Narrow" pitchFamily="34" charset="0"/>
              </a:rPr>
              <a:t>The </a:t>
            </a:r>
            <a:r>
              <a:rPr lang="en-US" sz="2800" b="1" dirty="0" smtClean="0">
                <a:solidFill>
                  <a:schemeClr val="tx1"/>
                </a:solidFill>
                <a:latin typeface="Arial Narrow" pitchFamily="34" charset="0"/>
              </a:rPr>
              <a:t>Eurocurrency Market</a:t>
            </a:r>
            <a:r>
              <a:rPr lang="en-US" sz="2800" dirty="0" smtClean="0">
                <a:solidFill>
                  <a:schemeClr val="tx1"/>
                </a:solidFill>
                <a:latin typeface="Arial Narrow" pitchFamily="34" charset="0"/>
              </a:rPr>
              <a:t>, which represents money deposited in banks outside its country of origin, is a key source of </a:t>
            </a:r>
            <a:r>
              <a:rPr lang="en-US" sz="2800" dirty="0" err="1" smtClean="0">
                <a:solidFill>
                  <a:schemeClr val="tx1"/>
                </a:solidFill>
                <a:latin typeface="Arial Narrow" pitchFamily="34" charset="0"/>
              </a:rPr>
              <a:t>loanable</a:t>
            </a:r>
            <a:r>
              <a:rPr lang="en-US" sz="2800" dirty="0" smtClean="0">
                <a:solidFill>
                  <a:schemeClr val="tx1"/>
                </a:solidFill>
                <a:latin typeface="Arial Narrow" pitchFamily="34" charset="0"/>
              </a:rPr>
              <a:t> funds.  U.S. dollars account for the largest share of such funds.  </a:t>
            </a:r>
          </a:p>
          <a:p>
            <a:pPr marL="231775" indent="-231775" algn="l" eaLnBrk="1" hangingPunct="1">
              <a:buFont typeface="+mj-lt"/>
              <a:buAutoNum type="arabicPeriod"/>
            </a:pPr>
            <a:endParaRPr lang="en-US" sz="600" dirty="0" smtClean="0">
              <a:solidFill>
                <a:schemeClr val="tx1"/>
              </a:solidFill>
              <a:latin typeface="Arial Narrow" pitchFamily="34" charset="0"/>
            </a:endParaRPr>
          </a:p>
          <a:p>
            <a:pPr marL="514350" indent="-514350" algn="l" eaLnBrk="1" hangingPunct="1">
              <a:buFont typeface="+mj-lt"/>
              <a:buAutoNum type="arabicPeriod"/>
            </a:pPr>
            <a:r>
              <a:rPr lang="en-US" sz="2800" b="1" dirty="0" smtClean="0">
                <a:solidFill>
                  <a:schemeClr val="tx1"/>
                </a:solidFill>
                <a:latin typeface="Arial Narrow" pitchFamily="34" charset="0"/>
              </a:rPr>
              <a:t>Eurodollars</a:t>
            </a:r>
            <a:r>
              <a:rPr lang="en-US" sz="2800" dirty="0" smtClean="0">
                <a:solidFill>
                  <a:schemeClr val="tx1"/>
                </a:solidFill>
                <a:latin typeface="Arial Narrow" pitchFamily="34" charset="0"/>
              </a:rPr>
              <a:t> are U.S. dollars held in banks outside the United States, including foreign branches of U.S. banks.  </a:t>
            </a:r>
          </a:p>
          <a:p>
            <a:pPr marL="231775" indent="-231775" algn="l" eaLnBrk="1" hangingPunct="1">
              <a:buFont typeface="+mj-lt"/>
              <a:buAutoNum type="arabicPeriod"/>
            </a:pPr>
            <a:endParaRPr lang="en-US" sz="6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Other Eurocurrencies include </a:t>
            </a:r>
            <a:r>
              <a:rPr lang="en-US" sz="2800" dirty="0" err="1" smtClean="0">
                <a:solidFill>
                  <a:schemeClr val="tx1"/>
                </a:solidFill>
                <a:latin typeface="Arial Narrow" pitchFamily="34" charset="0"/>
              </a:rPr>
              <a:t>euros</a:t>
            </a:r>
            <a:r>
              <a:rPr lang="en-US" sz="2800" dirty="0" smtClean="0">
                <a:solidFill>
                  <a:schemeClr val="tx1"/>
                </a:solidFill>
                <a:latin typeface="Arial Narrow" pitchFamily="34" charset="0"/>
              </a:rPr>
              <a:t>, yen, and British pounds as long as they are banked outside their home country. </a:t>
            </a:r>
          </a:p>
        </p:txBody>
      </p:sp>
      <p:pic>
        <p:nvPicPr>
          <p:cNvPr id="3277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8" name="TextBox 7">
            <a:hlinkClick r:id="rId4" action="ppaction://hlinkfile"/>
          </p:cNvPr>
          <p:cNvSpPr txBox="1"/>
          <p:nvPr/>
        </p:nvSpPr>
        <p:spPr>
          <a:xfrm>
            <a:off x="8001000" y="304800"/>
            <a:ext cx="671979" cy="369332"/>
          </a:xfrm>
          <a:prstGeom prst="rect">
            <a:avLst/>
          </a:prstGeom>
          <a:noFill/>
        </p:spPr>
        <p:txBody>
          <a:bodyPr wrap="none" rtlCol="0">
            <a:spAutoFit/>
          </a:bodyPr>
          <a:lstStyle/>
          <a:p>
            <a:r>
              <a:rPr lang="id-ID" dirty="0" smtClean="0"/>
              <a:t>EUD</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itle 1"/>
          <p:cNvSpPr>
            <a:spLocks noGrp="1"/>
          </p:cNvSpPr>
          <p:nvPr>
            <p:ph type="ctrTitle"/>
          </p:nvPr>
        </p:nvSpPr>
        <p:spPr>
          <a:xfrm>
            <a:off x="381000" y="34925"/>
            <a:ext cx="8458200" cy="838200"/>
          </a:xfrm>
        </p:spPr>
        <p:txBody>
          <a:bodyPr/>
          <a:lstStyle/>
          <a:p>
            <a:pPr eaLnBrk="1" hangingPunct="1"/>
            <a:r>
              <a:rPr lang="en-US" sz="3200" b="1" dirty="0" smtClean="0">
                <a:latin typeface="Arial Narrow" pitchFamily="34" charset="0"/>
                <a:cs typeface="Arial" pitchFamily="34" charset="0"/>
              </a:rPr>
              <a:t>Bonds: A Major Source of Debt Financing</a:t>
            </a:r>
          </a:p>
        </p:txBody>
      </p:sp>
      <p:sp>
        <p:nvSpPr>
          <p:cNvPr id="33796" name="Subtitle 2"/>
          <p:cNvSpPr>
            <a:spLocks noGrp="1"/>
          </p:cNvSpPr>
          <p:nvPr>
            <p:ph type="subTitle" idx="1"/>
          </p:nvPr>
        </p:nvSpPr>
        <p:spPr>
          <a:xfrm>
            <a:off x="152400" y="1295400"/>
            <a:ext cx="8839200" cy="5029200"/>
          </a:xfrm>
        </p:spPr>
        <p:txBody>
          <a:bodyPr/>
          <a:lstStyle/>
          <a:p>
            <a:pPr marL="231775" indent="-231775" algn="l" eaLnBrk="1" hangingPunct="1">
              <a:buFont typeface="Arial" pitchFamily="34" charset="0"/>
              <a:buChar char="•"/>
            </a:pPr>
            <a:r>
              <a:rPr lang="en-US" sz="2800" dirty="0" smtClean="0">
                <a:solidFill>
                  <a:schemeClr val="tx1"/>
                </a:solidFill>
                <a:latin typeface="Arial Narrow" pitchFamily="34" charset="0"/>
              </a:rPr>
              <a:t>A bond is a debt instrument that enables the issuer (borrower) to raise capital by promising to repay the principal along with the interest on a specified date (maturity).  </a:t>
            </a:r>
          </a:p>
          <a:p>
            <a:pPr marL="231775" indent="-231775" algn="l" eaLnBrk="1" hangingPunct="1">
              <a:buFont typeface="Arial" pitchFamily="34" charset="0"/>
              <a:buChar char="•"/>
            </a:pPr>
            <a:endParaRPr lang="en-US" sz="600" dirty="0" smtClean="0">
              <a:solidFill>
                <a:schemeClr val="tx1"/>
              </a:solidFill>
              <a:latin typeface="Arial Narrow" pitchFamily="34" charset="0"/>
            </a:endParaRPr>
          </a:p>
          <a:p>
            <a:pPr marL="231775" indent="-231775" algn="l" eaLnBrk="1" hangingPunct="1">
              <a:buFont typeface="Arial" pitchFamily="34" charset="0"/>
              <a:buChar char="•"/>
            </a:pPr>
            <a:r>
              <a:rPr lang="en-US" sz="2800" dirty="0" smtClean="0">
                <a:solidFill>
                  <a:schemeClr val="tx1"/>
                </a:solidFill>
                <a:latin typeface="Arial Narrow" pitchFamily="34" charset="0"/>
              </a:rPr>
              <a:t>In addition to firms, governments, states, and other institutions sell bonds as well. Investors purchase bonds and redeem them at face value in the future.  </a:t>
            </a:r>
          </a:p>
          <a:p>
            <a:pPr marL="231775" indent="-231775" algn="l" eaLnBrk="1" hangingPunct="1">
              <a:buFont typeface="Arial" pitchFamily="34" charset="0"/>
              <a:buChar char="•"/>
            </a:pPr>
            <a:endParaRPr lang="en-US" sz="600" dirty="0" smtClean="0">
              <a:solidFill>
                <a:schemeClr val="tx1"/>
              </a:solidFill>
              <a:latin typeface="Arial Narrow" pitchFamily="34" charset="0"/>
            </a:endParaRPr>
          </a:p>
          <a:p>
            <a:pPr marL="231775" indent="-231775" algn="l" eaLnBrk="1" hangingPunct="1">
              <a:buFont typeface="Arial" pitchFamily="34" charset="0"/>
              <a:buChar char="•"/>
            </a:pPr>
            <a:r>
              <a:rPr lang="en-US" sz="2800" dirty="0" smtClean="0">
                <a:solidFill>
                  <a:schemeClr val="tx1"/>
                </a:solidFill>
                <a:latin typeface="Arial Narrow" pitchFamily="34" charset="0"/>
              </a:rPr>
              <a:t>The </a:t>
            </a:r>
            <a:r>
              <a:rPr lang="en-US" sz="2800" b="1" dirty="0" smtClean="0">
                <a:solidFill>
                  <a:schemeClr val="tx1"/>
                </a:solidFill>
                <a:latin typeface="Arial Narrow" pitchFamily="34" charset="0"/>
              </a:rPr>
              <a:t>global bond market </a:t>
            </a:r>
            <a:r>
              <a:rPr lang="en-US" sz="2800" dirty="0" smtClean="0">
                <a:solidFill>
                  <a:schemeClr val="tx1"/>
                </a:solidFill>
                <a:latin typeface="Arial Narrow" pitchFamily="34" charset="0"/>
              </a:rPr>
              <a:t>is the international marketplace in which bonds are bought and sold, primarily through banks and stockbrokers</a:t>
            </a:r>
            <a:r>
              <a:rPr lang="en-US" sz="2800" dirty="0" smtClean="0">
                <a:solidFill>
                  <a:schemeClr val="tx1"/>
                </a:solidFill>
                <a:latin typeface="Arial" pitchFamily="34" charset="0"/>
              </a:rPr>
              <a:t>. </a:t>
            </a:r>
          </a:p>
        </p:txBody>
      </p:sp>
      <p:pic>
        <p:nvPicPr>
          <p:cNvPr id="33797"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ctrTitle"/>
          </p:nvPr>
        </p:nvSpPr>
        <p:spPr>
          <a:xfrm>
            <a:off x="685800" y="76200"/>
            <a:ext cx="7772400" cy="838200"/>
          </a:xfrm>
        </p:spPr>
        <p:txBody>
          <a:bodyPr/>
          <a:lstStyle/>
          <a:p>
            <a:pPr eaLnBrk="1" hangingPunct="1"/>
            <a:r>
              <a:rPr lang="en-US" sz="3600" b="1" dirty="0" smtClean="0">
                <a:latin typeface="Arial Narrow" pitchFamily="34" charset="0"/>
                <a:cs typeface="Arial" pitchFamily="34" charset="0"/>
              </a:rPr>
              <a:t>Foreign Bonds and Eurobonds</a:t>
            </a:r>
          </a:p>
        </p:txBody>
      </p:sp>
      <p:sp>
        <p:nvSpPr>
          <p:cNvPr id="34820" name="Subtitle 2"/>
          <p:cNvSpPr>
            <a:spLocks noGrp="1"/>
          </p:cNvSpPr>
          <p:nvPr>
            <p:ph type="subTitle" idx="1"/>
          </p:nvPr>
        </p:nvSpPr>
        <p:spPr>
          <a:xfrm>
            <a:off x="152400" y="1295400"/>
            <a:ext cx="8839200" cy="5029200"/>
          </a:xfrm>
        </p:spPr>
        <p:txBody>
          <a:bodyPr/>
          <a:lstStyle/>
          <a:p>
            <a:pPr marL="231775" indent="-231775" algn="l" eaLnBrk="1" hangingPunct="1">
              <a:buFont typeface="Arial" pitchFamily="34" charset="0"/>
              <a:buChar char="•"/>
            </a:pPr>
            <a:r>
              <a:rPr lang="en-US" sz="2800" b="1" dirty="0" smtClean="0">
                <a:solidFill>
                  <a:schemeClr val="tx1"/>
                </a:solidFill>
                <a:latin typeface="Arial Narrow" pitchFamily="34" charset="0"/>
              </a:rPr>
              <a:t>Foreign bonds </a:t>
            </a:r>
            <a:r>
              <a:rPr lang="en-US" sz="2800" dirty="0" smtClean="0">
                <a:solidFill>
                  <a:schemeClr val="tx1"/>
                </a:solidFill>
                <a:latin typeface="Arial Narrow" pitchFamily="34" charset="0"/>
              </a:rPr>
              <a:t>are sold outside the bond issuer’s country and denominated in the currency of the country in which they are issued. E.g., when Mexico’s </a:t>
            </a:r>
            <a:r>
              <a:rPr lang="en-US" sz="2800" dirty="0" err="1" smtClean="0">
                <a:solidFill>
                  <a:schemeClr val="tx1"/>
                </a:solidFill>
                <a:latin typeface="Arial Narrow" pitchFamily="34" charset="0"/>
              </a:rPr>
              <a:t>Cemex</a:t>
            </a:r>
            <a:r>
              <a:rPr lang="en-US" sz="2800" dirty="0" smtClean="0">
                <a:solidFill>
                  <a:schemeClr val="tx1"/>
                </a:solidFill>
                <a:latin typeface="Arial Narrow" pitchFamily="34" charset="0"/>
              </a:rPr>
              <a:t> sells dollar-denominated bonds in the United States, it is issuing foreign bonds.</a:t>
            </a:r>
          </a:p>
          <a:p>
            <a:pPr marL="231775" indent="-231775" algn="l" eaLnBrk="1" hangingPunct="1">
              <a:buFont typeface="Arial" pitchFamily="34" charset="0"/>
              <a:buChar char="•"/>
            </a:pPr>
            <a:endParaRPr lang="en-US" sz="1200" dirty="0" smtClean="0">
              <a:solidFill>
                <a:schemeClr val="tx1"/>
              </a:solidFill>
              <a:latin typeface="Arial Narrow" pitchFamily="34" charset="0"/>
            </a:endParaRPr>
          </a:p>
          <a:p>
            <a:pPr marL="231775" indent="-231775" algn="l" eaLnBrk="1" hangingPunct="1">
              <a:buFont typeface="Arial" pitchFamily="34" charset="0"/>
              <a:buChar char="•"/>
            </a:pPr>
            <a:r>
              <a:rPr lang="en-US" sz="2800" b="1" dirty="0" smtClean="0">
                <a:solidFill>
                  <a:schemeClr val="tx1"/>
                </a:solidFill>
                <a:latin typeface="Arial Narrow" pitchFamily="34" charset="0"/>
              </a:rPr>
              <a:t>Eurobonds</a:t>
            </a:r>
            <a:r>
              <a:rPr lang="en-US" sz="2800" dirty="0" smtClean="0">
                <a:solidFill>
                  <a:schemeClr val="tx1"/>
                </a:solidFill>
                <a:latin typeface="Arial Narrow" pitchFamily="34" charset="0"/>
              </a:rPr>
              <a:t> are sold outside the bond issuer’s home country and denominated in its own currency.  For example, when Toyota sells yen-denominated bonds in the United States, it is issuing Eurobonds</a:t>
            </a:r>
            <a:r>
              <a:rPr lang="en-US" sz="2800" dirty="0" smtClean="0">
                <a:solidFill>
                  <a:schemeClr val="tx1"/>
                </a:solidFill>
                <a:latin typeface="Arial" pitchFamily="34" charset="0"/>
              </a:rPr>
              <a:t>.  </a:t>
            </a:r>
          </a:p>
        </p:txBody>
      </p:sp>
      <p:pic>
        <p:nvPicPr>
          <p:cNvPr id="3482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125" y="28575"/>
            <a:ext cx="8915400" cy="838200"/>
          </a:xfrm>
        </p:spPr>
        <p:txBody>
          <a:bodyPr rtlCol="0">
            <a:normAutofit/>
          </a:bodyPr>
          <a:lstStyle/>
          <a:p>
            <a:pPr eaLnBrk="1" fontAlgn="auto" hangingPunct="1">
              <a:spcAft>
                <a:spcPts val="0"/>
              </a:spcAft>
              <a:defRPr/>
            </a:pPr>
            <a:r>
              <a:rPr lang="en-US" sz="3200" b="1" dirty="0" smtClean="0">
                <a:latin typeface="Arial Narrow" pitchFamily="34" charset="0"/>
                <a:cs typeface="Arial" pitchFamily="34" charset="0"/>
              </a:rPr>
              <a:t>Sources of Funding:  3. Intracorporate Financing</a:t>
            </a:r>
            <a:endParaRPr lang="en-US" sz="3200" b="1" dirty="0">
              <a:latin typeface="Arial Narrow" pitchFamily="34" charset="0"/>
              <a:cs typeface="Arial" pitchFamily="34" charset="0"/>
            </a:endParaRPr>
          </a:p>
        </p:txBody>
      </p:sp>
      <p:sp>
        <p:nvSpPr>
          <p:cNvPr id="35844" name="Subtitle 2"/>
          <p:cNvSpPr>
            <a:spLocks noGrp="1"/>
          </p:cNvSpPr>
          <p:nvPr>
            <p:ph type="subTitle" idx="1"/>
          </p:nvPr>
        </p:nvSpPr>
        <p:spPr>
          <a:xfrm>
            <a:off x="76200" y="1143000"/>
            <a:ext cx="9039225" cy="5334000"/>
          </a:xfrm>
        </p:spPr>
        <p:txBody>
          <a:bodyPr/>
          <a:lstStyle/>
          <a:p>
            <a:pPr marL="514350" indent="-514350" algn="l" eaLnBrk="1" hangingPunct="1">
              <a:buFont typeface="+mj-lt"/>
              <a:buAutoNum type="arabicPeriod"/>
            </a:pPr>
            <a:r>
              <a:rPr lang="en-US" sz="2800" b="1" dirty="0" err="1" smtClean="0">
                <a:solidFill>
                  <a:schemeClr val="tx1"/>
                </a:solidFill>
                <a:latin typeface="Arial Narrow" pitchFamily="34" charset="0"/>
              </a:rPr>
              <a:t>Intracorporate</a:t>
            </a:r>
            <a:r>
              <a:rPr lang="en-US" sz="2800" b="1" dirty="0" smtClean="0">
                <a:solidFill>
                  <a:schemeClr val="tx1"/>
                </a:solidFill>
                <a:latin typeface="Arial Narrow" pitchFamily="34" charset="0"/>
              </a:rPr>
              <a:t> financing:</a:t>
            </a:r>
            <a:r>
              <a:rPr lang="en-US" sz="2800" dirty="0" smtClean="0">
                <a:solidFill>
                  <a:schemeClr val="tx1"/>
                </a:solidFill>
                <a:latin typeface="Arial Narrow" pitchFamily="34" charset="0"/>
              </a:rPr>
              <a:t> obtaining funds from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within firm’s network of subsidiaries and affiliates.  </a:t>
            </a:r>
          </a:p>
          <a:p>
            <a:pPr marL="231775" indent="-231775" algn="l" eaLnBrk="1" hangingPunct="1">
              <a:buFont typeface="+mj-lt"/>
              <a:buAutoNum type="arabicPeriod"/>
            </a:pPr>
            <a:endParaRPr lang="en-US" sz="8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In firms with extensive international operations, some units at times are cash rich while others are cash poor.</a:t>
            </a:r>
          </a:p>
          <a:p>
            <a:pPr marL="231775" indent="-231775" algn="l" eaLnBrk="1" hangingPunct="1">
              <a:buFont typeface="+mj-lt"/>
              <a:buAutoNum type="arabicPeriod"/>
            </a:pPr>
            <a:endParaRPr lang="en-US" sz="8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Usually has little effect on the parent’s balance sheet because the funds are simply transferred from one area of the firm to another.  </a:t>
            </a:r>
          </a:p>
          <a:p>
            <a:pPr marL="231775" indent="-231775" algn="l" eaLnBrk="1" hangingPunct="1">
              <a:buFont typeface="+mj-lt"/>
              <a:buAutoNum type="arabicPeriod"/>
            </a:pPr>
            <a:endParaRPr lang="en-US" sz="8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Minimizes transaction costs of borrowing from banks and avoids the ownership-diluting effects of equity financing.</a:t>
            </a:r>
          </a:p>
        </p:txBody>
      </p:sp>
      <p:pic>
        <p:nvPicPr>
          <p:cNvPr id="3584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itle 1"/>
          <p:cNvSpPr>
            <a:spLocks noGrp="1"/>
          </p:cNvSpPr>
          <p:nvPr>
            <p:ph type="ctrTitle"/>
          </p:nvPr>
        </p:nvSpPr>
        <p:spPr>
          <a:xfrm>
            <a:off x="685800" y="76200"/>
            <a:ext cx="7772400" cy="838200"/>
          </a:xfrm>
        </p:spPr>
        <p:txBody>
          <a:bodyPr/>
          <a:lstStyle/>
          <a:p>
            <a:pPr eaLnBrk="1" hangingPunct="1"/>
            <a:r>
              <a:rPr lang="en-US" sz="2600" b="1" dirty="0" smtClean="0">
                <a:latin typeface="Arial Narrow" pitchFamily="34" charset="0"/>
                <a:cs typeface="Arial" pitchFamily="34" charset="0"/>
              </a:rPr>
              <a:t>Task Three: </a:t>
            </a:r>
            <a:br>
              <a:rPr lang="en-US" sz="2600" b="1" dirty="0" smtClean="0">
                <a:latin typeface="Arial Narrow" pitchFamily="34" charset="0"/>
                <a:cs typeface="Arial" pitchFamily="34" charset="0"/>
              </a:rPr>
            </a:br>
            <a:r>
              <a:rPr lang="en-US" sz="2600" b="1" dirty="0" smtClean="0">
                <a:latin typeface="Arial Narrow" pitchFamily="34" charset="0"/>
                <a:cs typeface="Arial" pitchFamily="34" charset="0"/>
              </a:rPr>
              <a:t>Working Capital and Cash Flow Management</a:t>
            </a:r>
          </a:p>
        </p:txBody>
      </p:sp>
      <p:sp>
        <p:nvSpPr>
          <p:cNvPr id="36868" name="Subtitle 2"/>
          <p:cNvSpPr>
            <a:spLocks noGrp="1"/>
          </p:cNvSpPr>
          <p:nvPr>
            <p:ph type="subTitle" idx="1"/>
          </p:nvPr>
        </p:nvSpPr>
        <p:spPr>
          <a:xfrm>
            <a:off x="152400" y="1295400"/>
            <a:ext cx="8839200" cy="5029200"/>
          </a:xfrm>
        </p:spPr>
        <p:txBody>
          <a:bodyPr/>
          <a:lstStyle/>
          <a:p>
            <a:pPr marL="514350" indent="-514350" algn="l" eaLnBrk="1" hangingPunct="1">
              <a:lnSpc>
                <a:spcPct val="90000"/>
              </a:lnSpc>
              <a:buFont typeface="+mj-lt"/>
              <a:buAutoNum type="arabicPeriod"/>
            </a:pPr>
            <a:r>
              <a:rPr lang="en-US" sz="2800" dirty="0" smtClean="0">
                <a:solidFill>
                  <a:schemeClr val="tx1"/>
                </a:solidFill>
                <a:latin typeface="Arial Narrow" pitchFamily="34" charset="0"/>
              </a:rPr>
              <a:t>Cash flow needs arise from everyday business activities, such as paying for labor and materials or resources, servicing interest payments on debt, paying taxes, or paying dividends to shareholders.  </a:t>
            </a:r>
          </a:p>
          <a:p>
            <a:pPr marL="514350" indent="-514350" algn="l" eaLnBrk="1" hangingPunct="1">
              <a:lnSpc>
                <a:spcPct val="90000"/>
              </a:lnSpc>
              <a:buFont typeface="+mj-lt"/>
              <a:buAutoNum type="arabicPeriod"/>
            </a:pPr>
            <a:r>
              <a:rPr lang="en-US" sz="2800" dirty="0" smtClean="0">
                <a:solidFill>
                  <a:schemeClr val="tx1"/>
                </a:solidFill>
                <a:latin typeface="Arial Narrow" pitchFamily="34" charset="0"/>
              </a:rPr>
              <a:t>Cash flow management ensures cash is available where and when it is needed. </a:t>
            </a:r>
          </a:p>
          <a:p>
            <a:pPr marL="514350" indent="-514350" algn="l" eaLnBrk="1" hangingPunct="1">
              <a:lnSpc>
                <a:spcPct val="90000"/>
              </a:lnSpc>
              <a:buFont typeface="+mj-lt"/>
              <a:buAutoNum type="arabicPeriod"/>
            </a:pPr>
            <a:r>
              <a:rPr lang="en-US" sz="2800" dirty="0" smtClean="0">
                <a:solidFill>
                  <a:schemeClr val="tx1"/>
                </a:solidFill>
                <a:latin typeface="Arial Narrow" pitchFamily="34" charset="0"/>
              </a:rPr>
              <a:t>Cash is generated from various sources and needs to be transferred from one part of the MNE to another.  </a:t>
            </a:r>
          </a:p>
          <a:p>
            <a:pPr marL="514350" indent="-514350" algn="l" eaLnBrk="1" hangingPunct="1">
              <a:lnSpc>
                <a:spcPct val="90000"/>
              </a:lnSpc>
              <a:buFont typeface="+mj-lt"/>
              <a:buAutoNum type="arabicPeriod"/>
            </a:pPr>
            <a:r>
              <a:rPr lang="en-US" sz="2800" dirty="0" smtClean="0">
                <a:solidFill>
                  <a:schemeClr val="tx1"/>
                </a:solidFill>
                <a:latin typeface="Arial Narrow" pitchFamily="34" charset="0"/>
              </a:rPr>
              <a:t>International financial managers devise strategies for transferring funds within the firm’s worldwide operations to optimize global operations. </a:t>
            </a:r>
          </a:p>
          <a:p>
            <a:pPr marL="231775" indent="-231775" algn="l" eaLnBrk="1" hangingPunct="1">
              <a:lnSpc>
                <a:spcPct val="90000"/>
              </a:lnSpc>
              <a:buFont typeface="Arial" pitchFamily="34" charset="0"/>
              <a:buChar char="•"/>
            </a:pPr>
            <a:endParaRPr lang="en-US" sz="2800" dirty="0" smtClean="0">
              <a:solidFill>
                <a:schemeClr val="tx1"/>
              </a:solidFill>
              <a:latin typeface="Arial" pitchFamily="34" charset="0"/>
            </a:endParaRPr>
          </a:p>
        </p:txBody>
      </p:sp>
      <p:pic>
        <p:nvPicPr>
          <p:cNvPr id="36869"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2"/>
          <p:cNvSpPr>
            <a:spLocks noGrp="1"/>
          </p:cNvSpPr>
          <p:nvPr>
            <p:ph type="ftr" sz="quarter" idx="11"/>
          </p:nvPr>
        </p:nvSpPr>
        <p:spPr bwMode="auto">
          <a:noFill/>
          <a:ln>
            <a:miter lim="800000"/>
            <a:headEnd/>
            <a:tailEnd/>
          </a:ln>
        </p:spPr>
        <p:txBody>
          <a:bodyPr/>
          <a:lstStyle/>
          <a:p>
            <a:r>
              <a:rPr lang="en-US" smtClean="0"/>
              <a:t>International Business: Strategy, Management, and the New Realities</a:t>
            </a:r>
          </a:p>
        </p:txBody>
      </p:sp>
      <p:sp>
        <p:nvSpPr>
          <p:cNvPr id="6" name="TextBox 5"/>
          <p:cNvSpPr txBox="1"/>
          <p:nvPr/>
        </p:nvSpPr>
        <p:spPr>
          <a:xfrm>
            <a:off x="2971800" y="5715000"/>
            <a:ext cx="3003550" cy="830263"/>
          </a:xfrm>
          <a:prstGeom prst="rect">
            <a:avLst/>
          </a:prstGeom>
          <a:noFill/>
          <a:ln>
            <a:solidFill>
              <a:schemeClr val="tx1">
                <a:lumMod val="95000"/>
                <a:lumOff val="5000"/>
              </a:schemeClr>
            </a:solidFill>
          </a:ln>
        </p:spPr>
        <p:txBody>
          <a:bodyPr wrap="none">
            <a:spAutoFit/>
          </a:bodyPr>
          <a:lstStyle/>
          <a:p>
            <a:pPr marL="342900" indent="-342900" algn="ctr">
              <a:defRPr/>
            </a:pPr>
            <a:r>
              <a:rPr lang="en-US" sz="2400" dirty="0" err="1">
                <a:latin typeface="Arial Narrow" pitchFamily="34" charset="0"/>
              </a:rPr>
              <a:t>I.Foundation</a:t>
            </a:r>
            <a:r>
              <a:rPr lang="en-US" sz="2400" dirty="0">
                <a:latin typeface="Arial Narrow" pitchFamily="34" charset="0"/>
              </a:rPr>
              <a:t> concepts of </a:t>
            </a:r>
          </a:p>
          <a:p>
            <a:pPr marL="342900" indent="-342900" algn="ctr">
              <a:defRPr/>
            </a:pPr>
            <a:r>
              <a:rPr lang="en-US" sz="2400" dirty="0">
                <a:latin typeface="Arial Narrow" pitchFamily="34" charset="0"/>
              </a:rPr>
              <a:t>     International business</a:t>
            </a:r>
          </a:p>
        </p:txBody>
      </p:sp>
      <p:sp>
        <p:nvSpPr>
          <p:cNvPr id="17412" name="TextBox 6"/>
          <p:cNvSpPr txBox="1">
            <a:spLocks noChangeArrowheads="1"/>
          </p:cNvSpPr>
          <p:nvPr/>
        </p:nvSpPr>
        <p:spPr bwMode="auto">
          <a:xfrm>
            <a:off x="1905000" y="4572000"/>
            <a:ext cx="5141913" cy="461963"/>
          </a:xfrm>
          <a:prstGeom prst="rect">
            <a:avLst/>
          </a:prstGeom>
          <a:noFill/>
          <a:ln w="9525">
            <a:solidFill>
              <a:srgbClr val="002060"/>
            </a:solidFill>
            <a:miter lim="800000"/>
            <a:headEnd/>
            <a:tailEnd/>
          </a:ln>
        </p:spPr>
        <p:txBody>
          <a:bodyPr wrap="none">
            <a:spAutoFit/>
          </a:bodyPr>
          <a:lstStyle/>
          <a:p>
            <a:r>
              <a:rPr lang="en-US" sz="2400">
                <a:latin typeface="Arial Narrow" pitchFamily="34" charset="0"/>
              </a:rPr>
              <a:t>II.The environment of International Business</a:t>
            </a:r>
          </a:p>
        </p:txBody>
      </p:sp>
      <p:cxnSp>
        <p:nvCxnSpPr>
          <p:cNvPr id="17413" name="Straight Arrow Connector 8"/>
          <p:cNvCxnSpPr>
            <a:cxnSpLocks noChangeShapeType="1"/>
          </p:cNvCxnSpPr>
          <p:nvPr/>
        </p:nvCxnSpPr>
        <p:spPr bwMode="auto">
          <a:xfrm rot="5400000" flipH="1" flipV="1">
            <a:off x="4229894" y="5371306"/>
            <a:ext cx="533400" cy="1588"/>
          </a:xfrm>
          <a:prstGeom prst="straightConnector1">
            <a:avLst/>
          </a:prstGeom>
          <a:noFill/>
          <a:ln w="57150" algn="ctr">
            <a:solidFill>
              <a:schemeClr val="tx1"/>
            </a:solidFill>
            <a:round/>
            <a:headEnd/>
            <a:tailEnd type="arrow" w="med" len="med"/>
          </a:ln>
        </p:spPr>
      </p:cxnSp>
      <p:sp>
        <p:nvSpPr>
          <p:cNvPr id="17414" name="TextBox 11"/>
          <p:cNvSpPr txBox="1">
            <a:spLocks noChangeArrowheads="1"/>
          </p:cNvSpPr>
          <p:nvPr/>
        </p:nvSpPr>
        <p:spPr bwMode="auto">
          <a:xfrm>
            <a:off x="2740025" y="3200400"/>
            <a:ext cx="3467100" cy="830263"/>
          </a:xfrm>
          <a:prstGeom prst="rect">
            <a:avLst/>
          </a:prstGeom>
          <a:noFill/>
          <a:ln w="9525">
            <a:solidFill>
              <a:srgbClr val="002060"/>
            </a:solidFill>
            <a:miter lim="800000"/>
            <a:headEnd/>
            <a:tailEnd/>
          </a:ln>
        </p:spPr>
        <p:txBody>
          <a:bodyPr wrap="none">
            <a:spAutoFit/>
          </a:bodyPr>
          <a:lstStyle/>
          <a:p>
            <a:pPr algn="ctr"/>
            <a:r>
              <a:rPr lang="en-US" sz="2400" b="1">
                <a:latin typeface="Arial Narrow" pitchFamily="34" charset="0"/>
              </a:rPr>
              <a:t>III.Strategy and opportunity</a:t>
            </a:r>
          </a:p>
          <a:p>
            <a:pPr algn="ctr"/>
            <a:r>
              <a:rPr lang="en-US" sz="2400" b="1">
                <a:latin typeface="Arial Narrow" pitchFamily="34" charset="0"/>
              </a:rPr>
              <a:t>assessment</a:t>
            </a:r>
          </a:p>
        </p:txBody>
      </p:sp>
      <p:cxnSp>
        <p:nvCxnSpPr>
          <p:cNvPr id="17415" name="Straight Arrow Connector 13"/>
          <p:cNvCxnSpPr>
            <a:cxnSpLocks noChangeShapeType="1"/>
            <a:endCxn id="17414" idx="2"/>
          </p:cNvCxnSpPr>
          <p:nvPr/>
        </p:nvCxnSpPr>
        <p:spPr bwMode="auto">
          <a:xfrm flipH="1" flipV="1">
            <a:off x="4473575" y="4030663"/>
            <a:ext cx="22225" cy="465137"/>
          </a:xfrm>
          <a:prstGeom prst="straightConnector1">
            <a:avLst/>
          </a:prstGeom>
          <a:noFill/>
          <a:ln w="57150" algn="ctr">
            <a:solidFill>
              <a:schemeClr val="tx1"/>
            </a:solidFill>
            <a:round/>
            <a:headEnd/>
            <a:tailEnd type="arrow" w="med" len="med"/>
          </a:ln>
        </p:spPr>
      </p:cxnSp>
      <p:sp>
        <p:nvSpPr>
          <p:cNvPr id="17416" name="TextBox 19"/>
          <p:cNvSpPr txBox="1">
            <a:spLocks noChangeArrowheads="1"/>
          </p:cNvSpPr>
          <p:nvPr/>
        </p:nvSpPr>
        <p:spPr bwMode="auto">
          <a:xfrm>
            <a:off x="2781300" y="1676400"/>
            <a:ext cx="3373438" cy="830263"/>
          </a:xfrm>
          <a:prstGeom prst="rect">
            <a:avLst/>
          </a:prstGeom>
          <a:noFill/>
          <a:ln w="9525">
            <a:solidFill>
              <a:srgbClr val="002060"/>
            </a:solidFill>
            <a:miter lim="800000"/>
            <a:headEnd/>
            <a:tailEnd/>
          </a:ln>
        </p:spPr>
        <p:txBody>
          <a:bodyPr wrap="none">
            <a:spAutoFit/>
          </a:bodyPr>
          <a:lstStyle/>
          <a:p>
            <a:pPr algn="ctr"/>
            <a:r>
              <a:rPr lang="en-US" sz="2400">
                <a:latin typeface="Arial Narrow" pitchFamily="34" charset="0"/>
              </a:rPr>
              <a:t>IV. Entering and operating in</a:t>
            </a:r>
          </a:p>
          <a:p>
            <a:pPr algn="ctr"/>
            <a:r>
              <a:rPr lang="en-US" sz="2400">
                <a:latin typeface="Arial Narrow" pitchFamily="34" charset="0"/>
              </a:rPr>
              <a:t>International Markets.</a:t>
            </a:r>
          </a:p>
        </p:txBody>
      </p:sp>
      <p:cxnSp>
        <p:nvCxnSpPr>
          <p:cNvPr id="17417" name="Straight Arrow Connector 21"/>
          <p:cNvCxnSpPr>
            <a:cxnSpLocks noChangeShapeType="1"/>
          </p:cNvCxnSpPr>
          <p:nvPr/>
        </p:nvCxnSpPr>
        <p:spPr bwMode="auto">
          <a:xfrm rot="5400000" flipH="1" flipV="1">
            <a:off x="4152901" y="2855912"/>
            <a:ext cx="685800" cy="3175"/>
          </a:xfrm>
          <a:prstGeom prst="straightConnector1">
            <a:avLst/>
          </a:prstGeom>
          <a:noFill/>
          <a:ln w="57150" algn="ctr">
            <a:solidFill>
              <a:srgbClr val="002060"/>
            </a:solidFill>
            <a:round/>
            <a:headEnd/>
            <a:tailEnd type="arrow" w="med" len="med"/>
          </a:ln>
        </p:spPr>
      </p:cxnSp>
      <p:sp>
        <p:nvSpPr>
          <p:cNvPr id="17418" name="TextBox 24"/>
          <p:cNvSpPr txBox="1">
            <a:spLocks noChangeArrowheads="1"/>
          </p:cNvSpPr>
          <p:nvPr/>
        </p:nvSpPr>
        <p:spPr bwMode="auto">
          <a:xfrm>
            <a:off x="2667000" y="533400"/>
            <a:ext cx="3494088" cy="461963"/>
          </a:xfrm>
          <a:prstGeom prst="rect">
            <a:avLst/>
          </a:prstGeom>
          <a:noFill/>
          <a:ln w="9525">
            <a:solidFill>
              <a:srgbClr val="002060"/>
            </a:solidFill>
            <a:miter lim="800000"/>
            <a:headEnd/>
            <a:tailEnd/>
          </a:ln>
        </p:spPr>
        <p:txBody>
          <a:bodyPr wrap="none">
            <a:spAutoFit/>
          </a:bodyPr>
          <a:lstStyle/>
          <a:p>
            <a:r>
              <a:rPr lang="en-US" sz="2400">
                <a:latin typeface="Arial Narrow" pitchFamily="34" charset="0"/>
              </a:rPr>
              <a:t>V. Functional Area excellence</a:t>
            </a:r>
          </a:p>
        </p:txBody>
      </p:sp>
      <p:cxnSp>
        <p:nvCxnSpPr>
          <p:cNvPr id="17419" name="Straight Arrow Connector 26"/>
          <p:cNvCxnSpPr>
            <a:cxnSpLocks noChangeShapeType="1"/>
          </p:cNvCxnSpPr>
          <p:nvPr/>
        </p:nvCxnSpPr>
        <p:spPr bwMode="auto">
          <a:xfrm rot="5400000" flipH="1" flipV="1">
            <a:off x="4191794" y="1294606"/>
            <a:ext cx="609600" cy="1588"/>
          </a:xfrm>
          <a:prstGeom prst="straightConnector1">
            <a:avLst/>
          </a:prstGeom>
          <a:noFill/>
          <a:ln w="57150" algn="ctr">
            <a:solidFill>
              <a:srgbClr val="002060"/>
            </a:solidFill>
            <a:round/>
            <a:headEnd/>
            <a:tailEnd type="arrow" w="med" len="med"/>
          </a:ln>
        </p:spPr>
      </p:cxnSp>
      <p:sp>
        <p:nvSpPr>
          <p:cNvPr id="17420" name="Rectangle 15"/>
          <p:cNvSpPr>
            <a:spLocks noChangeArrowheads="1"/>
          </p:cNvSpPr>
          <p:nvPr/>
        </p:nvSpPr>
        <p:spPr bwMode="auto">
          <a:xfrm>
            <a:off x="2743200" y="0"/>
            <a:ext cx="3303588" cy="523875"/>
          </a:xfrm>
          <a:prstGeom prst="rect">
            <a:avLst/>
          </a:prstGeom>
          <a:noFill/>
          <a:ln w="9525">
            <a:noFill/>
            <a:miter lim="800000"/>
            <a:headEnd/>
            <a:tailEnd/>
          </a:ln>
        </p:spPr>
        <p:txBody>
          <a:bodyPr wrap="none">
            <a:spAutoFit/>
          </a:bodyPr>
          <a:lstStyle/>
          <a:p>
            <a:pPr algn="ctr"/>
            <a:r>
              <a:rPr lang="en-US" sz="2800" b="1" dirty="0">
                <a:solidFill>
                  <a:srgbClr val="002060"/>
                </a:solidFill>
                <a:latin typeface="Arial Narrow" pitchFamily="34" charset="0"/>
              </a:rPr>
              <a:t>International business</a:t>
            </a:r>
          </a:p>
        </p:txBody>
      </p:sp>
      <p:sp>
        <p:nvSpPr>
          <p:cNvPr id="14" name="Rectangle 13"/>
          <p:cNvSpPr/>
          <p:nvPr/>
        </p:nvSpPr>
        <p:spPr>
          <a:xfrm>
            <a:off x="0" y="228600"/>
            <a:ext cx="2629246" cy="646331"/>
          </a:xfrm>
          <a:prstGeom prst="rect">
            <a:avLst/>
          </a:prstGeom>
        </p:spPr>
        <p:txBody>
          <a:bodyPr wrap="none">
            <a:spAutoFit/>
          </a:bodyPr>
          <a:lstStyle/>
          <a:p>
            <a:r>
              <a:rPr lang="id-ID" b="1" dirty="0" smtClean="0">
                <a:solidFill>
                  <a:schemeClr val="tx1">
                    <a:lumMod val="95000"/>
                    <a:lumOff val="5000"/>
                  </a:schemeClr>
                </a:solidFill>
                <a:latin typeface="Arial Narrow" pitchFamily="34" charset="0"/>
              </a:rPr>
              <a:t>13.Financial management</a:t>
            </a:r>
          </a:p>
          <a:p>
            <a:r>
              <a:rPr lang="id-ID" b="1" dirty="0" smtClean="0">
                <a:solidFill>
                  <a:schemeClr val="tx1">
                    <a:lumMod val="95000"/>
                    <a:lumOff val="5000"/>
                  </a:schemeClr>
                </a:solidFill>
                <a:latin typeface="Arial Narrow" pitchFamily="34" charset="0"/>
              </a:rPr>
              <a:t>    in International business</a:t>
            </a:r>
            <a:endParaRPr lang="id-ID"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8"/>
          <p:cNvSpPr txBox="1">
            <a:spLocks noChangeArrowheads="1"/>
          </p:cNvSpPr>
          <p:nvPr/>
        </p:nvSpPr>
        <p:spPr bwMode="auto">
          <a:xfrm>
            <a:off x="76200" y="238125"/>
            <a:ext cx="8915400" cy="523875"/>
          </a:xfrm>
          <a:prstGeom prst="rect">
            <a:avLst/>
          </a:prstGeom>
          <a:noFill/>
          <a:ln w="9525">
            <a:noFill/>
            <a:miter lim="800000"/>
            <a:headEnd/>
            <a:tailEnd/>
          </a:ln>
        </p:spPr>
        <p:txBody>
          <a:bodyPr>
            <a:spAutoFit/>
          </a:bodyPr>
          <a:lstStyle/>
          <a:p>
            <a:pPr algn="ctr"/>
            <a:r>
              <a:rPr lang="en-US" sz="2800" b="1" dirty="0">
                <a:latin typeface="Arial Narrow" pitchFamily="34" charset="0"/>
              </a:rPr>
              <a:t>Typical Methods for Transferring Funds in the MNE</a:t>
            </a:r>
          </a:p>
        </p:txBody>
      </p:sp>
      <p:pic>
        <p:nvPicPr>
          <p:cNvPr id="37892" name="Picture 5"/>
          <p:cNvPicPr>
            <a:picLocks noChangeAspect="1" noChangeArrowheads="1"/>
          </p:cNvPicPr>
          <p:nvPr/>
        </p:nvPicPr>
        <p:blipFill>
          <a:blip r:embed="rId3" cstate="print"/>
          <a:srcRect/>
          <a:stretch>
            <a:fillRect/>
          </a:stretch>
        </p:blipFill>
        <p:spPr bwMode="auto">
          <a:xfrm>
            <a:off x="304800" y="1204913"/>
            <a:ext cx="8494713" cy="5424487"/>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6" name="TextBox 5">
            <a:hlinkClick r:id="rId4" action="ppaction://hlinkfile"/>
          </p:cNvPr>
          <p:cNvSpPr txBox="1"/>
          <p:nvPr/>
        </p:nvSpPr>
        <p:spPr>
          <a:xfrm>
            <a:off x="6400800" y="1981200"/>
            <a:ext cx="774571" cy="369332"/>
          </a:xfrm>
          <a:prstGeom prst="rect">
            <a:avLst/>
          </a:prstGeom>
          <a:noFill/>
        </p:spPr>
        <p:txBody>
          <a:bodyPr wrap="none" rtlCol="0">
            <a:spAutoFit/>
          </a:bodyPr>
          <a:lstStyle/>
          <a:p>
            <a:r>
              <a:rPr lang="id-ID" dirty="0" smtClean="0"/>
              <a:t>Pfizer</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575"/>
            <a:ext cx="7772400" cy="838200"/>
          </a:xfrm>
        </p:spPr>
        <p:txBody>
          <a:bodyPr rtlCol="0">
            <a:normAutofit fontScale="90000"/>
          </a:bodyPr>
          <a:lstStyle/>
          <a:p>
            <a:pPr eaLnBrk="1" fontAlgn="auto" hangingPunct="1">
              <a:spcAft>
                <a:spcPts val="0"/>
              </a:spcAft>
              <a:defRPr/>
            </a:pPr>
            <a:r>
              <a:rPr lang="en-US" sz="3200" b="1" dirty="0" smtClean="0">
                <a:latin typeface="Arial" pitchFamily="34" charset="0"/>
                <a:cs typeface="Arial" pitchFamily="34" charset="0"/>
              </a:rPr>
              <a:t>Methods for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Transferring Funds within the MNE</a:t>
            </a:r>
            <a:endParaRPr lang="en-US" sz="3200" b="1" dirty="0">
              <a:latin typeface="Arial" pitchFamily="34" charset="0"/>
              <a:cs typeface="Arial" pitchFamily="34" charset="0"/>
            </a:endParaRPr>
          </a:p>
        </p:txBody>
      </p:sp>
      <p:sp>
        <p:nvSpPr>
          <p:cNvPr id="38916" name="Subtitle 2"/>
          <p:cNvSpPr>
            <a:spLocks noGrp="1"/>
          </p:cNvSpPr>
          <p:nvPr>
            <p:ph type="subTitle" idx="1"/>
          </p:nvPr>
        </p:nvSpPr>
        <p:spPr>
          <a:xfrm>
            <a:off x="152400" y="1295400"/>
            <a:ext cx="8839200" cy="5029200"/>
          </a:xfrm>
        </p:spPr>
        <p:txBody>
          <a:bodyPr/>
          <a:lstStyle/>
          <a:p>
            <a:pPr marL="514350" indent="-514350" algn="l" eaLnBrk="1" hangingPunct="1">
              <a:buFont typeface="+mj-lt"/>
              <a:buAutoNum type="arabicPeriod"/>
            </a:pPr>
            <a:r>
              <a:rPr lang="en-US" sz="2800" dirty="0" smtClean="0">
                <a:solidFill>
                  <a:schemeClr val="tx1"/>
                </a:solidFill>
                <a:latin typeface="Arial Narrow" pitchFamily="34" charset="0"/>
              </a:rPr>
              <a:t>Through </a:t>
            </a:r>
            <a:r>
              <a:rPr lang="en-US" sz="2800" i="1" dirty="0" smtClean="0">
                <a:solidFill>
                  <a:schemeClr val="tx1"/>
                </a:solidFill>
                <a:latin typeface="Arial Narrow" pitchFamily="34" charset="0"/>
              </a:rPr>
              <a:t>trade credit</a:t>
            </a:r>
            <a:r>
              <a:rPr lang="en-US" sz="2800" dirty="0" smtClean="0">
                <a:solidFill>
                  <a:schemeClr val="tx1"/>
                </a:solidFill>
                <a:latin typeface="Arial Narrow" pitchFamily="34" charset="0"/>
              </a:rPr>
              <a:t>, a subsidiary defers payment for goods received from the parent firm. </a:t>
            </a:r>
          </a:p>
          <a:p>
            <a:pPr marL="514350" indent="-514350" algn="l" eaLnBrk="1" hangingPunct="1">
              <a:buFont typeface="+mj-lt"/>
              <a:buAutoNum type="arabicPeriod"/>
            </a:pPr>
            <a:r>
              <a:rPr lang="en-US" sz="2800" i="1" dirty="0" smtClean="0">
                <a:solidFill>
                  <a:schemeClr val="tx1"/>
                </a:solidFill>
                <a:latin typeface="Arial Narrow" pitchFamily="34" charset="0"/>
              </a:rPr>
              <a:t>Dividend remittances </a:t>
            </a:r>
            <a:r>
              <a:rPr lang="en-US" sz="2800" dirty="0" smtClean="0">
                <a:solidFill>
                  <a:schemeClr val="tx1"/>
                </a:solidFill>
                <a:latin typeface="Arial Narrow" pitchFamily="34" charset="0"/>
              </a:rPr>
              <a:t>are commonly used to transfer funds from foreign subsidiaries to the parent, but vary depending on tax levels, currency risks, and other factors. </a:t>
            </a:r>
          </a:p>
          <a:p>
            <a:pPr marL="514350" indent="-514350" algn="l" eaLnBrk="1" hangingPunct="1">
              <a:buFont typeface="+mj-lt"/>
              <a:buAutoNum type="arabicPeriod"/>
            </a:pPr>
            <a:r>
              <a:rPr lang="en-US" sz="2800" i="1" dirty="0" smtClean="0">
                <a:solidFill>
                  <a:schemeClr val="tx1"/>
                </a:solidFill>
                <a:latin typeface="Arial Narrow" pitchFamily="34" charset="0"/>
              </a:rPr>
              <a:t>Royalty payments</a:t>
            </a:r>
            <a:r>
              <a:rPr lang="en-US" sz="2800" dirty="0" smtClean="0">
                <a:solidFill>
                  <a:schemeClr val="tx1"/>
                </a:solidFill>
                <a:latin typeface="Arial Narrow" pitchFamily="34" charset="0"/>
              </a:rPr>
              <a:t> are compensation paid to owners of intellectual property. Assuming the subsidiary has licensed technology, trademarks, or other assets from the parent or other subsidiaries, royalties can be an efficient way to transfer funds. </a:t>
            </a:r>
          </a:p>
        </p:txBody>
      </p:sp>
      <p:pic>
        <p:nvPicPr>
          <p:cNvPr id="38917"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575"/>
            <a:ext cx="7772400" cy="838200"/>
          </a:xfrm>
        </p:spPr>
        <p:txBody>
          <a:bodyPr rtlCol="0">
            <a:normAutofit fontScale="90000"/>
          </a:bodyPr>
          <a:lstStyle/>
          <a:p>
            <a:pPr eaLnBrk="1" fontAlgn="auto" hangingPunct="1">
              <a:spcAft>
                <a:spcPts val="0"/>
              </a:spcAft>
              <a:defRPr/>
            </a:pPr>
            <a:r>
              <a:rPr lang="en-US" sz="3200" b="1" dirty="0" smtClean="0">
                <a:latin typeface="Arial Narrow" pitchFamily="34" charset="0"/>
                <a:cs typeface="Arial" pitchFamily="34" charset="0"/>
              </a:rPr>
              <a:t>Methods for Transferring </a:t>
            </a:r>
            <a:br>
              <a:rPr lang="en-US" sz="3200" b="1" dirty="0" smtClean="0">
                <a:latin typeface="Arial Narrow" pitchFamily="34" charset="0"/>
                <a:cs typeface="Arial" pitchFamily="34" charset="0"/>
              </a:rPr>
            </a:br>
            <a:r>
              <a:rPr lang="en-US" sz="3200" b="1" dirty="0" smtClean="0">
                <a:latin typeface="Arial Narrow" pitchFamily="34" charset="0"/>
                <a:cs typeface="Arial" pitchFamily="34" charset="0"/>
              </a:rPr>
              <a:t>Funds within the MNE (cont’d</a:t>
            </a:r>
            <a:r>
              <a:rPr lang="en-US" sz="3200" b="1" dirty="0" smtClean="0">
                <a:latin typeface="Arial" pitchFamily="34" charset="0"/>
                <a:cs typeface="Arial" pitchFamily="34" charset="0"/>
              </a:rPr>
              <a:t>)</a:t>
            </a:r>
            <a:endParaRPr lang="en-US" sz="3200" b="1" dirty="0">
              <a:latin typeface="Arial" pitchFamily="34" charset="0"/>
              <a:cs typeface="Arial" pitchFamily="34" charset="0"/>
            </a:endParaRPr>
          </a:p>
        </p:txBody>
      </p:sp>
      <p:sp>
        <p:nvSpPr>
          <p:cNvPr id="39940" name="Subtitle 2"/>
          <p:cNvSpPr>
            <a:spLocks noGrp="1"/>
          </p:cNvSpPr>
          <p:nvPr>
            <p:ph type="subTitle" idx="1"/>
          </p:nvPr>
        </p:nvSpPr>
        <p:spPr>
          <a:xfrm>
            <a:off x="152400" y="1295400"/>
            <a:ext cx="8839200" cy="5029200"/>
          </a:xfrm>
        </p:spPr>
        <p:txBody>
          <a:bodyPr/>
          <a:lstStyle/>
          <a:p>
            <a:pPr marL="514350" indent="-514350" algn="l" eaLnBrk="1" hangingPunct="1">
              <a:buFont typeface="+mj-lt"/>
              <a:buAutoNum type="arabicPeriod"/>
            </a:pPr>
            <a:r>
              <a:rPr lang="en-US" sz="2800" dirty="0" smtClean="0">
                <a:solidFill>
                  <a:schemeClr val="tx1"/>
                </a:solidFill>
                <a:latin typeface="Arial Narrow" pitchFamily="34" charset="0"/>
              </a:rPr>
              <a:t>In a </a:t>
            </a:r>
            <a:r>
              <a:rPr lang="en-US" sz="2800" b="1" dirty="0" smtClean="0">
                <a:solidFill>
                  <a:schemeClr val="tx1"/>
                </a:solidFill>
                <a:latin typeface="Arial Narrow" pitchFamily="34" charset="0"/>
              </a:rPr>
              <a:t>fronting loan</a:t>
            </a:r>
            <a:r>
              <a:rPr lang="en-US" sz="2800" dirty="0" smtClean="0">
                <a:solidFill>
                  <a:schemeClr val="tx1"/>
                </a:solidFill>
                <a:latin typeface="Arial Narrow" pitchFamily="34" charset="0"/>
              </a:rPr>
              <a:t>,</a:t>
            </a:r>
            <a:r>
              <a:rPr lang="en-US" sz="2800" b="1" dirty="0" smtClean="0">
                <a:solidFill>
                  <a:schemeClr val="tx1"/>
                </a:solidFill>
                <a:latin typeface="Arial Narrow" pitchFamily="34" charset="0"/>
              </a:rPr>
              <a:t> </a:t>
            </a:r>
            <a:r>
              <a:rPr lang="en-US" sz="2800" dirty="0" smtClean="0">
                <a:solidFill>
                  <a:schemeClr val="tx1"/>
                </a:solidFill>
                <a:latin typeface="Arial Narrow" pitchFamily="34" charset="0"/>
              </a:rPr>
              <a:t>the parent deposits a large sum in a foreign bank, which then transfers the funds to the subsidiary in the form of a loan.</a:t>
            </a:r>
          </a:p>
          <a:p>
            <a:pPr marL="231775" indent="-231775" algn="l" eaLnBrk="1" hangingPunct="1">
              <a:buFont typeface="+mj-lt"/>
              <a:buAutoNum type="arabicPeriod"/>
            </a:pPr>
            <a:endParaRPr lang="en-US" sz="12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Fronting allows the parent to circumvent restrictions that foreign governments impose on direct intra-corporate loans.  </a:t>
            </a:r>
          </a:p>
          <a:p>
            <a:pPr marL="231775" indent="-231775" algn="l" eaLnBrk="1" hangingPunct="1">
              <a:buFont typeface="+mj-lt"/>
              <a:buAutoNum type="arabicPeriod"/>
            </a:pPr>
            <a:endParaRPr lang="en-US" sz="12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If the loan is made through a bank in a tax haven country, the parent can minimize taxes that might otherwise be due if the loan was made directly. </a:t>
            </a:r>
          </a:p>
        </p:txBody>
      </p:sp>
      <p:pic>
        <p:nvPicPr>
          <p:cNvPr id="3994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1275"/>
            <a:ext cx="7772400" cy="838200"/>
          </a:xfrm>
        </p:spPr>
        <p:txBody>
          <a:bodyPr rtlCol="0">
            <a:normAutofit fontScale="90000"/>
          </a:bodyPr>
          <a:lstStyle/>
          <a:p>
            <a:pPr eaLnBrk="1" fontAlgn="auto" hangingPunct="1">
              <a:spcAft>
                <a:spcPts val="0"/>
              </a:spcAft>
              <a:defRPr/>
            </a:pPr>
            <a:r>
              <a:rPr lang="en-US" sz="3200" b="1" dirty="0" smtClean="0">
                <a:latin typeface="Arial Narrow" pitchFamily="34" charset="0"/>
                <a:cs typeface="Arial" pitchFamily="34" charset="0"/>
              </a:rPr>
              <a:t>Methods for Transferring </a:t>
            </a:r>
            <a:br>
              <a:rPr lang="en-US" sz="3200" b="1" dirty="0" smtClean="0">
                <a:latin typeface="Arial Narrow" pitchFamily="34" charset="0"/>
                <a:cs typeface="Arial" pitchFamily="34" charset="0"/>
              </a:rPr>
            </a:br>
            <a:r>
              <a:rPr lang="en-US" sz="3200" b="1" dirty="0" smtClean="0">
                <a:latin typeface="Arial Narrow" pitchFamily="34" charset="0"/>
                <a:cs typeface="Arial" pitchFamily="34" charset="0"/>
              </a:rPr>
              <a:t>Funds within the MNE (cont’d</a:t>
            </a:r>
            <a:r>
              <a:rPr lang="en-US" sz="3200" b="1" dirty="0" smtClean="0">
                <a:latin typeface="Arial" pitchFamily="34" charset="0"/>
                <a:cs typeface="Arial" pitchFamily="34" charset="0"/>
              </a:rPr>
              <a:t>)</a:t>
            </a:r>
            <a:endParaRPr lang="en-US" sz="3200" b="1" dirty="0">
              <a:latin typeface="Arial" pitchFamily="34" charset="0"/>
              <a:cs typeface="Arial" pitchFamily="34" charset="0"/>
            </a:endParaRPr>
          </a:p>
        </p:txBody>
      </p:sp>
      <p:sp>
        <p:nvSpPr>
          <p:cNvPr id="40964" name="Subtitle 2"/>
          <p:cNvSpPr>
            <a:spLocks noGrp="1"/>
          </p:cNvSpPr>
          <p:nvPr>
            <p:ph type="subTitle" idx="1"/>
          </p:nvPr>
        </p:nvSpPr>
        <p:spPr>
          <a:xfrm>
            <a:off x="152400" y="1371600"/>
            <a:ext cx="8763000" cy="5029200"/>
          </a:xfrm>
        </p:spPr>
        <p:txBody>
          <a:bodyPr/>
          <a:lstStyle/>
          <a:p>
            <a:pPr marL="514350" indent="-514350" algn="l" eaLnBrk="1" hangingPunct="1">
              <a:lnSpc>
                <a:spcPct val="90000"/>
              </a:lnSpc>
              <a:buFont typeface="+mj-lt"/>
              <a:buAutoNum type="arabicPeriod"/>
            </a:pPr>
            <a:r>
              <a:rPr lang="en-US" sz="2800" i="1" dirty="0" smtClean="0">
                <a:solidFill>
                  <a:schemeClr val="tx1"/>
                </a:solidFill>
                <a:latin typeface="Arial Narrow" pitchFamily="34" charset="0"/>
              </a:rPr>
              <a:t>Transfer pricing</a:t>
            </a:r>
            <a:r>
              <a:rPr lang="en-US" sz="2800" dirty="0" smtClean="0">
                <a:solidFill>
                  <a:schemeClr val="tx1"/>
                </a:solidFill>
                <a:latin typeface="Arial Narrow" pitchFamily="34" charset="0"/>
              </a:rPr>
              <a:t> (also known as </a:t>
            </a:r>
            <a:r>
              <a:rPr lang="en-US" sz="2800" dirty="0" err="1" smtClean="0">
                <a:solidFill>
                  <a:schemeClr val="tx1"/>
                </a:solidFill>
                <a:latin typeface="Arial Narrow" pitchFamily="34" charset="0"/>
              </a:rPr>
              <a:t>intracorporate</a:t>
            </a:r>
            <a:r>
              <a:rPr lang="en-US" sz="2800" dirty="0" smtClean="0">
                <a:solidFill>
                  <a:schemeClr val="tx1"/>
                </a:solidFill>
                <a:latin typeface="Arial Narrow" pitchFamily="34" charset="0"/>
              </a:rPr>
              <a:t> pricing) refers to prices that subsidiaries and affiliates charge one another as they transfer goods and services within the same MNE. </a:t>
            </a:r>
          </a:p>
          <a:p>
            <a:pPr marL="231775" indent="-231775" algn="l" eaLnBrk="1" hangingPunct="1">
              <a:lnSpc>
                <a:spcPct val="90000"/>
              </a:lnSpc>
              <a:buFont typeface="+mj-lt"/>
              <a:buAutoNum type="arabicPeriod"/>
            </a:pPr>
            <a:endParaRPr lang="en-US" sz="1200" dirty="0" smtClean="0">
              <a:solidFill>
                <a:schemeClr val="tx1"/>
              </a:solidFill>
              <a:latin typeface="Arial Narrow" pitchFamily="34" charset="0"/>
            </a:endParaRPr>
          </a:p>
          <a:p>
            <a:pPr marL="514350" indent="-514350" algn="l" eaLnBrk="1" hangingPunct="1">
              <a:lnSpc>
                <a:spcPct val="90000"/>
              </a:lnSpc>
              <a:buFont typeface="+mj-lt"/>
              <a:buAutoNum type="arabicPeriod"/>
            </a:pPr>
            <a:r>
              <a:rPr lang="en-US" sz="2800" dirty="0" smtClean="0">
                <a:solidFill>
                  <a:schemeClr val="tx1"/>
                </a:solidFill>
                <a:latin typeface="Arial Narrow" pitchFamily="34" charset="0"/>
              </a:rPr>
              <a:t>Firms can use transfer pricing to shift profits out of high-tax countries into low-tax countries; minimize foreign exchange risks, for example, by moving funds out of countries where a currency devaluation is forecast; and optimize the management of internal cash flows.  </a:t>
            </a:r>
            <a:br>
              <a:rPr lang="en-US" sz="2800" dirty="0" smtClean="0">
                <a:solidFill>
                  <a:schemeClr val="tx1"/>
                </a:solidFill>
                <a:latin typeface="Arial Narrow" pitchFamily="34" charset="0"/>
              </a:rPr>
            </a:br>
            <a:endParaRPr lang="en-US" sz="2800" dirty="0" smtClean="0">
              <a:solidFill>
                <a:schemeClr val="tx1"/>
              </a:solidFill>
              <a:latin typeface="Arial Narrow" pitchFamily="34" charset="0"/>
            </a:endParaRPr>
          </a:p>
        </p:txBody>
      </p:sp>
      <p:pic>
        <p:nvPicPr>
          <p:cNvPr id="4096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Title 1"/>
          <p:cNvSpPr>
            <a:spLocks noGrp="1"/>
          </p:cNvSpPr>
          <p:nvPr>
            <p:ph type="ctrTitle"/>
          </p:nvPr>
        </p:nvSpPr>
        <p:spPr>
          <a:xfrm>
            <a:off x="685800" y="25400"/>
            <a:ext cx="7772400" cy="838200"/>
          </a:xfrm>
        </p:spPr>
        <p:txBody>
          <a:bodyPr/>
          <a:lstStyle/>
          <a:p>
            <a:pPr eaLnBrk="1" hangingPunct="1"/>
            <a:r>
              <a:rPr lang="en-US" sz="3600" b="1" dirty="0" smtClean="0">
                <a:latin typeface="Arial Narrow" pitchFamily="34" charset="0"/>
                <a:cs typeface="Arial" pitchFamily="34" charset="0"/>
              </a:rPr>
              <a:t>Task Four: Capital Budgeting</a:t>
            </a:r>
          </a:p>
        </p:txBody>
      </p:sp>
      <p:sp>
        <p:nvSpPr>
          <p:cNvPr id="43012" name="Subtitle 2"/>
          <p:cNvSpPr>
            <a:spLocks noGrp="1"/>
          </p:cNvSpPr>
          <p:nvPr>
            <p:ph type="subTitle" idx="1"/>
          </p:nvPr>
        </p:nvSpPr>
        <p:spPr>
          <a:xfrm>
            <a:off x="152400" y="1295400"/>
            <a:ext cx="8839200" cy="5029200"/>
          </a:xfrm>
        </p:spPr>
        <p:txBody>
          <a:bodyPr/>
          <a:lstStyle/>
          <a:p>
            <a:pPr marL="514350" indent="-514350" algn="l" eaLnBrk="1" hangingPunct="1">
              <a:buFont typeface="+mj-lt"/>
              <a:buAutoNum type="arabicPeriod"/>
            </a:pPr>
            <a:r>
              <a:rPr lang="en-US" sz="2800" dirty="0" smtClean="0">
                <a:solidFill>
                  <a:schemeClr val="tx1"/>
                </a:solidFill>
                <a:latin typeface="Arial Narrow" pitchFamily="34" charset="0"/>
              </a:rPr>
              <a:t>Managers use capital budgeting to decide which international projects are economically desirable. </a:t>
            </a:r>
          </a:p>
          <a:p>
            <a:pPr marL="231775" indent="-231775" algn="l" eaLnBrk="1" hangingPunct="1">
              <a:buFont typeface="+mj-lt"/>
              <a:buAutoNum type="arabicPeriod"/>
            </a:pPr>
            <a:endParaRPr lang="en-US" sz="6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The net present value (NPV) of a project depends on the initial investment, cost of capital, and the amount of incremental cash flow or other advantages the proposed project is expected to provide over time.  </a:t>
            </a:r>
          </a:p>
          <a:p>
            <a:pPr marL="231775" indent="-231775" algn="l" eaLnBrk="1" hangingPunct="1">
              <a:buFont typeface="+mj-lt"/>
              <a:buAutoNum type="arabicPeriod"/>
            </a:pPr>
            <a:endParaRPr lang="en-US" sz="600" dirty="0" smtClean="0">
              <a:solidFill>
                <a:schemeClr val="tx1"/>
              </a:solidFill>
              <a:latin typeface="Arial Narrow" pitchFamily="34" charset="0"/>
            </a:endParaRPr>
          </a:p>
          <a:p>
            <a:pPr marL="514350" indent="-514350" algn="l" eaLnBrk="1" hangingPunct="1">
              <a:buFont typeface="+mj-lt"/>
              <a:buAutoNum type="arabicPeriod"/>
            </a:pPr>
            <a:r>
              <a:rPr lang="en-US" sz="2800" dirty="0" smtClean="0">
                <a:solidFill>
                  <a:schemeClr val="tx1"/>
                </a:solidFill>
                <a:latin typeface="Arial Narrow" pitchFamily="34" charset="0"/>
              </a:rPr>
              <a:t>Internationally, such decisions are complex because managers must consider many variables, each of which can strongly affect the potential profitability of a venture. </a:t>
            </a:r>
          </a:p>
        </p:txBody>
      </p:sp>
      <p:pic>
        <p:nvPicPr>
          <p:cNvPr id="4301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ctrTitle"/>
          </p:nvPr>
        </p:nvSpPr>
        <p:spPr>
          <a:xfrm>
            <a:off x="685800" y="25400"/>
            <a:ext cx="7772400" cy="838200"/>
          </a:xfrm>
        </p:spPr>
        <p:txBody>
          <a:bodyPr/>
          <a:lstStyle/>
          <a:p>
            <a:pPr eaLnBrk="1" hangingPunct="1"/>
            <a:r>
              <a:rPr lang="en-US" sz="3600" b="1" dirty="0" smtClean="0">
                <a:latin typeface="Arial Narrow" pitchFamily="34" charset="0"/>
                <a:cs typeface="Arial" pitchFamily="34" charset="0"/>
              </a:rPr>
              <a:t>Capital Budgeting</a:t>
            </a:r>
          </a:p>
        </p:txBody>
      </p:sp>
      <p:pic>
        <p:nvPicPr>
          <p:cNvPr id="44035" name="Picture 2">
            <a:hlinkClick r:id="rId3" action="ppaction://hlinkfile"/>
          </p:cNvPr>
          <p:cNvPicPr>
            <a:picLocks noChangeAspect="1" noChangeArrowheads="1"/>
          </p:cNvPicPr>
          <p:nvPr/>
        </p:nvPicPr>
        <p:blipFill>
          <a:blip r:embed="rId4" cstate="print"/>
          <a:srcRect/>
          <a:stretch>
            <a:fillRect/>
          </a:stretch>
        </p:blipFill>
        <p:spPr bwMode="auto">
          <a:xfrm>
            <a:off x="1181100" y="990600"/>
            <a:ext cx="6781800" cy="4540250"/>
          </a:xfrm>
          <a:prstGeom prst="rect">
            <a:avLst/>
          </a:prstGeom>
          <a:noFill/>
          <a:ln w="9525">
            <a:noFill/>
            <a:miter lim="800000"/>
            <a:headEnd/>
            <a:tailEnd/>
          </a:ln>
        </p:spPr>
      </p:pic>
      <p:sp>
        <p:nvSpPr>
          <p:cNvPr id="44037" name="TextBox 7"/>
          <p:cNvSpPr txBox="1">
            <a:spLocks noChangeArrowheads="1"/>
          </p:cNvSpPr>
          <p:nvPr/>
        </p:nvSpPr>
        <p:spPr bwMode="auto">
          <a:xfrm>
            <a:off x="533400" y="5486400"/>
            <a:ext cx="8001000" cy="1323975"/>
          </a:xfrm>
          <a:prstGeom prst="rect">
            <a:avLst/>
          </a:prstGeom>
          <a:noFill/>
          <a:ln w="9525">
            <a:noFill/>
            <a:miter lim="800000"/>
            <a:headEnd/>
            <a:tailEnd/>
          </a:ln>
        </p:spPr>
        <p:txBody>
          <a:bodyPr>
            <a:spAutoFit/>
          </a:bodyPr>
          <a:lstStyle/>
          <a:p>
            <a:r>
              <a:rPr lang="en-US" sz="1600" dirty="0"/>
              <a:t>Headquarters of the Anglo-Dutch consumer products giant Unilever in Rotterdam, Netherlands. MNEs such as Unilever conduct capital budgeting to determine which foreign locations are economically desirable.  Managers account for various costs and revenue factors, including the cost of land and facilities, the nature of taxation, and local wages and salaries.</a:t>
            </a: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ctrTitle"/>
          </p:nvPr>
        </p:nvSpPr>
        <p:spPr>
          <a:xfrm>
            <a:off x="228600" y="41275"/>
            <a:ext cx="8686800" cy="838200"/>
          </a:xfrm>
        </p:spPr>
        <p:txBody>
          <a:bodyPr/>
          <a:lstStyle/>
          <a:p>
            <a:pPr eaLnBrk="1" hangingPunct="1"/>
            <a:r>
              <a:rPr lang="en-US" sz="3400" b="1" dirty="0" smtClean="0">
                <a:latin typeface="Arial Narrow" pitchFamily="34" charset="0"/>
                <a:cs typeface="Arial" pitchFamily="34" charset="0"/>
              </a:rPr>
              <a:t>Task Five: Currency Risk Management</a:t>
            </a:r>
          </a:p>
        </p:txBody>
      </p:sp>
      <p:sp>
        <p:nvSpPr>
          <p:cNvPr id="45060" name="Subtitle 2"/>
          <p:cNvSpPr>
            <a:spLocks noGrp="1"/>
          </p:cNvSpPr>
          <p:nvPr>
            <p:ph type="subTitle" idx="1"/>
          </p:nvPr>
        </p:nvSpPr>
        <p:spPr>
          <a:xfrm>
            <a:off x="152400" y="1295400"/>
            <a:ext cx="8839200" cy="5029200"/>
          </a:xfrm>
        </p:spPr>
        <p:txBody>
          <a:bodyPr/>
          <a:lstStyle/>
          <a:p>
            <a:pPr marL="514350" indent="-514350" algn="l" eaLnBrk="1" hangingPunct="1">
              <a:lnSpc>
                <a:spcPct val="90000"/>
              </a:lnSpc>
              <a:buFont typeface="+mj-lt"/>
              <a:buAutoNum type="arabicPeriod"/>
            </a:pPr>
            <a:r>
              <a:rPr lang="en-US" sz="2600" i="1" dirty="0" smtClean="0">
                <a:solidFill>
                  <a:schemeClr val="tx1"/>
                </a:solidFill>
                <a:latin typeface="Arial Narrow" pitchFamily="34" charset="0"/>
              </a:rPr>
              <a:t>Currency risk </a:t>
            </a:r>
            <a:r>
              <a:rPr lang="en-US" sz="2600" dirty="0" smtClean="0">
                <a:solidFill>
                  <a:schemeClr val="tx1"/>
                </a:solidFill>
                <a:latin typeface="Arial Narrow" pitchFamily="34" charset="0"/>
              </a:rPr>
              <a:t>concerns exchange rate fluctuations that harm business profits.  </a:t>
            </a:r>
          </a:p>
          <a:p>
            <a:pPr marL="514350" indent="-514350" algn="l" eaLnBrk="1" hangingPunct="1">
              <a:lnSpc>
                <a:spcPct val="90000"/>
              </a:lnSpc>
              <a:buFont typeface="+mj-lt"/>
              <a:buAutoNum type="arabicPeriod"/>
            </a:pPr>
            <a:r>
              <a:rPr lang="en-US" sz="2600" b="1" dirty="0" smtClean="0">
                <a:solidFill>
                  <a:schemeClr val="tx1"/>
                </a:solidFill>
                <a:latin typeface="Arial Narrow" pitchFamily="34" charset="0"/>
              </a:rPr>
              <a:t>Transaction exposure </a:t>
            </a:r>
            <a:r>
              <a:rPr lang="en-US" sz="2600" dirty="0" smtClean="0">
                <a:solidFill>
                  <a:schemeClr val="tx1"/>
                </a:solidFill>
                <a:latin typeface="Arial Narrow" pitchFamily="34" charset="0"/>
              </a:rPr>
              <a:t>is currency risk that firms face when outstanding accounts receivable or payable are denominated in foreign currencies.</a:t>
            </a:r>
          </a:p>
          <a:p>
            <a:pPr marL="514350" indent="-514350" algn="l" eaLnBrk="1" hangingPunct="1">
              <a:lnSpc>
                <a:spcPct val="90000"/>
              </a:lnSpc>
              <a:buFont typeface="+mj-lt"/>
              <a:buAutoNum type="arabicPeriod"/>
            </a:pPr>
            <a:r>
              <a:rPr lang="en-US" sz="2600" b="1" dirty="0" smtClean="0">
                <a:solidFill>
                  <a:schemeClr val="tx1"/>
                </a:solidFill>
                <a:latin typeface="Arial Narrow" pitchFamily="34" charset="0"/>
              </a:rPr>
              <a:t>Translation exposure</a:t>
            </a:r>
            <a:r>
              <a:rPr lang="en-US" sz="2600" dirty="0" smtClean="0">
                <a:solidFill>
                  <a:schemeClr val="tx1"/>
                </a:solidFill>
                <a:latin typeface="Arial Narrow" pitchFamily="34" charset="0"/>
              </a:rPr>
              <a:t> is currency risk that results when a firm translates financial statements denominated in a foreign currency into the functional currency of the parent firm. </a:t>
            </a:r>
          </a:p>
          <a:p>
            <a:pPr marL="514350" indent="-514350" algn="l" eaLnBrk="1" hangingPunct="1">
              <a:lnSpc>
                <a:spcPct val="90000"/>
              </a:lnSpc>
              <a:buFont typeface="+mj-lt"/>
              <a:buAutoNum type="arabicPeriod"/>
            </a:pPr>
            <a:r>
              <a:rPr lang="en-US" sz="2600" b="1" dirty="0" smtClean="0">
                <a:solidFill>
                  <a:schemeClr val="tx1"/>
                </a:solidFill>
                <a:latin typeface="Arial Narrow" pitchFamily="34" charset="0"/>
              </a:rPr>
              <a:t>Economic exposure</a:t>
            </a:r>
            <a:r>
              <a:rPr lang="en-US" sz="2600" dirty="0" smtClean="0">
                <a:solidFill>
                  <a:schemeClr val="tx1"/>
                </a:solidFill>
                <a:latin typeface="Arial Narrow" pitchFamily="34" charset="0"/>
              </a:rPr>
              <a:t> is currency risk that results from exchange rate fluctuations affecting the pricing of products, the cost of inputs, and the value of foreign investments.   </a:t>
            </a:r>
          </a:p>
          <a:p>
            <a:pPr marL="231775" indent="-231775" algn="l" eaLnBrk="1" hangingPunct="1">
              <a:lnSpc>
                <a:spcPct val="90000"/>
              </a:lnSpc>
              <a:buFont typeface="Arial" pitchFamily="34" charset="0"/>
              <a:buChar char="•"/>
            </a:pPr>
            <a:endParaRPr lang="en-US" sz="2600" dirty="0" smtClean="0">
              <a:solidFill>
                <a:schemeClr val="tx1"/>
              </a:solidFill>
              <a:latin typeface="Arial" pitchFamily="34" charset="0"/>
            </a:endParaRPr>
          </a:p>
          <a:p>
            <a:pPr marL="231775" indent="-231775" algn="l" eaLnBrk="1" hangingPunct="1">
              <a:lnSpc>
                <a:spcPct val="90000"/>
              </a:lnSpc>
              <a:buFont typeface="Arial" pitchFamily="34" charset="0"/>
              <a:buChar char="•"/>
            </a:pPr>
            <a:endParaRPr lang="en-US" sz="2600" dirty="0" smtClean="0">
              <a:solidFill>
                <a:schemeClr val="tx1"/>
              </a:solidFill>
              <a:latin typeface="Arial" pitchFamily="34" charset="0"/>
            </a:endParaRPr>
          </a:p>
          <a:p>
            <a:pPr marL="231775" indent="-231775" algn="l" eaLnBrk="1" hangingPunct="1">
              <a:lnSpc>
                <a:spcPct val="90000"/>
              </a:lnSpc>
              <a:buFont typeface="Arial" pitchFamily="34" charset="0"/>
              <a:buChar char="•"/>
            </a:pPr>
            <a:endParaRPr lang="en-US" sz="2600" dirty="0" smtClean="0">
              <a:solidFill>
                <a:schemeClr val="tx1"/>
              </a:solidFill>
              <a:latin typeface="Arial" pitchFamily="34" charset="0"/>
            </a:endParaRPr>
          </a:p>
        </p:txBody>
      </p:sp>
      <p:pic>
        <p:nvPicPr>
          <p:cNvPr id="4506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Title 1"/>
          <p:cNvSpPr>
            <a:spLocks noGrp="1"/>
          </p:cNvSpPr>
          <p:nvPr>
            <p:ph type="ctrTitle"/>
          </p:nvPr>
        </p:nvSpPr>
        <p:spPr>
          <a:xfrm>
            <a:off x="762000" y="12700"/>
            <a:ext cx="7772400" cy="838200"/>
          </a:xfrm>
        </p:spPr>
        <p:txBody>
          <a:bodyPr/>
          <a:lstStyle/>
          <a:p>
            <a:pPr eaLnBrk="1" hangingPunct="1"/>
            <a:r>
              <a:rPr lang="en-US" sz="3600" b="1" dirty="0" smtClean="0">
                <a:latin typeface="Arial Narrow" pitchFamily="34" charset="0"/>
                <a:cs typeface="Arial" pitchFamily="34" charset="0"/>
              </a:rPr>
              <a:t>Foreign Exchange Trading</a:t>
            </a:r>
          </a:p>
        </p:txBody>
      </p:sp>
      <p:sp>
        <p:nvSpPr>
          <p:cNvPr id="3" name="Subtitle 2"/>
          <p:cNvSpPr>
            <a:spLocks noGrp="1"/>
          </p:cNvSpPr>
          <p:nvPr>
            <p:ph type="subTitle" idx="1"/>
          </p:nvPr>
        </p:nvSpPr>
        <p:spPr>
          <a:xfrm>
            <a:off x="152400" y="1168400"/>
            <a:ext cx="8763000" cy="5334000"/>
          </a:xfrm>
        </p:spPr>
        <p:txBody>
          <a:bodyPr rtlCol="0">
            <a:normAutofit/>
          </a:bodyPr>
          <a:lstStyle/>
          <a:p>
            <a:pPr marL="514350" indent="-514350" algn="l" eaLnBrk="1" fontAlgn="auto" hangingPunct="1">
              <a:lnSpc>
                <a:spcPct val="110000"/>
              </a:lnSpc>
              <a:spcAft>
                <a:spcPts val="0"/>
              </a:spcAft>
              <a:buFont typeface="+mj-lt"/>
              <a:buAutoNum type="arabicPeriod"/>
              <a:defRPr/>
            </a:pPr>
            <a:r>
              <a:rPr lang="en-US" sz="2800" dirty="0" smtClean="0">
                <a:solidFill>
                  <a:schemeClr val="tx1"/>
                </a:solidFill>
                <a:latin typeface="Arial Narrow" pitchFamily="34" charset="0"/>
              </a:rPr>
              <a:t>A relatively limited number of currencies facilitate cross-border trade and investment, mainly dollars, euros, yen, and British pounds. </a:t>
            </a:r>
          </a:p>
          <a:p>
            <a:pPr marL="514350" indent="-514350" algn="l" eaLnBrk="1" fontAlgn="auto" hangingPunct="1">
              <a:lnSpc>
                <a:spcPct val="110000"/>
              </a:lnSpc>
              <a:spcAft>
                <a:spcPts val="0"/>
              </a:spcAft>
              <a:buFont typeface="+mj-lt"/>
              <a:buAutoNum type="arabicPeriod"/>
              <a:defRPr/>
            </a:pPr>
            <a:r>
              <a:rPr lang="en-US" sz="2800" dirty="0" smtClean="0">
                <a:solidFill>
                  <a:schemeClr val="tx1"/>
                </a:solidFill>
                <a:latin typeface="Arial Narrow" pitchFamily="34" charset="0"/>
              </a:rPr>
              <a:t>The daily volume of global trading in foreign exchange amounts to more than $4 trillion, which is more than 100 times the daily value of global trade in products and services.</a:t>
            </a:r>
          </a:p>
          <a:p>
            <a:pPr marL="514350" indent="-514350" algn="l" eaLnBrk="1" fontAlgn="auto" hangingPunct="1">
              <a:lnSpc>
                <a:spcPct val="110000"/>
              </a:lnSpc>
              <a:spcAft>
                <a:spcPts val="0"/>
              </a:spcAft>
              <a:buFont typeface="+mj-lt"/>
              <a:buAutoNum type="arabicPeriod"/>
              <a:defRPr/>
            </a:pPr>
            <a:r>
              <a:rPr lang="en-US" sz="2800" dirty="0" smtClean="0">
                <a:solidFill>
                  <a:schemeClr val="tx1"/>
                </a:solidFill>
                <a:latin typeface="Arial Narrow" pitchFamily="34" charset="0"/>
              </a:rPr>
              <a:t>Large banks are the primary dealers in currency. </a:t>
            </a:r>
          </a:p>
          <a:p>
            <a:pPr marL="514350" indent="-514350" algn="l" eaLnBrk="1" fontAlgn="auto" hangingPunct="1">
              <a:lnSpc>
                <a:spcPct val="110000"/>
              </a:lnSpc>
              <a:spcAft>
                <a:spcPts val="0"/>
              </a:spcAft>
              <a:buFont typeface="+mj-lt"/>
              <a:buAutoNum type="arabicPeriod"/>
              <a:defRPr/>
            </a:pPr>
            <a:r>
              <a:rPr lang="en-US" sz="2800" dirty="0" smtClean="0">
                <a:solidFill>
                  <a:schemeClr val="tx1"/>
                </a:solidFill>
                <a:latin typeface="Arial Narrow" pitchFamily="34" charset="0"/>
              </a:rPr>
              <a:t>Currency traders are especially active in major financial centers such as London, New York, and Tokyo.  Trading is increasingly conducted online. </a:t>
            </a:r>
          </a:p>
        </p:txBody>
      </p:sp>
      <p:pic>
        <p:nvPicPr>
          <p:cNvPr id="4608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8" name="TextBox 7">
            <a:hlinkClick r:id="rId4" action="ppaction://hlinkfile"/>
          </p:cNvPr>
          <p:cNvSpPr txBox="1"/>
          <p:nvPr/>
        </p:nvSpPr>
        <p:spPr>
          <a:xfrm>
            <a:off x="8077200" y="6096000"/>
            <a:ext cx="1066800" cy="369332"/>
          </a:xfrm>
          <a:prstGeom prst="rect">
            <a:avLst/>
          </a:prstGeom>
          <a:noFill/>
        </p:spPr>
        <p:txBody>
          <a:bodyPr wrap="square" rtlCol="0">
            <a:spAutoFit/>
          </a:bodyPr>
          <a:lstStyle/>
          <a:p>
            <a:r>
              <a:rPr lang="id-ID" dirty="0" smtClean="0"/>
              <a:t>NY</a:t>
            </a:r>
            <a:endParaRPr lang="id-ID"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Title 1"/>
          <p:cNvSpPr>
            <a:spLocks noGrp="1"/>
          </p:cNvSpPr>
          <p:nvPr>
            <p:ph type="ctrTitle"/>
          </p:nvPr>
        </p:nvSpPr>
        <p:spPr>
          <a:xfrm>
            <a:off x="304800" y="34925"/>
            <a:ext cx="8458200" cy="838200"/>
          </a:xfrm>
        </p:spPr>
        <p:txBody>
          <a:bodyPr/>
          <a:lstStyle/>
          <a:p>
            <a:pPr eaLnBrk="1" hangingPunct="1"/>
            <a:r>
              <a:rPr lang="en-US" sz="3000" b="1" dirty="0" smtClean="0">
                <a:latin typeface="Arial Narrow" pitchFamily="34" charset="0"/>
                <a:cs typeface="Arial" pitchFamily="34" charset="0"/>
              </a:rPr>
              <a:t>Specialized Terminology in Currency Trading</a:t>
            </a:r>
          </a:p>
        </p:txBody>
      </p:sp>
      <p:sp>
        <p:nvSpPr>
          <p:cNvPr id="47108" name="Subtitle 2"/>
          <p:cNvSpPr>
            <a:spLocks noGrp="1"/>
          </p:cNvSpPr>
          <p:nvPr>
            <p:ph type="subTitle" idx="1"/>
          </p:nvPr>
        </p:nvSpPr>
        <p:spPr>
          <a:xfrm>
            <a:off x="152400" y="1295400"/>
            <a:ext cx="8839200" cy="5029200"/>
          </a:xfrm>
        </p:spPr>
        <p:txBody>
          <a:bodyPr/>
          <a:lstStyle/>
          <a:p>
            <a:pPr marL="231775" indent="-231775" algn="l" eaLnBrk="1" hangingPunct="1">
              <a:lnSpc>
                <a:spcPct val="90000"/>
              </a:lnSpc>
              <a:buFont typeface="Arial" pitchFamily="34" charset="0"/>
              <a:buChar char="•"/>
            </a:pPr>
            <a:r>
              <a:rPr lang="en-US" sz="2800" b="1" dirty="0" smtClean="0">
                <a:solidFill>
                  <a:schemeClr val="tx1"/>
                </a:solidFill>
                <a:latin typeface="Arial Narrow" pitchFamily="34" charset="0"/>
              </a:rPr>
              <a:t>Spot rate</a:t>
            </a:r>
            <a:r>
              <a:rPr lang="en-US" sz="2800" dirty="0" smtClean="0">
                <a:solidFill>
                  <a:schemeClr val="tx1"/>
                </a:solidFill>
                <a:latin typeface="Arial Narrow" pitchFamily="34" charset="0"/>
              </a:rPr>
              <a:t>: exchange rate based on the current rate of exchange. </a:t>
            </a:r>
          </a:p>
          <a:p>
            <a:pPr marL="231775" indent="-231775" algn="l" eaLnBrk="1" hangingPunct="1">
              <a:lnSpc>
                <a:spcPct val="90000"/>
              </a:lnSpc>
              <a:buFont typeface="Arial" pitchFamily="34" charset="0"/>
              <a:buChar char="•"/>
            </a:pPr>
            <a:r>
              <a:rPr lang="en-US" sz="2800" b="1" dirty="0" smtClean="0">
                <a:solidFill>
                  <a:schemeClr val="tx1"/>
                </a:solidFill>
                <a:latin typeface="Arial Narrow" pitchFamily="34" charset="0"/>
              </a:rPr>
              <a:t>Forward rate</a:t>
            </a:r>
            <a:r>
              <a:rPr lang="en-US" sz="2800" dirty="0" smtClean="0">
                <a:solidFill>
                  <a:schemeClr val="tx1"/>
                </a:solidFill>
                <a:latin typeface="Arial Narrow" pitchFamily="34" charset="0"/>
              </a:rPr>
              <a:t>: exchange rate applicable at some future date but specified at the time of a transaction.</a:t>
            </a:r>
          </a:p>
          <a:p>
            <a:pPr marL="231775" indent="-231775" algn="l" eaLnBrk="1" hangingPunct="1">
              <a:lnSpc>
                <a:spcPct val="90000"/>
              </a:lnSpc>
              <a:buFont typeface="Arial" pitchFamily="34" charset="0"/>
              <a:buChar char="•"/>
            </a:pPr>
            <a:r>
              <a:rPr lang="en-US" sz="2800" b="1" dirty="0" smtClean="0">
                <a:solidFill>
                  <a:schemeClr val="tx1"/>
                </a:solidFill>
                <a:latin typeface="Arial Narrow" pitchFamily="34" charset="0"/>
              </a:rPr>
              <a:t>Direct quote: </a:t>
            </a:r>
            <a:r>
              <a:rPr lang="en-US" sz="2800" dirty="0" smtClean="0">
                <a:solidFill>
                  <a:schemeClr val="tx1"/>
                </a:solidFill>
                <a:latin typeface="Arial Narrow" pitchFamily="34" charset="0"/>
              </a:rPr>
              <a:t>the number of units of the domestic currency needed to acquire one unit of the foreign currency.  For example, ‘it costs $1.42 to acquire one euro.’  </a:t>
            </a:r>
          </a:p>
          <a:p>
            <a:pPr marL="231775" indent="-231775" algn="l" eaLnBrk="1" hangingPunct="1">
              <a:lnSpc>
                <a:spcPct val="90000"/>
              </a:lnSpc>
              <a:buFont typeface="Arial" pitchFamily="34" charset="0"/>
              <a:buChar char="•"/>
            </a:pPr>
            <a:r>
              <a:rPr lang="en-US" sz="2800" b="1" dirty="0" smtClean="0">
                <a:solidFill>
                  <a:schemeClr val="tx1"/>
                </a:solidFill>
                <a:latin typeface="Arial Narrow" pitchFamily="34" charset="0"/>
              </a:rPr>
              <a:t>Indirect quote: </a:t>
            </a:r>
            <a:r>
              <a:rPr lang="en-US" sz="2800" dirty="0" smtClean="0">
                <a:solidFill>
                  <a:schemeClr val="tx1"/>
                </a:solidFill>
                <a:latin typeface="Arial Narrow" pitchFamily="34" charset="0"/>
              </a:rPr>
              <a:t>the number of units of the foreign currency obtained for one unit of the domestic currency. For example, ‘for $1, I can receive 0.74 </a:t>
            </a:r>
            <a:r>
              <a:rPr lang="en-US" sz="2800" dirty="0" err="1" smtClean="0">
                <a:solidFill>
                  <a:schemeClr val="tx1"/>
                </a:solidFill>
                <a:latin typeface="Arial Narrow" pitchFamily="34" charset="0"/>
              </a:rPr>
              <a:t>euros</a:t>
            </a:r>
            <a:r>
              <a:rPr lang="en-US" sz="2800" dirty="0" smtClean="0">
                <a:solidFill>
                  <a:schemeClr val="tx1"/>
                </a:solidFill>
                <a:latin typeface="Arial Narrow" pitchFamily="34" charset="0"/>
              </a:rPr>
              <a:t>.’ </a:t>
            </a:r>
          </a:p>
          <a:p>
            <a:pPr marL="231775" indent="-231775" algn="l" eaLnBrk="1" hangingPunct="1">
              <a:lnSpc>
                <a:spcPct val="90000"/>
              </a:lnSpc>
              <a:buFont typeface="Arial" pitchFamily="34" charset="0"/>
              <a:buChar char="•"/>
            </a:pPr>
            <a:endParaRPr lang="en-US" sz="2800" dirty="0" smtClean="0">
              <a:solidFill>
                <a:schemeClr val="tx1"/>
              </a:solidFill>
              <a:latin typeface="Arial" pitchFamily="34" charset="0"/>
            </a:endParaRPr>
          </a:p>
          <a:p>
            <a:pPr marL="231775" indent="-231775" algn="l" eaLnBrk="1" hangingPunct="1">
              <a:lnSpc>
                <a:spcPct val="90000"/>
              </a:lnSpc>
              <a:buFont typeface="Arial" pitchFamily="34" charset="0"/>
              <a:buChar char="•"/>
            </a:pPr>
            <a:endParaRPr lang="en-US" sz="2800" dirty="0" smtClean="0">
              <a:solidFill>
                <a:schemeClr val="tx1"/>
              </a:solidFill>
              <a:latin typeface="Arial" pitchFamily="34" charset="0"/>
            </a:endParaRPr>
          </a:p>
          <a:p>
            <a:pPr marL="231775" indent="-231775" algn="l" eaLnBrk="1" hangingPunct="1">
              <a:lnSpc>
                <a:spcPct val="90000"/>
              </a:lnSpc>
              <a:buFont typeface="Arial" pitchFamily="34" charset="0"/>
              <a:buChar char="•"/>
            </a:pPr>
            <a:endParaRPr lang="en-US" sz="2800" dirty="0" smtClean="0">
              <a:solidFill>
                <a:schemeClr val="tx1"/>
              </a:solidFill>
              <a:latin typeface="Arial" pitchFamily="34" charset="0"/>
            </a:endParaRPr>
          </a:p>
        </p:txBody>
      </p:sp>
      <p:pic>
        <p:nvPicPr>
          <p:cNvPr id="47109"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itle 1"/>
          <p:cNvSpPr>
            <a:spLocks noGrp="1"/>
          </p:cNvSpPr>
          <p:nvPr>
            <p:ph type="ctrTitle"/>
          </p:nvPr>
        </p:nvSpPr>
        <p:spPr>
          <a:xfrm>
            <a:off x="685800" y="25400"/>
            <a:ext cx="7772400" cy="838200"/>
          </a:xfrm>
        </p:spPr>
        <p:txBody>
          <a:bodyPr/>
          <a:lstStyle/>
          <a:p>
            <a:pPr eaLnBrk="1" hangingPunct="1"/>
            <a:r>
              <a:rPr lang="en-US" sz="3600" b="1" dirty="0" smtClean="0">
                <a:latin typeface="Arial Narrow" pitchFamily="34" charset="0"/>
                <a:cs typeface="Arial" pitchFamily="34" charset="0"/>
              </a:rPr>
              <a:t>Types of Currency Traders</a:t>
            </a:r>
          </a:p>
        </p:txBody>
      </p:sp>
      <p:sp>
        <p:nvSpPr>
          <p:cNvPr id="48132" name="Subtitle 2"/>
          <p:cNvSpPr>
            <a:spLocks noGrp="1"/>
          </p:cNvSpPr>
          <p:nvPr>
            <p:ph type="subTitle" idx="1"/>
          </p:nvPr>
        </p:nvSpPr>
        <p:spPr>
          <a:xfrm>
            <a:off x="152400" y="1143000"/>
            <a:ext cx="8839200" cy="5029200"/>
          </a:xfrm>
        </p:spPr>
        <p:txBody>
          <a:bodyPr/>
          <a:lstStyle/>
          <a:p>
            <a:pPr marL="288925" indent="-288925" algn="l" eaLnBrk="1" hangingPunct="1">
              <a:buFont typeface="Arial" pitchFamily="34" charset="0"/>
              <a:buChar char="•"/>
            </a:pPr>
            <a:r>
              <a:rPr lang="en-US" sz="2700" b="1" dirty="0" smtClean="0">
                <a:solidFill>
                  <a:schemeClr val="tx1"/>
                </a:solidFill>
                <a:latin typeface="Arial Narrow" pitchFamily="34" charset="0"/>
              </a:rPr>
              <a:t>Hedgers</a:t>
            </a:r>
            <a:r>
              <a:rPr lang="en-US" sz="2700" dirty="0" smtClean="0">
                <a:solidFill>
                  <a:schemeClr val="tx1"/>
                </a:solidFill>
                <a:latin typeface="Arial Narrow" pitchFamily="34" charset="0"/>
              </a:rPr>
              <a:t> seek to minimize the risk of exchange rate fluctuations, often by buying forwards or similar financial instruments. They include MNEs who conduct international trade. </a:t>
            </a:r>
          </a:p>
          <a:p>
            <a:pPr marL="288925" indent="-288925" algn="l" eaLnBrk="1" hangingPunct="1">
              <a:buFont typeface="Arial" pitchFamily="34" charset="0"/>
              <a:buChar char="•"/>
            </a:pPr>
            <a:endParaRPr lang="en-US" sz="400" b="1" dirty="0" smtClean="0">
              <a:solidFill>
                <a:schemeClr val="tx1"/>
              </a:solidFill>
              <a:latin typeface="Arial Narrow" pitchFamily="34" charset="0"/>
            </a:endParaRPr>
          </a:p>
          <a:p>
            <a:pPr marL="288925" indent="-288925" algn="l" eaLnBrk="1" hangingPunct="1">
              <a:buFont typeface="Arial" pitchFamily="34" charset="0"/>
              <a:buChar char="•"/>
            </a:pPr>
            <a:r>
              <a:rPr lang="en-US" sz="2700" b="1" dirty="0" smtClean="0">
                <a:solidFill>
                  <a:schemeClr val="tx1"/>
                </a:solidFill>
                <a:latin typeface="Arial Narrow" pitchFamily="34" charset="0"/>
              </a:rPr>
              <a:t>Speculators</a:t>
            </a:r>
            <a:r>
              <a:rPr lang="en-US" sz="2700" dirty="0" smtClean="0">
                <a:solidFill>
                  <a:schemeClr val="tx1"/>
                </a:solidFill>
                <a:latin typeface="Arial Narrow" pitchFamily="34" charset="0"/>
              </a:rPr>
              <a:t> are currency traders who seek profits by investing in currencies with the expectation that they will rise in value.  </a:t>
            </a:r>
          </a:p>
          <a:p>
            <a:pPr marL="288925" indent="-288925" algn="l" eaLnBrk="1" hangingPunct="1">
              <a:buFont typeface="Arial" pitchFamily="34" charset="0"/>
              <a:buChar char="•"/>
            </a:pPr>
            <a:endParaRPr lang="en-US" sz="400" b="1" dirty="0" smtClean="0">
              <a:solidFill>
                <a:schemeClr val="tx1"/>
              </a:solidFill>
              <a:latin typeface="Arial Narrow" pitchFamily="34" charset="0"/>
            </a:endParaRPr>
          </a:p>
          <a:p>
            <a:pPr marL="288925" indent="-288925" algn="l" eaLnBrk="1" hangingPunct="1">
              <a:buFont typeface="Arial" pitchFamily="34" charset="0"/>
              <a:buChar char="•"/>
            </a:pPr>
            <a:r>
              <a:rPr lang="en-US" sz="2700" b="1" dirty="0" smtClean="0">
                <a:solidFill>
                  <a:schemeClr val="tx1"/>
                </a:solidFill>
                <a:latin typeface="Arial Narrow" pitchFamily="34" charset="0"/>
              </a:rPr>
              <a:t>Arbitragers</a:t>
            </a:r>
            <a:r>
              <a:rPr lang="en-US" sz="2700" dirty="0" smtClean="0">
                <a:solidFill>
                  <a:schemeClr val="tx1"/>
                </a:solidFill>
                <a:latin typeface="Arial Narrow" pitchFamily="34" charset="0"/>
              </a:rPr>
              <a:t> are currency traders who buy and sell the same currency in two or more foreign-exchange markets to profit from differences in the currency’s exchange rate for the sake of generating profits</a:t>
            </a:r>
            <a:r>
              <a:rPr lang="en-US" sz="2700" dirty="0" smtClean="0">
                <a:solidFill>
                  <a:schemeClr val="tx1"/>
                </a:solidFill>
                <a:latin typeface="Arial" pitchFamily="34" charset="0"/>
              </a:rPr>
              <a:t>.  </a:t>
            </a:r>
          </a:p>
        </p:txBody>
      </p:sp>
      <p:pic>
        <p:nvPicPr>
          <p:cNvPr id="4813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1"/>
          <p:cNvSpPr>
            <a:spLocks noGrp="1"/>
          </p:cNvSpPr>
          <p:nvPr>
            <p:ph type="ctrTitle"/>
          </p:nvPr>
        </p:nvSpPr>
        <p:spPr>
          <a:xfrm>
            <a:off x="381000" y="76200"/>
            <a:ext cx="8458200" cy="838200"/>
          </a:xfrm>
        </p:spPr>
        <p:txBody>
          <a:bodyPr/>
          <a:lstStyle/>
          <a:p>
            <a:pPr eaLnBrk="1" hangingPunct="1"/>
            <a:r>
              <a:rPr lang="en-US" sz="3600" b="1" smtClean="0">
                <a:latin typeface="Arial" pitchFamily="34" charset="0"/>
                <a:cs typeface="Arial" pitchFamily="34" charset="0"/>
              </a:rPr>
              <a:t>International Financial Management</a:t>
            </a:r>
          </a:p>
        </p:txBody>
      </p:sp>
      <p:sp>
        <p:nvSpPr>
          <p:cNvPr id="17412" name="Subtitle 2"/>
          <p:cNvSpPr>
            <a:spLocks noGrp="1"/>
          </p:cNvSpPr>
          <p:nvPr>
            <p:ph type="subTitle" idx="1"/>
          </p:nvPr>
        </p:nvSpPr>
        <p:spPr>
          <a:xfrm>
            <a:off x="152400" y="1295400"/>
            <a:ext cx="8839200" cy="5029200"/>
          </a:xfrm>
        </p:spPr>
        <p:txBody>
          <a:bodyPr/>
          <a:lstStyle/>
          <a:p>
            <a:pPr marL="514350" indent="-514350" algn="l" eaLnBrk="1" hangingPunct="1">
              <a:buFont typeface="+mj-lt"/>
              <a:buAutoNum type="arabicPeriod"/>
            </a:pPr>
            <a:r>
              <a:rPr lang="en-US" sz="2800" dirty="0" smtClean="0">
                <a:solidFill>
                  <a:schemeClr val="tx1"/>
                </a:solidFill>
                <a:latin typeface="Arial Narrow" pitchFamily="34" charset="0"/>
              </a:rPr>
              <a:t>It is the acquisition and </a:t>
            </a:r>
            <a:r>
              <a:rPr lang="en-US" sz="2800" b="1" dirty="0" smtClean="0">
                <a:solidFill>
                  <a:schemeClr val="tx1"/>
                </a:solidFill>
                <a:latin typeface="Arial Narrow" pitchFamily="34" charset="0"/>
              </a:rPr>
              <a:t>use of funds </a:t>
            </a:r>
            <a:r>
              <a:rPr lang="en-US" sz="2800" dirty="0" smtClean="0">
                <a:solidFill>
                  <a:schemeClr val="tx1"/>
                </a:solidFill>
                <a:latin typeface="Arial Narrow" pitchFamily="34" charset="0"/>
              </a:rPr>
              <a:t>for cross-border trade, investment, and other commercial activities. </a:t>
            </a:r>
          </a:p>
          <a:p>
            <a:pPr marL="514350" indent="-514350" algn="l" eaLnBrk="1" hangingPunct="1">
              <a:buFont typeface="+mj-lt"/>
              <a:buAutoNum type="arabicPeriod"/>
            </a:pPr>
            <a:r>
              <a:rPr lang="en-US" sz="2800" dirty="0" smtClean="0">
                <a:solidFill>
                  <a:schemeClr val="tx1"/>
                </a:solidFill>
                <a:latin typeface="Arial Narrow" pitchFamily="34" charset="0"/>
              </a:rPr>
              <a:t>MNEs must carry out </a:t>
            </a:r>
            <a:r>
              <a:rPr lang="en-US" sz="2800" b="1" dirty="0" smtClean="0">
                <a:solidFill>
                  <a:schemeClr val="tx1"/>
                </a:solidFill>
                <a:latin typeface="Arial Narrow" pitchFamily="34" charset="0"/>
              </a:rPr>
              <a:t>transactions </a:t>
            </a:r>
            <a:r>
              <a:rPr lang="en-US" sz="2800" dirty="0" smtClean="0">
                <a:solidFill>
                  <a:schemeClr val="tx1"/>
                </a:solidFill>
                <a:latin typeface="Arial Narrow" pitchFamily="34" charset="0"/>
              </a:rPr>
              <a:t>in a multitude of foreign currencies and diverse environments characterized by restrictions on capital flows, country risk, and varying accounting and tax systems. </a:t>
            </a:r>
          </a:p>
          <a:p>
            <a:pPr marL="514350" indent="-514350" algn="l" eaLnBrk="1" hangingPunct="1">
              <a:buFont typeface="+mj-lt"/>
              <a:buAutoNum type="arabicPeriod"/>
            </a:pPr>
            <a:r>
              <a:rPr lang="en-US" sz="2800" dirty="0" smtClean="0">
                <a:solidFill>
                  <a:schemeClr val="tx1"/>
                </a:solidFill>
                <a:latin typeface="Arial Narrow" pitchFamily="34" charset="0"/>
              </a:rPr>
              <a:t>Firms </a:t>
            </a:r>
            <a:r>
              <a:rPr lang="en-US" sz="2800" b="1" dirty="0" smtClean="0">
                <a:solidFill>
                  <a:schemeClr val="tx1"/>
                </a:solidFill>
                <a:latin typeface="Arial Narrow" pitchFamily="34" charset="0"/>
              </a:rPr>
              <a:t>access funds </a:t>
            </a:r>
            <a:r>
              <a:rPr lang="en-US" sz="2800" dirty="0" smtClean="0">
                <a:solidFill>
                  <a:schemeClr val="tx1"/>
                </a:solidFill>
                <a:latin typeface="Arial Narrow" pitchFamily="34" charset="0"/>
              </a:rPr>
              <a:t>from a variety of sources – foreign bond markets, local stock exchanges, foreign banks, venture capital firms, and intra-corporate financing – based on wherever in the world that capital is cheapest. </a:t>
            </a:r>
          </a:p>
        </p:txBody>
      </p:sp>
      <p:pic>
        <p:nvPicPr>
          <p:cNvPr id="1741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7" name="TextBox 6">
            <a:hlinkClick r:id="rId4" action="ppaction://hlinkfile"/>
          </p:cNvPr>
          <p:cNvSpPr txBox="1"/>
          <p:nvPr/>
        </p:nvSpPr>
        <p:spPr>
          <a:xfrm>
            <a:off x="6629400" y="6096000"/>
            <a:ext cx="1184940" cy="369332"/>
          </a:xfrm>
          <a:prstGeom prst="rect">
            <a:avLst/>
          </a:prstGeom>
          <a:noFill/>
        </p:spPr>
        <p:txBody>
          <a:bodyPr wrap="none" rtlCol="0">
            <a:spAutoFit/>
          </a:bodyPr>
          <a:lstStyle/>
          <a:p>
            <a:r>
              <a:rPr lang="id-ID" dirty="0" smtClean="0"/>
              <a:t>Eurobond</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Title 1"/>
          <p:cNvSpPr>
            <a:spLocks noGrp="1"/>
          </p:cNvSpPr>
          <p:nvPr>
            <p:ph type="ctrTitle"/>
          </p:nvPr>
        </p:nvSpPr>
        <p:spPr>
          <a:xfrm>
            <a:off x="685800" y="14288"/>
            <a:ext cx="7772400" cy="838200"/>
          </a:xfrm>
        </p:spPr>
        <p:txBody>
          <a:bodyPr/>
          <a:lstStyle/>
          <a:p>
            <a:pPr eaLnBrk="1" hangingPunct="1"/>
            <a:r>
              <a:rPr lang="en-US" sz="3600" b="1" smtClean="0">
                <a:latin typeface="Arial" pitchFamily="34" charset="0"/>
                <a:cs typeface="Arial" pitchFamily="34" charset="0"/>
              </a:rPr>
              <a:t>Exchange Rate Forecasting</a:t>
            </a:r>
          </a:p>
        </p:txBody>
      </p:sp>
      <p:sp>
        <p:nvSpPr>
          <p:cNvPr id="49156" name="Subtitle 2"/>
          <p:cNvSpPr>
            <a:spLocks noGrp="1"/>
          </p:cNvSpPr>
          <p:nvPr>
            <p:ph type="subTitle" idx="1"/>
          </p:nvPr>
        </p:nvSpPr>
        <p:spPr>
          <a:xfrm>
            <a:off x="152400" y="1143000"/>
            <a:ext cx="8839200" cy="5486400"/>
          </a:xfrm>
        </p:spPr>
        <p:txBody>
          <a:bodyPr/>
          <a:lstStyle/>
          <a:p>
            <a:pPr marL="514350" indent="-514350" algn="l" eaLnBrk="1" hangingPunct="1">
              <a:lnSpc>
                <a:spcPct val="90000"/>
              </a:lnSpc>
              <a:buFont typeface="+mj-lt"/>
              <a:buAutoNum type="arabicPeriod"/>
            </a:pPr>
            <a:r>
              <a:rPr lang="en-US" sz="2800" dirty="0" smtClean="0">
                <a:solidFill>
                  <a:schemeClr val="tx1"/>
                </a:solidFill>
                <a:latin typeface="Arial Narrow" pitchFamily="34" charset="0"/>
              </a:rPr>
              <a:t>Exchange rates typically respond rapidly to economic information, such as election of a new government, labor disputes, and major supply shocks (as when oil-exporting countries announce a drop in supply). </a:t>
            </a:r>
          </a:p>
          <a:p>
            <a:pPr marL="514350" indent="-514350" algn="l" eaLnBrk="1" hangingPunct="1">
              <a:lnSpc>
                <a:spcPct val="90000"/>
              </a:lnSpc>
              <a:buFont typeface="+mj-lt"/>
              <a:buAutoNum type="arabicPeriod"/>
            </a:pPr>
            <a:r>
              <a:rPr lang="en-US" sz="2800" dirty="0" smtClean="0">
                <a:solidFill>
                  <a:schemeClr val="tx1"/>
                </a:solidFill>
                <a:latin typeface="Arial Narrow" pitchFamily="34" charset="0"/>
              </a:rPr>
              <a:t>Managers seek to forecast exchange rates to protect against currency risk. </a:t>
            </a:r>
          </a:p>
          <a:p>
            <a:pPr marL="514350" indent="-514350" algn="l" eaLnBrk="1" hangingPunct="1">
              <a:lnSpc>
                <a:spcPct val="90000"/>
              </a:lnSpc>
              <a:buFont typeface="+mj-lt"/>
              <a:buAutoNum type="arabicPeriod"/>
            </a:pPr>
            <a:r>
              <a:rPr lang="en-US" sz="2800" dirty="0" smtClean="0">
                <a:solidFill>
                  <a:schemeClr val="tx1"/>
                </a:solidFill>
                <a:latin typeface="Arial Narrow" pitchFamily="34" charset="0"/>
              </a:rPr>
              <a:t>Firms with extensive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international operations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develop in-house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forecasting capabilities.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Other firms rely on reports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provided by major banks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and professional forecasters</a:t>
            </a:r>
            <a:r>
              <a:rPr lang="en-US" sz="2800" dirty="0" smtClean="0">
                <a:solidFill>
                  <a:schemeClr val="tx1"/>
                </a:solidFill>
                <a:latin typeface="Arial" pitchFamily="34" charset="0"/>
              </a:rPr>
              <a:t>. </a:t>
            </a:r>
          </a:p>
          <a:p>
            <a:pPr marL="231775" indent="-231775" algn="l" eaLnBrk="1" hangingPunct="1">
              <a:lnSpc>
                <a:spcPct val="90000"/>
              </a:lnSpc>
              <a:buFont typeface="Arial" pitchFamily="34" charset="0"/>
              <a:buChar char="•"/>
            </a:pPr>
            <a:endParaRPr lang="en-US" sz="2800" dirty="0" smtClean="0">
              <a:solidFill>
                <a:schemeClr val="tx1"/>
              </a:solidFill>
              <a:latin typeface="Arial" pitchFamily="34" charset="0"/>
            </a:endParaRPr>
          </a:p>
        </p:txBody>
      </p:sp>
      <p:pic>
        <p:nvPicPr>
          <p:cNvPr id="49157" name="Picture 5"/>
          <p:cNvPicPr>
            <a:picLocks noChangeAspect="1" noChangeArrowheads="1"/>
          </p:cNvPicPr>
          <p:nvPr/>
        </p:nvPicPr>
        <p:blipFill>
          <a:blip r:embed="rId3" cstate="print"/>
          <a:srcRect/>
          <a:stretch>
            <a:fillRect/>
          </a:stretch>
        </p:blipFill>
        <p:spPr bwMode="auto">
          <a:xfrm>
            <a:off x="147638" y="6383338"/>
            <a:ext cx="487362" cy="474662"/>
          </a:xfrm>
          <a:prstGeom prst="rect">
            <a:avLst/>
          </a:prstGeom>
          <a:noFill/>
          <a:ln w="9525">
            <a:noFill/>
            <a:miter lim="800000"/>
            <a:headEnd/>
            <a:tailEnd/>
          </a:ln>
        </p:spPr>
      </p:pic>
      <p:pic>
        <p:nvPicPr>
          <p:cNvPr id="49158" name="Picture 2"/>
          <p:cNvPicPr>
            <a:picLocks noChangeAspect="1" noChangeArrowheads="1"/>
          </p:cNvPicPr>
          <p:nvPr/>
        </p:nvPicPr>
        <p:blipFill>
          <a:blip r:embed="rId4" cstate="print"/>
          <a:srcRect/>
          <a:stretch>
            <a:fillRect/>
          </a:stretch>
        </p:blipFill>
        <p:spPr bwMode="auto">
          <a:xfrm>
            <a:off x="5114925" y="3352800"/>
            <a:ext cx="4029075" cy="26670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11" name="TextBox 10">
            <a:hlinkClick r:id="rId5" action="ppaction://hlinkfile"/>
          </p:cNvPr>
          <p:cNvSpPr txBox="1"/>
          <p:nvPr/>
        </p:nvSpPr>
        <p:spPr>
          <a:xfrm>
            <a:off x="5867400" y="6172200"/>
            <a:ext cx="928459" cy="369332"/>
          </a:xfrm>
          <a:prstGeom prst="rect">
            <a:avLst/>
          </a:prstGeom>
          <a:noFill/>
        </p:spPr>
        <p:txBody>
          <a:bodyPr wrap="none" rtlCol="0">
            <a:spAutoFit/>
          </a:bodyPr>
          <a:lstStyle/>
          <a:p>
            <a:r>
              <a:rPr lang="id-ID" dirty="0" smtClean="0"/>
              <a:t>Subaru</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ox(in)">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4925"/>
            <a:ext cx="7772400" cy="838200"/>
          </a:xfrm>
        </p:spPr>
        <p:txBody>
          <a:bodyPr rtlCol="0">
            <a:normAutofit fontScale="90000"/>
          </a:bodyPr>
          <a:lstStyle/>
          <a:p>
            <a:pPr eaLnBrk="1" fontAlgn="auto" hangingPunct="1">
              <a:spcAft>
                <a:spcPts val="0"/>
              </a:spcAft>
              <a:defRPr/>
            </a:pPr>
            <a:r>
              <a:rPr lang="en-US" sz="3200" b="1" dirty="0" smtClean="0">
                <a:latin typeface="Arial Narrow" pitchFamily="34" charset="0"/>
                <a:cs typeface="Arial" pitchFamily="34" charset="0"/>
              </a:rPr>
              <a:t>Management of </a:t>
            </a:r>
            <a:br>
              <a:rPr lang="en-US" sz="3200" b="1" dirty="0" smtClean="0">
                <a:latin typeface="Arial Narrow" pitchFamily="34" charset="0"/>
                <a:cs typeface="Arial" pitchFamily="34" charset="0"/>
              </a:rPr>
            </a:br>
            <a:r>
              <a:rPr lang="en-US" sz="3200" b="1" dirty="0" smtClean="0">
                <a:latin typeface="Arial Narrow" pitchFamily="34" charset="0"/>
                <a:cs typeface="Arial" pitchFamily="34" charset="0"/>
              </a:rPr>
              <a:t>Currency Risk through Hedging</a:t>
            </a:r>
            <a:endParaRPr lang="en-US" sz="3200" b="1" dirty="0">
              <a:latin typeface="Arial Narrow" pitchFamily="34" charset="0"/>
              <a:cs typeface="Arial" pitchFamily="34" charset="0"/>
            </a:endParaRPr>
          </a:p>
        </p:txBody>
      </p:sp>
      <p:sp>
        <p:nvSpPr>
          <p:cNvPr id="3" name="Subtitle 2"/>
          <p:cNvSpPr>
            <a:spLocks noGrp="1"/>
          </p:cNvSpPr>
          <p:nvPr>
            <p:ph type="subTitle" idx="1"/>
          </p:nvPr>
        </p:nvSpPr>
        <p:spPr>
          <a:xfrm>
            <a:off x="152400" y="1219200"/>
            <a:ext cx="8839200" cy="5029200"/>
          </a:xfrm>
        </p:spPr>
        <p:txBody>
          <a:bodyPr rtlCol="0">
            <a:normAutofit/>
          </a:bodyPr>
          <a:lstStyle/>
          <a:p>
            <a:pPr marL="514350" indent="-514350" algn="l" eaLnBrk="1" fontAlgn="auto" hangingPunct="1">
              <a:spcAft>
                <a:spcPts val="0"/>
              </a:spcAft>
              <a:buFont typeface="+mj-lt"/>
              <a:buAutoNum type="arabicPeriod"/>
              <a:defRPr/>
            </a:pPr>
            <a:r>
              <a:rPr lang="en-US" sz="2800" b="1" dirty="0" smtClean="0">
                <a:solidFill>
                  <a:schemeClr val="tx1"/>
                </a:solidFill>
                <a:latin typeface="Arial Narrow" pitchFamily="34" charset="0"/>
              </a:rPr>
              <a:t>Hedging</a:t>
            </a:r>
            <a:r>
              <a:rPr lang="en-US" sz="2800" dirty="0" smtClean="0">
                <a:solidFill>
                  <a:schemeClr val="tx1"/>
                </a:solidFill>
                <a:latin typeface="Arial Narrow" pitchFamily="34" charset="0"/>
              </a:rPr>
              <a:t> refers to efforts to compensate for a possible loss from a bet or investment by making offsetting bets or investments.  In international business, it refers to using financial instruments and other measures to reduce or eliminate exposure to currency risk.  </a:t>
            </a:r>
          </a:p>
          <a:p>
            <a:pPr marL="514350" indent="-514350" algn="l" eaLnBrk="1" fontAlgn="auto" hangingPunct="1">
              <a:spcAft>
                <a:spcPts val="0"/>
              </a:spcAft>
              <a:buFont typeface="+mj-lt"/>
              <a:buAutoNum type="arabicPeriod"/>
              <a:defRPr/>
            </a:pPr>
            <a:r>
              <a:rPr lang="en-US" sz="2800" dirty="0" smtClean="0">
                <a:solidFill>
                  <a:schemeClr val="tx1"/>
                </a:solidFill>
                <a:latin typeface="Arial Narrow" pitchFamily="34" charset="0"/>
              </a:rPr>
              <a:t>If the hedge is perfect, the firm is protected against the risk of adverse changes in the price of a currency.  </a:t>
            </a:r>
          </a:p>
          <a:p>
            <a:pPr marL="514350" indent="-514350" algn="l" eaLnBrk="1" fontAlgn="auto" hangingPunct="1">
              <a:spcAft>
                <a:spcPts val="0"/>
              </a:spcAft>
              <a:buFont typeface="+mj-lt"/>
              <a:buAutoNum type="arabicPeriod"/>
              <a:defRPr/>
            </a:pPr>
            <a:r>
              <a:rPr lang="en-US" sz="2800" dirty="0" smtClean="0">
                <a:solidFill>
                  <a:schemeClr val="tx1"/>
                </a:solidFill>
                <a:latin typeface="Arial Narrow" pitchFamily="34" charset="0"/>
              </a:rPr>
              <a:t>Banks offer various financial instruments – forward contracts, options, and swap agreements – to facilitate hedging. </a:t>
            </a:r>
          </a:p>
        </p:txBody>
      </p:sp>
      <p:pic>
        <p:nvPicPr>
          <p:cNvPr id="5018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4" name="Footer Placeholder 3"/>
          <p:cNvSpPr>
            <a:spLocks noGrp="1"/>
          </p:cNvSpPr>
          <p:nvPr>
            <p:ph type="ftr" sz="quarter" idx="11"/>
          </p:nvPr>
        </p:nvSpPr>
        <p:spPr/>
        <p:txBody>
          <a:bodyPr/>
          <a:lstStyle/>
          <a:p>
            <a:r>
              <a:rPr lang="en-US"/>
              <a:t>Copyright © 2014 Pearson Education</a:t>
            </a:r>
          </a:p>
        </p:txBody>
      </p:sp>
      <p:sp>
        <p:nvSpPr>
          <p:cNvPr id="8" name="TextBox 7">
            <a:hlinkClick r:id="rId4" action="ppaction://hlinkfile"/>
          </p:cNvPr>
          <p:cNvSpPr txBox="1"/>
          <p:nvPr/>
        </p:nvSpPr>
        <p:spPr>
          <a:xfrm>
            <a:off x="8077200" y="381000"/>
            <a:ext cx="864404" cy="369332"/>
          </a:xfrm>
          <a:prstGeom prst="rect">
            <a:avLst/>
          </a:prstGeom>
          <a:noFill/>
        </p:spPr>
        <p:txBody>
          <a:bodyPr wrap="none" rtlCol="0">
            <a:spAutoFit/>
          </a:bodyPr>
          <a:lstStyle/>
          <a:p>
            <a:r>
              <a:rPr lang="id-ID" dirty="0" smtClean="0"/>
              <a:t>Toyota</a:t>
            </a:r>
            <a:endParaRPr lang="id-ID"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itle 1"/>
          <p:cNvSpPr>
            <a:spLocks noGrp="1"/>
          </p:cNvSpPr>
          <p:nvPr>
            <p:ph type="ctrTitle"/>
          </p:nvPr>
        </p:nvSpPr>
        <p:spPr>
          <a:xfrm>
            <a:off x="838200" y="0"/>
            <a:ext cx="7772400" cy="838200"/>
          </a:xfrm>
        </p:spPr>
        <p:txBody>
          <a:bodyPr/>
          <a:lstStyle/>
          <a:p>
            <a:pPr eaLnBrk="1" hangingPunct="1"/>
            <a:r>
              <a:rPr lang="en-US" sz="3600" b="1" dirty="0" smtClean="0">
                <a:latin typeface="Arial Narrow" pitchFamily="34" charset="0"/>
                <a:cs typeface="Arial" pitchFamily="34" charset="0"/>
              </a:rPr>
              <a:t>Hedging Instruments</a:t>
            </a:r>
          </a:p>
        </p:txBody>
      </p:sp>
      <p:sp>
        <p:nvSpPr>
          <p:cNvPr id="51204" name="Subtitle 2"/>
          <p:cNvSpPr>
            <a:spLocks noGrp="1"/>
          </p:cNvSpPr>
          <p:nvPr>
            <p:ph type="subTitle" idx="1"/>
          </p:nvPr>
        </p:nvSpPr>
        <p:spPr>
          <a:xfrm>
            <a:off x="112713" y="1066800"/>
            <a:ext cx="8839200" cy="5029200"/>
          </a:xfrm>
        </p:spPr>
        <p:txBody>
          <a:bodyPr/>
          <a:lstStyle/>
          <a:p>
            <a:pPr marL="514350" indent="-514350" algn="l" eaLnBrk="1" hangingPunct="1">
              <a:buFont typeface="+mj-lt"/>
              <a:buAutoNum type="arabicPeriod"/>
            </a:pPr>
            <a:r>
              <a:rPr lang="en-US" sz="2700" b="1" dirty="0" smtClean="0">
                <a:solidFill>
                  <a:schemeClr val="tx1"/>
                </a:solidFill>
                <a:latin typeface="Arial Narrow" pitchFamily="34" charset="0"/>
              </a:rPr>
              <a:t>Forward contract</a:t>
            </a:r>
            <a:r>
              <a:rPr lang="en-US" sz="2700" dirty="0" smtClean="0">
                <a:solidFill>
                  <a:schemeClr val="tx1"/>
                </a:solidFill>
                <a:latin typeface="Arial Narrow" pitchFamily="34" charset="0"/>
              </a:rPr>
              <a:t>: A financial instrument to buy or sell a currency at an agreed-upon exchange rate at the initiation of the contract for future delivery. </a:t>
            </a:r>
          </a:p>
          <a:p>
            <a:pPr marL="514350" indent="-514350" algn="l" eaLnBrk="1" hangingPunct="1">
              <a:buFont typeface="+mj-lt"/>
              <a:buAutoNum type="arabicPeriod"/>
            </a:pPr>
            <a:r>
              <a:rPr lang="en-US" sz="2700" b="1" dirty="0" smtClean="0">
                <a:solidFill>
                  <a:schemeClr val="tx1"/>
                </a:solidFill>
                <a:latin typeface="Arial Narrow" pitchFamily="34" charset="0"/>
              </a:rPr>
              <a:t>Futures contract</a:t>
            </a:r>
            <a:r>
              <a:rPr lang="en-US" sz="2700" dirty="0" smtClean="0">
                <a:solidFill>
                  <a:schemeClr val="tx1"/>
                </a:solidFill>
                <a:latin typeface="Arial Narrow" pitchFamily="34" charset="0"/>
              </a:rPr>
              <a:t>: An agreement to buy or sell a currency in exchange for another at a pre-specified price and on a pre-specified date. </a:t>
            </a:r>
          </a:p>
          <a:p>
            <a:pPr marL="514350" indent="-514350" algn="l" eaLnBrk="1" hangingPunct="1">
              <a:buFont typeface="+mj-lt"/>
              <a:buAutoNum type="arabicPeriod"/>
            </a:pPr>
            <a:r>
              <a:rPr lang="en-US" sz="2700" b="1" dirty="0" smtClean="0">
                <a:solidFill>
                  <a:schemeClr val="tx1"/>
                </a:solidFill>
                <a:latin typeface="Arial Narrow" pitchFamily="34" charset="0"/>
              </a:rPr>
              <a:t>Currency option</a:t>
            </a:r>
            <a:r>
              <a:rPr lang="en-US" sz="2700" dirty="0" smtClean="0">
                <a:solidFill>
                  <a:schemeClr val="tx1"/>
                </a:solidFill>
                <a:latin typeface="Arial Narrow" pitchFamily="34" charset="0"/>
              </a:rPr>
              <a:t>: Gives the purchaser the right, but not the obligation, to buy a certain amount of foreign currency at a set exchange rate within a specified amount of time.  </a:t>
            </a:r>
          </a:p>
          <a:p>
            <a:pPr marL="514350" indent="-514350" algn="l" eaLnBrk="1" hangingPunct="1">
              <a:buFont typeface="+mj-lt"/>
              <a:buAutoNum type="arabicPeriod"/>
            </a:pPr>
            <a:r>
              <a:rPr lang="en-US" sz="2700" dirty="0" smtClean="0">
                <a:solidFill>
                  <a:schemeClr val="tx1"/>
                </a:solidFill>
                <a:latin typeface="Arial Narrow" pitchFamily="34" charset="0"/>
              </a:rPr>
              <a:t> </a:t>
            </a:r>
            <a:r>
              <a:rPr lang="en-US" sz="2700" b="1" dirty="0" smtClean="0">
                <a:solidFill>
                  <a:schemeClr val="tx1"/>
                </a:solidFill>
                <a:latin typeface="Arial Narrow" pitchFamily="34" charset="0"/>
              </a:rPr>
              <a:t>Currency swap</a:t>
            </a:r>
            <a:r>
              <a:rPr lang="en-US" sz="2700" dirty="0" smtClean="0">
                <a:solidFill>
                  <a:schemeClr val="tx1"/>
                </a:solidFill>
                <a:latin typeface="Arial Narrow" pitchFamily="34" charset="0"/>
              </a:rPr>
              <a:t>: The exchange of one currency for another currency, according to a specified schedule</a:t>
            </a:r>
            <a:r>
              <a:rPr lang="en-US" sz="2700" dirty="0" smtClean="0">
                <a:solidFill>
                  <a:schemeClr val="tx1"/>
                </a:solidFill>
                <a:latin typeface="Arial" pitchFamily="34" charset="0"/>
              </a:rPr>
              <a:t>.  </a:t>
            </a:r>
          </a:p>
        </p:txBody>
      </p:sp>
      <p:pic>
        <p:nvPicPr>
          <p:cNvPr id="51205"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8" name="TextBox 7">
            <a:hlinkClick r:id="rId4" action="ppaction://hlinkfile"/>
          </p:cNvPr>
          <p:cNvSpPr txBox="1"/>
          <p:nvPr/>
        </p:nvSpPr>
        <p:spPr>
          <a:xfrm>
            <a:off x="7523043" y="914400"/>
            <a:ext cx="1620957" cy="369332"/>
          </a:xfrm>
          <a:prstGeom prst="rect">
            <a:avLst/>
          </a:prstGeom>
          <a:noFill/>
        </p:spPr>
        <p:txBody>
          <a:bodyPr wrap="none" rtlCol="0">
            <a:spAutoFit/>
          </a:bodyPr>
          <a:lstStyle/>
          <a:p>
            <a:r>
              <a:rPr lang="id-ID" dirty="0" smtClean="0"/>
              <a:t>Dow </a:t>
            </a:r>
            <a:r>
              <a:rPr lang="id-ID" dirty="0" smtClean="0">
                <a:hlinkClick r:id="rId4" action="ppaction://hlinkfile"/>
              </a:rPr>
              <a:t>chemical</a:t>
            </a:r>
            <a:endParaRPr lang="id-ID"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itle 1"/>
          <p:cNvSpPr>
            <a:spLocks noGrp="1"/>
          </p:cNvSpPr>
          <p:nvPr>
            <p:ph type="ctrTitle"/>
          </p:nvPr>
        </p:nvSpPr>
        <p:spPr>
          <a:xfrm>
            <a:off x="381000" y="76200"/>
            <a:ext cx="8458200" cy="838200"/>
          </a:xfrm>
        </p:spPr>
        <p:txBody>
          <a:bodyPr/>
          <a:lstStyle/>
          <a:p>
            <a:pPr eaLnBrk="1" hangingPunct="1"/>
            <a:r>
              <a:rPr lang="en-US" sz="3200" b="1" smtClean="0">
                <a:latin typeface="Arial" pitchFamily="34" charset="0"/>
                <a:cs typeface="Arial" pitchFamily="34" charset="0"/>
              </a:rPr>
              <a:t>Typical International Financial Activities</a:t>
            </a:r>
          </a:p>
        </p:txBody>
      </p:sp>
      <p:sp>
        <p:nvSpPr>
          <p:cNvPr id="3" name="Subtitle 2"/>
          <p:cNvSpPr>
            <a:spLocks noGrp="1"/>
          </p:cNvSpPr>
          <p:nvPr>
            <p:ph type="subTitle" idx="1"/>
          </p:nvPr>
        </p:nvSpPr>
        <p:spPr>
          <a:xfrm>
            <a:off x="152400" y="1295400"/>
            <a:ext cx="8839200" cy="5029200"/>
          </a:xfrm>
        </p:spPr>
        <p:txBody>
          <a:bodyPr rtlCol="0">
            <a:normAutofit lnSpcReduction="10000"/>
          </a:bodyPr>
          <a:lstStyle/>
          <a:p>
            <a:pPr marL="514350" indent="-514350" algn="l" eaLnBrk="1" fontAlgn="auto" hangingPunct="1">
              <a:spcAft>
                <a:spcPts val="0"/>
              </a:spcAft>
              <a:buFont typeface="+mj-lt"/>
              <a:buAutoNum type="arabicPeriod"/>
              <a:defRPr/>
            </a:pPr>
            <a:r>
              <a:rPr lang="en-US" sz="2800" b="1" dirty="0" smtClean="0">
                <a:solidFill>
                  <a:schemeClr val="tx1"/>
                </a:solidFill>
                <a:latin typeface="Arial Narrow" pitchFamily="34" charset="0"/>
              </a:rPr>
              <a:t>Motorola </a:t>
            </a:r>
            <a:r>
              <a:rPr lang="en-US" sz="2800" dirty="0" smtClean="0">
                <a:solidFill>
                  <a:schemeClr val="tx1"/>
                </a:solidFill>
                <a:latin typeface="Arial Narrow" pitchFamily="34" charset="0"/>
              </a:rPr>
              <a:t>has facilities in nearly 50 countries and raises funds in financial markets worldwide.</a:t>
            </a:r>
          </a:p>
          <a:p>
            <a:pPr marL="514350" indent="-514350" algn="l" eaLnBrk="1" fontAlgn="auto" hangingPunct="1">
              <a:spcAft>
                <a:spcPts val="0"/>
              </a:spcAft>
              <a:buFont typeface="+mj-lt"/>
              <a:buAutoNum type="arabicPeriod"/>
              <a:defRPr/>
            </a:pPr>
            <a:r>
              <a:rPr lang="en-US" sz="2800" dirty="0" smtClean="0">
                <a:solidFill>
                  <a:schemeClr val="tx1"/>
                </a:solidFill>
                <a:latin typeface="Arial Narrow" pitchFamily="34" charset="0"/>
              </a:rPr>
              <a:t>Its managers must be familiar with the laws and regulations that govern the financial exchanges worldwide.   </a:t>
            </a:r>
          </a:p>
          <a:p>
            <a:pPr marL="514350" indent="-514350" algn="l" eaLnBrk="1" fontAlgn="auto" hangingPunct="1">
              <a:spcAft>
                <a:spcPts val="0"/>
              </a:spcAft>
              <a:buFont typeface="+mj-lt"/>
              <a:buAutoNum type="arabicPeriod"/>
              <a:defRPr/>
            </a:pPr>
            <a:r>
              <a:rPr lang="en-US" sz="2800" dirty="0" smtClean="0">
                <a:solidFill>
                  <a:schemeClr val="tx1"/>
                </a:solidFill>
                <a:latin typeface="Arial Narrow" pitchFamily="34" charset="0"/>
              </a:rPr>
              <a:t>The financial dimensions of Motorola’s activities are managed globally through a network of subsidiaries and strategic business units.  </a:t>
            </a:r>
          </a:p>
          <a:p>
            <a:pPr marL="514350" indent="-514350" algn="l" eaLnBrk="1" fontAlgn="auto" hangingPunct="1">
              <a:spcAft>
                <a:spcPts val="0"/>
              </a:spcAft>
              <a:buFont typeface="+mj-lt"/>
              <a:buAutoNum type="arabicPeriod"/>
              <a:defRPr/>
            </a:pPr>
            <a:r>
              <a:rPr lang="en-US" sz="2800" dirty="0" smtClean="0">
                <a:solidFill>
                  <a:schemeClr val="tx1"/>
                </a:solidFill>
                <a:latin typeface="Arial Narrow" pitchFamily="34" charset="0"/>
              </a:rPr>
              <a:t>The units are a complex web of financial coordination and control processes supplemented by investment analysis, capital structure optimization, risk reduction, and the mobilization of global financial resources</a:t>
            </a:r>
            <a:r>
              <a:rPr lang="en-US" sz="2800" dirty="0" smtClean="0">
                <a:solidFill>
                  <a:schemeClr val="tx1"/>
                </a:solidFill>
                <a:latin typeface="Arial" pitchFamily="34" charset="0"/>
              </a:rPr>
              <a:t>. </a:t>
            </a:r>
          </a:p>
        </p:txBody>
      </p:sp>
      <p:pic>
        <p:nvPicPr>
          <p:cNvPr id="18437"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8" name="TextBox 7">
            <a:hlinkClick r:id="rId4" action="ppaction://hlinkfile"/>
          </p:cNvPr>
          <p:cNvSpPr txBox="1"/>
          <p:nvPr/>
        </p:nvSpPr>
        <p:spPr>
          <a:xfrm>
            <a:off x="8001000" y="5943600"/>
            <a:ext cx="457200" cy="369332"/>
          </a:xfrm>
          <a:prstGeom prst="rect">
            <a:avLst/>
          </a:prstGeom>
          <a:noFill/>
        </p:spPr>
        <p:txBody>
          <a:bodyPr wrap="square" rtlCol="0">
            <a:spAutoFit/>
          </a:bodyPr>
          <a:lstStyle/>
          <a:p>
            <a:r>
              <a:rPr lang="id-ID" dirty="0" smtClean="0"/>
              <a:t>M</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itle 1"/>
          <p:cNvSpPr>
            <a:spLocks noGrp="1"/>
          </p:cNvSpPr>
          <p:nvPr>
            <p:ph type="ctrTitle"/>
          </p:nvPr>
        </p:nvSpPr>
        <p:spPr>
          <a:xfrm>
            <a:off x="381000" y="23813"/>
            <a:ext cx="8458200" cy="838200"/>
          </a:xfrm>
        </p:spPr>
        <p:txBody>
          <a:bodyPr/>
          <a:lstStyle/>
          <a:p>
            <a:pPr eaLnBrk="1" hangingPunct="1"/>
            <a:r>
              <a:rPr lang="en-US" sz="3200" b="1" dirty="0" smtClean="0">
                <a:latin typeface="Arial Narrow" pitchFamily="34" charset="0"/>
                <a:cs typeface="Arial" pitchFamily="34" charset="0"/>
              </a:rPr>
              <a:t>International Financial Management Tasks</a:t>
            </a:r>
          </a:p>
        </p:txBody>
      </p:sp>
      <p:sp>
        <p:nvSpPr>
          <p:cNvPr id="19460" name="Subtitle 2"/>
          <p:cNvSpPr>
            <a:spLocks noGrp="1"/>
          </p:cNvSpPr>
          <p:nvPr>
            <p:ph type="subTitle" idx="1"/>
          </p:nvPr>
        </p:nvSpPr>
        <p:spPr>
          <a:xfrm>
            <a:off x="152400" y="1295400"/>
            <a:ext cx="8839200" cy="5562600"/>
          </a:xfrm>
        </p:spPr>
        <p:txBody>
          <a:bodyPr/>
          <a:lstStyle/>
          <a:p>
            <a:pPr marL="514350" indent="-514350" algn="l" eaLnBrk="1" hangingPunct="1">
              <a:buFont typeface="Calibri" pitchFamily="34" charset="0"/>
              <a:buAutoNum type="arabicPeriod"/>
            </a:pPr>
            <a:r>
              <a:rPr lang="en-US" sz="2800" b="1" dirty="0" smtClean="0">
                <a:solidFill>
                  <a:schemeClr val="tx1"/>
                </a:solidFill>
                <a:latin typeface="Arial Narrow" pitchFamily="34" charset="0"/>
              </a:rPr>
              <a:t>Decide on the Capital Structure</a:t>
            </a:r>
            <a:r>
              <a:rPr lang="en-US" sz="2800" dirty="0" smtClean="0">
                <a:solidFill>
                  <a:schemeClr val="tx1"/>
                </a:solidFill>
                <a:latin typeface="Arial Narrow" pitchFamily="34" charset="0"/>
              </a:rPr>
              <a:t> – determine the ideal long-term mix of debt versus equity financing.</a:t>
            </a:r>
          </a:p>
          <a:p>
            <a:pPr marL="514350" indent="-514350" algn="l" eaLnBrk="1" hangingPunct="1">
              <a:buFont typeface="Calibri" pitchFamily="34" charset="0"/>
              <a:buAutoNum type="arabicPeriod"/>
            </a:pPr>
            <a:endParaRPr lang="en-US" sz="1200" dirty="0" smtClean="0">
              <a:solidFill>
                <a:schemeClr val="tx1"/>
              </a:solidFill>
              <a:latin typeface="Arial Narrow" pitchFamily="34" charset="0"/>
            </a:endParaRPr>
          </a:p>
          <a:p>
            <a:pPr marL="514350" indent="-514350" algn="l" eaLnBrk="1" hangingPunct="1">
              <a:buFont typeface="Calibri" pitchFamily="34" charset="0"/>
              <a:buAutoNum type="arabicPeriod"/>
            </a:pPr>
            <a:r>
              <a:rPr lang="en-US" sz="2800" b="1" dirty="0" smtClean="0">
                <a:solidFill>
                  <a:schemeClr val="tx1"/>
                </a:solidFill>
                <a:latin typeface="Arial Narrow" pitchFamily="34" charset="0"/>
              </a:rPr>
              <a:t>Raise Funds for the Firm</a:t>
            </a:r>
            <a:r>
              <a:rPr lang="en-US" sz="2800" dirty="0" smtClean="0">
                <a:solidFill>
                  <a:schemeClr val="tx1"/>
                </a:solidFill>
                <a:latin typeface="Arial Narrow" pitchFamily="34" charset="0"/>
              </a:rPr>
              <a:t> – acquire equity, debt, or intra-corporate financing for funding activities and investments.</a:t>
            </a:r>
          </a:p>
          <a:p>
            <a:pPr marL="514350" indent="-514350" algn="l" eaLnBrk="1" hangingPunct="1">
              <a:buFont typeface="Calibri" pitchFamily="34" charset="0"/>
              <a:buAutoNum type="arabicPeriod"/>
            </a:pPr>
            <a:endParaRPr lang="en-US" sz="1200" dirty="0" smtClean="0">
              <a:solidFill>
                <a:schemeClr val="tx1"/>
              </a:solidFill>
              <a:latin typeface="Arial Narrow" pitchFamily="34" charset="0"/>
            </a:endParaRPr>
          </a:p>
          <a:p>
            <a:pPr marL="514350" indent="-514350" algn="l" eaLnBrk="1" hangingPunct="1">
              <a:buFont typeface="Calibri" pitchFamily="34" charset="0"/>
              <a:buAutoNum type="arabicPeriod"/>
            </a:pPr>
            <a:r>
              <a:rPr lang="en-US" sz="2800" b="1" dirty="0" smtClean="0">
                <a:solidFill>
                  <a:schemeClr val="tx1"/>
                </a:solidFill>
                <a:latin typeface="Arial Narrow" pitchFamily="34" charset="0"/>
              </a:rPr>
              <a:t>Working Capital and </a:t>
            </a:r>
            <a:br>
              <a:rPr lang="en-US" sz="2800" b="1" dirty="0" smtClean="0">
                <a:solidFill>
                  <a:schemeClr val="tx1"/>
                </a:solidFill>
                <a:latin typeface="Arial Narrow" pitchFamily="34" charset="0"/>
              </a:rPr>
            </a:br>
            <a:r>
              <a:rPr lang="en-US" sz="2800" b="1" dirty="0" smtClean="0">
                <a:solidFill>
                  <a:schemeClr val="tx1"/>
                </a:solidFill>
                <a:latin typeface="Arial Narrow" pitchFamily="34" charset="0"/>
              </a:rPr>
              <a:t>Cash Flow Management</a:t>
            </a:r>
            <a:r>
              <a:rPr lang="en-US" sz="2800" dirty="0" smtClean="0">
                <a:solidFill>
                  <a:schemeClr val="tx1"/>
                </a:solidFill>
                <a:latin typeface="Arial Narrow" pitchFamily="34" charset="0"/>
              </a:rPr>
              <a:t>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 manage funds passing </a:t>
            </a:r>
            <a:br>
              <a:rPr lang="en-US" sz="2800" dirty="0" smtClean="0">
                <a:solidFill>
                  <a:schemeClr val="tx1"/>
                </a:solidFill>
                <a:latin typeface="Arial Narrow" pitchFamily="34" charset="0"/>
              </a:rPr>
            </a:br>
            <a:r>
              <a:rPr lang="en-US" sz="2800" dirty="0" smtClean="0">
                <a:solidFill>
                  <a:schemeClr val="tx1"/>
                </a:solidFill>
                <a:latin typeface="Arial Narrow" pitchFamily="34" charset="0"/>
              </a:rPr>
              <a:t>in and out of the firm’s </a:t>
            </a:r>
            <a:r>
              <a:rPr lang="en-US" sz="2800" dirty="0" smtClean="0">
                <a:solidFill>
                  <a:schemeClr val="tx1"/>
                </a:solidFill>
                <a:latin typeface="Arial" pitchFamily="34" charset="0"/>
              </a:rPr>
              <a:t/>
            </a:r>
            <a:br>
              <a:rPr lang="en-US" sz="2800" dirty="0" smtClean="0">
                <a:solidFill>
                  <a:schemeClr val="tx1"/>
                </a:solidFill>
                <a:latin typeface="Arial" pitchFamily="34" charset="0"/>
              </a:rPr>
            </a:br>
            <a:r>
              <a:rPr lang="en-US" sz="2800" dirty="0" smtClean="0">
                <a:solidFill>
                  <a:schemeClr val="tx1"/>
                </a:solidFill>
                <a:latin typeface="Arial" pitchFamily="34" charset="0"/>
              </a:rPr>
              <a:t>value-adding activities.  </a:t>
            </a:r>
          </a:p>
        </p:txBody>
      </p:sp>
      <p:pic>
        <p:nvPicPr>
          <p:cNvPr id="19461"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pic>
        <p:nvPicPr>
          <p:cNvPr id="19462" name="Picture 2">
            <a:hlinkClick r:id="rId4" action="ppaction://hlinkfile"/>
          </p:cNvPr>
          <p:cNvPicPr>
            <a:picLocks noChangeAspect="1" noChangeArrowheads="1"/>
          </p:cNvPicPr>
          <p:nvPr/>
        </p:nvPicPr>
        <p:blipFill>
          <a:blip r:embed="rId5" cstate="print"/>
          <a:srcRect/>
          <a:stretch>
            <a:fillRect/>
          </a:stretch>
        </p:blipFill>
        <p:spPr bwMode="auto">
          <a:xfrm>
            <a:off x="5029200" y="3470275"/>
            <a:ext cx="4114800" cy="3265488"/>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Subtitle 2"/>
          <p:cNvSpPr>
            <a:spLocks noGrp="1"/>
          </p:cNvSpPr>
          <p:nvPr>
            <p:ph type="subTitle" idx="1"/>
          </p:nvPr>
        </p:nvSpPr>
        <p:spPr>
          <a:xfrm>
            <a:off x="152400" y="1219200"/>
            <a:ext cx="8839200" cy="5562600"/>
          </a:xfrm>
        </p:spPr>
        <p:txBody>
          <a:bodyPr/>
          <a:lstStyle/>
          <a:p>
            <a:pPr marL="514350" indent="-514350" algn="l" eaLnBrk="1" hangingPunct="1">
              <a:buFont typeface="Calibri" pitchFamily="34" charset="0"/>
              <a:buAutoNum type="arabicPeriod" startAt="4"/>
            </a:pPr>
            <a:r>
              <a:rPr lang="en-US" sz="2800" b="1" dirty="0" smtClean="0">
                <a:solidFill>
                  <a:schemeClr val="tx1"/>
                </a:solidFill>
                <a:latin typeface="Arial Narrow" pitchFamily="34" charset="0"/>
              </a:rPr>
              <a:t>Capital Budgeting </a:t>
            </a:r>
            <a:r>
              <a:rPr lang="en-US" sz="2800" dirty="0" smtClean="0">
                <a:solidFill>
                  <a:schemeClr val="tx1"/>
                </a:solidFill>
                <a:latin typeface="Arial Narrow" pitchFamily="34" charset="0"/>
              </a:rPr>
              <a:t>– assess financial attractiveness of major investment projects (e.g., foreign market expansion and entry). </a:t>
            </a:r>
          </a:p>
          <a:p>
            <a:pPr marL="514350" indent="-514350" algn="l" eaLnBrk="1" hangingPunct="1">
              <a:buFont typeface="Calibri" pitchFamily="34" charset="0"/>
              <a:buAutoNum type="arabicPeriod" startAt="4"/>
            </a:pPr>
            <a:endParaRPr lang="en-US" sz="1200" dirty="0" smtClean="0">
              <a:solidFill>
                <a:schemeClr val="tx1"/>
              </a:solidFill>
              <a:latin typeface="Arial Narrow" pitchFamily="34" charset="0"/>
            </a:endParaRPr>
          </a:p>
          <a:p>
            <a:pPr marL="514350" indent="-514350" algn="l" eaLnBrk="1" hangingPunct="1">
              <a:buFont typeface="Calibri" pitchFamily="34" charset="0"/>
              <a:buAutoNum type="arabicPeriod" startAt="4"/>
            </a:pPr>
            <a:r>
              <a:rPr lang="en-US" sz="2800" b="1" dirty="0" smtClean="0">
                <a:solidFill>
                  <a:schemeClr val="tx1"/>
                </a:solidFill>
                <a:latin typeface="Arial Narrow" pitchFamily="34" charset="0"/>
              </a:rPr>
              <a:t>Currency Risk Management</a:t>
            </a:r>
            <a:r>
              <a:rPr lang="en-US" sz="2800" dirty="0" smtClean="0">
                <a:solidFill>
                  <a:schemeClr val="tx1"/>
                </a:solidFill>
                <a:latin typeface="Arial Narrow" pitchFamily="34" charset="0"/>
              </a:rPr>
              <a:t> – manage the multiple-currency transactions of the firm and the exposure to exchange-rate fluctuations.</a:t>
            </a:r>
          </a:p>
          <a:p>
            <a:pPr marL="514350" indent="-514350" algn="l" eaLnBrk="1" hangingPunct="1">
              <a:buFont typeface="Calibri" pitchFamily="34" charset="0"/>
              <a:buAutoNum type="arabicPeriod" startAt="4"/>
            </a:pPr>
            <a:endParaRPr lang="en-US" sz="1200" dirty="0" smtClean="0">
              <a:solidFill>
                <a:schemeClr val="tx1"/>
              </a:solidFill>
              <a:latin typeface="Arial Narrow" pitchFamily="34" charset="0"/>
            </a:endParaRPr>
          </a:p>
          <a:p>
            <a:pPr marL="514350" indent="-514350" algn="l" eaLnBrk="1" hangingPunct="1">
              <a:buFont typeface="Calibri" pitchFamily="34" charset="0"/>
              <a:buAutoNum type="arabicPeriod" startAt="4"/>
            </a:pPr>
            <a:r>
              <a:rPr lang="en-US" sz="2800" b="1" dirty="0" smtClean="0">
                <a:solidFill>
                  <a:schemeClr val="tx1"/>
                </a:solidFill>
                <a:latin typeface="Arial Narrow" pitchFamily="34" charset="0"/>
              </a:rPr>
              <a:t>Manage the Diversity of International Accounting and Tax Practices </a:t>
            </a:r>
            <a:r>
              <a:rPr lang="en-US" sz="2800" dirty="0" smtClean="0">
                <a:solidFill>
                  <a:schemeClr val="tx1"/>
                </a:solidFill>
                <a:latin typeface="Arial Narrow" pitchFamily="34" charset="0"/>
              </a:rPr>
              <a:t>– learn to operate in a global environment with diverse accounting practices and international tax regimes. </a:t>
            </a:r>
          </a:p>
        </p:txBody>
      </p:sp>
      <p:pic>
        <p:nvPicPr>
          <p:cNvPr id="20484"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11" name="Title 1"/>
          <p:cNvSpPr txBox="1">
            <a:spLocks/>
          </p:cNvSpPr>
          <p:nvPr/>
        </p:nvSpPr>
        <p:spPr>
          <a:xfrm>
            <a:off x="152400" y="76200"/>
            <a:ext cx="8839200" cy="838200"/>
          </a:xfrm>
          <a:prstGeom prst="rect">
            <a:avLst/>
          </a:prstGeom>
        </p:spPr>
        <p:txBody>
          <a:bodyPr anchor="ctr"/>
          <a:lstStyle/>
          <a:p>
            <a:pPr algn="ctr" fontAlgn="auto">
              <a:spcAft>
                <a:spcPts val="0"/>
              </a:spcAft>
              <a:defRPr/>
            </a:pPr>
            <a:r>
              <a:rPr lang="en-US" sz="2800" b="1" dirty="0">
                <a:ea typeface="+mj-ea"/>
              </a:rPr>
              <a:t>International Financial Management Tasks (cont’d)</a:t>
            </a:r>
          </a:p>
        </p:txBody>
      </p:sp>
      <p:sp>
        <p:nvSpPr>
          <p:cNvPr id="2" name="Footer Placeholder 1"/>
          <p:cNvSpPr>
            <a:spLocks noGrp="1"/>
          </p:cNvSpPr>
          <p:nvPr>
            <p:ph type="ftr" sz="quarter" idx="11"/>
          </p:nvPr>
        </p:nvSpPr>
        <p:spPr/>
        <p:txBody>
          <a:bodyPr/>
          <a:lstStyle/>
          <a:p>
            <a:r>
              <a:rPr lang="en-US"/>
              <a:t>Copyright © 2014 Pearson Education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813"/>
            <a:ext cx="7772400" cy="838201"/>
          </a:xfrm>
        </p:spPr>
        <p:txBody>
          <a:bodyPr rtlCol="0">
            <a:normAutofit fontScale="90000"/>
          </a:bodyPr>
          <a:lstStyle/>
          <a:p>
            <a:pPr eaLnBrk="1" fontAlgn="auto" hangingPunct="1">
              <a:spcAft>
                <a:spcPts val="0"/>
              </a:spcAft>
              <a:defRPr/>
            </a:pPr>
            <a:r>
              <a:rPr lang="en-US" sz="3200" b="1" dirty="0" smtClean="0">
                <a:latin typeface="Arial" pitchFamily="34" charset="0"/>
                <a:cs typeface="Arial" pitchFamily="34" charset="0"/>
              </a:rPr>
              <a:t>Task One: Decide on the Capital Structure</a:t>
            </a:r>
            <a:endParaRPr lang="en-US" sz="3200" b="1" dirty="0">
              <a:latin typeface="Arial" pitchFamily="34" charset="0"/>
              <a:cs typeface="Arial" pitchFamily="34" charset="0"/>
            </a:endParaRPr>
          </a:p>
        </p:txBody>
      </p:sp>
      <p:sp>
        <p:nvSpPr>
          <p:cNvPr id="21508" name="Subtitle 2"/>
          <p:cNvSpPr>
            <a:spLocks noGrp="1"/>
          </p:cNvSpPr>
          <p:nvPr>
            <p:ph type="subTitle" idx="1"/>
          </p:nvPr>
        </p:nvSpPr>
        <p:spPr>
          <a:xfrm>
            <a:off x="152400" y="1143000"/>
            <a:ext cx="8839200" cy="5029200"/>
          </a:xfrm>
        </p:spPr>
        <p:txBody>
          <a:bodyPr/>
          <a:lstStyle/>
          <a:p>
            <a:pPr marL="514350" indent="-514350" algn="l" eaLnBrk="1" hangingPunct="1">
              <a:buFont typeface="+mj-lt"/>
              <a:buAutoNum type="arabicPeriod"/>
            </a:pPr>
            <a:r>
              <a:rPr lang="en-US" sz="2800" b="1" dirty="0" smtClean="0">
                <a:solidFill>
                  <a:schemeClr val="tx1"/>
                </a:solidFill>
                <a:latin typeface="Arial Narrow" pitchFamily="34" charset="0"/>
              </a:rPr>
              <a:t>Capital structure</a:t>
            </a:r>
            <a:r>
              <a:rPr lang="en-US" sz="2800" dirty="0" smtClean="0">
                <a:solidFill>
                  <a:schemeClr val="tx1"/>
                </a:solidFill>
                <a:latin typeface="Arial Narrow" pitchFamily="34" charset="0"/>
              </a:rPr>
              <a:t>: the mix of long-term equity and debt financing firms use to support their activities.  </a:t>
            </a:r>
          </a:p>
          <a:p>
            <a:pPr marL="514350" indent="-514350" algn="l" eaLnBrk="1" hangingPunct="1">
              <a:buFont typeface="+mj-lt"/>
              <a:buAutoNum type="arabicPeriod"/>
            </a:pPr>
            <a:r>
              <a:rPr lang="en-US" sz="2800" dirty="0" smtClean="0">
                <a:solidFill>
                  <a:schemeClr val="tx1"/>
                </a:solidFill>
                <a:latin typeface="Arial Narrow" pitchFamily="34" charset="0"/>
              </a:rPr>
              <a:t>The firm obtains </a:t>
            </a:r>
            <a:r>
              <a:rPr lang="en-US" sz="2800" b="1" dirty="0" smtClean="0">
                <a:solidFill>
                  <a:schemeClr val="tx1"/>
                </a:solidFill>
                <a:latin typeface="Arial Narrow" pitchFamily="34" charset="0"/>
              </a:rPr>
              <a:t>equity financing </a:t>
            </a:r>
            <a:r>
              <a:rPr lang="en-US" sz="2800" dirty="0" smtClean="0">
                <a:solidFill>
                  <a:schemeClr val="tx1"/>
                </a:solidFill>
                <a:latin typeface="Arial Narrow" pitchFamily="34" charset="0"/>
              </a:rPr>
              <a:t>by selling stock to investors or by retaining earnings, which is profit reinvested in the firm rather than paid to investors. </a:t>
            </a:r>
          </a:p>
          <a:p>
            <a:pPr marL="514350" indent="-514350" algn="l" eaLnBrk="1" hangingPunct="1">
              <a:buFont typeface="+mj-lt"/>
              <a:buAutoNum type="arabicPeriod"/>
            </a:pPr>
            <a:r>
              <a:rPr lang="en-US" sz="2800" b="1" dirty="0" smtClean="0">
                <a:solidFill>
                  <a:schemeClr val="tx1"/>
                </a:solidFill>
                <a:latin typeface="Arial Narrow" pitchFamily="34" charset="0"/>
              </a:rPr>
              <a:t>Shares of stock </a:t>
            </a:r>
            <a:r>
              <a:rPr lang="en-US" sz="2800" dirty="0" smtClean="0">
                <a:solidFill>
                  <a:schemeClr val="tx1"/>
                </a:solidFill>
                <a:latin typeface="Arial Narrow" pitchFamily="34" charset="0"/>
              </a:rPr>
              <a:t>provide investors with an ownership interest – </a:t>
            </a:r>
            <a:r>
              <a:rPr lang="en-US" sz="2800" i="1" dirty="0" smtClean="0">
                <a:solidFill>
                  <a:schemeClr val="tx1"/>
                </a:solidFill>
                <a:latin typeface="Arial Narrow" pitchFamily="34" charset="0"/>
              </a:rPr>
              <a:t>equity</a:t>
            </a:r>
            <a:r>
              <a:rPr lang="en-US" sz="2800" dirty="0" smtClean="0">
                <a:solidFill>
                  <a:schemeClr val="tx1"/>
                </a:solidFill>
                <a:latin typeface="Arial Narrow" pitchFamily="34" charset="0"/>
              </a:rPr>
              <a:t> – in the firm.  In new firms, founders may provide equity from their personal savings.  </a:t>
            </a:r>
          </a:p>
          <a:p>
            <a:pPr marL="514350" indent="-514350" algn="l" eaLnBrk="1" hangingPunct="1">
              <a:buFont typeface="+mj-lt"/>
              <a:buAutoNum type="arabicPeriod"/>
            </a:pPr>
            <a:r>
              <a:rPr lang="en-US" sz="2800" b="1" dirty="0" smtClean="0">
                <a:solidFill>
                  <a:schemeClr val="tx1"/>
                </a:solidFill>
                <a:latin typeface="Arial Narrow" pitchFamily="34" charset="0"/>
              </a:rPr>
              <a:t>Debt financing </a:t>
            </a:r>
            <a:r>
              <a:rPr lang="en-US" sz="2800" dirty="0" smtClean="0">
                <a:solidFill>
                  <a:schemeClr val="tx1"/>
                </a:solidFill>
                <a:latin typeface="Arial Narrow" pitchFamily="34" charset="0"/>
              </a:rPr>
              <a:t>comes from either loans from banks and other financial intermediaries or money raised by selling corporate bonds to individuals or institutions</a:t>
            </a:r>
            <a:r>
              <a:rPr lang="en-US" sz="2800" dirty="0" smtClean="0">
                <a:solidFill>
                  <a:schemeClr val="tx1"/>
                </a:solidFill>
                <a:latin typeface="Arial" pitchFamily="34" charset="0"/>
              </a:rPr>
              <a:t>. </a:t>
            </a:r>
          </a:p>
        </p:txBody>
      </p:sp>
      <p:pic>
        <p:nvPicPr>
          <p:cNvPr id="21509"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a:t>Copyright © 2014 Pearson Education</a:t>
            </a:r>
          </a:p>
        </p:txBody>
      </p:sp>
      <p:sp>
        <p:nvSpPr>
          <p:cNvPr id="8" name="TextBox 7">
            <a:hlinkClick r:id="rId4" action="ppaction://hlinkfile"/>
          </p:cNvPr>
          <p:cNvSpPr txBox="1"/>
          <p:nvPr/>
        </p:nvSpPr>
        <p:spPr>
          <a:xfrm>
            <a:off x="7696200" y="6553200"/>
            <a:ext cx="1031051" cy="369332"/>
          </a:xfrm>
          <a:prstGeom prst="rect">
            <a:avLst/>
          </a:prstGeom>
          <a:noFill/>
        </p:spPr>
        <p:txBody>
          <a:bodyPr wrap="none" rtlCol="0">
            <a:spAutoFit/>
          </a:bodyPr>
          <a:lstStyle/>
          <a:p>
            <a:r>
              <a:rPr lang="id-ID" dirty="0" smtClean="0"/>
              <a:t>ECBank</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itle 1"/>
          <p:cNvSpPr>
            <a:spLocks noGrp="1"/>
          </p:cNvSpPr>
          <p:nvPr>
            <p:ph type="ctrTitle"/>
          </p:nvPr>
        </p:nvSpPr>
        <p:spPr>
          <a:xfrm>
            <a:off x="685800" y="0"/>
            <a:ext cx="7772400" cy="838200"/>
          </a:xfrm>
        </p:spPr>
        <p:txBody>
          <a:bodyPr/>
          <a:lstStyle/>
          <a:p>
            <a:pPr eaLnBrk="1" hangingPunct="1"/>
            <a:r>
              <a:rPr lang="en-US" sz="3600" b="1" dirty="0" smtClean="0">
                <a:latin typeface="Arial Narrow" pitchFamily="34" charset="0"/>
                <a:cs typeface="Arial" pitchFamily="34" charset="0"/>
              </a:rPr>
              <a:t>Task Two: Raising Funds</a:t>
            </a:r>
          </a:p>
        </p:txBody>
      </p:sp>
      <p:sp>
        <p:nvSpPr>
          <p:cNvPr id="22532" name="Subtitle 2"/>
          <p:cNvSpPr>
            <a:spLocks noGrp="1"/>
          </p:cNvSpPr>
          <p:nvPr>
            <p:ph type="subTitle" idx="1"/>
          </p:nvPr>
        </p:nvSpPr>
        <p:spPr>
          <a:xfrm>
            <a:off x="76200" y="1066800"/>
            <a:ext cx="8686800" cy="5410200"/>
          </a:xfrm>
        </p:spPr>
        <p:txBody>
          <a:bodyPr/>
          <a:lstStyle/>
          <a:p>
            <a:pPr marL="514350" indent="-514350" algn="l" eaLnBrk="1" hangingPunct="1">
              <a:buFont typeface="+mj-lt"/>
              <a:buAutoNum type="arabicPeriod"/>
            </a:pPr>
            <a:r>
              <a:rPr lang="en-US" sz="2600" b="1" dirty="0" smtClean="0">
                <a:solidFill>
                  <a:schemeClr val="tx1"/>
                </a:solidFill>
                <a:latin typeface="Arial Narrow" pitchFamily="34" charset="0"/>
              </a:rPr>
              <a:t>Global money market</a:t>
            </a:r>
            <a:r>
              <a:rPr lang="en-US" sz="2600" dirty="0" smtClean="0">
                <a:solidFill>
                  <a:schemeClr val="tx1"/>
                </a:solidFill>
                <a:latin typeface="Arial Narrow" pitchFamily="34" charset="0"/>
              </a:rPr>
              <a:t>: financial markets where firms and governments raise short-term financing. It is the meeting point of those who want to invest money and those who want to raise funds. </a:t>
            </a:r>
          </a:p>
          <a:p>
            <a:pPr marL="285750" indent="-285750" algn="l" eaLnBrk="1" hangingPunct="1">
              <a:buFont typeface="+mj-lt"/>
              <a:buAutoNum type="arabicPeriod"/>
            </a:pPr>
            <a:endParaRPr lang="en-US" sz="400" dirty="0" smtClean="0">
              <a:solidFill>
                <a:schemeClr val="tx1"/>
              </a:solidFill>
              <a:latin typeface="Arial Narrow" pitchFamily="34" charset="0"/>
            </a:endParaRPr>
          </a:p>
          <a:p>
            <a:pPr marL="285750" indent="-285750" algn="l" eaLnBrk="1" hangingPunct="1">
              <a:buFont typeface="+mj-lt"/>
              <a:buAutoNum type="arabicPeriod"/>
            </a:pPr>
            <a:endParaRPr lang="en-US" sz="400" b="1" dirty="0" smtClean="0">
              <a:solidFill>
                <a:schemeClr val="tx1"/>
              </a:solidFill>
              <a:latin typeface="Arial Narrow" pitchFamily="34" charset="0"/>
            </a:endParaRPr>
          </a:p>
          <a:p>
            <a:pPr marL="514350" indent="-514350" algn="l" eaLnBrk="1" hangingPunct="1">
              <a:buFont typeface="+mj-lt"/>
              <a:buAutoNum type="arabicPeriod"/>
            </a:pPr>
            <a:r>
              <a:rPr lang="en-US" sz="2600" b="1" dirty="0" smtClean="0">
                <a:solidFill>
                  <a:schemeClr val="tx1"/>
                </a:solidFill>
                <a:latin typeface="Arial Narrow" pitchFamily="34" charset="0"/>
              </a:rPr>
              <a:t>Global capital market</a:t>
            </a:r>
            <a:r>
              <a:rPr lang="en-US" sz="2600" dirty="0" smtClean="0">
                <a:solidFill>
                  <a:schemeClr val="tx1"/>
                </a:solidFill>
                <a:latin typeface="Arial Narrow" pitchFamily="34" charset="0"/>
              </a:rPr>
              <a:t>: financial markets where firms and governments raise intermediate-term and long-term financing. </a:t>
            </a:r>
          </a:p>
          <a:p>
            <a:pPr marL="285750" indent="-285750" algn="l" eaLnBrk="1" hangingPunct="1">
              <a:buFont typeface="+mj-lt"/>
              <a:buAutoNum type="arabicPeriod"/>
            </a:pPr>
            <a:endParaRPr lang="en-US" sz="400" dirty="0" smtClean="0">
              <a:solidFill>
                <a:schemeClr val="tx1"/>
              </a:solidFill>
              <a:latin typeface="Arial Narrow" pitchFamily="34" charset="0"/>
            </a:endParaRPr>
          </a:p>
          <a:p>
            <a:pPr marL="514350" indent="-514350" algn="l" eaLnBrk="1" hangingPunct="1">
              <a:buFont typeface="+mj-lt"/>
              <a:buAutoNum type="arabicPeriod"/>
            </a:pPr>
            <a:r>
              <a:rPr lang="en-US" sz="2600" dirty="0" smtClean="0">
                <a:solidFill>
                  <a:schemeClr val="tx1"/>
                </a:solidFill>
                <a:latin typeface="Arial Narrow" pitchFamily="34" charset="0"/>
              </a:rPr>
              <a:t>Participating in the </a:t>
            </a:r>
            <a:r>
              <a:rPr lang="en-US" sz="2600" b="1" dirty="0" smtClean="0">
                <a:solidFill>
                  <a:schemeClr val="tx1"/>
                </a:solidFill>
                <a:latin typeface="Arial Narrow" pitchFamily="34" charset="0"/>
              </a:rPr>
              <a:t>global capital market </a:t>
            </a:r>
            <a:r>
              <a:rPr lang="en-US" sz="2600" dirty="0" smtClean="0">
                <a:solidFill>
                  <a:schemeClr val="tx1"/>
                </a:solidFill>
                <a:latin typeface="Arial Narrow" pitchFamily="34" charset="0"/>
              </a:rPr>
              <a:t>allows firms to access funds from a larger pool of capital at competitive interest rates.  International investors access a much wider range of investment opportunities than available in the domestic capital market.</a:t>
            </a:r>
          </a:p>
          <a:p>
            <a:pPr marL="285750" indent="-285750" algn="l" eaLnBrk="1" hangingPunct="1">
              <a:buFont typeface="Arial" pitchFamily="34" charset="0"/>
              <a:buChar char="•"/>
            </a:pPr>
            <a:endParaRPr lang="en-US" sz="400" dirty="0" smtClean="0">
              <a:solidFill>
                <a:schemeClr val="tx1"/>
              </a:solidFill>
              <a:latin typeface="Arial" pitchFamily="34" charset="0"/>
            </a:endParaRPr>
          </a:p>
        </p:txBody>
      </p:sp>
      <p:pic>
        <p:nvPicPr>
          <p:cNvPr id="22533"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7" name="TextBox 6">
            <a:hlinkClick r:id="rId4" action="ppaction://hlinkfile"/>
          </p:cNvPr>
          <p:cNvSpPr txBox="1"/>
          <p:nvPr/>
        </p:nvSpPr>
        <p:spPr>
          <a:xfrm>
            <a:off x="6858000" y="6096000"/>
            <a:ext cx="1069524" cy="369332"/>
          </a:xfrm>
          <a:prstGeom prst="rect">
            <a:avLst/>
          </a:prstGeom>
          <a:noFill/>
        </p:spPr>
        <p:txBody>
          <a:bodyPr wrap="none" rtlCol="0">
            <a:spAutoFit/>
          </a:bodyPr>
          <a:lstStyle/>
          <a:p>
            <a:r>
              <a:rPr lang="id-ID" dirty="0" smtClean="0"/>
              <a:t>Luftansa</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itle 1"/>
          <p:cNvSpPr>
            <a:spLocks noGrp="1"/>
          </p:cNvSpPr>
          <p:nvPr>
            <p:ph type="ctrTitle"/>
          </p:nvPr>
        </p:nvSpPr>
        <p:spPr>
          <a:xfrm>
            <a:off x="685800" y="0"/>
            <a:ext cx="7772400" cy="838200"/>
          </a:xfrm>
        </p:spPr>
        <p:txBody>
          <a:bodyPr/>
          <a:lstStyle/>
          <a:p>
            <a:pPr eaLnBrk="1" hangingPunct="1"/>
            <a:r>
              <a:rPr lang="en-US" sz="3600" b="1" dirty="0" smtClean="0">
                <a:latin typeface="Arial Narrow" pitchFamily="34" charset="0"/>
                <a:cs typeface="Arial" pitchFamily="34" charset="0"/>
              </a:rPr>
              <a:t>Financial Centers</a:t>
            </a:r>
          </a:p>
        </p:txBody>
      </p:sp>
      <p:sp>
        <p:nvSpPr>
          <p:cNvPr id="23556" name="Subtitle 2"/>
          <p:cNvSpPr>
            <a:spLocks noGrp="1"/>
          </p:cNvSpPr>
          <p:nvPr>
            <p:ph type="subTitle" idx="1"/>
          </p:nvPr>
        </p:nvSpPr>
        <p:spPr>
          <a:xfrm>
            <a:off x="152400" y="1143000"/>
            <a:ext cx="8763000" cy="5562600"/>
          </a:xfrm>
        </p:spPr>
        <p:txBody>
          <a:bodyPr/>
          <a:lstStyle/>
          <a:p>
            <a:pPr marL="514350" indent="-514350" algn="l" eaLnBrk="1" hangingPunct="1">
              <a:buFont typeface="+mj-lt"/>
              <a:buAutoNum type="arabicPeriod"/>
            </a:pPr>
            <a:r>
              <a:rPr lang="en-US" sz="2600" dirty="0" smtClean="0">
                <a:solidFill>
                  <a:schemeClr val="tx1"/>
                </a:solidFill>
                <a:latin typeface="Arial Narrow" pitchFamily="34" charset="0"/>
              </a:rPr>
              <a:t>New York, London, and Tokyo are the major centers.  </a:t>
            </a:r>
          </a:p>
          <a:p>
            <a:pPr marL="514350" indent="-514350" algn="l" eaLnBrk="1" hangingPunct="1">
              <a:buFont typeface="+mj-lt"/>
              <a:buAutoNum type="arabicPeriod"/>
            </a:pPr>
            <a:r>
              <a:rPr lang="en-US" sz="2600" dirty="0" smtClean="0">
                <a:solidFill>
                  <a:schemeClr val="tx1"/>
                </a:solidFill>
                <a:latin typeface="Arial Narrow" pitchFamily="34" charset="0"/>
              </a:rPr>
              <a:t>Frankfurt, Hong Kong, Paris, San Francisco, Sydney, Singapore, and Zurich are secondary centers.  </a:t>
            </a:r>
          </a:p>
          <a:p>
            <a:pPr marL="514350" indent="-514350" algn="l" eaLnBrk="1" hangingPunct="1">
              <a:buFont typeface="+mj-lt"/>
              <a:buAutoNum type="arabicPeriod"/>
            </a:pPr>
            <a:r>
              <a:rPr lang="en-US" sz="2600" dirty="0" smtClean="0">
                <a:solidFill>
                  <a:schemeClr val="tx1"/>
                </a:solidFill>
                <a:latin typeface="Arial Narrow" pitchFamily="34" charset="0"/>
              </a:rPr>
              <a:t>Firms access major capital suppliers– banks, stock exchanges, venture capitalists – at such centers.</a:t>
            </a:r>
          </a:p>
          <a:p>
            <a:pPr marL="514350" indent="-514350" algn="l" eaLnBrk="1" hangingPunct="1">
              <a:buFont typeface="+mj-lt"/>
              <a:buAutoNum type="arabicPeriod"/>
            </a:pPr>
            <a:r>
              <a:rPr lang="en-US" sz="2600" dirty="0" smtClean="0">
                <a:solidFill>
                  <a:schemeClr val="tx1"/>
                </a:solidFill>
                <a:latin typeface="Arial Narrow" pitchFamily="34" charset="0"/>
              </a:rPr>
              <a:t>In 2011, international issues of equity in world securities markets were about $500 billion, up from $83 billion in 1996.</a:t>
            </a:r>
          </a:p>
          <a:p>
            <a:pPr marL="231775" indent="-231775" algn="l" eaLnBrk="1" hangingPunct="1">
              <a:buFont typeface="Arial" pitchFamily="34" charset="0"/>
              <a:buChar char="•"/>
            </a:pPr>
            <a:r>
              <a:rPr lang="en-US" sz="2600" dirty="0" smtClean="0">
                <a:solidFill>
                  <a:schemeClr val="tx1"/>
                </a:solidFill>
                <a:latin typeface="Arial Narrow" pitchFamily="34" charset="0"/>
              </a:rPr>
              <a:t>In 2011, the stock of cross-national bank loans and deposits exceeded $23,000 billion, up from $12,000 billion 10 years earlier</a:t>
            </a:r>
            <a:r>
              <a:rPr lang="en-US" sz="2600" dirty="0" smtClean="0">
                <a:solidFill>
                  <a:schemeClr val="tx1"/>
                </a:solidFill>
                <a:latin typeface="Arial" pitchFamily="34" charset="0"/>
              </a:rPr>
              <a:t>.</a:t>
            </a:r>
          </a:p>
        </p:txBody>
      </p:sp>
      <p:pic>
        <p:nvPicPr>
          <p:cNvPr id="23557" name="Picture 5"/>
          <p:cNvPicPr>
            <a:picLocks noChangeAspect="1" noChangeArrowheads="1"/>
          </p:cNvPicPr>
          <p:nvPr/>
        </p:nvPicPr>
        <p:blipFill>
          <a:blip r:embed="rId3" cstate="print"/>
          <a:srcRect/>
          <a:stretch>
            <a:fillRect/>
          </a:stretch>
        </p:blipFill>
        <p:spPr bwMode="auto">
          <a:xfrm>
            <a:off x="147638" y="6296025"/>
            <a:ext cx="487362" cy="4746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a:t>Copyright © 2014 Pearson Education</a:t>
            </a:r>
          </a:p>
        </p:txBody>
      </p:sp>
      <p:sp>
        <p:nvSpPr>
          <p:cNvPr id="8" name="TextBox 7">
            <a:hlinkClick r:id="rId4" action="ppaction://hlinkfile"/>
          </p:cNvPr>
          <p:cNvSpPr txBox="1"/>
          <p:nvPr/>
        </p:nvSpPr>
        <p:spPr>
          <a:xfrm>
            <a:off x="8077200" y="381000"/>
            <a:ext cx="607859" cy="369332"/>
          </a:xfrm>
          <a:prstGeom prst="rect">
            <a:avLst/>
          </a:prstGeom>
          <a:noFill/>
        </p:spPr>
        <p:txBody>
          <a:bodyPr wrap="none" rtlCol="0">
            <a:spAutoFit/>
          </a:bodyPr>
          <a:lstStyle/>
          <a:p>
            <a:r>
              <a:rPr lang="id-ID" dirty="0" smtClean="0"/>
              <a:t>LnD</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3365</TotalTime>
  <Words>7762</Words>
  <Application>Microsoft Office PowerPoint</Application>
  <PresentationFormat>On-screen Show (4:3)</PresentationFormat>
  <Paragraphs>307</Paragraphs>
  <Slides>32</Slides>
  <Notes>32</Notes>
  <HiddenSlides>0</HiddenSlides>
  <MMClips>0</MMClips>
  <ScaleCrop>false</ScaleCrop>
  <HeadingPairs>
    <vt:vector size="4" baseType="variant">
      <vt:variant>
        <vt:lpstr>Theme</vt:lpstr>
      </vt:variant>
      <vt:variant>
        <vt:i4>2</vt:i4>
      </vt:variant>
      <vt:variant>
        <vt:lpstr>Slide Titles</vt:lpstr>
      </vt:variant>
      <vt:variant>
        <vt:i4>32</vt:i4>
      </vt:variant>
    </vt:vector>
  </HeadingPairs>
  <TitlesOfParts>
    <vt:vector size="34" baseType="lpstr">
      <vt:lpstr>Office Theme</vt:lpstr>
      <vt:lpstr>Custom Design</vt:lpstr>
      <vt:lpstr>Slide 1</vt:lpstr>
      <vt:lpstr>Slide 2</vt:lpstr>
      <vt:lpstr>International Financial Management</vt:lpstr>
      <vt:lpstr>Typical International Financial Activities</vt:lpstr>
      <vt:lpstr>International Financial Management Tasks</vt:lpstr>
      <vt:lpstr>Slide 6</vt:lpstr>
      <vt:lpstr>Task One: Decide on the Capital Structure</vt:lpstr>
      <vt:lpstr>Task Two: Raising Funds</vt:lpstr>
      <vt:lpstr>Financial Centers</vt:lpstr>
      <vt:lpstr>Causes of Rapid  Rise in Global Capital Markets</vt:lpstr>
      <vt:lpstr>Advantages of the  Global Capital Markets for the Firm</vt:lpstr>
      <vt:lpstr>Sources of Funding:  1. Equity Financing</vt:lpstr>
      <vt:lpstr>Sources of Funding:  2. Debt Financing</vt:lpstr>
      <vt:lpstr>China: An Emergent Banking Center</vt:lpstr>
      <vt:lpstr>The Eurocurrency Market</vt:lpstr>
      <vt:lpstr>Bonds: A Major Source of Debt Financing</vt:lpstr>
      <vt:lpstr>Foreign Bonds and Eurobonds</vt:lpstr>
      <vt:lpstr>Sources of Funding:  3. Intracorporate Financing</vt:lpstr>
      <vt:lpstr>Task Three:  Working Capital and Cash Flow Management</vt:lpstr>
      <vt:lpstr>Slide 20</vt:lpstr>
      <vt:lpstr>Methods for  Transferring Funds within the MNE</vt:lpstr>
      <vt:lpstr>Methods for Transferring  Funds within the MNE (cont’d)</vt:lpstr>
      <vt:lpstr>Methods for Transferring  Funds within the MNE (cont’d)</vt:lpstr>
      <vt:lpstr>Task Four: Capital Budgeting</vt:lpstr>
      <vt:lpstr>Capital Budgeting</vt:lpstr>
      <vt:lpstr>Task Five: Currency Risk Management</vt:lpstr>
      <vt:lpstr>Foreign Exchange Trading</vt:lpstr>
      <vt:lpstr>Specialized Terminology in Currency Trading</vt:lpstr>
      <vt:lpstr>Types of Currency Traders</vt:lpstr>
      <vt:lpstr>Exchange Rate Forecasting</vt:lpstr>
      <vt:lpstr>Management of  Currency Risk through Hedging</vt:lpstr>
      <vt:lpstr>Hedging Instruments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Gary</dc:creator>
  <cp:lastModifiedBy>admin</cp:lastModifiedBy>
  <cp:revision>163</cp:revision>
  <dcterms:created xsi:type="dcterms:W3CDTF">2010-11-01T17:51:55Z</dcterms:created>
  <dcterms:modified xsi:type="dcterms:W3CDTF">2013-12-17T01:18:43Z</dcterms:modified>
</cp:coreProperties>
</file>