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3"/>
  </p:notesMasterIdLst>
  <p:sldIdLst>
    <p:sldId id="298" r:id="rId3"/>
    <p:sldId id="299" r:id="rId4"/>
    <p:sldId id="291" r:id="rId5"/>
    <p:sldId id="259" r:id="rId6"/>
    <p:sldId id="260" r:id="rId7"/>
    <p:sldId id="261" r:id="rId8"/>
    <p:sldId id="262" r:id="rId9"/>
    <p:sldId id="263" r:id="rId10"/>
    <p:sldId id="264" r:id="rId11"/>
    <p:sldId id="265" r:id="rId12"/>
    <p:sldId id="266" r:id="rId13"/>
    <p:sldId id="267" r:id="rId14"/>
    <p:sldId id="268" r:id="rId15"/>
    <p:sldId id="269" r:id="rId16"/>
    <p:sldId id="285" r:id="rId17"/>
    <p:sldId id="270" r:id="rId18"/>
    <p:sldId id="271" r:id="rId19"/>
    <p:sldId id="272" r:id="rId20"/>
    <p:sldId id="273" r:id="rId21"/>
    <p:sldId id="286" r:id="rId22"/>
    <p:sldId id="274" r:id="rId23"/>
    <p:sldId id="287" r:id="rId24"/>
    <p:sldId id="275" r:id="rId25"/>
    <p:sldId id="276" r:id="rId26"/>
    <p:sldId id="296" r:id="rId27"/>
    <p:sldId id="277" r:id="rId28"/>
    <p:sldId id="278" r:id="rId29"/>
    <p:sldId id="288" r:id="rId30"/>
    <p:sldId id="280" r:id="rId31"/>
    <p:sldId id="282" r:id="rId3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CED4E4"/>
    <a:srgbClr val="B6B6B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7953" autoAdjust="0"/>
    <p:restoredTop sz="79502" autoAdjust="0"/>
  </p:normalViewPr>
  <p:slideViewPr>
    <p:cSldViewPr>
      <p:cViewPr>
        <p:scale>
          <a:sx n="60" d="100"/>
          <a:sy n="60" d="100"/>
        </p:scale>
        <p:origin x="-902" y="68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2184"/>
    </p:cViewPr>
  </p:sorterViewPr>
  <p:notesViewPr>
    <p:cSldViewPr>
      <p:cViewPr varScale="1">
        <p:scale>
          <a:sx n="47" d="100"/>
          <a:sy n="47" d="100"/>
        </p:scale>
        <p:origin x="-2131" y="-9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F8EDDF30-128D-43F8-936D-B738A3BA5FD0}" type="datetimeFigureOut">
              <a:rPr lang="en-US"/>
              <a:pPr>
                <a:defRPr/>
              </a:pPr>
              <a:t>11/14/2013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62D0A554-C189-49A9-936B-37328491E439}"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48132" name="Slide Number Placeholder 3"/>
          <p:cNvSpPr>
            <a:spLocks noGrp="1"/>
          </p:cNvSpPr>
          <p:nvPr>
            <p:ph type="sldNum" sz="quarter" idx="5"/>
          </p:nvPr>
        </p:nvSpPr>
        <p:spPr bwMode="auto">
          <a:noFill/>
          <a:ln>
            <a:miter lim="800000"/>
            <a:headEnd/>
            <a:tailEnd/>
          </a:ln>
        </p:spPr>
        <p:txBody>
          <a:bodyPr/>
          <a:lstStyle/>
          <a:p>
            <a:fld id="{03B39584-9B83-4B17-BC32-65247B53BA6B}" type="slidenum">
              <a:rPr lang="en-US" smtClean="0">
                <a:cs typeface="Arial" charset="0"/>
              </a:rPr>
              <a:pPr/>
              <a:t>1</a:t>
            </a:fld>
            <a:endParaRPr lang="en-US" smtClean="0">
              <a:cs typeface="Arial" charset="0"/>
            </a:endParaRPr>
          </a:p>
        </p:txBody>
      </p:sp>
      <p:sp>
        <p:nvSpPr>
          <p:cNvPr id="48133" name="Footer Placeholder 1"/>
          <p:cNvSpPr>
            <a:spLocks noGrp="1"/>
          </p:cNvSpPr>
          <p:nvPr>
            <p:ph type="ftr" sz="quarter" idx="4"/>
          </p:nvPr>
        </p:nvSpPr>
        <p:spPr bwMode="auto">
          <a:noFill/>
          <a:ln>
            <a:miter lim="800000"/>
            <a:headEnd/>
            <a:tailEnd/>
          </a:ln>
        </p:spPr>
        <p:txBody>
          <a:bodyPr/>
          <a:lstStyle/>
          <a:p>
            <a:r>
              <a:rPr lang="en-US" smtClean="0">
                <a:cs typeface="Arial" charset="0"/>
              </a:rPr>
              <a:t>Copyright © 2014 Pearson Education Inc.</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p:spPr>
      </p:sp>
      <p:sp>
        <p:nvSpPr>
          <p:cNvPr id="64515" name="Notes Placeholder 2"/>
          <p:cNvSpPr>
            <a:spLocks noGrp="1"/>
          </p:cNvSpPr>
          <p:nvPr>
            <p:ph type="body" idx="1"/>
          </p:nvPr>
        </p:nvSpPr>
        <p:spPr bwMode="auto">
          <a:xfrm>
            <a:off x="381000" y="4191000"/>
            <a:ext cx="6172200" cy="4648200"/>
          </a:xfrm>
          <a:noFill/>
        </p:spPr>
        <p:txBody>
          <a:bodyPr wrap="square" numCol="1" anchor="t" anchorCtr="0" compatLnSpc="1">
            <a:prstTxWarp prst="textNoShape">
              <a:avLst/>
            </a:prstTxWarp>
          </a:bodyPr>
          <a:lstStyle/>
          <a:p>
            <a:r>
              <a:rPr lang="en-US" smtClean="0"/>
              <a:t>High-technology firms routinely license their patents and know-how to foreign companies. For example, Intel has licensed the right to a new process for manufacturing computer chips to a chip manufacturer in Germany. Warner (in the opening vignette) licenses images from the Harry Potter books and movies to companies worldwide. Disney (disney.go.com) licenses the right to use its cartoon characters to shirt and hat manufacturers in Hong Kong. It also licenses its trademark names and logos to manufacturers of apparel, toys, and watches for sale worldwide. Licensing allows Disney to create synergies with foreign partners, which can adapt materials, colors, and other design elements to suit local tastes and market a product similar to one Disney may already produce in the United States.</a:t>
            </a:r>
          </a:p>
          <a:p>
            <a:r>
              <a:rPr lang="en-US" smtClean="0"/>
              <a:t>Upon signing a licensing contract, the licensee pays the licensor a fixed amount up front </a:t>
            </a:r>
            <a:r>
              <a:rPr lang="en-US" i="1" smtClean="0"/>
              <a:t>and </a:t>
            </a:r>
            <a:r>
              <a:rPr lang="en-US" smtClean="0"/>
              <a:t>an ongoing royalty of typically 2 to 5 percent of gross sales generated from using the licensed asset. The fixed amount covers the licensor’s initial costs of transferring the licensed asset to the licensee, including consultation, training in how to deploy the asset, engineering, or adaptation. Certain types of licensable assets, such as copyrights and trademarks, may have lower transfer costs. The royalty percentage may escalate with increasing sales. A typical licensing contract runs five to seven years and is renewable at the option of the parties. Initially, the licensor provides technical information and assistance to the licensee. Once the relationship has been established and the licensee fully understands its role, the licensor usually plays an advisory role but has no direct involvement in the market and provides no ongoing managerial guidance. Most firms enter into </a:t>
            </a:r>
            <a:r>
              <a:rPr lang="en-US" i="1" smtClean="0"/>
              <a:t>exclusive agreements</a:t>
            </a:r>
            <a:r>
              <a:rPr lang="en-US" smtClean="0"/>
              <a:t> in which the licensee is not permitted to share the licensed asset with any other company within a prescribed territory. In addition to operating in its domestic market, the licensee may also be permitted to export to other countries.</a:t>
            </a:r>
            <a:br>
              <a:rPr lang="en-US" smtClean="0"/>
            </a:br>
            <a:endParaRPr lang="en-US" smtClean="0"/>
          </a:p>
        </p:txBody>
      </p:sp>
      <p:sp>
        <p:nvSpPr>
          <p:cNvPr id="64516" name="Slide Number Placeholder 3"/>
          <p:cNvSpPr>
            <a:spLocks noGrp="1"/>
          </p:cNvSpPr>
          <p:nvPr>
            <p:ph type="sldNum" sz="quarter" idx="5"/>
          </p:nvPr>
        </p:nvSpPr>
        <p:spPr bwMode="auto">
          <a:noFill/>
          <a:ln>
            <a:miter lim="800000"/>
            <a:headEnd/>
            <a:tailEnd/>
          </a:ln>
        </p:spPr>
        <p:txBody>
          <a:bodyPr/>
          <a:lstStyle/>
          <a:p>
            <a:fld id="{7F75EF34-4302-4143-A083-EEEF15BA989C}" type="slidenum">
              <a:rPr lang="en-US" smtClean="0"/>
              <a:pPr/>
              <a:t>10</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p:spPr>
      </p:sp>
      <p:sp>
        <p:nvSpPr>
          <p:cNvPr id="6553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If the licensor is an MNE, it may enter a licensing arrangement with its own wholly or partly owned foreign affiliate. In this case, licensing is an efficient way to compensate the foreign affiliate, especially when it is a separate legal entity, and transfer intellectual property to it within a formal legal framework. In the fashion industry, firms with strong brands such as Bill Blass, Hugo Boss, and Pierre Cardin generate substantial profits from licensing deals for jeans, fragrances, and watches. Saks Inc. entered China by licensing its Saks Fifth Avenue name for a flagship department store in Shanghai. Saks generates revenue from the agreement and controls which merchandise is sold in China but has no other involvement. Licensing brings greater awareness of Saks Fifth Avenue to Asia without requiring Saks itself to operate the store, thereby reducing its risk. The national origin of some popular brands might surprise you. Switzerland-based Nestlé sells its KitKat brand of chocolate bars in the United States under license through Hershey Foods. Planters and Sunkist are brands owned by U.S. companies and sold in Britain and Singapore through licensing agreements with local companies. Evian bottled water is owned by the French company Danone and distributed in the United States under license by Coca-Cola. Indeed, a review of annual reports from 120 of the largest multinational food companies revealed that at least half engage in some form of international product licensing. </a:t>
            </a:r>
          </a:p>
          <a:p>
            <a:endParaRPr lang="en-US" smtClean="0"/>
          </a:p>
        </p:txBody>
      </p:sp>
      <p:sp>
        <p:nvSpPr>
          <p:cNvPr id="65540" name="Slide Number Placeholder 3"/>
          <p:cNvSpPr>
            <a:spLocks noGrp="1"/>
          </p:cNvSpPr>
          <p:nvPr>
            <p:ph type="sldNum" sz="quarter" idx="5"/>
          </p:nvPr>
        </p:nvSpPr>
        <p:spPr bwMode="auto">
          <a:noFill/>
          <a:ln>
            <a:miter lim="800000"/>
            <a:headEnd/>
            <a:tailEnd/>
          </a:ln>
        </p:spPr>
        <p:txBody>
          <a:bodyPr/>
          <a:lstStyle/>
          <a:p>
            <a:fld id="{DE9FDE20-E57E-4D56-AE1F-45C375ADA61D}" type="slidenum">
              <a:rPr lang="en-US" smtClean="0"/>
              <a:pPr/>
              <a:t>11</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p:spPr>
      </p:sp>
      <p:sp>
        <p:nvSpPr>
          <p:cNvPr id="6656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GB" smtClean="0"/>
          </a:p>
        </p:txBody>
      </p:sp>
      <p:sp>
        <p:nvSpPr>
          <p:cNvPr id="66564" name="Slide Number Placeholder 3"/>
          <p:cNvSpPr>
            <a:spLocks noGrp="1"/>
          </p:cNvSpPr>
          <p:nvPr>
            <p:ph type="sldNum" sz="quarter" idx="5"/>
          </p:nvPr>
        </p:nvSpPr>
        <p:spPr bwMode="auto">
          <a:noFill/>
          <a:ln>
            <a:miter lim="800000"/>
            <a:headEnd/>
            <a:tailEnd/>
          </a:ln>
        </p:spPr>
        <p:txBody>
          <a:bodyPr/>
          <a:lstStyle/>
          <a:p>
            <a:fld id="{355981B3-21F5-4611-9568-FD1732C14D46}" type="slidenum">
              <a:rPr lang="en-US" smtClean="0"/>
              <a:pPr/>
              <a:t>12</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p:spPr>
      </p:sp>
      <p:sp>
        <p:nvSpPr>
          <p:cNvPr id="675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GB" smtClean="0"/>
          </a:p>
        </p:txBody>
      </p:sp>
      <p:sp>
        <p:nvSpPr>
          <p:cNvPr id="67588" name="Slide Number Placeholder 3"/>
          <p:cNvSpPr>
            <a:spLocks noGrp="1"/>
          </p:cNvSpPr>
          <p:nvPr>
            <p:ph type="sldNum" sz="quarter" idx="5"/>
          </p:nvPr>
        </p:nvSpPr>
        <p:spPr bwMode="auto">
          <a:noFill/>
          <a:ln>
            <a:miter lim="800000"/>
            <a:headEnd/>
            <a:tailEnd/>
          </a:ln>
        </p:spPr>
        <p:txBody>
          <a:bodyPr/>
          <a:lstStyle/>
          <a:p>
            <a:fld id="{C8FE117D-F91E-4330-BE72-B5A7780AC39A}" type="slidenum">
              <a:rPr lang="en-US" smtClean="0"/>
              <a:pPr/>
              <a:t>13</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p:spPr>
      </p:sp>
      <p:sp>
        <p:nvSpPr>
          <p:cNvPr id="6861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i="1" dirty="0" smtClean="0"/>
              <a:t>Trademark </a:t>
            </a:r>
            <a:r>
              <a:rPr lang="en-US" dirty="0" smtClean="0"/>
              <a:t>licensing grants a firm permission to use another firm’s proprietary names, characters, or logos for a specified period of time in exchange for a royalty. Trademarks appear on such merchandise as clothing, games, food, beverages, gifts, novelties, toys, and home furnishings. Organizations and individuals with name-brand appeal benefit from trademark licensing, such as Coca-Cola, Harley-Davidson, Laura Ashley, Disney, Michael Jordan, and even your favorite university. A famous trademark like Harry Potter can generate millions of dollars to the owner with little effort. U.S. companies derive trademark-licensing revenues well in excess of $100 billion annually. </a:t>
            </a:r>
          </a:p>
          <a:p>
            <a:r>
              <a:rPr lang="en-US" dirty="0" smtClean="0"/>
              <a:t>In the United States and a number of other countries, firms acquire rights to trademarks through first use and continuous usage. In other countries, however, rights to trademarks are acquired through registration with government authorities. When a firm registers its trademark, it formally notifies government authorities that it owns the trademark and is entitled to intellectual property protection. Many countries require local use of the registered mark to maintain the registration.</a:t>
            </a:r>
          </a:p>
          <a:p>
            <a:endParaRPr lang="en-US" dirty="0" smtClean="0"/>
          </a:p>
          <a:p>
            <a:endParaRPr lang="en-US" dirty="0" smtClean="0"/>
          </a:p>
        </p:txBody>
      </p:sp>
      <p:sp>
        <p:nvSpPr>
          <p:cNvPr id="68612" name="Slide Number Placeholder 3"/>
          <p:cNvSpPr>
            <a:spLocks noGrp="1"/>
          </p:cNvSpPr>
          <p:nvPr>
            <p:ph type="sldNum" sz="quarter" idx="5"/>
          </p:nvPr>
        </p:nvSpPr>
        <p:spPr bwMode="auto">
          <a:noFill/>
          <a:ln>
            <a:miter lim="800000"/>
            <a:headEnd/>
            <a:tailEnd/>
          </a:ln>
        </p:spPr>
        <p:txBody>
          <a:bodyPr/>
          <a:lstStyle/>
          <a:p>
            <a:fld id="{B6A949BF-96E1-4FE5-A399-7CE97A38855C}" type="slidenum">
              <a:rPr lang="en-US" smtClean="0"/>
              <a:pPr/>
              <a:t>14</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p:spPr>
      </p:sp>
      <p:sp>
        <p:nvSpPr>
          <p:cNvPr id="696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The Japanese firm Sanrio licenses its trademark characters to apparel and accessory manufacturers worldwide, generating substantial revenue. Shown here is the Hello Kitty store in Osaka, Japan.</a:t>
            </a:r>
          </a:p>
          <a:p>
            <a:pPr eaLnBrk="1" hangingPunct="1"/>
            <a:endParaRPr lang="en-US" smtClean="0"/>
          </a:p>
          <a:p>
            <a:r>
              <a:rPr lang="en-US" smtClean="0"/>
              <a:t>The convention of gaining ownership to a trademark simply through registration has caused concerns for many firms. When it wanted to enter South Africa in the 1990s, McDonald’s was frustrated to learn that a local businessperson had already applied to register the McDonald’s trademark for his own use and to have the company’s rights to the trademark withdrawn. When McDonald’s protested in court to establish its ownership, the South African Supreme Court ruled in favor of the local entrepreneur. The company eventually won on appeal but only after spending a significant sum on legal fees.</a:t>
            </a:r>
          </a:p>
          <a:p>
            <a:r>
              <a:rPr lang="en-US" smtClean="0"/>
              <a:t>Winnie the Pooh (disney.go.com/pooh) is one of the biggest success stories of trademark licensing. Introduced as a character in children’s literature in 1926, Pooh evolved into a multi-billion dollar licensing property. Acquired by Disney in 1961, it is the second-highest earning fictional character of all time, behind only Mickey Mouse. The Pooh image is licensed to many manufacturers for inclusion on a range of products from baby merchandise to textiles to gardening products. There are roughly 1,000 Pooh licensees in Europe alone.</a:t>
            </a:r>
          </a:p>
          <a:p>
            <a:pPr eaLnBrk="1" hangingPunct="1"/>
            <a:endParaRPr lang="en-US" smtClean="0"/>
          </a:p>
        </p:txBody>
      </p:sp>
      <p:sp>
        <p:nvSpPr>
          <p:cNvPr id="69636" name="Slide Number Placeholder 3"/>
          <p:cNvSpPr>
            <a:spLocks noGrp="1"/>
          </p:cNvSpPr>
          <p:nvPr>
            <p:ph type="sldNum" sz="quarter" idx="5"/>
          </p:nvPr>
        </p:nvSpPr>
        <p:spPr bwMode="auto">
          <a:noFill/>
          <a:ln>
            <a:miter lim="800000"/>
            <a:headEnd/>
            <a:tailEnd/>
          </a:ln>
        </p:spPr>
        <p:txBody>
          <a:bodyPr/>
          <a:lstStyle/>
          <a:p>
            <a:fld id="{F18B4981-017B-4A00-9EA2-3FB9DCF69AE8}" type="slidenum">
              <a:rPr lang="en-US" smtClean="0"/>
              <a:pPr/>
              <a:t>15</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p:spPr>
      </p:sp>
      <p:sp>
        <p:nvSpPr>
          <p:cNvPr id="7065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In many countries, a </a:t>
            </a:r>
            <a:r>
              <a:rPr lang="en-US" i="1" dirty="0" smtClean="0"/>
              <a:t>copyright </a:t>
            </a:r>
            <a:r>
              <a:rPr lang="en-US" dirty="0" smtClean="0"/>
              <a:t>gives the owner the exclusive right to reproduce the work, prepare derivative works, distribute copies, or perform or display the work publicly. Original works include art, music, and literature, as well as computer software. The term of protection varies by country, but the creator’s life plus 50 years is typical. Because many countries offer little or no copyright protection, it is wise to investigate local copyright laws before publishing a work abroad. </a:t>
            </a:r>
          </a:p>
          <a:p>
            <a:endParaRPr lang="en-US" dirty="0" smtClean="0"/>
          </a:p>
        </p:txBody>
      </p:sp>
      <p:sp>
        <p:nvSpPr>
          <p:cNvPr id="70660" name="Slide Number Placeholder 3"/>
          <p:cNvSpPr>
            <a:spLocks noGrp="1"/>
          </p:cNvSpPr>
          <p:nvPr>
            <p:ph type="sldNum" sz="quarter" idx="5"/>
          </p:nvPr>
        </p:nvSpPr>
        <p:spPr bwMode="auto">
          <a:noFill/>
          <a:ln>
            <a:miter lim="800000"/>
            <a:headEnd/>
            <a:tailEnd/>
          </a:ln>
        </p:spPr>
        <p:txBody>
          <a:bodyPr/>
          <a:lstStyle/>
          <a:p>
            <a:fld id="{BCB6A01E-60E6-4B21-8C95-7AABFE769938}" type="slidenum">
              <a:rPr lang="en-US" smtClean="0"/>
              <a:pPr/>
              <a:t>16</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p:spPr>
      </p:sp>
      <p:sp>
        <p:nvSpPr>
          <p:cNvPr id="71683" name="Notes Placeholder 2"/>
          <p:cNvSpPr>
            <a:spLocks noGrp="1"/>
          </p:cNvSpPr>
          <p:nvPr>
            <p:ph type="body" idx="1"/>
          </p:nvPr>
        </p:nvSpPr>
        <p:spPr bwMode="auto">
          <a:xfrm>
            <a:off x="381000" y="4191000"/>
            <a:ext cx="6172200" cy="4724400"/>
          </a:xfrm>
          <a:noFill/>
        </p:spPr>
        <p:txBody>
          <a:bodyPr wrap="square" numCol="1" anchor="t" anchorCtr="0" compatLnSpc="1">
            <a:prstTxWarp prst="textNoShape">
              <a:avLst/>
            </a:prstTxWarp>
          </a:bodyPr>
          <a:lstStyle/>
          <a:p>
            <a:pPr>
              <a:lnSpc>
                <a:spcPct val="90000"/>
              </a:lnSpc>
            </a:pPr>
            <a:r>
              <a:rPr lang="en-US" smtClean="0"/>
              <a:t>Gaining access to technology is an important rationale for licensing. A </a:t>
            </a:r>
            <a:r>
              <a:rPr lang="en-US" b="1" smtClean="0"/>
              <a:t>know-how agreement </a:t>
            </a:r>
            <a:r>
              <a:rPr lang="en-US" smtClean="0"/>
              <a:t>is a contract in which the focal firm provides technological or management knowledge about how to design, manufacture, or deliver a product or a service to a licensee in exchange for a royalty. The royalty may be a lump sum, a </a:t>
            </a:r>
            <a:r>
              <a:rPr lang="en-US" i="1" smtClean="0"/>
              <a:t>running royalty </a:t>
            </a:r>
            <a:r>
              <a:rPr lang="en-US" smtClean="0"/>
              <a:t>based on the volume of products produced from the know-how, or a combination of both.</a:t>
            </a:r>
          </a:p>
          <a:p>
            <a:pPr>
              <a:lnSpc>
                <a:spcPct val="90000"/>
              </a:lnSpc>
            </a:pPr>
            <a:r>
              <a:rPr lang="en-US" smtClean="0"/>
              <a:t>In some industries, such as pharmaceuticals and semiconductors, inventions and other intellectual property are acquired in reciprocal licensing arrangements between firms in the same or similar industries. Known as </a:t>
            </a:r>
            <a:r>
              <a:rPr lang="en-US" i="1" smtClean="0"/>
              <a:t>cross-licensing</a:t>
            </a:r>
            <a:r>
              <a:rPr lang="en-US" smtClean="0"/>
              <a:t>, the practice is common in industries with rapid technological advances that often build on each other. Technology licensing from competitors reduces the cost of innovation by avoiding duplication of research, while reducing the risk of excluding any one firm from access to new developments.</a:t>
            </a:r>
          </a:p>
          <a:p>
            <a:pPr>
              <a:lnSpc>
                <a:spcPct val="90000"/>
              </a:lnSpc>
            </a:pPr>
            <a:r>
              <a:rPr lang="en-US" smtClean="0"/>
              <a:t>AT&amp;T (www.att.com) once held most of the key patents in the semiconductor industry. As more firms entered the industry and the pace of research and development (R&amp;D) quickened, AT&amp;T risked being surpassed by competitors in Europe, Japan, and the United States, where thousands of semiconductor patents were being awarded. In such a complex network of patents, few firms would have succeeded without obtaining licenses from competitors. AT&amp;T, Intel, Siemens, and numerous other competitors began licensing their patents to each other, creating synergies that greatly accelerated innovation in semiconductors.</a:t>
            </a:r>
          </a:p>
          <a:p>
            <a:pPr>
              <a:lnSpc>
                <a:spcPct val="90000"/>
              </a:lnSpc>
            </a:pPr>
            <a:r>
              <a:rPr lang="en-US" smtClean="0"/>
              <a:t>In the pharmaceutical industry, the R&amp;D expense to develop new drugs can reach billions of dollars. Pharmaceutical firms want to launch new drugs quickly in order to recoup these costs and expedite product development. Thus, the firms frequently cross license technologies to each other, exchanging scientific knowledge about producing specific products, as well as the right to distribute them in certain geographic regions. In other industries, firms may license technology and know-how from competitors to compensate for insufficient knowledge, fill gaps in their product line-ups, enter new businesses, or save time and money.</a:t>
            </a:r>
          </a:p>
          <a:p>
            <a:pPr>
              <a:lnSpc>
                <a:spcPct val="90000"/>
              </a:lnSpc>
            </a:pPr>
            <a:endParaRPr lang="en-US" smtClean="0"/>
          </a:p>
        </p:txBody>
      </p:sp>
      <p:sp>
        <p:nvSpPr>
          <p:cNvPr id="71684" name="Slide Number Placeholder 3"/>
          <p:cNvSpPr>
            <a:spLocks noGrp="1"/>
          </p:cNvSpPr>
          <p:nvPr>
            <p:ph type="sldNum" sz="quarter" idx="5"/>
          </p:nvPr>
        </p:nvSpPr>
        <p:spPr bwMode="auto">
          <a:noFill/>
          <a:ln>
            <a:miter lim="800000"/>
            <a:headEnd/>
            <a:tailEnd/>
          </a:ln>
        </p:spPr>
        <p:txBody>
          <a:bodyPr/>
          <a:lstStyle/>
          <a:p>
            <a:fld id="{7DC12B83-834C-45E2-A04B-78D6942149C6}" type="slidenum">
              <a:rPr lang="en-US" smtClean="0"/>
              <a:pPr/>
              <a:t>17</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7270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The greatest amount of licensing occurs in the apparel, games, and toy industries. In late 2009, Disney acquired Marvel Entertainment for $4 billion, greatly expanding Disney’s inventory of licensed assets. Licensing sales have benefited immensely from the emergence of large-scale retailers, such as Walmart and Carrefour, and Internet-based selling. </a:t>
            </a:r>
          </a:p>
        </p:txBody>
      </p:sp>
      <p:sp>
        <p:nvSpPr>
          <p:cNvPr id="72708" name="Slide Number Placeholder 3"/>
          <p:cNvSpPr>
            <a:spLocks noGrp="1"/>
          </p:cNvSpPr>
          <p:nvPr>
            <p:ph type="sldNum" sz="quarter" idx="5"/>
          </p:nvPr>
        </p:nvSpPr>
        <p:spPr bwMode="auto">
          <a:noFill/>
          <a:ln>
            <a:miter lim="800000"/>
            <a:headEnd/>
            <a:tailEnd/>
          </a:ln>
        </p:spPr>
        <p:txBody>
          <a:bodyPr/>
          <a:lstStyle/>
          <a:p>
            <a:fld id="{B06D3775-BFE7-4F88-9D2B-302AB1EC28C3}" type="slidenum">
              <a:rPr lang="en-US" smtClean="0"/>
              <a:pPr/>
              <a:t>18</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xfrm>
            <a:off x="381000" y="4267200"/>
            <a:ext cx="6172200" cy="4648200"/>
          </a:xfrm>
          <a:noFill/>
        </p:spPr>
        <p:txBody>
          <a:bodyPr wrap="square" numCol="1" anchor="t" anchorCtr="0" compatLnSpc="1">
            <a:prstTxWarp prst="textNoShape">
              <a:avLst/>
            </a:prstTxWarp>
          </a:bodyPr>
          <a:lstStyle/>
          <a:p>
            <a:pPr>
              <a:lnSpc>
                <a:spcPct val="90000"/>
              </a:lnSpc>
            </a:pPr>
            <a:r>
              <a:rPr lang="en-US" smtClean="0"/>
              <a:t>Licensing requires neither substantial capital investment nor direct involvement of the licensor in the foreign market. Unlike other entry strategies, the licensor need not establish a physical presence in the market or maintain inventory there. Simultaneously, the licensee benefits by gaining access to a key technology at a much lower cost and in less time than if it had developed the technology on its own. Licensing makes entry possible in countries that restrict foreign ownership in security-sensitive industries, such as defense and energy. Licensing also facilitates entry in markets that are difficult to enter because of trade barriers, tariffs, and bureaucratic requirements, which usually apply only to exporting or FDI. Licensing can be used as a low-cost strategy to test the viability of foreign markets. By establishing a relationship with a local licensee, the foreign firm can learn about the target market and devise the best future strategy for establishing a more durable presence there. For example, Swiss pharmaceutical manufacturer Roche entered a licensing agreement with Chugai Pharmaceuticals in Japan, where success requires substantial knowledge of the local market and the drug approval process. The relationship accelerated Roche’s penetration of the huge Japanese market. Licensing can also help the firm develop its brand name in a target market and preempt the later entry of competitors. </a:t>
            </a:r>
          </a:p>
          <a:p>
            <a:pPr>
              <a:lnSpc>
                <a:spcPct val="90000"/>
              </a:lnSpc>
            </a:pPr>
            <a:r>
              <a:rPr lang="en-US" smtClean="0"/>
              <a:t>From the licensor’s standpoint, licensing is a relatively passive entry strategy. Profits tend to be lower than those from exporting or FDI, and licensing does not guarantee a basis for future expansion. To earn royalties, the licensor must rely on the licensee’s sales and marketing prowess. A weak partner will provide only meager royalties. Also, licensing provides limited control over how the licensor’s asset is used. If the licensee produces a substandard product, the licensor’s reputation can be harmed. To avoid such problems, experienced firms require foreign licensees to meet minimum quality and performance standards. For example, Budweiser beer is made and distributed in Japan through a licensing arrangement with Kirin (www.kirin.co.jp/english). Kirin is one of Japan’s most reputable brewers and produces the beer according to Budweiser’s strict standards. </a:t>
            </a:r>
          </a:p>
          <a:p>
            <a:pPr>
              <a:lnSpc>
                <a:spcPct val="90000"/>
              </a:lnSpc>
            </a:pPr>
            <a:endParaRPr lang="en-US" smtClean="0"/>
          </a:p>
          <a:p>
            <a:pPr>
              <a:lnSpc>
                <a:spcPct val="90000"/>
              </a:lnSpc>
            </a:pPr>
            <a:endParaRPr lang="en-US" smtClean="0"/>
          </a:p>
        </p:txBody>
      </p:sp>
      <p:sp>
        <p:nvSpPr>
          <p:cNvPr id="73732" name="Slide Number Placeholder 3"/>
          <p:cNvSpPr>
            <a:spLocks noGrp="1"/>
          </p:cNvSpPr>
          <p:nvPr>
            <p:ph type="sldNum" sz="quarter" idx="5"/>
          </p:nvPr>
        </p:nvSpPr>
        <p:spPr bwMode="auto">
          <a:noFill/>
          <a:ln>
            <a:miter lim="800000"/>
            <a:headEnd/>
            <a:tailEnd/>
          </a:ln>
        </p:spPr>
        <p:txBody>
          <a:bodyPr/>
          <a:lstStyle/>
          <a:p>
            <a:fld id="{5681AABE-C328-4DCE-9401-969E7D71578E}" type="slidenum">
              <a:rPr lang="en-US" smtClean="0"/>
              <a:pPr/>
              <a:t>19</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bwMode="auto">
          <a:noFill/>
          <a:ln>
            <a:miter lim="800000"/>
            <a:headEnd/>
            <a:tailEnd/>
          </a:ln>
        </p:spPr>
        <p:txBody>
          <a:bodyPr/>
          <a:lstStyle/>
          <a:p>
            <a:fld id="{BA48AB7A-C6F6-4D6B-A90C-862B81758335}" type="slidenum">
              <a:rPr lang="en-US" smtClean="0">
                <a:cs typeface="Arial" charset="0"/>
              </a:rPr>
              <a:pPr/>
              <a:t>2</a:t>
            </a:fld>
            <a:endParaRPr lang="en-US" smtClean="0">
              <a:cs typeface="Arial" charset="0"/>
            </a:endParaRPr>
          </a:p>
        </p:txBody>
      </p:sp>
      <p:sp>
        <p:nvSpPr>
          <p:cNvPr id="51203" name="Rectangle 2"/>
          <p:cNvSpPr>
            <a:spLocks noGrp="1" noRot="1" noChangeAspect="1" noChangeArrowheads="1" noTextEdit="1"/>
          </p:cNvSpPr>
          <p:nvPr>
            <p:ph type="sldImg"/>
          </p:nvPr>
        </p:nvSpPr>
        <p:spPr bwMode="auto">
          <a:xfrm>
            <a:off x="1143000" y="685800"/>
            <a:ext cx="4573588" cy="3430588"/>
          </a:xfrm>
          <a:noFill/>
          <a:ln>
            <a:solidFill>
              <a:srgbClr val="000000"/>
            </a:solidFill>
            <a:miter lim="800000"/>
            <a:headEnd/>
            <a:tailEnd/>
          </a:ln>
        </p:spPr>
      </p:sp>
      <p:sp>
        <p:nvSpPr>
          <p:cNvPr id="51204" name="Rectangle 3"/>
          <p:cNvSpPr>
            <a:spLocks noGrp="1" noChangeArrowheads="1"/>
          </p:cNvSpPr>
          <p:nvPr>
            <p:ph type="body" idx="1"/>
          </p:nvPr>
        </p:nvSpPr>
        <p:spPr bwMode="auto">
          <a:xfrm>
            <a:off x="914400" y="4343400"/>
            <a:ext cx="5029200" cy="4114800"/>
          </a:xfrm>
          <a:noFill/>
        </p:spPr>
        <p:txBody>
          <a:bodyPr wrap="square" lIns="89190" tIns="44595" rIns="89190" bIns="44595" numCol="1" anchor="t" anchorCtr="0" compatLnSpc="1">
            <a:prstTxWarp prst="textNoShape">
              <a:avLst/>
            </a:prstTxWarp>
          </a:bodyPr>
          <a:lstStyle/>
          <a:p>
            <a:pPr marL="223838" indent="-223838"/>
            <a:endParaRPr lang="id-ID" sz="140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74755" name="Notes Placeholder 2"/>
          <p:cNvSpPr>
            <a:spLocks noGrp="1"/>
          </p:cNvSpPr>
          <p:nvPr>
            <p:ph type="body" idx="1"/>
          </p:nvPr>
        </p:nvSpPr>
        <p:spPr bwMode="auto">
          <a:xfrm>
            <a:off x="304800" y="4267200"/>
            <a:ext cx="6172200" cy="4876800"/>
          </a:xfrm>
          <a:noFill/>
        </p:spPr>
        <p:txBody>
          <a:bodyPr wrap="square" numCol="1" anchor="t" anchorCtr="0" compatLnSpc="1">
            <a:prstTxWarp prst="textNoShape">
              <a:avLst/>
            </a:prstTxWarp>
          </a:bodyPr>
          <a:lstStyle/>
          <a:p>
            <a:pPr eaLnBrk="1" hangingPunct="1">
              <a:lnSpc>
                <a:spcPct val="90000"/>
              </a:lnSpc>
            </a:pPr>
            <a:r>
              <a:rPr lang="en-US" smtClean="0"/>
              <a:t>Licensors run the risk of creating competitors, as Mattel discovered when it granted a license to a Brazilian firm to market Barbie dolls. The latter firm went on to create a competitor to Barbie, the Susi doll.</a:t>
            </a:r>
          </a:p>
          <a:p>
            <a:pPr>
              <a:lnSpc>
                <a:spcPct val="90000"/>
              </a:lnSpc>
            </a:pPr>
            <a:r>
              <a:rPr lang="en-US" smtClean="0"/>
              <a:t>If the licensee is very successful, the licensor may regret not entering the market through a more lucrative entry strategy. This happened to Disney, which developed Disneyland Tokyo through a licensing arrangement with a Japanese partner. When the theme park proved more successful than originally forecast, Disney management wished it had used FDI to develop Disneyland Tokyo itself. In Mexico, Televisa (www .televisa.com), the largest producer of Spanish language TV programming, opted for a licensing arrangement with California-based Univision to enter the U.S. market. Although there are more than 35 million native Spanish speakers in the United States, Televisa receives only 9 percent of Univision’s Spanish market advertising revenue.</a:t>
            </a:r>
          </a:p>
          <a:p>
            <a:pPr>
              <a:lnSpc>
                <a:spcPct val="90000"/>
              </a:lnSpc>
            </a:pPr>
            <a:r>
              <a:rPr lang="en-US" smtClean="0"/>
              <a:t>Because licensing requires sharing intellectual property with other firms, the risk of creating a future competitor is substantial. The rival may exploit the licensor’s intellectual property by entering third countries or creating products based on knowledge gained in the relationship. This scenario has played out in the auto, computer chip, and consumer electronics industries in Asia as Western firms have transferred process technologies to firms in China, Japan, and South Korea. Japan’s Sony (www.sony.net) originally licensed transistor technology from U.S. inventor Bell Laboratories to make hearing aids. But instead Sony used the technology to create small, battery powered transistor radios and soon grew to become a global leader in this product.</a:t>
            </a:r>
          </a:p>
          <a:p>
            <a:pPr>
              <a:lnSpc>
                <a:spcPct val="90000"/>
              </a:lnSpc>
            </a:pPr>
            <a:r>
              <a:rPr lang="en-US" smtClean="0"/>
              <a:t>The U.S. toymaker Mattel licensed rights to distribute the Barbie doll to the Brazilian toymaker Estrela (www.estrela.com.br). Once the agreement expired, Estrela developed its own Barbie look-alike –“Susi”—which surpassed Brazilian sales of Barbie dolls. Estrela then launched the Susi doll throughout South America to great success. In Japan, Mattel entered a licensing agreement with local toymaker Takara (www.takaratomy.co.jp), which adapted the Barbie doll for Japanese girls. When the agreement expired, Takara continued to sell the doll under the name “Jenny,” becoming a competitor to Mattel in the world’s second-biggest toy market.</a:t>
            </a:r>
          </a:p>
          <a:p>
            <a:pPr eaLnBrk="1" hangingPunct="1">
              <a:lnSpc>
                <a:spcPct val="90000"/>
              </a:lnSpc>
            </a:pPr>
            <a:r>
              <a:rPr lang="en-US" smtClean="0"/>
              <a:t> </a:t>
            </a:r>
          </a:p>
          <a:p>
            <a:pPr eaLnBrk="1" hangingPunct="1">
              <a:lnSpc>
                <a:spcPct val="90000"/>
              </a:lnSpc>
            </a:pPr>
            <a:endParaRPr lang="en-US" smtClean="0"/>
          </a:p>
        </p:txBody>
      </p:sp>
      <p:sp>
        <p:nvSpPr>
          <p:cNvPr id="74756" name="Slide Number Placeholder 3"/>
          <p:cNvSpPr>
            <a:spLocks noGrp="1"/>
          </p:cNvSpPr>
          <p:nvPr>
            <p:ph type="sldNum" sz="quarter" idx="5"/>
          </p:nvPr>
        </p:nvSpPr>
        <p:spPr bwMode="auto">
          <a:noFill/>
          <a:ln>
            <a:miter lim="800000"/>
            <a:headEnd/>
            <a:tailEnd/>
          </a:ln>
        </p:spPr>
        <p:txBody>
          <a:bodyPr/>
          <a:lstStyle/>
          <a:p>
            <a:fld id="{D3D1A3CD-BE77-46C6-B691-225DB8B9F4BC}" type="slidenum">
              <a:rPr lang="en-US" smtClean="0"/>
              <a:pPr/>
              <a:t>20</a:t>
            </a:fld>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a:xfrm>
            <a:off x="350838" y="4191000"/>
            <a:ext cx="6172200" cy="4953000"/>
          </a:xfrm>
        </p:spPr>
        <p:txBody>
          <a:bodyPr>
            <a:normAutofit lnSpcReduction="10000"/>
          </a:bodyPr>
          <a:lstStyle/>
          <a:p>
            <a:pPr>
              <a:defRPr/>
            </a:pPr>
            <a:r>
              <a:rPr lang="en-US" dirty="0" smtClean="0"/>
              <a:t>Franchising is an advanced form of licensing in which the focal firm, the </a:t>
            </a:r>
            <a:r>
              <a:rPr lang="en-US" i="1" dirty="0" smtClean="0"/>
              <a:t>franchisor</a:t>
            </a:r>
            <a:r>
              <a:rPr lang="en-US" dirty="0" smtClean="0"/>
              <a:t>, allows an entrepreneur, the </a:t>
            </a:r>
            <a:r>
              <a:rPr lang="en-US" i="1" dirty="0" smtClean="0"/>
              <a:t>franchisee, </a:t>
            </a:r>
            <a:r>
              <a:rPr lang="en-US" dirty="0" smtClean="0"/>
              <a:t>the right to use an entire business system in exchange for compensation. As with licensing, an explicit contract defines the terms of the relationship. McDonald’s, Subway, Hertz, and FedEx are well-established international franchisors. Others that use franchising to expand abroad include Benetton, Body Shop, Yves Rocher, and Marks &amp; Spencer. Franchising is common in international retailing. However, some retailers such as IKEA and Starbucks have a strong preference for internationalizing through company-owned outlets. Ownership provides these firms with greater control over foreign operations but also typically restricts their ability to expand more rapidly abroad.</a:t>
            </a:r>
          </a:p>
          <a:p>
            <a:pPr>
              <a:defRPr/>
            </a:pPr>
            <a:r>
              <a:rPr lang="en-US" dirty="0" smtClean="0"/>
              <a:t>Although there are various types of franchising, the most typical arrangement is </a:t>
            </a:r>
            <a:r>
              <a:rPr lang="en-US" i="1" dirty="0" smtClean="0"/>
              <a:t>business format franchising </a:t>
            </a:r>
            <a:r>
              <a:rPr lang="en-US" dirty="0" smtClean="0"/>
              <a:t>(sometimes called </a:t>
            </a:r>
            <a:r>
              <a:rPr lang="en-US" i="1" dirty="0" smtClean="0"/>
              <a:t>system franchising</a:t>
            </a:r>
            <a:r>
              <a:rPr lang="en-US" dirty="0" smtClean="0"/>
              <a:t>).  The franchisor transfers to the franchisee a total business method, including production and marketing methods, sales systems, procedures, and management know-how, as well as the use of its name and usage rights for products, patents, and trademarks. The franchisor also provides the franchisee with training, ongoing support, incentive programs, and the right to participate in cooperative marketing programs.</a:t>
            </a:r>
          </a:p>
          <a:p>
            <a:pPr>
              <a:defRPr/>
            </a:pPr>
            <a:r>
              <a:rPr lang="en-US" dirty="0" smtClean="0"/>
              <a:t>In return, the franchisee pays some type of compensation to the franchisor, usually a royalty representing a percentage of the franchisee’s revenues. The franchisee may be required to purchase certain equipment and supplies from the franchisor to ensure standardized products and consistent quality. Burger King and Subway require franchisees to buy food preparation equipment from specified suppliers. While licensing relationships are often short-lived, franchising parties normally establish an ongoing relationship that may last many years, making for a more stable longterm entry strategy. In addition, franchisors often combine franchising with other entry strategies. For example, about 70 percent of the more than 2,400 Body Shop stores worldwide are operated by franchisees, while the rest are owned by Body Shop headquarters (www.thebodyshop.com). Large retailers such as Carrefour often employ both franchising and FDI when expanding abroad.</a:t>
            </a:r>
            <a:endParaRPr lang="en-US" dirty="0"/>
          </a:p>
        </p:txBody>
      </p:sp>
      <p:sp>
        <p:nvSpPr>
          <p:cNvPr id="75780" name="Slide Number Placeholder 3"/>
          <p:cNvSpPr>
            <a:spLocks noGrp="1"/>
          </p:cNvSpPr>
          <p:nvPr>
            <p:ph type="sldNum" sz="quarter" idx="5"/>
          </p:nvPr>
        </p:nvSpPr>
        <p:spPr bwMode="auto">
          <a:noFill/>
          <a:ln>
            <a:miter lim="800000"/>
            <a:headEnd/>
            <a:tailEnd/>
          </a:ln>
        </p:spPr>
        <p:txBody>
          <a:bodyPr/>
          <a:lstStyle/>
          <a:p>
            <a:fld id="{ADA3709F-41EE-4029-8622-4DCC735706DB}" type="slidenum">
              <a:rPr lang="en-US" smtClean="0"/>
              <a:pPr/>
              <a:t>21</a:t>
            </a:fld>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p:spPr>
      </p:sp>
      <p:sp>
        <p:nvSpPr>
          <p:cNvPr id="76803" name="Notes Placeholder 2"/>
          <p:cNvSpPr>
            <a:spLocks noGrp="1"/>
          </p:cNvSpPr>
          <p:nvPr>
            <p:ph type="body" idx="1"/>
          </p:nvPr>
        </p:nvSpPr>
        <p:spPr bwMode="auto">
          <a:xfrm>
            <a:off x="365125" y="4191000"/>
            <a:ext cx="6172200" cy="4953000"/>
          </a:xfrm>
          <a:noFill/>
        </p:spPr>
        <p:txBody>
          <a:bodyPr wrap="square" numCol="1" anchor="t" anchorCtr="0" compatLnSpc="1">
            <a:prstTxWarp prst="textNoShape">
              <a:avLst/>
            </a:prstTxWarp>
          </a:bodyPr>
          <a:lstStyle/>
          <a:p>
            <a:pPr>
              <a:lnSpc>
                <a:spcPct val="90000"/>
              </a:lnSpc>
            </a:pPr>
            <a:r>
              <a:rPr lang="en-US" smtClean="0"/>
              <a:t>Franchising is more comprehensive than licensing because the franchisor prescribes virtually all of the business activities of the franchisee. The franchisor tightly controls the business system to ensure consistent standards. International franchisors employ globally recognized trademarks and attempt to guarantee the customer a uniform retail experience and consistent product quality. Completely standardized business activities, however, are difficult to replicate across diverse markets. Differences in franchisee resources, key ingredients, worker qualifications, and physical space may necessitate changes to the franchise formula. Space restrictions in Japan forced KFC to reconfigure its cooking equipment from a wide horizontal design, common in the United States, to a narrower, more vertical design that saves space. Japanese KFCs also tend to be multistoried restaurants to save on the high cost of land. The challenge is to strike the right balance, adapting the format to respond to local markets without affecting the overall image and service of the franchise.</a:t>
            </a:r>
          </a:p>
          <a:p>
            <a:pPr>
              <a:lnSpc>
                <a:spcPct val="90000"/>
              </a:lnSpc>
            </a:pPr>
            <a:r>
              <a:rPr lang="en-US" smtClean="0"/>
              <a:t>Some focal firms may choose to work with a single, coordinating franchisee in a particular country or region. In this </a:t>
            </a:r>
            <a:r>
              <a:rPr lang="en-US" b="1" smtClean="0"/>
              <a:t>master franchise </a:t>
            </a:r>
            <a:r>
              <a:rPr lang="en-US" smtClean="0"/>
              <a:t>arrangement, an independent company is licensed to establish, develop, and manage the entire franchising network in its market. The master franchisee has the right to sub-franchise to other independent businesses and thus assume the role of the local franchisor. McDonald’s is organized this way in Japan. From the focal firm’s perspective, the arrangement is the least capital and time-intensive. By delegating the responsibilities of identifying and working with its franchisees directly, the focal firm gives up considerable control over its foreign market operations.</a:t>
            </a:r>
          </a:p>
          <a:p>
            <a:pPr>
              <a:lnSpc>
                <a:spcPct val="90000"/>
              </a:lnSpc>
            </a:pPr>
            <a:r>
              <a:rPr lang="en-US" smtClean="0"/>
              <a:t>Master franchisees prefer this arrangement because it provides them with an exclusive, large, predefined territory (often an entire country) and substantial economies of scale based on operating numerous sales outlets simultaneously. They gain access to a proven retailing and marketing concept and partnership with a corporate headquarters and master franchisees in other territories, which typically provide support, know-how, and the latest innovations in the field. Master franchising accounts for as much as 80 percent of international franchising deals. Sbarro, Inc., the pizza chain, operates via master franchises in Belgium, Britain, Canada, Guatemala, Kuwait, and the Philippines.</a:t>
            </a:r>
          </a:p>
          <a:p>
            <a:pPr>
              <a:lnSpc>
                <a:spcPct val="90000"/>
              </a:lnSpc>
            </a:pPr>
            <a:endParaRPr lang="en-US" smtClean="0"/>
          </a:p>
        </p:txBody>
      </p:sp>
      <p:sp>
        <p:nvSpPr>
          <p:cNvPr id="76804" name="Slide Number Placeholder 3"/>
          <p:cNvSpPr>
            <a:spLocks noGrp="1"/>
          </p:cNvSpPr>
          <p:nvPr>
            <p:ph type="sldNum" sz="quarter" idx="5"/>
          </p:nvPr>
        </p:nvSpPr>
        <p:spPr bwMode="auto">
          <a:noFill/>
          <a:ln>
            <a:miter lim="800000"/>
            <a:headEnd/>
            <a:tailEnd/>
          </a:ln>
        </p:spPr>
        <p:txBody>
          <a:bodyPr/>
          <a:lstStyle/>
          <a:p>
            <a:fld id="{8690FC42-C96E-4AEE-AD8C-A5F700788F65}" type="slidenum">
              <a:rPr lang="en-US" smtClean="0"/>
              <a:pPr/>
              <a:t>22</a:t>
            </a:fld>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p:spPr>
      </p:sp>
      <p:sp>
        <p:nvSpPr>
          <p:cNvPr id="7782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Franchising is a global phenomenon and accounts for a large proportion of international trade in services, especially fast-food outlets, professional business services, home improvement, and various types of retailers.  Subway (www.subway.com) is the third-largest U.S. fast-food chain in China, where its fish and tuna salad sandwiches are top sellers. </a:t>
            </a:r>
          </a:p>
          <a:p>
            <a:r>
              <a:rPr lang="en-US" smtClean="0"/>
              <a:t>The United States is home to the largest number of franchisors and dominates international franchising. U.S. franchisors and their franchisees account for roughly $1 trillion in annual U.S. retail sales—an astonishing 40 percent of total U.S. retail sales. Approximately one in every twelve retail establishments in the United States is a franchised business. The United Kingdom is home to numerous home-grown franchisors, like Eden Delicious and Perfect Pizza. Annual franchised sales of fast food in Britain are said to account for 30 percent of all food eaten outside the home.</a:t>
            </a:r>
          </a:p>
          <a:p>
            <a:r>
              <a:rPr lang="en-US" smtClean="0"/>
              <a:t>The ability to exchange information instantaneously through the Internet enhances the franchisor’s ability to control international operations and saves time and money. Some franchisees use electronic point-of-sale equipment that links their sales and inventory data to the franchisor’s central warehouse and distribution network. Information technology also allows the franchisor to serve customers or franchisees with central accounting and other business process functions.</a:t>
            </a:r>
          </a:p>
          <a:p>
            <a:endParaRPr lang="en-US" smtClean="0"/>
          </a:p>
        </p:txBody>
      </p:sp>
      <p:sp>
        <p:nvSpPr>
          <p:cNvPr id="77828" name="Slide Number Placeholder 3"/>
          <p:cNvSpPr>
            <a:spLocks noGrp="1"/>
          </p:cNvSpPr>
          <p:nvPr>
            <p:ph type="sldNum" sz="quarter" idx="5"/>
          </p:nvPr>
        </p:nvSpPr>
        <p:spPr bwMode="auto">
          <a:noFill/>
          <a:ln>
            <a:miter lim="800000"/>
            <a:headEnd/>
            <a:tailEnd/>
          </a:ln>
        </p:spPr>
        <p:txBody>
          <a:bodyPr/>
          <a:lstStyle/>
          <a:p>
            <a:fld id="{7618C553-D486-45F3-8A58-51B229F0065E}" type="slidenum">
              <a:rPr lang="en-US" smtClean="0"/>
              <a:pPr/>
              <a:t>23</a:t>
            </a:fld>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p:spPr>
      </p:sp>
      <p:sp>
        <p:nvSpPr>
          <p:cNvPr id="82947" name="Notes Placeholder 2"/>
          <p:cNvSpPr>
            <a:spLocks noGrp="1"/>
          </p:cNvSpPr>
          <p:nvPr>
            <p:ph type="body" idx="1"/>
          </p:nvPr>
        </p:nvSpPr>
        <p:spPr bwMode="auto">
          <a:xfrm>
            <a:off x="381000" y="4191000"/>
            <a:ext cx="6172200" cy="4953000"/>
          </a:xfrm>
          <a:noFill/>
        </p:spPr>
        <p:txBody>
          <a:bodyPr wrap="square" numCol="1" anchor="t" anchorCtr="0" compatLnSpc="1">
            <a:prstTxWarp prst="textNoShape">
              <a:avLst/>
            </a:prstTxWarp>
          </a:bodyPr>
          <a:lstStyle/>
          <a:p>
            <a:r>
              <a:rPr lang="en-US" smtClean="0"/>
              <a:t>Firms prefer franchising when they lack the capital or international experience to get established abroad through FDI, or when offering the product through exporting or basic licensing is ineffective as an internationalization strategy. Foreign markets often provide greater profitability than the home market. For example, the Beijing KFC store has generated more sales than any other KFC outlet worldwide partly due to the novelty and popularity of the offering and the lack of direct competition. Governments in host countries often encourage franchising by foreign entrants because most of the profits and investment remain in the local economy.</a:t>
            </a:r>
          </a:p>
          <a:p>
            <a:r>
              <a:rPr lang="en-US" smtClean="0"/>
              <a:t>For the franchisor, franchising is a low-risk, low-cost entry strategy. It offers the ability to develop international markets relatively quickly and on a larger scale than possible for most non-franchise firms. The franchisor can generate profit with only incremental investments in capital, staff, production, and distribution.</a:t>
            </a:r>
          </a:p>
          <a:p>
            <a:r>
              <a:rPr lang="en-US" smtClean="0"/>
              <a:t>The major disadvantages include the need to maintain control over potentially thousands of outlets worldwide and the risk of creating competitors. When the franchising agreement is terminated, some franchisees leverage their newly acquired knowledge to remain in business, often by slightly altering the franchisor’s brand name or trademark. Franchisees may also jeopardize the franchisor’s image by not upholding its standards. Dunkin’ Donuts experienced problems in Russia when it discovered some franchisees were selling vodka along with donuts.</a:t>
            </a:r>
          </a:p>
          <a:p>
            <a:r>
              <a:rPr lang="en-US" smtClean="0"/>
              <a:t>When the franchisor depends heavily on a foreign partner as master franchisee, it is critical to cultivate friendly, durable relationships. However, even experienced franchisors sometimes encounter major challenges. In 2010, nearly 30 years after opening its first outlet in Japan, restaurant chain Wendy’s could not reach a new agreement with its Japanese master franchisee, Zensho Company, and chose to close its seventy-one restaurants there. The move disappointed countless Japanese fans, who formed long lines in front of Wendy’s outlets in the days before the hamburger chain was shuttered.</a:t>
            </a:r>
            <a:br>
              <a:rPr lang="en-US" smtClean="0"/>
            </a:br>
            <a:endParaRPr lang="en-US" smtClean="0"/>
          </a:p>
        </p:txBody>
      </p:sp>
      <p:sp>
        <p:nvSpPr>
          <p:cNvPr id="82948" name="Slide Number Placeholder 3"/>
          <p:cNvSpPr>
            <a:spLocks noGrp="1"/>
          </p:cNvSpPr>
          <p:nvPr>
            <p:ph type="sldNum" sz="quarter" idx="5"/>
          </p:nvPr>
        </p:nvSpPr>
        <p:spPr bwMode="auto">
          <a:noFill/>
          <a:ln>
            <a:miter lim="800000"/>
            <a:headEnd/>
            <a:tailEnd/>
          </a:ln>
        </p:spPr>
        <p:txBody>
          <a:bodyPr/>
          <a:lstStyle/>
          <a:p>
            <a:fld id="{41A87062-2944-4EF2-8033-DD9190CCFE87}" type="slidenum">
              <a:rPr lang="en-US" smtClean="0"/>
              <a:pPr/>
              <a:t>24</a:t>
            </a:fld>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p:spPr>
      </p:sp>
      <p:sp>
        <p:nvSpPr>
          <p:cNvPr id="83971" name="Notes Placeholder 2"/>
          <p:cNvSpPr>
            <a:spLocks noGrp="1"/>
          </p:cNvSpPr>
          <p:nvPr>
            <p:ph type="body" idx="1"/>
          </p:nvPr>
        </p:nvSpPr>
        <p:spPr bwMode="auto">
          <a:xfrm>
            <a:off x="381000" y="4191000"/>
            <a:ext cx="6172200" cy="4953000"/>
          </a:xfrm>
          <a:noFill/>
        </p:spPr>
        <p:txBody>
          <a:bodyPr wrap="square" numCol="1" anchor="t" anchorCtr="0" compatLnSpc="1">
            <a:prstTxWarp prst="textNoShape">
              <a:avLst/>
            </a:prstTxWarp>
          </a:bodyPr>
          <a:lstStyle/>
          <a:p>
            <a:endParaRPr lang="en-GB" smtClean="0"/>
          </a:p>
        </p:txBody>
      </p:sp>
      <p:sp>
        <p:nvSpPr>
          <p:cNvPr id="83972" name="Slide Number Placeholder 3"/>
          <p:cNvSpPr>
            <a:spLocks noGrp="1"/>
          </p:cNvSpPr>
          <p:nvPr>
            <p:ph type="sldNum" sz="quarter" idx="5"/>
          </p:nvPr>
        </p:nvSpPr>
        <p:spPr bwMode="auto">
          <a:noFill/>
          <a:ln>
            <a:miter lim="800000"/>
            <a:headEnd/>
            <a:tailEnd/>
          </a:ln>
        </p:spPr>
        <p:txBody>
          <a:bodyPr/>
          <a:lstStyle/>
          <a:p>
            <a:fld id="{BF33D451-9C2B-4BBA-8C71-0D2CFE552537}" type="slidenum">
              <a:rPr lang="en-US" smtClean="0"/>
              <a:pPr/>
              <a:t>25</a:t>
            </a:fld>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p:spPr>
      </p:sp>
      <p:sp>
        <p:nvSpPr>
          <p:cNvPr id="84995" name="Notes Placeholder 2"/>
          <p:cNvSpPr>
            <a:spLocks noGrp="1"/>
          </p:cNvSpPr>
          <p:nvPr>
            <p:ph type="body" idx="1"/>
          </p:nvPr>
        </p:nvSpPr>
        <p:spPr bwMode="auto">
          <a:xfrm>
            <a:off x="152400" y="4191000"/>
            <a:ext cx="6477000" cy="4800600"/>
          </a:xfrm>
          <a:noFill/>
        </p:spPr>
        <p:txBody>
          <a:bodyPr wrap="square" numCol="1" anchor="t" anchorCtr="0" compatLnSpc="1">
            <a:prstTxWarp prst="textNoShape">
              <a:avLst/>
            </a:prstTxWarp>
          </a:bodyPr>
          <a:lstStyle/>
          <a:p>
            <a:pPr>
              <a:lnSpc>
                <a:spcPct val="90000"/>
              </a:lnSpc>
            </a:pPr>
            <a:r>
              <a:rPr lang="en-US" smtClean="0"/>
              <a:t>In </a:t>
            </a:r>
            <a:r>
              <a:rPr lang="en-US" b="1" smtClean="0"/>
              <a:t>turnkey contracts</a:t>
            </a:r>
            <a:r>
              <a:rPr lang="en-US" smtClean="0"/>
              <a:t>, contractors are typically firms in construction, engineering, design, and architectural services. In a typical turnkey project, a contractor builds a major facility (such as a nuclear power plant or a subway system), puts it into operation, and then hands it over to the project sponsor, often a national government. Among the most popular turnkey projects are extensions and upgrades to metro systems, such as bridges, roadways, and railways, and the construction of airports, harbors, refineries, and hospitals. Financed largely from public budgets, most metro projects are in Asia and Western Europe, where demand is driven by intensifying urbanization and worsening congestion. </a:t>
            </a:r>
          </a:p>
          <a:p>
            <a:pPr>
              <a:lnSpc>
                <a:spcPct val="90000"/>
              </a:lnSpc>
            </a:pPr>
            <a:r>
              <a:rPr lang="en-US" smtClean="0"/>
              <a:t>Under </a:t>
            </a:r>
            <a:r>
              <a:rPr lang="en-US" b="1" smtClean="0"/>
              <a:t>management contracts</a:t>
            </a:r>
            <a:r>
              <a:rPr lang="en-US" smtClean="0"/>
              <a:t>, much of Disney’s income from its theme parks in France and Japan comes from providing management services for the parks, which are largely owned by other interests. BAA Limited manages the retailing and catering operations of various airports in Europe and the United States. Both the Marriott and Four Seasons corporations run numerous luxury hotels around the world through management contracts without owning them. Management contracts can help foreign governments with infrastructure projects when the country lacks local people with the skills to run them. Occasionally the offering of a management contract is the critical element in winning a bid for other types of entry strategies, such as BOT deals and turnkey operations. A key disadvantage of management contracts is they involve training foreign firms that may become future competitors. </a:t>
            </a:r>
          </a:p>
          <a:p>
            <a:pPr>
              <a:lnSpc>
                <a:spcPct val="90000"/>
              </a:lnSpc>
            </a:pPr>
            <a:r>
              <a:rPr lang="en-US" smtClean="0"/>
              <a:t>In international </a:t>
            </a:r>
            <a:r>
              <a:rPr lang="en-US" b="1" smtClean="0"/>
              <a:t>leasing</a:t>
            </a:r>
            <a:r>
              <a:rPr lang="en-US" smtClean="0"/>
              <a:t>, the lessor rents out machinery or equipment to corporate or government clients abroad lessees, often for several years at a time. Leasing can be more profitable in international than in domestic markets because of tax regulations. International leasing benefits developing economies that may lack the financial resources to purchase needed equipment. Amsterdam-based ING Lease International Equipment Management owns and leases Boeing commercial aircraft to clients such as Brazil’s Varig airlines. Dubai-based Oasis Leasing leases aircraft to Air New Zealand, Virgin Express, and Macedonian Airlines. One of the top leasing firms is Japan’s ORIX (www.orix.co.jp), which leases everything from computers and measuring equipment to aircraft and ships. The firm operates 1,500 offices worldwide and generated $10.6 billion in revenues in 2009.</a:t>
            </a:r>
          </a:p>
          <a:p>
            <a:pPr>
              <a:lnSpc>
                <a:spcPct val="90000"/>
              </a:lnSpc>
            </a:pPr>
            <a:endParaRPr lang="en-US" smtClean="0"/>
          </a:p>
        </p:txBody>
      </p:sp>
      <p:sp>
        <p:nvSpPr>
          <p:cNvPr id="84996" name="Slide Number Placeholder 3"/>
          <p:cNvSpPr>
            <a:spLocks noGrp="1"/>
          </p:cNvSpPr>
          <p:nvPr>
            <p:ph type="sldNum" sz="quarter" idx="5"/>
          </p:nvPr>
        </p:nvSpPr>
        <p:spPr bwMode="auto">
          <a:noFill/>
          <a:ln>
            <a:miter lim="800000"/>
            <a:headEnd/>
            <a:tailEnd/>
          </a:ln>
        </p:spPr>
        <p:txBody>
          <a:bodyPr/>
          <a:lstStyle/>
          <a:p>
            <a:fld id="{5694E0CB-703C-4439-A28B-9FF510FB7E47}" type="slidenum">
              <a:rPr lang="en-US" smtClean="0"/>
              <a:pPr/>
              <a:t>26</a:t>
            </a:fld>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p:spPr>
      </p:sp>
      <p:sp>
        <p:nvSpPr>
          <p:cNvPr id="8601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In Abu Dhabi, a collection of companies received a multi-billion-dollar contract to build an integrated processing plant for natural gas. The team included JGC of Japan, Tecnimont of Italy, and Hyundai Engineering &amp; Construction (HDEC; en.hdec.kr) of South Korea. HDEC has built industrial, infrastructure, commercial, and multifamily residential projects in about fifty countries. In Hong Kong, a consortium of firms, including the French giant Bouygues (www.bouygues-construction.com), signed a $550 million contract to build the main highway running from Hong Kong into mainland China. </a:t>
            </a:r>
            <a:br>
              <a:rPr lang="en-US" smtClean="0"/>
            </a:br>
            <a:endParaRPr lang="en-US" smtClean="0"/>
          </a:p>
        </p:txBody>
      </p:sp>
      <p:sp>
        <p:nvSpPr>
          <p:cNvPr id="86020" name="Slide Number Placeholder 3"/>
          <p:cNvSpPr>
            <a:spLocks noGrp="1"/>
          </p:cNvSpPr>
          <p:nvPr>
            <p:ph type="sldNum" sz="quarter" idx="5"/>
          </p:nvPr>
        </p:nvSpPr>
        <p:spPr bwMode="auto">
          <a:noFill/>
          <a:ln>
            <a:miter lim="800000"/>
            <a:headEnd/>
            <a:tailEnd/>
          </a:ln>
        </p:spPr>
        <p:txBody>
          <a:bodyPr/>
          <a:lstStyle/>
          <a:p>
            <a:fld id="{1BE03F24-3A52-4FFA-BC70-D4FD05689A35}" type="slidenum">
              <a:rPr lang="en-US" smtClean="0"/>
              <a:pPr/>
              <a:t>27</a:t>
            </a:fld>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p:spPr>
      </p:sp>
      <p:sp>
        <p:nvSpPr>
          <p:cNvPr id="87043" name="Notes Placeholder 2"/>
          <p:cNvSpPr>
            <a:spLocks noGrp="1"/>
          </p:cNvSpPr>
          <p:nvPr>
            <p:ph type="body" idx="1"/>
          </p:nvPr>
        </p:nvSpPr>
        <p:spPr bwMode="auto">
          <a:xfrm>
            <a:off x="609600" y="4267200"/>
            <a:ext cx="5486400" cy="4114800"/>
          </a:xfrm>
          <a:noFill/>
        </p:spPr>
        <p:txBody>
          <a:bodyPr wrap="square" numCol="1" anchor="t" anchorCtr="0" compatLnSpc="1">
            <a:prstTxWarp prst="textNoShape">
              <a:avLst/>
            </a:prstTxWarp>
          </a:bodyPr>
          <a:lstStyle/>
          <a:p>
            <a:pPr eaLnBrk="1" hangingPunct="1"/>
            <a:endParaRPr lang="en-GB" smtClean="0"/>
          </a:p>
        </p:txBody>
      </p:sp>
      <p:sp>
        <p:nvSpPr>
          <p:cNvPr id="87044" name="Slide Number Placeholder 3"/>
          <p:cNvSpPr>
            <a:spLocks noGrp="1"/>
          </p:cNvSpPr>
          <p:nvPr>
            <p:ph type="sldNum" sz="quarter" idx="5"/>
          </p:nvPr>
        </p:nvSpPr>
        <p:spPr bwMode="auto">
          <a:noFill/>
          <a:ln>
            <a:miter lim="800000"/>
            <a:headEnd/>
            <a:tailEnd/>
          </a:ln>
        </p:spPr>
        <p:txBody>
          <a:bodyPr/>
          <a:lstStyle/>
          <a:p>
            <a:fld id="{F0B02C35-25F0-480B-A06F-7879A1795C26}" type="slidenum">
              <a:rPr lang="en-US" smtClean="0"/>
              <a:pPr/>
              <a:t>28</a:t>
            </a:fld>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p:spPr>
      </p:sp>
      <p:sp>
        <p:nvSpPr>
          <p:cNvPr id="88067" name="Notes Placeholder 2"/>
          <p:cNvSpPr>
            <a:spLocks noGrp="1"/>
          </p:cNvSpPr>
          <p:nvPr>
            <p:ph type="body" idx="1"/>
          </p:nvPr>
        </p:nvSpPr>
        <p:spPr bwMode="auto">
          <a:xfrm>
            <a:off x="168275" y="4191000"/>
            <a:ext cx="6477000" cy="4953000"/>
          </a:xfrm>
          <a:noFill/>
        </p:spPr>
        <p:txBody>
          <a:bodyPr wrap="square" numCol="1" anchor="t" anchorCtr="0" compatLnSpc="1">
            <a:prstTxWarp prst="textNoShape">
              <a:avLst/>
            </a:prstTxWarp>
          </a:bodyPr>
          <a:lstStyle/>
          <a:p>
            <a:r>
              <a:rPr lang="en-US" smtClean="0"/>
              <a:t>Licensing and franchising are complex undertakings and require skillful research, planning, and execution. The focal firm must conduct advance research on the host country’s laws on intellectual property, repatriation of royalties, and contracting with local partners. Key challenges of the focal firm include establishing whose national law takes precedence for interpreting and enforcing the contract, deciding whether to grant an exclusive or nonexclusive arrangement, and determining the geographic scope of territory to be granted to the foreign partner.</a:t>
            </a:r>
          </a:p>
          <a:p>
            <a:r>
              <a:rPr lang="en-US" smtClean="0"/>
              <a:t>The most critical success factor is often finding the right partner abroad. The focal firm should carefully identify, screen, and train potential partners who are unlikely to become competitors in the future. The most qualified franchisees tend to have entrepreneurial drive, access to capital and prime real estate, a successful business track record, good relationships with local and national government agencies, strong links to other firms (including facilitators), a pool of motivated employees, and a willingness to accept oversight and follow company procedures. In emerging markets, a knowledgeable, locally connected partner can help sort through various operational problems. In China and Russia, partnering with a state-owned enterprise may be necessary to gain access to key resources and navigate legal and political environments.</a:t>
            </a:r>
          </a:p>
          <a:p>
            <a:r>
              <a:rPr lang="en-US" smtClean="0"/>
              <a:t>Franchisees need a reliable supply chain to obtain input products and supplies. In developing economies and emerging markets, host-country suppliers may be inadequate for providing a sufficient quantity or quality of input goods. In Turkey, Little Caesars pizza franchisees found it difficult to locate dairy companies that could produce the cheese varieties they required. In other countries, KFC developed its own supply-chain network, ensuring dependable delivery of chicken and other critical inputs. In Russia and Thailand, McDonald’s had to develop its own supply lines for potatoes to ensure the quality of its French fries. When McDonald’s first entered India, it faced resistance from the government. Relations improved as the government recognized McDonald’s would work with Indian farmers to improve the country’s agricultural practices and was committed to being a good corporate citizen.  </a:t>
            </a:r>
          </a:p>
          <a:p>
            <a:endParaRPr lang="en-US" smtClean="0"/>
          </a:p>
        </p:txBody>
      </p:sp>
      <p:sp>
        <p:nvSpPr>
          <p:cNvPr id="88068" name="Slide Number Placeholder 3"/>
          <p:cNvSpPr>
            <a:spLocks noGrp="1"/>
          </p:cNvSpPr>
          <p:nvPr>
            <p:ph type="sldNum" sz="quarter" idx="5"/>
          </p:nvPr>
        </p:nvSpPr>
        <p:spPr bwMode="auto">
          <a:noFill/>
          <a:ln>
            <a:miter lim="800000"/>
            <a:headEnd/>
            <a:tailEnd/>
          </a:ln>
        </p:spPr>
        <p:txBody>
          <a:bodyPr/>
          <a:lstStyle/>
          <a:p>
            <a:fld id="{77B4BBFA-CD02-4727-A36B-8214875D38A2}" type="slidenum">
              <a:rPr lang="en-US" smtClean="0"/>
              <a:pPr/>
              <a:t>29</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GB" smtClean="0"/>
          </a:p>
        </p:txBody>
      </p:sp>
      <p:sp>
        <p:nvSpPr>
          <p:cNvPr id="56324" name="Slide Number Placeholder 3"/>
          <p:cNvSpPr>
            <a:spLocks noGrp="1"/>
          </p:cNvSpPr>
          <p:nvPr>
            <p:ph type="sldNum" sz="quarter" idx="5"/>
          </p:nvPr>
        </p:nvSpPr>
        <p:spPr bwMode="auto">
          <a:noFill/>
          <a:ln>
            <a:miter lim="800000"/>
            <a:headEnd/>
            <a:tailEnd/>
          </a:ln>
        </p:spPr>
        <p:txBody>
          <a:bodyPr/>
          <a:lstStyle/>
          <a:p>
            <a:fld id="{D0AB8580-6F99-4B9D-8F68-DEB6EFA75446}" type="slidenum">
              <a:rPr lang="en-US" smtClean="0"/>
              <a:pPr/>
              <a:t>3</a:t>
            </a:fld>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noFill/>
          <a:ln>
            <a:solidFill>
              <a:srgbClr val="000000"/>
            </a:solidFill>
            <a:miter lim="800000"/>
            <a:headEnd/>
            <a:tailEnd/>
          </a:ln>
        </p:spPr>
      </p:sp>
      <p:sp>
        <p:nvSpPr>
          <p:cNvPr id="89091" name="Notes Placeholder 2"/>
          <p:cNvSpPr>
            <a:spLocks noGrp="1"/>
          </p:cNvSpPr>
          <p:nvPr>
            <p:ph type="body" idx="1"/>
          </p:nvPr>
        </p:nvSpPr>
        <p:spPr bwMode="auto">
          <a:xfrm>
            <a:off x="228600" y="4267200"/>
            <a:ext cx="6400800" cy="4724400"/>
          </a:xfrm>
          <a:noFill/>
        </p:spPr>
        <p:txBody>
          <a:bodyPr wrap="square" numCol="1" anchor="t" anchorCtr="0" compatLnSpc="1">
            <a:prstTxWarp prst="textNoShape">
              <a:avLst/>
            </a:prstTxWarp>
          </a:bodyPr>
          <a:lstStyle/>
          <a:p>
            <a:r>
              <a:rPr lang="en-US" smtClean="0"/>
              <a:t>The total value of counterfeit and pirated goods crossing borders and traded online worldwide exceeds $600 billion annually.</a:t>
            </a:r>
            <a:r>
              <a:rPr lang="en-US" baseline="30000" smtClean="0"/>
              <a:t>36</a:t>
            </a:r>
            <a:r>
              <a:rPr lang="en-US" smtClean="0"/>
              <a:t> Counterfeiters create knockoffs of clothing, fashion accessories, watches, medicines, appliances, and other products. Some use a product name that differs only slightly from that of a well-known brand; it is close enough that buyers inadvertently associate it with the genuine product but just different enough so that prosecution is hampered. While firms such as Rolex and Tommy Hilfiger are well-known victims, counterfeiting is also common in such industrial products as medical devices and car parts. Counterfeiters have even faked entire motor vehicles.</a:t>
            </a:r>
            <a:br>
              <a:rPr lang="en-US" smtClean="0"/>
            </a:br>
            <a:r>
              <a:rPr lang="en-US" smtClean="0"/>
              <a:t>Cisco Systems sued its Chinese joint venture partner, Huawei Technologies Co., for pirating its networking software and infringing patents. The lawsuit also cited Huawei, the largest telecommunications equipment manufacturer in China, for illegally using technical documentation that Cisco copyrighted in its own product manuals.</a:t>
            </a:r>
            <a:r>
              <a:rPr lang="en-US" baseline="30000" smtClean="0"/>
              <a:t>38</a:t>
            </a:r>
            <a:r>
              <a:rPr lang="en-US" smtClean="0"/>
              <a:t> Although Microsoft’s Windows and Office products dominate the software market, the firm receives no payment when its software is copied and distributed by unauthorized parties. Up to 90 percent of computer software in Russia may be pirated. As a result, Microsoft sells its products only to corporate customers. The firm battles piracy even among the employees in its Russian subsidiary.</a:t>
            </a:r>
          </a:p>
          <a:p>
            <a:r>
              <a:rPr lang="en-US" smtClean="0"/>
              <a:t>However, don’t assume counterfeiting is confined only to lower-income countries. Raids of retail outlets in the United States net millions of dollars worth of counterfeit products every year. In one week in 2009, investigators closed thirty-one stores in New York City for selling counterfeit designer goods. Counterfeiting and piracy erode the firm’s competitive advantage and brand equity. They can be particularly troublesome in emerging markets and developing economies, where intellectual property laws are usually weak or poorly enforced. Small and medium-sized enterprises are particularly vulnerable because they typically lack the resources to prosecute violators.</a:t>
            </a:r>
          </a:p>
          <a:p>
            <a:endParaRPr lang="en-US" smtClean="0"/>
          </a:p>
        </p:txBody>
      </p:sp>
      <p:sp>
        <p:nvSpPr>
          <p:cNvPr id="89092" name="Slide Number Placeholder 3"/>
          <p:cNvSpPr>
            <a:spLocks noGrp="1"/>
          </p:cNvSpPr>
          <p:nvPr>
            <p:ph type="sldNum" sz="quarter" idx="5"/>
          </p:nvPr>
        </p:nvSpPr>
        <p:spPr bwMode="auto">
          <a:noFill/>
          <a:ln>
            <a:miter lim="800000"/>
            <a:headEnd/>
            <a:tailEnd/>
          </a:ln>
        </p:spPr>
        <p:txBody>
          <a:bodyPr/>
          <a:lstStyle/>
          <a:p>
            <a:fld id="{D090D9EB-60E9-48FF-9BFF-1D26F4E5BB0E}" type="slidenum">
              <a:rPr lang="en-US" smtClean="0"/>
              <a:pPr/>
              <a:t>30</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5837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Contractual entry strategies in international business are cross-border exchanges in which the relationship between the focal firm and its foreign partner is governed by an explicit contract. Intellectual property describes ideas or works created by individuals or firms, including discoveries and inventions; artistic, musical, and literary works; and words, phrases, symbols, and designs. Intellectual property is safeguarded through intellectual property rights, the legal claim through which proprietary assets are protected from unauthorized use by other parties. </a:t>
            </a:r>
          </a:p>
          <a:p>
            <a:endParaRPr lang="en-US" smtClean="0"/>
          </a:p>
        </p:txBody>
      </p:sp>
      <p:sp>
        <p:nvSpPr>
          <p:cNvPr id="58372" name="Slide Number Placeholder 3"/>
          <p:cNvSpPr>
            <a:spLocks noGrp="1"/>
          </p:cNvSpPr>
          <p:nvPr>
            <p:ph type="sldNum" sz="quarter" idx="5"/>
          </p:nvPr>
        </p:nvSpPr>
        <p:spPr bwMode="auto">
          <a:noFill/>
          <a:ln>
            <a:miter lim="800000"/>
            <a:headEnd/>
            <a:tailEnd/>
          </a:ln>
        </p:spPr>
        <p:txBody>
          <a:bodyPr/>
          <a:lstStyle/>
          <a:p>
            <a:fld id="{A7C49760-6FA8-4983-9B8E-86F9F0CBBF99}" type="slidenum">
              <a:rPr lang="en-US" smtClean="0"/>
              <a:pPr/>
              <a:t>4</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
        <p:nvSpPr>
          <p:cNvPr id="5939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b="1" smtClean="0"/>
              <a:t>Licensing </a:t>
            </a:r>
            <a:r>
              <a:rPr lang="en-US" smtClean="0"/>
              <a:t>is an arrangement in which the owner of intellectual property grants another firm the right to use that property for a specified period of time in exchange for </a:t>
            </a:r>
            <a:r>
              <a:rPr lang="en-US" i="1" smtClean="0"/>
              <a:t>royalties </a:t>
            </a:r>
            <a:r>
              <a:rPr lang="en-US" smtClean="0"/>
              <a:t>or other compensation. As described in the opening vignette, a </a:t>
            </a:r>
            <a:r>
              <a:rPr lang="en-US" b="1" smtClean="0"/>
              <a:t>royalty </a:t>
            </a:r>
            <a:r>
              <a:rPr lang="en-US" smtClean="0"/>
              <a:t>is a fee paid periodically to compensate a licensor for the temporary use of its intellectual property, often based on a percentage of gross sales generated from the use of the licensed asset. As an entry strategy, licensing requires neither substantial capital investment (FDI) nor involvement of the licensor in the foreign market. Licensing is a relatively inexpensive way for the firm to gain a presence in the market without having to resort to expensive FDI. </a:t>
            </a:r>
            <a:r>
              <a:rPr lang="en-US" b="1" smtClean="0"/>
              <a:t>Franchising </a:t>
            </a:r>
            <a:r>
              <a:rPr lang="en-US" smtClean="0"/>
              <a:t>is an advanced form of licensing in which the firm allows another the right to use an entire business system in exchange for fees, royalties, or other forms of compensation.</a:t>
            </a:r>
          </a:p>
        </p:txBody>
      </p:sp>
      <p:sp>
        <p:nvSpPr>
          <p:cNvPr id="59396" name="Slide Number Placeholder 3"/>
          <p:cNvSpPr>
            <a:spLocks noGrp="1"/>
          </p:cNvSpPr>
          <p:nvPr>
            <p:ph type="sldNum" sz="quarter" idx="5"/>
          </p:nvPr>
        </p:nvSpPr>
        <p:spPr bwMode="auto">
          <a:noFill/>
          <a:ln>
            <a:miter lim="800000"/>
            <a:headEnd/>
            <a:tailEnd/>
          </a:ln>
        </p:spPr>
        <p:txBody>
          <a:bodyPr/>
          <a:lstStyle/>
          <a:p>
            <a:fld id="{96F5CD20-A7BC-4547-A3DC-94D19E3B6597}" type="slidenum">
              <a:rPr lang="en-US" smtClean="0"/>
              <a:pPr/>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GB" smtClean="0"/>
          </a:p>
        </p:txBody>
      </p:sp>
      <p:sp>
        <p:nvSpPr>
          <p:cNvPr id="60420" name="Slide Number Placeholder 3"/>
          <p:cNvSpPr>
            <a:spLocks noGrp="1"/>
          </p:cNvSpPr>
          <p:nvPr>
            <p:ph type="sldNum" sz="quarter" idx="5"/>
          </p:nvPr>
        </p:nvSpPr>
        <p:spPr bwMode="auto">
          <a:noFill/>
          <a:ln>
            <a:miter lim="800000"/>
            <a:headEnd/>
            <a:tailEnd/>
          </a:ln>
        </p:spPr>
        <p:txBody>
          <a:bodyPr/>
          <a:lstStyle/>
          <a:p>
            <a:fld id="{F59ED689-D890-4887-8942-3FEB7A70026E}" type="slidenum">
              <a:rPr lang="en-US" smtClean="0"/>
              <a:pPr/>
              <a:t>6</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xfrm>
            <a:off x="381000" y="4191000"/>
            <a:ext cx="6172200" cy="4800600"/>
          </a:xfrm>
          <a:noFill/>
        </p:spPr>
        <p:txBody>
          <a:bodyPr wrap="square" numCol="1" anchor="t" anchorCtr="0" compatLnSpc="1">
            <a:prstTxWarp prst="textNoShape">
              <a:avLst/>
            </a:prstTxWarp>
          </a:bodyPr>
          <a:lstStyle/>
          <a:p>
            <a:pPr>
              <a:lnSpc>
                <a:spcPct val="90000"/>
              </a:lnSpc>
            </a:pPr>
            <a:r>
              <a:rPr lang="en-US" i="1" smtClean="0"/>
              <a:t>They are governed by a contract that provides the focal firm with a moderate level of control over the foreign partner.</a:t>
            </a:r>
            <a:r>
              <a:rPr lang="en-US" smtClean="0"/>
              <a:t>  The focal firm  maintains ownership and jurisdiction over its intellectual property. But it does not afford the same level of control as FDI, since it requires the focal firm to rely on independent businesses abroad.</a:t>
            </a:r>
          </a:p>
          <a:p>
            <a:pPr>
              <a:lnSpc>
                <a:spcPct val="90000"/>
              </a:lnSpc>
            </a:pPr>
            <a:r>
              <a:rPr lang="en-US" i="1" smtClean="0"/>
              <a:t>They typically include the exchange of intangibles (intellectual property) and services. </a:t>
            </a:r>
            <a:r>
              <a:rPr lang="en-US" smtClean="0"/>
              <a:t>Intangibles that firms exchange include various intellectual property, technical assistance, and know-how. Firms may also exchange products or equipment to support the foreign partner.</a:t>
            </a:r>
          </a:p>
          <a:p>
            <a:pPr>
              <a:lnSpc>
                <a:spcPct val="90000"/>
              </a:lnSpc>
            </a:pPr>
            <a:r>
              <a:rPr lang="en-US" i="1" smtClean="0"/>
              <a:t>Firms can pursue them independently or in conjunction with other foreign market entry strategies. </a:t>
            </a:r>
            <a:r>
              <a:rPr lang="en-US" smtClean="0"/>
              <a:t>In responding to international opportunities, firms may employ contractual agreements alone, or they may combine them with FDI and exporting.  The use of such agreements is context specific; that is, the firm may pursue a contractual relationship with certain customers, countries, or products, but not others. For example, while licensing is common for certain types of products, it is not appropriate for others.</a:t>
            </a:r>
          </a:p>
          <a:p>
            <a:pPr>
              <a:lnSpc>
                <a:spcPct val="90000"/>
              </a:lnSpc>
            </a:pPr>
            <a:r>
              <a:rPr lang="en-US" i="1" smtClean="0"/>
              <a:t>They provide dynamic, flexible choice. </a:t>
            </a:r>
            <a:r>
              <a:rPr lang="en-US" smtClean="0"/>
              <a:t>Some focal firms use contractual agreements to make their initial entry in foreign markets. Then, as conditions evolve, they switch to another, often more advanced entry strategy. For example, franchisors such as McDonald’s or Coca-Cola occasionally acquire some of their franchisees and bottlers. In doing so, they switch from a contractual approach to an ownership-based entry strategy.</a:t>
            </a:r>
          </a:p>
          <a:p>
            <a:pPr>
              <a:lnSpc>
                <a:spcPct val="90000"/>
              </a:lnSpc>
            </a:pPr>
            <a:r>
              <a:rPr lang="en-US" i="1" smtClean="0"/>
              <a:t>They often reduce local perceptions of the focal firm as a foreign enterprise.  </a:t>
            </a:r>
            <a:r>
              <a:rPr lang="en-US" smtClean="0"/>
              <a:t>A contractual relationship with a local firm allows the focal firm to blend into the local market, attracting less attention and less of the criticism often directed at firms that enter through more visible entry strategies such as FDI.</a:t>
            </a:r>
          </a:p>
          <a:p>
            <a:pPr>
              <a:lnSpc>
                <a:spcPct val="90000"/>
              </a:lnSpc>
            </a:pPr>
            <a:r>
              <a:rPr lang="en-US" i="1" smtClean="0"/>
              <a:t>They generate a consistent level of earnings from foreign operations. </a:t>
            </a:r>
            <a:r>
              <a:rPr lang="en-US" smtClean="0"/>
              <a:t>In comparison to FDI, contractual relationships are less susceptible to volatility and risk, bringing both parties a more predictable stream of revenue.  </a:t>
            </a:r>
          </a:p>
          <a:p>
            <a:pPr>
              <a:lnSpc>
                <a:spcPct val="90000"/>
              </a:lnSpc>
            </a:pPr>
            <a:endParaRPr lang="en-US" smtClean="0"/>
          </a:p>
        </p:txBody>
      </p:sp>
      <p:sp>
        <p:nvSpPr>
          <p:cNvPr id="61444" name="Slide Number Placeholder 3"/>
          <p:cNvSpPr>
            <a:spLocks noGrp="1"/>
          </p:cNvSpPr>
          <p:nvPr>
            <p:ph type="sldNum" sz="quarter" idx="5"/>
          </p:nvPr>
        </p:nvSpPr>
        <p:spPr bwMode="auto">
          <a:noFill/>
          <a:ln>
            <a:miter lim="800000"/>
            <a:headEnd/>
            <a:tailEnd/>
          </a:ln>
        </p:spPr>
        <p:txBody>
          <a:bodyPr/>
          <a:lstStyle/>
          <a:p>
            <a:fld id="{1FC3B4D9-CD81-493E-A305-FC9AFF76D636}" type="slidenum">
              <a:rPr lang="en-US" smtClean="0"/>
              <a:pPr/>
              <a:t>7</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wrap="square" numCol="1" anchor="t" anchorCtr="0" compatLnSpc="1">
            <a:prstTxWarp prst="textNoShape">
              <a:avLst/>
            </a:prstTxWarp>
          </a:bodyPr>
          <a:lstStyle/>
          <a:p>
            <a:pPr>
              <a:lnSpc>
                <a:spcPct val="90000"/>
              </a:lnSpc>
            </a:pPr>
            <a:r>
              <a:rPr lang="en-US" smtClean="0"/>
              <a:t>A</a:t>
            </a:r>
            <a:r>
              <a:rPr lang="en-US" i="1" smtClean="0"/>
              <a:t>patent </a:t>
            </a:r>
            <a:r>
              <a:rPr lang="en-US" smtClean="0"/>
              <a:t>provides an inventor the right to prevent others from using or selling an invention for a fixed period—typically, up to 20 years.</a:t>
            </a:r>
            <a:r>
              <a:rPr lang="en-US" baseline="30000" smtClean="0"/>
              <a:t>4</a:t>
            </a:r>
            <a:r>
              <a:rPr lang="en-US" smtClean="0"/>
              <a:t> It is granted to those who invent or discover a new and useful process, device, manufactured product, or an improvement on these. A </a:t>
            </a:r>
            <a:r>
              <a:rPr lang="en-US" i="1" smtClean="0"/>
              <a:t>trademark </a:t>
            </a:r>
            <a:r>
              <a:rPr lang="en-US" smtClean="0"/>
              <a:t>is a distinctive design, symbol, logo, word, or series of words placed on a product label. It identifies a product or service as coming from a common source and having a certain level of quality. Examples include Honda’s H-shaped symbol, McDonald’s golden arches, and Nike’s swoosh mark. A </a:t>
            </a:r>
            <a:r>
              <a:rPr lang="en-US" i="1" smtClean="0"/>
              <a:t>copyright </a:t>
            </a:r>
            <a:r>
              <a:rPr lang="en-US" smtClean="0"/>
              <a:t>protects original works of authorship, giving the creator the exclusive right to reproduce the work, display and perform it publicly, and authorize others to perform these activities. Copyrights cover music, art, literature, films, and computer software.</a:t>
            </a:r>
          </a:p>
          <a:p>
            <a:pPr>
              <a:lnSpc>
                <a:spcPct val="90000"/>
              </a:lnSpc>
            </a:pPr>
            <a:r>
              <a:rPr lang="en-US" smtClean="0"/>
              <a:t>An </a:t>
            </a:r>
            <a:r>
              <a:rPr lang="en-US" i="1" smtClean="0"/>
              <a:t>industrial design </a:t>
            </a:r>
            <a:r>
              <a:rPr lang="en-US" smtClean="0"/>
              <a:t>describes the appearance or features of a product. The design is intended to improve the product’s aesthetics and usability as well as increase its production efficiency, performance, or marketability. The Apple iPod is a well-known industrial design. A </a:t>
            </a:r>
            <a:r>
              <a:rPr lang="en-US" i="1" smtClean="0"/>
              <a:t>trade secret </a:t>
            </a:r>
            <a:r>
              <a:rPr lang="en-US" smtClean="0"/>
              <a:t>is confidential know-how or information that has commercial value.</a:t>
            </a:r>
            <a:r>
              <a:rPr lang="en-US" baseline="30000" smtClean="0"/>
              <a:t>5</a:t>
            </a:r>
            <a:r>
              <a:rPr lang="en-US" smtClean="0"/>
              <a:t> Trade secrets include production methods, business plans, and customer lists. The formula to produce Coca-Cola is a trade secret. A </a:t>
            </a:r>
            <a:r>
              <a:rPr lang="en-US" i="1" smtClean="0"/>
              <a:t>collective mark </a:t>
            </a:r>
            <a:r>
              <a:rPr lang="en-US" smtClean="0"/>
              <a:t>is a logo belonging to an organization whose members use it to identify themselves and associate their products with a level of quality or accuracy, geographical origin, or other positive characteristic. ‘DIN’ is the collective mark for the German Institute for Standardization, typically found on home appliances in Europe.</a:t>
            </a:r>
          </a:p>
          <a:p>
            <a:pPr>
              <a:lnSpc>
                <a:spcPct val="90000"/>
              </a:lnSpc>
            </a:pPr>
            <a:r>
              <a:rPr lang="en-US" smtClean="0"/>
              <a:t> </a:t>
            </a:r>
          </a:p>
        </p:txBody>
      </p:sp>
      <p:sp>
        <p:nvSpPr>
          <p:cNvPr id="62468" name="Slide Number Placeholder 3"/>
          <p:cNvSpPr>
            <a:spLocks noGrp="1"/>
          </p:cNvSpPr>
          <p:nvPr>
            <p:ph type="sldNum" sz="quarter" idx="5"/>
          </p:nvPr>
        </p:nvSpPr>
        <p:spPr bwMode="auto">
          <a:noFill/>
          <a:ln>
            <a:miter lim="800000"/>
            <a:headEnd/>
            <a:tailEnd/>
          </a:ln>
        </p:spPr>
        <p:txBody>
          <a:bodyPr/>
          <a:lstStyle/>
          <a:p>
            <a:fld id="{29B4BF33-8FE4-453B-BF0A-0A0A67756F74}" type="slidenum">
              <a:rPr lang="en-US" smtClean="0"/>
              <a:pPr/>
              <a:t>8</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p:spPr>
      </p:sp>
      <p:sp>
        <p:nvSpPr>
          <p:cNvPr id="6349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i="1" smtClean="0"/>
              <a:t>Intellectual property rights (IPRs) </a:t>
            </a:r>
            <a:r>
              <a:rPr lang="en-US" smtClean="0"/>
              <a:t>are the legal claims that protect the proprietary assets of firms and individuals from unauthorized use by other parties. They derive from patents, trademarks, copyrights, and other protections associated with intellectual property. IPRs provide inventors with a monopoly advantage for a specified period of time, so they can exploit their inventions not only to recoup their investment costs and create commercial advantage, but also to acquire power and market dominance free of direct competition. The availability and enforcement of these rights vary from country to country. Without such legal protection and the assurance of commercial rewards, most firms and individuals would have little incentive to invent. </a:t>
            </a:r>
          </a:p>
          <a:p>
            <a:endParaRPr lang="en-US" smtClean="0"/>
          </a:p>
        </p:txBody>
      </p:sp>
      <p:sp>
        <p:nvSpPr>
          <p:cNvPr id="63492" name="Slide Number Placeholder 3"/>
          <p:cNvSpPr>
            <a:spLocks noGrp="1"/>
          </p:cNvSpPr>
          <p:nvPr>
            <p:ph type="sldNum" sz="quarter" idx="5"/>
          </p:nvPr>
        </p:nvSpPr>
        <p:spPr bwMode="auto">
          <a:noFill/>
          <a:ln>
            <a:miter lim="800000"/>
            <a:headEnd/>
            <a:tailEnd/>
          </a:ln>
        </p:spPr>
        <p:txBody>
          <a:bodyPr/>
          <a:lstStyle/>
          <a:p>
            <a:fld id="{B2B7089D-B532-4257-B953-E8572302B2F0}" type="slidenum">
              <a:rPr lang="en-US" smtClean="0"/>
              <a:pPr/>
              <a:t>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678EC36A-9138-4E39-8C22-B37F096CC90E}" type="datetime1">
              <a:rPr lang="en-US"/>
              <a:pPr>
                <a:defRPr/>
              </a:pPr>
              <a:t>11/14/2013</a:t>
            </a:fld>
            <a:endParaRPr lang="en-US" dirty="0"/>
          </a:p>
        </p:txBody>
      </p:sp>
      <p:sp>
        <p:nvSpPr>
          <p:cNvPr id="5" name="Footer Placeholder 4"/>
          <p:cNvSpPr>
            <a:spLocks noGrp="1"/>
          </p:cNvSpPr>
          <p:nvPr>
            <p:ph type="ftr" sz="quarter" idx="11"/>
          </p:nvPr>
        </p:nvSpPr>
        <p:spPr/>
        <p:txBody>
          <a:bodyPr/>
          <a:lstStyle>
            <a:lvl1pPr>
              <a:defRPr/>
            </a:lvl1pPr>
          </a:lstStyle>
          <a:p>
            <a:r>
              <a:rPr lang="en-US"/>
              <a:t>Copyright © 2014 Pearson Education</a:t>
            </a:r>
          </a:p>
        </p:txBody>
      </p:sp>
      <p:sp>
        <p:nvSpPr>
          <p:cNvPr id="6" name="Slide Number Placeholder 5"/>
          <p:cNvSpPr>
            <a:spLocks noGrp="1"/>
          </p:cNvSpPr>
          <p:nvPr>
            <p:ph type="sldNum" sz="quarter" idx="12"/>
          </p:nvPr>
        </p:nvSpPr>
        <p:spPr/>
        <p:txBody>
          <a:bodyPr/>
          <a:lstStyle>
            <a:lvl1pPr>
              <a:defRPr/>
            </a:lvl1pPr>
          </a:lstStyle>
          <a:p>
            <a:pPr>
              <a:defRPr/>
            </a:pPr>
            <a:fld id="{F15C92C4-96D3-428A-BDF8-4308AB43EA50}"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2858751-6F9E-44EE-87CE-0213B65CA05A}" type="datetime1">
              <a:rPr lang="en-US"/>
              <a:pPr>
                <a:defRPr/>
              </a:pPr>
              <a:t>11/14/2013</a:t>
            </a:fld>
            <a:endParaRPr lang="en-US" dirty="0"/>
          </a:p>
        </p:txBody>
      </p:sp>
      <p:sp>
        <p:nvSpPr>
          <p:cNvPr id="5" name="Footer Placeholder 4"/>
          <p:cNvSpPr>
            <a:spLocks noGrp="1"/>
          </p:cNvSpPr>
          <p:nvPr>
            <p:ph type="ftr" sz="quarter" idx="11"/>
          </p:nvPr>
        </p:nvSpPr>
        <p:spPr/>
        <p:txBody>
          <a:bodyPr/>
          <a:lstStyle>
            <a:lvl1pPr>
              <a:defRPr/>
            </a:lvl1pPr>
          </a:lstStyle>
          <a:p>
            <a:r>
              <a:rPr lang="en-US"/>
              <a:t>Copyright © 2014 Pearson Education</a:t>
            </a:r>
          </a:p>
        </p:txBody>
      </p:sp>
      <p:sp>
        <p:nvSpPr>
          <p:cNvPr id="6" name="Slide Number Placeholder 5"/>
          <p:cNvSpPr>
            <a:spLocks noGrp="1"/>
          </p:cNvSpPr>
          <p:nvPr>
            <p:ph type="sldNum" sz="quarter" idx="12"/>
          </p:nvPr>
        </p:nvSpPr>
        <p:spPr/>
        <p:txBody>
          <a:bodyPr/>
          <a:lstStyle>
            <a:lvl1pPr>
              <a:defRPr/>
            </a:lvl1pPr>
          </a:lstStyle>
          <a:p>
            <a:pPr>
              <a:defRPr/>
            </a:pPr>
            <a:fld id="{DC49E943-DFD5-4B03-A7AB-5EFBB6384272}"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4642006-AEF1-484D-B2FE-6F2C3B17B3A1}" type="datetime1">
              <a:rPr lang="en-US"/>
              <a:pPr>
                <a:defRPr/>
              </a:pPr>
              <a:t>11/14/2013</a:t>
            </a:fld>
            <a:endParaRPr lang="en-US" dirty="0"/>
          </a:p>
        </p:txBody>
      </p:sp>
      <p:sp>
        <p:nvSpPr>
          <p:cNvPr id="5" name="Footer Placeholder 4"/>
          <p:cNvSpPr>
            <a:spLocks noGrp="1"/>
          </p:cNvSpPr>
          <p:nvPr>
            <p:ph type="ftr" sz="quarter" idx="11"/>
          </p:nvPr>
        </p:nvSpPr>
        <p:spPr/>
        <p:txBody>
          <a:bodyPr/>
          <a:lstStyle>
            <a:lvl1pPr>
              <a:defRPr/>
            </a:lvl1pPr>
          </a:lstStyle>
          <a:p>
            <a:r>
              <a:rPr lang="en-US"/>
              <a:t>Copyright © 2014 Pearson Education</a:t>
            </a:r>
          </a:p>
        </p:txBody>
      </p:sp>
      <p:sp>
        <p:nvSpPr>
          <p:cNvPr id="6" name="Slide Number Placeholder 5"/>
          <p:cNvSpPr>
            <a:spLocks noGrp="1"/>
          </p:cNvSpPr>
          <p:nvPr>
            <p:ph type="sldNum" sz="quarter" idx="12"/>
          </p:nvPr>
        </p:nvSpPr>
        <p:spPr/>
        <p:txBody>
          <a:bodyPr/>
          <a:lstStyle>
            <a:lvl1pPr>
              <a:defRPr/>
            </a:lvl1pPr>
          </a:lstStyle>
          <a:p>
            <a:pPr>
              <a:defRPr/>
            </a:pPr>
            <a:fld id="{F65781D4-A1A2-4F85-9C9A-C980E6DA7894}"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F72D12B1-8DA0-49BC-A955-3E519F5F9BDF}" type="datetime1">
              <a:rPr lang="en-US"/>
              <a:pPr>
                <a:defRPr/>
              </a:pPr>
              <a:t>11/14/2013</a:t>
            </a:fld>
            <a:endParaRPr lang="en-US" dirty="0"/>
          </a:p>
        </p:txBody>
      </p:sp>
      <p:sp>
        <p:nvSpPr>
          <p:cNvPr id="5" name="Footer Placeholder 4"/>
          <p:cNvSpPr>
            <a:spLocks noGrp="1"/>
          </p:cNvSpPr>
          <p:nvPr>
            <p:ph type="ftr" sz="quarter" idx="11"/>
          </p:nvPr>
        </p:nvSpPr>
        <p:spPr/>
        <p:txBody>
          <a:bodyPr/>
          <a:lstStyle>
            <a:lvl1pPr>
              <a:defRPr/>
            </a:lvl1pPr>
          </a:lstStyle>
          <a:p>
            <a:r>
              <a:rPr lang="en-US"/>
              <a:t>Copyright © 2014 Pearson Education</a:t>
            </a:r>
          </a:p>
        </p:txBody>
      </p:sp>
      <p:sp>
        <p:nvSpPr>
          <p:cNvPr id="6" name="Slide Number Placeholder 5"/>
          <p:cNvSpPr>
            <a:spLocks noGrp="1"/>
          </p:cNvSpPr>
          <p:nvPr>
            <p:ph type="sldNum" sz="quarter" idx="12"/>
          </p:nvPr>
        </p:nvSpPr>
        <p:spPr/>
        <p:txBody>
          <a:bodyPr/>
          <a:lstStyle>
            <a:lvl1pPr>
              <a:defRPr/>
            </a:lvl1pPr>
          </a:lstStyle>
          <a:p>
            <a:pPr>
              <a:defRPr/>
            </a:pPr>
            <a:fld id="{6E2B1EB0-566A-4DAE-83A8-CA7887278456}" type="slidenum">
              <a:rPr lang="en-US"/>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4"/>
          <p:cNvSpPr>
            <a:spLocks noGrp="1"/>
          </p:cNvSpPr>
          <p:nvPr>
            <p:ph type="ftr" sz="quarter" idx="10"/>
          </p:nvPr>
        </p:nvSpPr>
        <p:spPr/>
        <p:txBody>
          <a:bodyPr/>
          <a:lstStyle>
            <a:lvl1pPr>
              <a:defRPr/>
            </a:lvl1pPr>
          </a:lstStyle>
          <a:p>
            <a:r>
              <a:rPr lang="en-US"/>
              <a:t>Copyright © 2014 Pearson Education</a:t>
            </a:r>
          </a:p>
        </p:txBody>
      </p:sp>
      <p:sp>
        <p:nvSpPr>
          <p:cNvPr id="4" name="Slide Number Placeholder 5"/>
          <p:cNvSpPr>
            <a:spLocks noGrp="1"/>
          </p:cNvSpPr>
          <p:nvPr>
            <p:ph type="sldNum" sz="quarter" idx="11"/>
          </p:nvPr>
        </p:nvSpPr>
        <p:spPr/>
        <p:txBody>
          <a:bodyPr/>
          <a:lstStyle>
            <a:lvl1pPr>
              <a:defRPr/>
            </a:lvl1pPr>
          </a:lstStyle>
          <a:p>
            <a:pPr>
              <a:defRPr/>
            </a:pPr>
            <a:fld id="{A407D71D-09DB-4D44-96A7-8DE490DCBC07}" type="slidenum">
              <a:rPr lang="en-US"/>
              <a:pPr>
                <a:defRPr/>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1C704824-6436-4210-8D2D-A912030BCD1D}" type="datetime1">
              <a:rPr lang="en-US"/>
              <a:pPr>
                <a:defRPr/>
              </a:pPr>
              <a:t>11/14/2013</a:t>
            </a:fld>
            <a:endParaRPr lang="en-US" dirty="0"/>
          </a:p>
        </p:txBody>
      </p:sp>
      <p:sp>
        <p:nvSpPr>
          <p:cNvPr id="5" name="Footer Placeholder 4"/>
          <p:cNvSpPr>
            <a:spLocks noGrp="1"/>
          </p:cNvSpPr>
          <p:nvPr>
            <p:ph type="ftr" sz="quarter" idx="11"/>
          </p:nvPr>
        </p:nvSpPr>
        <p:spPr/>
        <p:txBody>
          <a:bodyPr/>
          <a:lstStyle>
            <a:lvl1pPr>
              <a:defRPr/>
            </a:lvl1pPr>
          </a:lstStyle>
          <a:p>
            <a:r>
              <a:rPr lang="en-US"/>
              <a:t>Copyright © 2014 Pearson Education</a:t>
            </a:r>
          </a:p>
        </p:txBody>
      </p:sp>
      <p:sp>
        <p:nvSpPr>
          <p:cNvPr id="6" name="Slide Number Placeholder 5"/>
          <p:cNvSpPr>
            <a:spLocks noGrp="1"/>
          </p:cNvSpPr>
          <p:nvPr>
            <p:ph type="sldNum" sz="quarter" idx="12"/>
          </p:nvPr>
        </p:nvSpPr>
        <p:spPr/>
        <p:txBody>
          <a:bodyPr/>
          <a:lstStyle>
            <a:lvl1pPr>
              <a:defRPr/>
            </a:lvl1pPr>
          </a:lstStyle>
          <a:p>
            <a:pPr>
              <a:defRPr/>
            </a:pPr>
            <a:fld id="{00045D13-C77E-4EFD-A218-7BE936AB40BB}" type="slidenum">
              <a:rPr lang="en-US"/>
              <a:pPr>
                <a:defRPr/>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0397A16E-3EBC-439E-AFEC-7C30EC29B2AA}" type="datetime1">
              <a:rPr lang="en-US"/>
              <a:pPr>
                <a:defRPr/>
              </a:pPr>
              <a:t>11/14/2013</a:t>
            </a:fld>
            <a:endParaRPr lang="en-US" dirty="0"/>
          </a:p>
        </p:txBody>
      </p:sp>
      <p:sp>
        <p:nvSpPr>
          <p:cNvPr id="5" name="Footer Placeholder 4"/>
          <p:cNvSpPr>
            <a:spLocks noGrp="1"/>
          </p:cNvSpPr>
          <p:nvPr>
            <p:ph type="ftr" sz="quarter" idx="11"/>
          </p:nvPr>
        </p:nvSpPr>
        <p:spPr/>
        <p:txBody>
          <a:bodyPr/>
          <a:lstStyle>
            <a:lvl1pPr>
              <a:defRPr/>
            </a:lvl1pPr>
          </a:lstStyle>
          <a:p>
            <a:r>
              <a:rPr lang="en-US"/>
              <a:t>Copyright © 2014 Pearson Education</a:t>
            </a:r>
          </a:p>
        </p:txBody>
      </p:sp>
      <p:sp>
        <p:nvSpPr>
          <p:cNvPr id="6" name="Slide Number Placeholder 5"/>
          <p:cNvSpPr>
            <a:spLocks noGrp="1"/>
          </p:cNvSpPr>
          <p:nvPr>
            <p:ph type="sldNum" sz="quarter" idx="12"/>
          </p:nvPr>
        </p:nvSpPr>
        <p:spPr/>
        <p:txBody>
          <a:bodyPr/>
          <a:lstStyle>
            <a:lvl1pPr>
              <a:defRPr/>
            </a:lvl1pPr>
          </a:lstStyle>
          <a:p>
            <a:pPr>
              <a:defRPr/>
            </a:pPr>
            <a:fld id="{2FEA84AC-975D-476C-85A4-E21A751DD868}" type="slidenum">
              <a:rPr lang="en-US"/>
              <a:pPr>
                <a:defRPr/>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A01B91BE-9C0A-47F5-A9B9-FF5E04730506}" type="datetime1">
              <a:rPr lang="en-US"/>
              <a:pPr>
                <a:defRPr/>
              </a:pPr>
              <a:t>11/14/2013</a:t>
            </a:fld>
            <a:endParaRPr lang="en-US" dirty="0"/>
          </a:p>
        </p:txBody>
      </p:sp>
      <p:sp>
        <p:nvSpPr>
          <p:cNvPr id="6" name="Footer Placeholder 5"/>
          <p:cNvSpPr>
            <a:spLocks noGrp="1"/>
          </p:cNvSpPr>
          <p:nvPr>
            <p:ph type="ftr" sz="quarter" idx="11"/>
          </p:nvPr>
        </p:nvSpPr>
        <p:spPr/>
        <p:txBody>
          <a:bodyPr/>
          <a:lstStyle>
            <a:lvl1pPr>
              <a:defRPr/>
            </a:lvl1pPr>
          </a:lstStyle>
          <a:p>
            <a:r>
              <a:rPr lang="en-US"/>
              <a:t>Copyright © 2014 Pearson Education</a:t>
            </a:r>
          </a:p>
        </p:txBody>
      </p:sp>
      <p:sp>
        <p:nvSpPr>
          <p:cNvPr id="7" name="Slide Number Placeholder 6"/>
          <p:cNvSpPr>
            <a:spLocks noGrp="1"/>
          </p:cNvSpPr>
          <p:nvPr>
            <p:ph type="sldNum" sz="quarter" idx="12"/>
          </p:nvPr>
        </p:nvSpPr>
        <p:spPr/>
        <p:txBody>
          <a:bodyPr/>
          <a:lstStyle>
            <a:lvl1pPr>
              <a:defRPr/>
            </a:lvl1pPr>
          </a:lstStyle>
          <a:p>
            <a:pPr>
              <a:defRPr/>
            </a:pPr>
            <a:fld id="{C435816D-09B7-4850-9784-AD8C39D5093F}" type="slidenum">
              <a:rPr lang="en-US"/>
              <a:pPr>
                <a:defRPr/>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F3A91108-862F-4BA4-9734-49DBB6B83812}" type="datetime1">
              <a:rPr lang="en-US"/>
              <a:pPr>
                <a:defRPr/>
              </a:pPr>
              <a:t>11/14/2013</a:t>
            </a:fld>
            <a:endParaRPr lang="en-US" dirty="0"/>
          </a:p>
        </p:txBody>
      </p:sp>
      <p:sp>
        <p:nvSpPr>
          <p:cNvPr id="8" name="Footer Placeholder 7"/>
          <p:cNvSpPr>
            <a:spLocks noGrp="1"/>
          </p:cNvSpPr>
          <p:nvPr>
            <p:ph type="ftr" sz="quarter" idx="11"/>
          </p:nvPr>
        </p:nvSpPr>
        <p:spPr/>
        <p:txBody>
          <a:bodyPr/>
          <a:lstStyle>
            <a:lvl1pPr>
              <a:defRPr/>
            </a:lvl1pPr>
          </a:lstStyle>
          <a:p>
            <a:r>
              <a:rPr lang="en-US"/>
              <a:t>Copyright © 2014 Pearson Education</a:t>
            </a:r>
          </a:p>
        </p:txBody>
      </p:sp>
      <p:sp>
        <p:nvSpPr>
          <p:cNvPr id="9" name="Slide Number Placeholder 8"/>
          <p:cNvSpPr>
            <a:spLocks noGrp="1"/>
          </p:cNvSpPr>
          <p:nvPr>
            <p:ph type="sldNum" sz="quarter" idx="12"/>
          </p:nvPr>
        </p:nvSpPr>
        <p:spPr/>
        <p:txBody>
          <a:bodyPr/>
          <a:lstStyle>
            <a:lvl1pPr>
              <a:defRPr/>
            </a:lvl1pPr>
          </a:lstStyle>
          <a:p>
            <a:pPr>
              <a:defRPr/>
            </a:pPr>
            <a:fld id="{4E7D2318-F8A1-4027-B423-D43AA80E28E6}" type="slidenum">
              <a:rPr lang="en-US"/>
              <a:pPr>
                <a:defRPr/>
              </a:pPr>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5ECD2FDF-6076-4E40-B573-B8E8919DCC8D}" type="datetime1">
              <a:rPr lang="en-US"/>
              <a:pPr>
                <a:defRPr/>
              </a:pPr>
              <a:t>11/14/2013</a:t>
            </a:fld>
            <a:endParaRPr lang="en-US" dirty="0"/>
          </a:p>
        </p:txBody>
      </p:sp>
      <p:sp>
        <p:nvSpPr>
          <p:cNvPr id="4" name="Footer Placeholder 3"/>
          <p:cNvSpPr>
            <a:spLocks noGrp="1"/>
          </p:cNvSpPr>
          <p:nvPr>
            <p:ph type="ftr" sz="quarter" idx="11"/>
          </p:nvPr>
        </p:nvSpPr>
        <p:spPr/>
        <p:txBody>
          <a:bodyPr/>
          <a:lstStyle>
            <a:lvl1pPr>
              <a:defRPr/>
            </a:lvl1pPr>
          </a:lstStyle>
          <a:p>
            <a:r>
              <a:rPr lang="en-US"/>
              <a:t>Copyright © 2014 Pearson Education</a:t>
            </a:r>
          </a:p>
        </p:txBody>
      </p:sp>
      <p:sp>
        <p:nvSpPr>
          <p:cNvPr id="5" name="Slide Number Placeholder 4"/>
          <p:cNvSpPr>
            <a:spLocks noGrp="1"/>
          </p:cNvSpPr>
          <p:nvPr>
            <p:ph type="sldNum" sz="quarter" idx="12"/>
          </p:nvPr>
        </p:nvSpPr>
        <p:spPr/>
        <p:txBody>
          <a:bodyPr/>
          <a:lstStyle>
            <a:lvl1pPr>
              <a:defRPr/>
            </a:lvl1pPr>
          </a:lstStyle>
          <a:p>
            <a:pPr>
              <a:defRPr/>
            </a:pPr>
            <a:fld id="{D3509B69-B38D-401A-BBAC-2D8F89332D47}" type="slidenum">
              <a:rPr lang="en-US"/>
              <a:pPr>
                <a:defRPr/>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6417C66F-1EAE-4839-BABB-C9DDF5534F3A}" type="datetime1">
              <a:rPr lang="en-US"/>
              <a:pPr>
                <a:defRPr/>
              </a:pPr>
              <a:t>11/14/2013</a:t>
            </a:fld>
            <a:endParaRPr lang="en-US" dirty="0"/>
          </a:p>
        </p:txBody>
      </p:sp>
      <p:sp>
        <p:nvSpPr>
          <p:cNvPr id="3" name="Footer Placeholder 2"/>
          <p:cNvSpPr>
            <a:spLocks noGrp="1"/>
          </p:cNvSpPr>
          <p:nvPr>
            <p:ph type="ftr" sz="quarter" idx="11"/>
          </p:nvPr>
        </p:nvSpPr>
        <p:spPr/>
        <p:txBody>
          <a:bodyPr/>
          <a:lstStyle>
            <a:lvl1pPr>
              <a:defRPr/>
            </a:lvl1pPr>
          </a:lstStyle>
          <a:p>
            <a:r>
              <a:rPr lang="en-US"/>
              <a:t>Copyright © 2014 Pearson Education</a:t>
            </a:r>
          </a:p>
        </p:txBody>
      </p:sp>
      <p:sp>
        <p:nvSpPr>
          <p:cNvPr id="4" name="Slide Number Placeholder 3"/>
          <p:cNvSpPr>
            <a:spLocks noGrp="1"/>
          </p:cNvSpPr>
          <p:nvPr>
            <p:ph type="sldNum" sz="quarter" idx="12"/>
          </p:nvPr>
        </p:nvSpPr>
        <p:spPr/>
        <p:txBody>
          <a:bodyPr/>
          <a:lstStyle>
            <a:lvl1pPr>
              <a:defRPr/>
            </a:lvl1pPr>
          </a:lstStyle>
          <a:p>
            <a:pPr>
              <a:defRPr/>
            </a:pPr>
            <a:fld id="{899378C4-0B0B-4937-A99B-44B001DD2C7A}"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D8C048F-8988-4B1E-A580-48889CF0658B}" type="datetime1">
              <a:rPr lang="en-US"/>
              <a:pPr>
                <a:defRPr/>
              </a:pPr>
              <a:t>11/14/2013</a:t>
            </a:fld>
            <a:endParaRPr lang="en-US" dirty="0"/>
          </a:p>
        </p:txBody>
      </p:sp>
      <p:sp>
        <p:nvSpPr>
          <p:cNvPr id="5" name="Footer Placeholder 4"/>
          <p:cNvSpPr>
            <a:spLocks noGrp="1"/>
          </p:cNvSpPr>
          <p:nvPr>
            <p:ph type="ftr" sz="quarter" idx="11"/>
          </p:nvPr>
        </p:nvSpPr>
        <p:spPr/>
        <p:txBody>
          <a:bodyPr/>
          <a:lstStyle>
            <a:lvl1pPr>
              <a:defRPr/>
            </a:lvl1pPr>
          </a:lstStyle>
          <a:p>
            <a:r>
              <a:rPr lang="en-US"/>
              <a:t>Copyright © 2014 Pearson Education</a:t>
            </a:r>
          </a:p>
        </p:txBody>
      </p:sp>
      <p:sp>
        <p:nvSpPr>
          <p:cNvPr id="6" name="Slide Number Placeholder 5"/>
          <p:cNvSpPr>
            <a:spLocks noGrp="1"/>
          </p:cNvSpPr>
          <p:nvPr>
            <p:ph type="sldNum" sz="quarter" idx="12"/>
          </p:nvPr>
        </p:nvSpPr>
        <p:spPr/>
        <p:txBody>
          <a:bodyPr/>
          <a:lstStyle>
            <a:lvl1pPr>
              <a:defRPr/>
            </a:lvl1pPr>
          </a:lstStyle>
          <a:p>
            <a:pPr>
              <a:defRPr/>
            </a:pPr>
            <a:fld id="{D98A31B3-2009-4091-8C43-F486F9F50F9C}" type="slidenum">
              <a:rPr lang="en-US"/>
              <a:pPr>
                <a:defRPr/>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BA199191-7442-4CF2-8526-03F88B2E20E6}" type="datetime1">
              <a:rPr lang="en-US"/>
              <a:pPr>
                <a:defRPr/>
              </a:pPr>
              <a:t>11/14/2013</a:t>
            </a:fld>
            <a:endParaRPr lang="en-US" dirty="0"/>
          </a:p>
        </p:txBody>
      </p:sp>
      <p:sp>
        <p:nvSpPr>
          <p:cNvPr id="6" name="Footer Placeholder 5"/>
          <p:cNvSpPr>
            <a:spLocks noGrp="1"/>
          </p:cNvSpPr>
          <p:nvPr>
            <p:ph type="ftr" sz="quarter" idx="11"/>
          </p:nvPr>
        </p:nvSpPr>
        <p:spPr/>
        <p:txBody>
          <a:bodyPr/>
          <a:lstStyle>
            <a:lvl1pPr>
              <a:defRPr/>
            </a:lvl1pPr>
          </a:lstStyle>
          <a:p>
            <a:r>
              <a:rPr lang="en-US"/>
              <a:t>Copyright © 2014 Pearson Education</a:t>
            </a:r>
          </a:p>
        </p:txBody>
      </p:sp>
      <p:sp>
        <p:nvSpPr>
          <p:cNvPr id="7" name="Slide Number Placeholder 6"/>
          <p:cNvSpPr>
            <a:spLocks noGrp="1"/>
          </p:cNvSpPr>
          <p:nvPr>
            <p:ph type="sldNum" sz="quarter" idx="12"/>
          </p:nvPr>
        </p:nvSpPr>
        <p:spPr/>
        <p:txBody>
          <a:bodyPr/>
          <a:lstStyle>
            <a:lvl1pPr>
              <a:defRPr/>
            </a:lvl1pPr>
          </a:lstStyle>
          <a:p>
            <a:pPr>
              <a:defRPr/>
            </a:pPr>
            <a:fld id="{54BCD8C3-0332-478F-B46F-C7508E1F3885}" type="slidenum">
              <a:rPr lang="en-US"/>
              <a:pPr>
                <a:defRPr/>
              </a:pPr>
              <a:t>‹#›</a:t>
            </a:fld>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06DF1D36-6259-486A-81AB-AECCE2FD4401}" type="datetime1">
              <a:rPr lang="en-US"/>
              <a:pPr>
                <a:defRPr/>
              </a:pPr>
              <a:t>11/14/2013</a:t>
            </a:fld>
            <a:endParaRPr lang="en-US" dirty="0"/>
          </a:p>
        </p:txBody>
      </p:sp>
      <p:sp>
        <p:nvSpPr>
          <p:cNvPr id="6" name="Footer Placeholder 5"/>
          <p:cNvSpPr>
            <a:spLocks noGrp="1"/>
          </p:cNvSpPr>
          <p:nvPr>
            <p:ph type="ftr" sz="quarter" idx="11"/>
          </p:nvPr>
        </p:nvSpPr>
        <p:spPr/>
        <p:txBody>
          <a:bodyPr/>
          <a:lstStyle>
            <a:lvl1pPr>
              <a:defRPr/>
            </a:lvl1pPr>
          </a:lstStyle>
          <a:p>
            <a:r>
              <a:rPr lang="en-US"/>
              <a:t>Copyright © 2014 Pearson Education</a:t>
            </a:r>
          </a:p>
        </p:txBody>
      </p:sp>
      <p:sp>
        <p:nvSpPr>
          <p:cNvPr id="7" name="Slide Number Placeholder 6"/>
          <p:cNvSpPr>
            <a:spLocks noGrp="1"/>
          </p:cNvSpPr>
          <p:nvPr>
            <p:ph type="sldNum" sz="quarter" idx="12"/>
          </p:nvPr>
        </p:nvSpPr>
        <p:spPr/>
        <p:txBody>
          <a:bodyPr/>
          <a:lstStyle>
            <a:lvl1pPr>
              <a:defRPr/>
            </a:lvl1pPr>
          </a:lstStyle>
          <a:p>
            <a:pPr>
              <a:defRPr/>
            </a:pPr>
            <a:fld id="{BF7E498E-BE35-4B92-98E3-27D5E8F34565}" type="slidenum">
              <a:rPr lang="en-US"/>
              <a:pPr>
                <a:defRPr/>
              </a:pPr>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63D2318B-56CE-4772-923A-86E3C235244B}" type="datetime1">
              <a:rPr lang="en-US"/>
              <a:pPr>
                <a:defRPr/>
              </a:pPr>
              <a:t>11/14/2013</a:t>
            </a:fld>
            <a:endParaRPr lang="en-US" dirty="0"/>
          </a:p>
        </p:txBody>
      </p:sp>
      <p:sp>
        <p:nvSpPr>
          <p:cNvPr id="5" name="Footer Placeholder 4"/>
          <p:cNvSpPr>
            <a:spLocks noGrp="1"/>
          </p:cNvSpPr>
          <p:nvPr>
            <p:ph type="ftr" sz="quarter" idx="11"/>
          </p:nvPr>
        </p:nvSpPr>
        <p:spPr/>
        <p:txBody>
          <a:bodyPr/>
          <a:lstStyle>
            <a:lvl1pPr>
              <a:defRPr/>
            </a:lvl1pPr>
          </a:lstStyle>
          <a:p>
            <a:r>
              <a:rPr lang="en-US"/>
              <a:t>Copyright © 2014 Pearson Education</a:t>
            </a:r>
          </a:p>
        </p:txBody>
      </p:sp>
      <p:sp>
        <p:nvSpPr>
          <p:cNvPr id="6" name="Slide Number Placeholder 5"/>
          <p:cNvSpPr>
            <a:spLocks noGrp="1"/>
          </p:cNvSpPr>
          <p:nvPr>
            <p:ph type="sldNum" sz="quarter" idx="12"/>
          </p:nvPr>
        </p:nvSpPr>
        <p:spPr/>
        <p:txBody>
          <a:bodyPr/>
          <a:lstStyle>
            <a:lvl1pPr>
              <a:defRPr/>
            </a:lvl1pPr>
          </a:lstStyle>
          <a:p>
            <a:pPr>
              <a:defRPr/>
            </a:pPr>
            <a:fld id="{9D3D6BE2-959A-447B-8174-CCA8EE064FD8}" type="slidenum">
              <a:rPr lang="en-US"/>
              <a:pPr>
                <a:defRPr/>
              </a:pPr>
              <a:t>‹#›</a:t>
            </a:fld>
            <a:endParaRPr 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8776AB62-37C6-45C9-AC18-AAD014AF728B}" type="datetime1">
              <a:rPr lang="en-US"/>
              <a:pPr>
                <a:defRPr/>
              </a:pPr>
              <a:t>11/14/2013</a:t>
            </a:fld>
            <a:endParaRPr lang="en-US" dirty="0"/>
          </a:p>
        </p:txBody>
      </p:sp>
      <p:sp>
        <p:nvSpPr>
          <p:cNvPr id="5" name="Footer Placeholder 4"/>
          <p:cNvSpPr>
            <a:spLocks noGrp="1"/>
          </p:cNvSpPr>
          <p:nvPr>
            <p:ph type="ftr" sz="quarter" idx="11"/>
          </p:nvPr>
        </p:nvSpPr>
        <p:spPr/>
        <p:txBody>
          <a:bodyPr/>
          <a:lstStyle>
            <a:lvl1pPr>
              <a:defRPr/>
            </a:lvl1pPr>
          </a:lstStyle>
          <a:p>
            <a:r>
              <a:rPr lang="en-US"/>
              <a:t>Copyright © 2014 Pearson Education</a:t>
            </a:r>
          </a:p>
        </p:txBody>
      </p:sp>
      <p:sp>
        <p:nvSpPr>
          <p:cNvPr id="6" name="Slide Number Placeholder 5"/>
          <p:cNvSpPr>
            <a:spLocks noGrp="1"/>
          </p:cNvSpPr>
          <p:nvPr>
            <p:ph type="sldNum" sz="quarter" idx="12"/>
          </p:nvPr>
        </p:nvSpPr>
        <p:spPr/>
        <p:txBody>
          <a:bodyPr/>
          <a:lstStyle>
            <a:lvl1pPr>
              <a:defRPr/>
            </a:lvl1pPr>
          </a:lstStyle>
          <a:p>
            <a:pPr>
              <a:defRPr/>
            </a:pPr>
            <a:fld id="{CA509288-3D07-4CEA-A811-A6F40AB92EF1}"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1FEB8D9-1DC4-4E2B-824D-D97E2881587A}" type="datetime1">
              <a:rPr lang="en-US"/>
              <a:pPr>
                <a:defRPr/>
              </a:pPr>
              <a:t>11/14/2013</a:t>
            </a:fld>
            <a:endParaRPr lang="en-US" dirty="0"/>
          </a:p>
        </p:txBody>
      </p:sp>
      <p:sp>
        <p:nvSpPr>
          <p:cNvPr id="5" name="Footer Placeholder 4"/>
          <p:cNvSpPr>
            <a:spLocks noGrp="1"/>
          </p:cNvSpPr>
          <p:nvPr>
            <p:ph type="ftr" sz="quarter" idx="11"/>
          </p:nvPr>
        </p:nvSpPr>
        <p:spPr/>
        <p:txBody>
          <a:bodyPr/>
          <a:lstStyle>
            <a:lvl1pPr>
              <a:defRPr/>
            </a:lvl1pPr>
          </a:lstStyle>
          <a:p>
            <a:r>
              <a:rPr lang="en-US"/>
              <a:t>Copyright © 2014 Pearson Education</a:t>
            </a:r>
          </a:p>
        </p:txBody>
      </p:sp>
      <p:sp>
        <p:nvSpPr>
          <p:cNvPr id="6" name="Slide Number Placeholder 5"/>
          <p:cNvSpPr>
            <a:spLocks noGrp="1"/>
          </p:cNvSpPr>
          <p:nvPr>
            <p:ph type="sldNum" sz="quarter" idx="12"/>
          </p:nvPr>
        </p:nvSpPr>
        <p:spPr/>
        <p:txBody>
          <a:bodyPr/>
          <a:lstStyle>
            <a:lvl1pPr>
              <a:defRPr/>
            </a:lvl1pPr>
          </a:lstStyle>
          <a:p>
            <a:pPr>
              <a:defRPr/>
            </a:pPr>
            <a:fld id="{CAAD5325-2A11-49C8-B6E2-A1B86856D3CE}"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7BBDC8A3-0CC0-4B59-954E-B71B1D2E9814}" type="datetime1">
              <a:rPr lang="en-US"/>
              <a:pPr>
                <a:defRPr/>
              </a:pPr>
              <a:t>11/14/2013</a:t>
            </a:fld>
            <a:endParaRPr lang="en-US" dirty="0"/>
          </a:p>
        </p:txBody>
      </p:sp>
      <p:sp>
        <p:nvSpPr>
          <p:cNvPr id="6" name="Footer Placeholder 4"/>
          <p:cNvSpPr>
            <a:spLocks noGrp="1"/>
          </p:cNvSpPr>
          <p:nvPr>
            <p:ph type="ftr" sz="quarter" idx="11"/>
          </p:nvPr>
        </p:nvSpPr>
        <p:spPr/>
        <p:txBody>
          <a:bodyPr/>
          <a:lstStyle>
            <a:lvl1pPr>
              <a:defRPr/>
            </a:lvl1pPr>
          </a:lstStyle>
          <a:p>
            <a:r>
              <a:rPr lang="en-US"/>
              <a:t>Copyright © 2014 Pearson Education</a:t>
            </a:r>
          </a:p>
        </p:txBody>
      </p:sp>
      <p:sp>
        <p:nvSpPr>
          <p:cNvPr id="7" name="Slide Number Placeholder 5"/>
          <p:cNvSpPr>
            <a:spLocks noGrp="1"/>
          </p:cNvSpPr>
          <p:nvPr>
            <p:ph type="sldNum" sz="quarter" idx="12"/>
          </p:nvPr>
        </p:nvSpPr>
        <p:spPr/>
        <p:txBody>
          <a:bodyPr/>
          <a:lstStyle>
            <a:lvl1pPr>
              <a:defRPr/>
            </a:lvl1pPr>
          </a:lstStyle>
          <a:p>
            <a:pPr>
              <a:defRPr/>
            </a:pPr>
            <a:fld id="{E0F2C483-CE1E-4BCB-B0EA-6B546F590D95}"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F813C44-1D79-4974-90C9-8EC855EF9B17}" type="datetime1">
              <a:rPr lang="en-US"/>
              <a:pPr>
                <a:defRPr/>
              </a:pPr>
              <a:t>11/14/2013</a:t>
            </a:fld>
            <a:endParaRPr lang="en-US" dirty="0"/>
          </a:p>
        </p:txBody>
      </p:sp>
      <p:sp>
        <p:nvSpPr>
          <p:cNvPr id="8" name="Footer Placeholder 4"/>
          <p:cNvSpPr>
            <a:spLocks noGrp="1"/>
          </p:cNvSpPr>
          <p:nvPr>
            <p:ph type="ftr" sz="quarter" idx="11"/>
          </p:nvPr>
        </p:nvSpPr>
        <p:spPr/>
        <p:txBody>
          <a:bodyPr/>
          <a:lstStyle>
            <a:lvl1pPr>
              <a:defRPr/>
            </a:lvl1pPr>
          </a:lstStyle>
          <a:p>
            <a:r>
              <a:rPr lang="en-US"/>
              <a:t>Copyright © 2014 Pearson Education</a:t>
            </a:r>
          </a:p>
        </p:txBody>
      </p:sp>
      <p:sp>
        <p:nvSpPr>
          <p:cNvPr id="9" name="Slide Number Placeholder 5"/>
          <p:cNvSpPr>
            <a:spLocks noGrp="1"/>
          </p:cNvSpPr>
          <p:nvPr>
            <p:ph type="sldNum" sz="quarter" idx="12"/>
          </p:nvPr>
        </p:nvSpPr>
        <p:spPr/>
        <p:txBody>
          <a:bodyPr/>
          <a:lstStyle>
            <a:lvl1pPr>
              <a:defRPr/>
            </a:lvl1pPr>
          </a:lstStyle>
          <a:p>
            <a:pPr>
              <a:defRPr/>
            </a:pPr>
            <a:fld id="{BE957215-895C-459E-A946-A13073BFFBA5}"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DF9A7661-4ECE-4BF4-8A88-7623B96F8E65}" type="datetime1">
              <a:rPr lang="en-US"/>
              <a:pPr>
                <a:defRPr/>
              </a:pPr>
              <a:t>11/14/2013</a:t>
            </a:fld>
            <a:endParaRPr lang="en-US" dirty="0"/>
          </a:p>
        </p:txBody>
      </p:sp>
      <p:sp>
        <p:nvSpPr>
          <p:cNvPr id="4" name="Footer Placeholder 4"/>
          <p:cNvSpPr>
            <a:spLocks noGrp="1"/>
          </p:cNvSpPr>
          <p:nvPr>
            <p:ph type="ftr" sz="quarter" idx="11"/>
          </p:nvPr>
        </p:nvSpPr>
        <p:spPr/>
        <p:txBody>
          <a:bodyPr/>
          <a:lstStyle>
            <a:lvl1pPr>
              <a:defRPr/>
            </a:lvl1pPr>
          </a:lstStyle>
          <a:p>
            <a:r>
              <a:rPr lang="en-US"/>
              <a:t>Copyright © 2014 Pearson Education</a:t>
            </a:r>
          </a:p>
        </p:txBody>
      </p:sp>
      <p:sp>
        <p:nvSpPr>
          <p:cNvPr id="5" name="Slide Number Placeholder 5"/>
          <p:cNvSpPr>
            <a:spLocks noGrp="1"/>
          </p:cNvSpPr>
          <p:nvPr>
            <p:ph type="sldNum" sz="quarter" idx="12"/>
          </p:nvPr>
        </p:nvSpPr>
        <p:spPr/>
        <p:txBody>
          <a:bodyPr/>
          <a:lstStyle>
            <a:lvl1pPr>
              <a:defRPr/>
            </a:lvl1pPr>
          </a:lstStyle>
          <a:p>
            <a:pPr>
              <a:defRPr/>
            </a:pPr>
            <a:fld id="{4FA5FBE0-7E4C-4AC9-9B77-5DD08EDBF47A}"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EDC8CB3-EACD-470D-83B6-284B3F0E9AE4}" type="datetime1">
              <a:rPr lang="en-US"/>
              <a:pPr>
                <a:defRPr/>
              </a:pPr>
              <a:t>11/14/2013</a:t>
            </a:fld>
            <a:endParaRPr lang="en-US" dirty="0"/>
          </a:p>
        </p:txBody>
      </p:sp>
      <p:sp>
        <p:nvSpPr>
          <p:cNvPr id="3" name="Footer Placeholder 4"/>
          <p:cNvSpPr>
            <a:spLocks noGrp="1"/>
          </p:cNvSpPr>
          <p:nvPr>
            <p:ph type="ftr" sz="quarter" idx="11"/>
          </p:nvPr>
        </p:nvSpPr>
        <p:spPr/>
        <p:txBody>
          <a:bodyPr/>
          <a:lstStyle>
            <a:lvl1pPr>
              <a:defRPr/>
            </a:lvl1pPr>
          </a:lstStyle>
          <a:p>
            <a:r>
              <a:rPr lang="en-US"/>
              <a:t>Copyright © 2014 Pearson Education</a:t>
            </a:r>
          </a:p>
        </p:txBody>
      </p:sp>
      <p:sp>
        <p:nvSpPr>
          <p:cNvPr id="4" name="Slide Number Placeholder 5"/>
          <p:cNvSpPr>
            <a:spLocks noGrp="1"/>
          </p:cNvSpPr>
          <p:nvPr>
            <p:ph type="sldNum" sz="quarter" idx="12"/>
          </p:nvPr>
        </p:nvSpPr>
        <p:spPr/>
        <p:txBody>
          <a:bodyPr/>
          <a:lstStyle>
            <a:lvl1pPr>
              <a:defRPr/>
            </a:lvl1pPr>
          </a:lstStyle>
          <a:p>
            <a:pPr>
              <a:defRPr/>
            </a:pPr>
            <a:fld id="{178E7B28-D8A0-4066-B363-8D639CAD5082}"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CA8B89B-B081-48AE-AA77-F021E83B790F}" type="datetime1">
              <a:rPr lang="en-US"/>
              <a:pPr>
                <a:defRPr/>
              </a:pPr>
              <a:t>11/14/2013</a:t>
            </a:fld>
            <a:endParaRPr lang="en-US" dirty="0"/>
          </a:p>
        </p:txBody>
      </p:sp>
      <p:sp>
        <p:nvSpPr>
          <p:cNvPr id="6" name="Footer Placeholder 4"/>
          <p:cNvSpPr>
            <a:spLocks noGrp="1"/>
          </p:cNvSpPr>
          <p:nvPr>
            <p:ph type="ftr" sz="quarter" idx="11"/>
          </p:nvPr>
        </p:nvSpPr>
        <p:spPr/>
        <p:txBody>
          <a:bodyPr/>
          <a:lstStyle>
            <a:lvl1pPr>
              <a:defRPr/>
            </a:lvl1pPr>
          </a:lstStyle>
          <a:p>
            <a:r>
              <a:rPr lang="en-US"/>
              <a:t>Copyright © 2014 Pearson Education</a:t>
            </a:r>
          </a:p>
        </p:txBody>
      </p:sp>
      <p:sp>
        <p:nvSpPr>
          <p:cNvPr id="7" name="Slide Number Placeholder 5"/>
          <p:cNvSpPr>
            <a:spLocks noGrp="1"/>
          </p:cNvSpPr>
          <p:nvPr>
            <p:ph type="sldNum" sz="quarter" idx="12"/>
          </p:nvPr>
        </p:nvSpPr>
        <p:spPr/>
        <p:txBody>
          <a:bodyPr/>
          <a:lstStyle>
            <a:lvl1pPr>
              <a:defRPr/>
            </a:lvl1pPr>
          </a:lstStyle>
          <a:p>
            <a:pPr>
              <a:defRPr/>
            </a:pPr>
            <a:fld id="{0A49B4C6-58E9-434A-AFF3-77687E1C445F}"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B1D9C70-2CC5-422B-8ECD-F3538B7114F5}" type="datetime1">
              <a:rPr lang="en-US"/>
              <a:pPr>
                <a:defRPr/>
              </a:pPr>
              <a:t>11/14/2013</a:t>
            </a:fld>
            <a:endParaRPr lang="en-US" dirty="0"/>
          </a:p>
        </p:txBody>
      </p:sp>
      <p:sp>
        <p:nvSpPr>
          <p:cNvPr id="6" name="Footer Placeholder 4"/>
          <p:cNvSpPr>
            <a:spLocks noGrp="1"/>
          </p:cNvSpPr>
          <p:nvPr>
            <p:ph type="ftr" sz="quarter" idx="11"/>
          </p:nvPr>
        </p:nvSpPr>
        <p:spPr/>
        <p:txBody>
          <a:bodyPr/>
          <a:lstStyle>
            <a:lvl1pPr>
              <a:defRPr/>
            </a:lvl1pPr>
          </a:lstStyle>
          <a:p>
            <a:r>
              <a:rPr lang="en-US"/>
              <a:t>Copyright © 2014 Pearson Education</a:t>
            </a:r>
          </a:p>
        </p:txBody>
      </p:sp>
      <p:sp>
        <p:nvSpPr>
          <p:cNvPr id="7" name="Slide Number Placeholder 5"/>
          <p:cNvSpPr>
            <a:spLocks noGrp="1"/>
          </p:cNvSpPr>
          <p:nvPr>
            <p:ph type="sldNum" sz="quarter" idx="12"/>
          </p:nvPr>
        </p:nvSpPr>
        <p:spPr/>
        <p:txBody>
          <a:bodyPr/>
          <a:lstStyle>
            <a:lvl1pPr>
              <a:defRPr/>
            </a:lvl1pPr>
          </a:lstStyle>
          <a:p>
            <a:pPr>
              <a:defRPr/>
            </a:pPr>
            <a:fld id="{3870452D-367E-4D93-83C7-A51A50E6807F}"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defRPr>
            </a:lvl1pPr>
          </a:lstStyle>
          <a:p>
            <a:pPr>
              <a:defRPr/>
            </a:pPr>
            <a:fld id="{CD906D91-4A54-4C54-AEE5-01F24EE752B7}" type="datetime1">
              <a:rPr lang="en-US"/>
              <a:pPr>
                <a:defRPr/>
              </a:pPr>
              <a:t>11/14/2013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defRPr>
            </a:lvl1pPr>
          </a:lstStyle>
          <a:p>
            <a:r>
              <a:rPr lang="en-US"/>
              <a:t>Copyright © 2014 Pearson Education</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defRPr>
            </a:lvl1pPr>
          </a:lstStyle>
          <a:p>
            <a:pPr>
              <a:defRPr/>
            </a:pPr>
            <a:fld id="{B822D671-B611-4C61-B3CD-D93CC8276BA1}"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4114" r:id="rId1"/>
    <p:sldLayoutId id="2147484115" r:id="rId2"/>
    <p:sldLayoutId id="2147484116" r:id="rId3"/>
    <p:sldLayoutId id="2147484117" r:id="rId4"/>
    <p:sldLayoutId id="2147484118" r:id="rId5"/>
    <p:sldLayoutId id="2147484119" r:id="rId6"/>
    <p:sldLayoutId id="2147484120" r:id="rId7"/>
    <p:sldLayoutId id="2147484121" r:id="rId8"/>
    <p:sldLayoutId id="2147484122" r:id="rId9"/>
    <p:sldLayoutId id="2147484123" r:id="rId10"/>
    <p:sldLayoutId id="2147484124" r:id="rId11"/>
  </p:sldLayoutIdLst>
  <p:hf sldNum="0"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defRPr>
            </a:lvl1pPr>
          </a:lstStyle>
          <a:p>
            <a:r>
              <a:rPr lang="en-US"/>
              <a:t>Copyright © 2014 Pearson Education</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defRPr>
            </a:lvl1pPr>
          </a:lstStyle>
          <a:p>
            <a:pPr>
              <a:defRPr/>
            </a:pPr>
            <a:fld id="{DDEDFE15-68EB-40D4-B9B5-D4D8095B437C}"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4126" r:id="rId1"/>
    <p:sldLayoutId id="2147484125" r:id="rId2"/>
    <p:sldLayoutId id="2147484127" r:id="rId3"/>
    <p:sldLayoutId id="2147484128" r:id="rId4"/>
    <p:sldLayoutId id="2147484129" r:id="rId5"/>
    <p:sldLayoutId id="2147484130" r:id="rId6"/>
    <p:sldLayoutId id="2147484131" r:id="rId7"/>
    <p:sldLayoutId id="2147484132" r:id="rId8"/>
    <p:sldLayoutId id="2147484133" r:id="rId9"/>
    <p:sldLayoutId id="2147484134" r:id="rId10"/>
    <p:sldLayoutId id="2147484135" r:id="rId11"/>
    <p:sldLayoutId id="2147484136" r:id="rId12"/>
  </p:sldLayoutIdLst>
  <p:hf sldNum="0"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Video/Licencing%20and%20franchising/Harry%20Potter.MP4"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hyperlink" Target="Video/Licencing%20and%20franchising/DANONE%20-%20ACTIVIA%20COMMERCIAL%20CANADA.avi"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hyperlink" Target="Video/Licencing%20and%20franchising/HarveyDavidson2.flv"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hyperlink" Target="Video/Licencing%20and%20franchising/Sanrio%20Store%20in%20Japan.mp4"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hyperlink" Target="Video/Licencing%20and%20franchising/Barbie%20Fairytopia%20Mermaidia%20Movie%20Trailer.flv"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hyperlink" Target="Video/Licencing%20and%20franchising/Delhi%20Metro%20-%20Short%20Film.mp4" TargetMode="External"/><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14.jpeg"/></Relationships>
</file>

<file path=ppt/slides/_rels/slide28.xml.rels><?xml version="1.0" encoding="UTF-8" standalone="yes"?>
<Relationships xmlns="http://schemas.openxmlformats.org/package/2006/relationships"><Relationship Id="rId3" Type="http://schemas.openxmlformats.org/officeDocument/2006/relationships/hyperlink" Target="Video/Licencing%20and%20franchising/Petronas%20Towers%20in%20Kuala%20Lumpur,%20Malaysia%20(Menara%20Petronas%20Twin%20Towers).mp4" TargetMode="External"/><Relationship Id="rId2" Type="http://schemas.openxmlformats.org/officeDocument/2006/relationships/notesSlide" Target="../notesSlides/notesSlide28.xml"/><Relationship Id="rId1" Type="http://schemas.openxmlformats.org/officeDocument/2006/relationships/slideLayout" Target="../slideLayouts/slideLayout1.xml"/><Relationship Id="rId4" Type="http://schemas.openxmlformats.org/officeDocument/2006/relationships/image" Target="../media/image15.jpeg"/></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0.xml"/><Relationship Id="rId1" Type="http://schemas.openxmlformats.org/officeDocument/2006/relationships/slideLayout" Target="../slideLayouts/slideLayout1.xml"/><Relationship Id="rId4" Type="http://schemas.openxmlformats.org/officeDocument/2006/relationships/hyperlink" Target="Video/Licencing%20and%20franchising/Louis%20Vuitton%20Spring%20Summer%202008-Focus%20on%20Bags%20&amp;%20Supermodels.mp4"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hyperlink" Target="Video/Licencing%20and%20frranchising/intellectual%20property%20the%20movie%20-%20trailer.mp4"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hyperlink" Target="Video/Licencing%20and%20franchising/Walmart%20strategy.flv"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Video/Licencing%20and%20franchising/Wander%20Burgers.mp4"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Footer Placeholder 4"/>
          <p:cNvSpPr>
            <a:spLocks noGrp="1"/>
          </p:cNvSpPr>
          <p:nvPr>
            <p:ph type="ftr" sz="quarter" idx="11"/>
          </p:nvPr>
        </p:nvSpPr>
        <p:spPr bwMode="auto">
          <a:noFill/>
          <a:ln>
            <a:miter lim="800000"/>
            <a:headEnd/>
            <a:tailEnd/>
          </a:ln>
        </p:spPr>
        <p:txBody>
          <a:bodyPr/>
          <a:lstStyle/>
          <a:p>
            <a:r>
              <a:rPr lang="en-US" smtClean="0"/>
              <a:t>Copyright © 2014 Pearson Education</a:t>
            </a:r>
          </a:p>
        </p:txBody>
      </p:sp>
      <p:pic>
        <p:nvPicPr>
          <p:cNvPr id="14339" name="Picture 3" descr="G:\PRASETYAMULYA\Cover\18 bird eye view.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14341" name="TextBox 5"/>
          <p:cNvSpPr txBox="1">
            <a:spLocks noChangeArrowheads="1"/>
          </p:cNvSpPr>
          <p:nvPr/>
        </p:nvSpPr>
        <p:spPr bwMode="auto">
          <a:xfrm>
            <a:off x="2514600" y="4495800"/>
            <a:ext cx="3659188" cy="646113"/>
          </a:xfrm>
          <a:prstGeom prst="rect">
            <a:avLst/>
          </a:prstGeom>
          <a:noFill/>
          <a:ln w="9525">
            <a:noFill/>
            <a:miter lim="800000"/>
            <a:headEnd/>
            <a:tailEnd/>
          </a:ln>
        </p:spPr>
        <p:txBody>
          <a:bodyPr wrap="none">
            <a:spAutoFit/>
          </a:bodyPr>
          <a:lstStyle/>
          <a:p>
            <a:pPr algn="ctr"/>
            <a:r>
              <a:rPr lang="en-US"/>
              <a:t>FM : </a:t>
            </a:r>
            <a:r>
              <a:rPr lang="en-US">
                <a:solidFill>
                  <a:srgbClr val="FFFF00"/>
                </a:solidFill>
                <a:latin typeface="Arial Narrow" pitchFamily="34" charset="0"/>
              </a:rPr>
              <a:t>FM : Anis Gunawan, MBA,MM,SP</a:t>
            </a:r>
          </a:p>
          <a:p>
            <a:pPr algn="ctr"/>
            <a:r>
              <a:rPr lang="en-US">
                <a:solidFill>
                  <a:srgbClr val="FFFF00"/>
                </a:solidFill>
                <a:latin typeface="Arial Narrow" pitchFamily="34" charset="0"/>
              </a:rPr>
              <a:t>Anisg @pmbs.ac.id</a:t>
            </a:r>
          </a:p>
        </p:txBody>
      </p:sp>
      <p:sp>
        <p:nvSpPr>
          <p:cNvPr id="7" name="TextBox 6"/>
          <p:cNvSpPr txBox="1"/>
          <p:nvPr/>
        </p:nvSpPr>
        <p:spPr>
          <a:xfrm>
            <a:off x="1828800" y="1828800"/>
            <a:ext cx="5638800" cy="584775"/>
          </a:xfrm>
          <a:prstGeom prst="rect">
            <a:avLst/>
          </a:prstGeom>
          <a:noFill/>
        </p:spPr>
        <p:txBody>
          <a:bodyPr wrap="square" rtlCol="0">
            <a:spAutoFit/>
          </a:bodyPr>
          <a:lstStyle/>
          <a:p>
            <a:pPr algn="ctr"/>
            <a:r>
              <a:rPr lang="id-ID" sz="3200" b="1" dirty="0" smtClean="0">
                <a:solidFill>
                  <a:srgbClr val="FFFF00"/>
                </a:solidFill>
                <a:latin typeface="Arial Narrow" pitchFamily="34" charset="0"/>
              </a:rPr>
              <a:t>10. Licencing and franchising</a:t>
            </a:r>
            <a:endParaRPr lang="id-ID" sz="3200" dirty="0">
              <a:solidFill>
                <a:srgbClr val="FFFF00"/>
              </a:solidFill>
              <a:latin typeface="Arial Narrow"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ctrTitle"/>
          </p:nvPr>
        </p:nvSpPr>
        <p:spPr>
          <a:xfrm>
            <a:off x="685800" y="-76200"/>
            <a:ext cx="7772400" cy="838200"/>
          </a:xfrm>
        </p:spPr>
        <p:txBody>
          <a:bodyPr/>
          <a:lstStyle/>
          <a:p>
            <a:pPr eaLnBrk="1" hangingPunct="1"/>
            <a:r>
              <a:rPr lang="en-US" sz="3600" b="1" smtClean="0">
                <a:latin typeface="Arial Narrow" pitchFamily="34" charset="0"/>
                <a:cs typeface="Arial" charset="0"/>
              </a:rPr>
              <a:t>Licensing</a:t>
            </a:r>
          </a:p>
        </p:txBody>
      </p:sp>
      <p:sp>
        <p:nvSpPr>
          <p:cNvPr id="23555" name="Rectangle 3"/>
          <p:cNvSpPr txBox="1">
            <a:spLocks noChangeArrowheads="1"/>
          </p:cNvSpPr>
          <p:nvPr/>
        </p:nvSpPr>
        <p:spPr bwMode="auto">
          <a:xfrm>
            <a:off x="152400" y="1066800"/>
            <a:ext cx="8763000" cy="4746625"/>
          </a:xfrm>
          <a:prstGeom prst="rect">
            <a:avLst/>
          </a:prstGeom>
          <a:noFill/>
          <a:ln w="9525">
            <a:noFill/>
            <a:miter lim="800000"/>
            <a:headEnd/>
            <a:tailEnd/>
          </a:ln>
        </p:spPr>
        <p:txBody>
          <a:bodyPr/>
          <a:lstStyle/>
          <a:p>
            <a:pPr marL="282575" indent="-282575">
              <a:spcBef>
                <a:spcPct val="20000"/>
              </a:spcBef>
              <a:buFont typeface="Arial" charset="0"/>
              <a:buChar char="•"/>
            </a:pPr>
            <a:r>
              <a:rPr lang="en-US" sz="2800">
                <a:latin typeface="Arial Narrow" pitchFamily="34" charset="0"/>
              </a:rPr>
              <a:t>A licensing agreement specifies the nature of the relationship between the licensor (owner of intellectual property) and the licensee (the user).  </a:t>
            </a:r>
          </a:p>
          <a:p>
            <a:pPr marL="282575" indent="-282575">
              <a:spcBef>
                <a:spcPct val="20000"/>
              </a:spcBef>
              <a:buFont typeface="Arial" charset="0"/>
              <a:buNone/>
            </a:pPr>
            <a:endParaRPr lang="en-US" sz="2800">
              <a:latin typeface="Arial Narrow" pitchFamily="34" charset="0"/>
            </a:endParaRPr>
          </a:p>
        </p:txBody>
      </p:sp>
      <p:sp>
        <p:nvSpPr>
          <p:cNvPr id="12" name="TextBox 11"/>
          <p:cNvSpPr txBox="1"/>
          <p:nvPr/>
        </p:nvSpPr>
        <p:spPr>
          <a:xfrm>
            <a:off x="290513" y="2590800"/>
            <a:ext cx="8610600" cy="3785652"/>
          </a:xfrm>
          <a:prstGeom prst="rect">
            <a:avLst/>
          </a:prstGeom>
          <a:solidFill>
            <a:schemeClr val="tx2">
              <a:lumMod val="40000"/>
              <a:lumOff val="60000"/>
            </a:schemeClr>
          </a:solidFill>
        </p:spPr>
        <p:txBody>
          <a:bodyPr>
            <a:spAutoFit/>
          </a:bodyPr>
          <a:lstStyle/>
          <a:p>
            <a:pPr>
              <a:defRPr/>
            </a:pPr>
            <a:r>
              <a:rPr lang="en-US" sz="2700" u="sng" dirty="0"/>
              <a:t>Examples</a:t>
            </a:r>
          </a:p>
          <a:p>
            <a:pPr>
              <a:defRPr/>
            </a:pPr>
            <a:r>
              <a:rPr lang="en-US" sz="2700" dirty="0"/>
              <a:t>Intel licensed the right to a new process for </a:t>
            </a:r>
            <a:br>
              <a:rPr lang="en-US" sz="2700" dirty="0"/>
            </a:br>
            <a:r>
              <a:rPr lang="en-US" sz="2700" dirty="0"/>
              <a:t>manufacturing computer chips to a firm in Germany.  </a:t>
            </a:r>
          </a:p>
          <a:p>
            <a:pPr>
              <a:defRPr/>
            </a:pPr>
            <a:endParaRPr lang="en-US" sz="1200" dirty="0"/>
          </a:p>
          <a:p>
            <a:pPr>
              <a:defRPr/>
            </a:pPr>
            <a:r>
              <a:rPr lang="en-US" sz="2700" dirty="0"/>
              <a:t>Warner licenses images from the Harry Potter books and movies to companies worldwide.  </a:t>
            </a:r>
          </a:p>
          <a:p>
            <a:pPr>
              <a:defRPr/>
            </a:pPr>
            <a:endParaRPr lang="en-US" sz="1200" dirty="0"/>
          </a:p>
          <a:p>
            <a:pPr>
              <a:defRPr/>
            </a:pPr>
            <a:r>
              <a:rPr lang="en-US" sz="2700" dirty="0"/>
              <a:t>Disney licenses the right to use its cartoon characters in producing shirts and hats to clothing manufacturers in Asia.</a:t>
            </a:r>
          </a:p>
        </p:txBody>
      </p:sp>
      <p:sp>
        <p:nvSpPr>
          <p:cNvPr id="2" name="Footer Placeholder 1"/>
          <p:cNvSpPr>
            <a:spLocks noGrp="1"/>
          </p:cNvSpPr>
          <p:nvPr>
            <p:ph type="ftr" sz="quarter" idx="11"/>
          </p:nvPr>
        </p:nvSpPr>
        <p:spPr/>
        <p:txBody>
          <a:bodyPr/>
          <a:lstStyle/>
          <a:p>
            <a:r>
              <a:rPr lang="en-US"/>
              <a:t>Copyright © 2014 Pearson Education</a:t>
            </a:r>
          </a:p>
        </p:txBody>
      </p:sp>
      <p:sp>
        <p:nvSpPr>
          <p:cNvPr id="6" name="TextBox 5">
            <a:hlinkClick r:id="rId3" action="ppaction://hlinkfile"/>
          </p:cNvPr>
          <p:cNvSpPr txBox="1"/>
          <p:nvPr/>
        </p:nvSpPr>
        <p:spPr>
          <a:xfrm>
            <a:off x="7467600" y="457200"/>
            <a:ext cx="505267" cy="369332"/>
          </a:xfrm>
          <a:prstGeom prst="rect">
            <a:avLst/>
          </a:prstGeom>
          <a:noFill/>
        </p:spPr>
        <p:txBody>
          <a:bodyPr wrap="none" rtlCol="0">
            <a:spAutoFit/>
          </a:bodyPr>
          <a:lstStyle/>
          <a:p>
            <a:r>
              <a:rPr lang="id-ID" dirty="0" smtClean="0"/>
              <a:t>HP</a:t>
            </a:r>
            <a:endParaRPr lang="id-ID"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Title 1"/>
          <p:cNvSpPr>
            <a:spLocks noGrp="1"/>
          </p:cNvSpPr>
          <p:nvPr>
            <p:ph type="ctrTitle"/>
          </p:nvPr>
        </p:nvSpPr>
        <p:spPr>
          <a:xfrm>
            <a:off x="762000" y="0"/>
            <a:ext cx="7772400" cy="838200"/>
          </a:xfrm>
        </p:spPr>
        <p:txBody>
          <a:bodyPr/>
          <a:lstStyle/>
          <a:p>
            <a:pPr eaLnBrk="1" hangingPunct="1"/>
            <a:r>
              <a:rPr lang="en-US" sz="3600" b="1" smtClean="0">
                <a:latin typeface="Arial" charset="0"/>
                <a:cs typeface="Arial" charset="0"/>
              </a:rPr>
              <a:t>Licensing (cont’d)</a:t>
            </a:r>
          </a:p>
        </p:txBody>
      </p:sp>
      <p:sp>
        <p:nvSpPr>
          <p:cNvPr id="24580" name="Subtitle 2"/>
          <p:cNvSpPr>
            <a:spLocks noGrp="1"/>
          </p:cNvSpPr>
          <p:nvPr>
            <p:ph type="subTitle" idx="1"/>
          </p:nvPr>
        </p:nvSpPr>
        <p:spPr>
          <a:xfrm>
            <a:off x="152400" y="1231900"/>
            <a:ext cx="8610600" cy="5410200"/>
          </a:xfrm>
        </p:spPr>
        <p:txBody>
          <a:bodyPr/>
          <a:lstStyle/>
          <a:p>
            <a:pPr marL="284163" indent="-284163" algn="l" eaLnBrk="1" hangingPunct="1">
              <a:buFont typeface="Arial" charset="0"/>
              <a:buChar char="•"/>
            </a:pPr>
            <a:r>
              <a:rPr lang="en-US" sz="2800" smtClean="0">
                <a:solidFill>
                  <a:schemeClr val="tx1"/>
                </a:solidFill>
                <a:latin typeface="Arial" charset="0"/>
              </a:rPr>
              <a:t>In a typical deal, the licensee pays the licensor a fixed amount upfront and an ongoing royalty (usually 2-5 %) on gross sales generated from </a:t>
            </a:r>
            <a:br>
              <a:rPr lang="en-US" sz="2800" smtClean="0">
                <a:solidFill>
                  <a:schemeClr val="tx1"/>
                </a:solidFill>
                <a:latin typeface="Arial" charset="0"/>
              </a:rPr>
            </a:br>
            <a:r>
              <a:rPr lang="en-US" sz="2800" smtClean="0">
                <a:solidFill>
                  <a:schemeClr val="tx1"/>
                </a:solidFill>
                <a:latin typeface="Arial" charset="0"/>
              </a:rPr>
              <a:t>using the licensed asset.  </a:t>
            </a:r>
          </a:p>
          <a:p>
            <a:pPr marL="284163" indent="-284163" algn="l" eaLnBrk="1" hangingPunct="1">
              <a:buFont typeface="Arial" charset="0"/>
              <a:buChar char="•"/>
            </a:pPr>
            <a:endParaRPr lang="en-US" sz="900" smtClean="0">
              <a:solidFill>
                <a:schemeClr val="tx1"/>
              </a:solidFill>
              <a:latin typeface="Arial" charset="0"/>
            </a:endParaRPr>
          </a:p>
          <a:p>
            <a:pPr marL="284163" indent="-284163" algn="l" eaLnBrk="1" hangingPunct="1">
              <a:buFont typeface="Arial" charset="0"/>
              <a:buChar char="•"/>
            </a:pPr>
            <a:r>
              <a:rPr lang="en-US" sz="2800" smtClean="0">
                <a:solidFill>
                  <a:schemeClr val="tx1"/>
                </a:solidFill>
                <a:latin typeface="Arial" charset="0"/>
              </a:rPr>
              <a:t>The fixed amount covers the licensor’s initial costs </a:t>
            </a:r>
            <a:br>
              <a:rPr lang="en-US" sz="2800" smtClean="0">
                <a:solidFill>
                  <a:schemeClr val="tx1"/>
                </a:solidFill>
                <a:latin typeface="Arial" charset="0"/>
              </a:rPr>
            </a:br>
            <a:r>
              <a:rPr lang="en-US" sz="2800" smtClean="0">
                <a:solidFill>
                  <a:schemeClr val="tx1"/>
                </a:solidFill>
                <a:latin typeface="Arial" charset="0"/>
              </a:rPr>
              <a:t>of transferring the licensed asset to the licensee, including training, engineering, or adaptation.</a:t>
            </a:r>
            <a:br>
              <a:rPr lang="en-US" sz="2800" smtClean="0">
                <a:solidFill>
                  <a:schemeClr val="tx1"/>
                </a:solidFill>
                <a:latin typeface="Arial" charset="0"/>
              </a:rPr>
            </a:br>
            <a:endParaRPr lang="en-US" sz="900" smtClean="0">
              <a:solidFill>
                <a:schemeClr val="tx1"/>
              </a:solidFill>
              <a:latin typeface="Arial" charset="0"/>
            </a:endParaRPr>
          </a:p>
          <a:p>
            <a:pPr marL="284163" indent="-284163" algn="l" eaLnBrk="1" hangingPunct="1">
              <a:buFont typeface="Arial" charset="0"/>
              <a:buChar char="•"/>
            </a:pPr>
            <a:r>
              <a:rPr lang="en-US" sz="2800" smtClean="0">
                <a:solidFill>
                  <a:schemeClr val="tx1"/>
                </a:solidFill>
                <a:latin typeface="Arial" charset="0"/>
              </a:rPr>
              <a:t>Certain types of licensable assets, such as copyrights and trademarks, have much lower transfer costs. </a:t>
            </a:r>
          </a:p>
        </p:txBody>
      </p:sp>
      <p:pic>
        <p:nvPicPr>
          <p:cNvPr id="24581"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0"/>
            <a:ext cx="8458200" cy="838200"/>
          </a:xfrm>
        </p:spPr>
        <p:txBody>
          <a:bodyPr rtlCol="0">
            <a:normAutofit/>
          </a:bodyPr>
          <a:lstStyle/>
          <a:p>
            <a:pPr eaLnBrk="1" fontAlgn="auto" hangingPunct="1">
              <a:spcAft>
                <a:spcPts val="0"/>
              </a:spcAft>
              <a:defRPr/>
            </a:pPr>
            <a:r>
              <a:rPr lang="en-US" sz="3200" b="1" dirty="0" smtClean="0">
                <a:latin typeface="Arial Narrow" pitchFamily="34" charset="0"/>
                <a:cs typeface="Arial" pitchFamily="34" charset="0"/>
              </a:rPr>
              <a:t>Licensing as a Foreign Market Entry Strategy</a:t>
            </a:r>
          </a:p>
        </p:txBody>
      </p:sp>
      <p:pic>
        <p:nvPicPr>
          <p:cNvPr id="25603" name="Picture 4"/>
          <p:cNvPicPr>
            <a:picLocks noChangeAspect="1" noChangeArrowheads="1"/>
          </p:cNvPicPr>
          <p:nvPr/>
        </p:nvPicPr>
        <p:blipFill>
          <a:blip r:embed="rId3" cstate="print"/>
          <a:srcRect/>
          <a:stretch>
            <a:fillRect/>
          </a:stretch>
        </p:blipFill>
        <p:spPr bwMode="auto">
          <a:xfrm>
            <a:off x="798513" y="1143000"/>
            <a:ext cx="7604125" cy="5680075"/>
          </a:xfrm>
          <a:prstGeom prst="rect">
            <a:avLst/>
          </a:prstGeom>
          <a:noFill/>
          <a:ln w="9525">
            <a:noFill/>
            <a:miter lim="800000"/>
            <a:headEnd/>
            <a:tailEnd/>
          </a:ln>
        </p:spPr>
      </p:pic>
      <p:sp>
        <p:nvSpPr>
          <p:cNvPr id="3" name="Footer Placeholder 2"/>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Title 1"/>
          <p:cNvSpPr>
            <a:spLocks noGrp="1"/>
          </p:cNvSpPr>
          <p:nvPr>
            <p:ph type="ctrTitle"/>
          </p:nvPr>
        </p:nvSpPr>
        <p:spPr>
          <a:xfrm>
            <a:off x="381000" y="0"/>
            <a:ext cx="8458200" cy="838200"/>
          </a:xfrm>
        </p:spPr>
        <p:txBody>
          <a:bodyPr/>
          <a:lstStyle/>
          <a:p>
            <a:pPr eaLnBrk="1" hangingPunct="1"/>
            <a:r>
              <a:rPr lang="en-US" sz="3200" b="1" smtClean="0">
                <a:latin typeface="Arial Narrow" pitchFamily="34" charset="0"/>
                <a:cs typeface="Arial" charset="0"/>
              </a:rPr>
              <a:t>International Licensing is Fairly Common</a:t>
            </a:r>
          </a:p>
        </p:txBody>
      </p:sp>
      <p:sp>
        <p:nvSpPr>
          <p:cNvPr id="26628" name="Subtitle 2"/>
          <p:cNvSpPr>
            <a:spLocks noGrp="1"/>
          </p:cNvSpPr>
          <p:nvPr>
            <p:ph type="subTitle" idx="1"/>
          </p:nvPr>
        </p:nvSpPr>
        <p:spPr>
          <a:xfrm>
            <a:off x="228600" y="1295400"/>
            <a:ext cx="8610600" cy="5029200"/>
          </a:xfrm>
        </p:spPr>
        <p:txBody>
          <a:bodyPr/>
          <a:lstStyle/>
          <a:p>
            <a:pPr marL="514350" indent="-514350" algn="l" eaLnBrk="1" hangingPunct="1">
              <a:buFont typeface="+mj-lt"/>
              <a:buAutoNum type="arabicPeriod"/>
            </a:pPr>
            <a:r>
              <a:rPr lang="en-US" sz="2800" dirty="0" smtClean="0">
                <a:solidFill>
                  <a:schemeClr val="tx1"/>
                </a:solidFill>
                <a:latin typeface="Arial Narrow" pitchFamily="34" charset="0"/>
              </a:rPr>
              <a:t>Planters and Sunkist are owned by U.S. firms and sold in Britain and Japan via licensing agreements.</a:t>
            </a:r>
          </a:p>
          <a:p>
            <a:pPr marL="231775" indent="-231775" algn="l" eaLnBrk="1" hangingPunct="1">
              <a:buFont typeface="+mj-lt"/>
              <a:buAutoNum type="arabicPeriod"/>
            </a:pPr>
            <a:endParaRPr lang="en-US" sz="1200" dirty="0" smtClean="0">
              <a:solidFill>
                <a:schemeClr val="tx1"/>
              </a:solidFill>
              <a:latin typeface="Arial Narrow" pitchFamily="34" charset="0"/>
            </a:endParaRPr>
          </a:p>
          <a:p>
            <a:pPr marL="514350" indent="-514350" algn="l" eaLnBrk="1" hangingPunct="1">
              <a:buFont typeface="+mj-lt"/>
              <a:buAutoNum type="arabicPeriod"/>
            </a:pPr>
            <a:r>
              <a:rPr lang="en-US" sz="2800" dirty="0" smtClean="0">
                <a:solidFill>
                  <a:schemeClr val="tx1"/>
                </a:solidFill>
                <a:latin typeface="Arial Narrow" pitchFamily="34" charset="0"/>
              </a:rPr>
              <a:t>Coca-Cola has a licensing agreement to distribute Evian bottled water in the U.S. on behalf of the brand’s owner, French company </a:t>
            </a:r>
            <a:r>
              <a:rPr lang="en-US" sz="2800" dirty="0" err="1" smtClean="0">
                <a:solidFill>
                  <a:schemeClr val="tx1"/>
                </a:solidFill>
                <a:latin typeface="Arial Narrow" pitchFamily="34" charset="0"/>
              </a:rPr>
              <a:t>Danone</a:t>
            </a:r>
            <a:r>
              <a:rPr lang="en-US" sz="2800" dirty="0" smtClean="0">
                <a:solidFill>
                  <a:schemeClr val="tx1"/>
                </a:solidFill>
                <a:latin typeface="Arial Narrow" pitchFamily="34" charset="0"/>
              </a:rPr>
              <a:t>.  </a:t>
            </a:r>
          </a:p>
          <a:p>
            <a:pPr marL="231775" indent="-231775" algn="l" eaLnBrk="1" hangingPunct="1">
              <a:buFont typeface="+mj-lt"/>
              <a:buAutoNum type="arabicPeriod"/>
            </a:pPr>
            <a:endParaRPr lang="en-US" sz="1200" dirty="0" smtClean="0">
              <a:solidFill>
                <a:schemeClr val="tx1"/>
              </a:solidFill>
              <a:latin typeface="Arial Narrow" pitchFamily="34" charset="0"/>
            </a:endParaRPr>
          </a:p>
          <a:p>
            <a:pPr marL="514350" indent="-514350" algn="l" eaLnBrk="1" hangingPunct="1">
              <a:buFont typeface="+mj-lt"/>
              <a:buAutoNum type="arabicPeriod"/>
            </a:pPr>
            <a:r>
              <a:rPr lang="en-US" sz="2800" dirty="0" smtClean="0">
                <a:solidFill>
                  <a:schemeClr val="tx1"/>
                </a:solidFill>
                <a:latin typeface="Arial Narrow" pitchFamily="34" charset="0"/>
              </a:rPr>
              <a:t>A review of 120 of the largest multinational food companies revealed that at least half are involved in some form of international product licensing.</a:t>
            </a:r>
          </a:p>
        </p:txBody>
      </p:sp>
      <p:pic>
        <p:nvPicPr>
          <p:cNvPr id="26629" name="Picture 5"/>
          <p:cNvPicPr>
            <a:picLocks noChangeAspect="1" noChangeArrowheads="1"/>
          </p:cNvPicPr>
          <p:nvPr/>
        </p:nvPicPr>
        <p:blipFill>
          <a:blip r:embed="rId3" cstate="print"/>
          <a:srcRect/>
          <a:stretch>
            <a:fillRect/>
          </a:stretch>
        </p:blipFill>
        <p:spPr bwMode="auto">
          <a:xfrm>
            <a:off x="147638" y="6383338"/>
            <a:ext cx="487362" cy="474662"/>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
        <p:nvSpPr>
          <p:cNvPr id="6" name="TextBox 5">
            <a:hlinkClick r:id="rId4" action="ppaction://hlinkfile"/>
          </p:cNvPr>
          <p:cNvSpPr txBox="1"/>
          <p:nvPr/>
        </p:nvSpPr>
        <p:spPr>
          <a:xfrm>
            <a:off x="8458200" y="990600"/>
            <a:ext cx="351378" cy="369332"/>
          </a:xfrm>
          <a:prstGeom prst="rect">
            <a:avLst/>
          </a:prstGeom>
          <a:noFill/>
        </p:spPr>
        <p:txBody>
          <a:bodyPr wrap="none" rtlCol="0">
            <a:spAutoFit/>
          </a:bodyPr>
          <a:lstStyle/>
          <a:p>
            <a:r>
              <a:rPr lang="id-ID" dirty="0" smtClean="0"/>
              <a:t>D</a:t>
            </a:r>
            <a:endParaRPr lang="id-ID"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Title 1"/>
          <p:cNvSpPr>
            <a:spLocks noGrp="1"/>
          </p:cNvSpPr>
          <p:nvPr>
            <p:ph type="ctrTitle"/>
          </p:nvPr>
        </p:nvSpPr>
        <p:spPr>
          <a:xfrm>
            <a:off x="685800" y="0"/>
            <a:ext cx="7772400" cy="838200"/>
          </a:xfrm>
        </p:spPr>
        <p:txBody>
          <a:bodyPr/>
          <a:lstStyle/>
          <a:p>
            <a:pPr eaLnBrk="1" hangingPunct="1"/>
            <a:r>
              <a:rPr lang="en-US" sz="3600" b="1" smtClean="0">
                <a:latin typeface="Arial" charset="0"/>
                <a:cs typeface="Arial" charset="0"/>
              </a:rPr>
              <a:t>Trademark Licensing</a:t>
            </a:r>
          </a:p>
        </p:txBody>
      </p:sp>
      <p:sp>
        <p:nvSpPr>
          <p:cNvPr id="27652" name="Subtitle 2"/>
          <p:cNvSpPr>
            <a:spLocks noGrp="1"/>
          </p:cNvSpPr>
          <p:nvPr>
            <p:ph type="subTitle" idx="1"/>
          </p:nvPr>
        </p:nvSpPr>
        <p:spPr>
          <a:xfrm>
            <a:off x="152400" y="1219200"/>
            <a:ext cx="8839200" cy="5029200"/>
          </a:xfrm>
        </p:spPr>
        <p:txBody>
          <a:bodyPr/>
          <a:lstStyle/>
          <a:p>
            <a:pPr marL="514350" indent="-514350" algn="l" eaLnBrk="1" hangingPunct="1">
              <a:buFont typeface="+mj-lt"/>
              <a:buAutoNum type="arabicPeriod"/>
            </a:pPr>
            <a:r>
              <a:rPr lang="en-US" sz="2800" dirty="0" smtClean="0">
                <a:solidFill>
                  <a:schemeClr val="tx1"/>
                </a:solidFill>
                <a:latin typeface="Arial Narrow" pitchFamily="34" charset="0"/>
              </a:rPr>
              <a:t>Involves a firm granting another firm permission to use its proprietary names, characters, or logos for a specified period of time in exchange for a royalty.  </a:t>
            </a:r>
          </a:p>
          <a:p>
            <a:pPr marL="231775" indent="-231775" algn="l" eaLnBrk="1" hangingPunct="1">
              <a:buFont typeface="+mj-lt"/>
              <a:buAutoNum type="arabicPeriod"/>
            </a:pPr>
            <a:endParaRPr lang="en-US" sz="300" dirty="0" smtClean="0">
              <a:solidFill>
                <a:schemeClr val="tx1"/>
              </a:solidFill>
              <a:latin typeface="Arial Narrow" pitchFamily="34" charset="0"/>
            </a:endParaRPr>
          </a:p>
          <a:p>
            <a:pPr marL="514350" indent="-514350" algn="l" eaLnBrk="1" hangingPunct="1">
              <a:buFont typeface="+mj-lt"/>
              <a:buAutoNum type="arabicPeriod"/>
            </a:pPr>
            <a:r>
              <a:rPr lang="en-US" sz="2800" dirty="0" smtClean="0">
                <a:solidFill>
                  <a:schemeClr val="tx1"/>
                </a:solidFill>
                <a:latin typeface="Arial Narrow" pitchFamily="34" charset="0"/>
              </a:rPr>
              <a:t>Trademarks appear on clothing, food, toys, home furnishings, and numerous other goods and services.  E.g., Coca Cola, Harley-Davidson, Laura Ashley, </a:t>
            </a:r>
            <a:br>
              <a:rPr lang="en-US" sz="2800" dirty="0" smtClean="0">
                <a:solidFill>
                  <a:schemeClr val="tx1"/>
                </a:solidFill>
                <a:latin typeface="Arial Narrow" pitchFamily="34" charset="0"/>
              </a:rPr>
            </a:br>
            <a:r>
              <a:rPr lang="en-US" sz="2800" dirty="0" smtClean="0">
                <a:solidFill>
                  <a:schemeClr val="tx1"/>
                </a:solidFill>
                <a:latin typeface="Arial Narrow" pitchFamily="34" charset="0"/>
              </a:rPr>
              <a:t>Disney, Michael Jordan, and your favorite university!  </a:t>
            </a:r>
            <a:br>
              <a:rPr lang="en-US" sz="2800" dirty="0" smtClean="0">
                <a:solidFill>
                  <a:schemeClr val="tx1"/>
                </a:solidFill>
                <a:latin typeface="Arial Narrow" pitchFamily="34" charset="0"/>
              </a:rPr>
            </a:br>
            <a:endParaRPr lang="en-US" sz="300" dirty="0" smtClean="0">
              <a:solidFill>
                <a:schemeClr val="tx1"/>
              </a:solidFill>
              <a:latin typeface="Arial Narrow" pitchFamily="34" charset="0"/>
            </a:endParaRPr>
          </a:p>
          <a:p>
            <a:pPr marL="514350" indent="-514350" algn="l" eaLnBrk="1" hangingPunct="1">
              <a:buFont typeface="+mj-lt"/>
              <a:buAutoNum type="arabicPeriod"/>
            </a:pPr>
            <a:r>
              <a:rPr lang="en-US" sz="2800" dirty="0" smtClean="0">
                <a:solidFill>
                  <a:schemeClr val="tx1"/>
                </a:solidFill>
                <a:latin typeface="Arial Narrow" pitchFamily="34" charset="0"/>
              </a:rPr>
              <a:t>A trademark like Harry Potter generates millions for the owner with little effort.  U.S. firms derive trademark-licensing revenues exceeding $100 billion annually. </a:t>
            </a:r>
          </a:p>
          <a:p>
            <a:pPr marL="231775" indent="-231775" algn="l" eaLnBrk="1" hangingPunct="1">
              <a:buFont typeface="Arial" charset="0"/>
              <a:buChar char="•"/>
            </a:pPr>
            <a:endParaRPr lang="en-US" sz="2800" dirty="0" smtClean="0">
              <a:solidFill>
                <a:schemeClr val="tx1"/>
              </a:solidFill>
              <a:latin typeface="Arial Narrow" pitchFamily="34" charset="0"/>
            </a:endParaRPr>
          </a:p>
        </p:txBody>
      </p:sp>
      <p:pic>
        <p:nvPicPr>
          <p:cNvPr id="27653"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
        <p:nvSpPr>
          <p:cNvPr id="6" name="TextBox 5">
            <a:hlinkClick r:id="rId4" action="ppaction://hlinkfile"/>
          </p:cNvPr>
          <p:cNvSpPr txBox="1"/>
          <p:nvPr/>
        </p:nvSpPr>
        <p:spPr>
          <a:xfrm>
            <a:off x="0" y="3733800"/>
            <a:ext cx="518091" cy="369332"/>
          </a:xfrm>
          <a:prstGeom prst="rect">
            <a:avLst/>
          </a:prstGeom>
          <a:noFill/>
        </p:spPr>
        <p:txBody>
          <a:bodyPr wrap="none" rtlCol="0">
            <a:spAutoFit/>
          </a:bodyPr>
          <a:lstStyle/>
          <a:p>
            <a:r>
              <a:rPr lang="id-ID" dirty="0" smtClean="0"/>
              <a:t>HD</a:t>
            </a:r>
            <a:endParaRPr lang="id-ID"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Title 1"/>
          <p:cNvSpPr>
            <a:spLocks noGrp="1"/>
          </p:cNvSpPr>
          <p:nvPr>
            <p:ph type="ctrTitle"/>
          </p:nvPr>
        </p:nvSpPr>
        <p:spPr>
          <a:xfrm>
            <a:off x="685800" y="0"/>
            <a:ext cx="7772400" cy="838200"/>
          </a:xfrm>
        </p:spPr>
        <p:txBody>
          <a:bodyPr/>
          <a:lstStyle/>
          <a:p>
            <a:pPr eaLnBrk="1" hangingPunct="1"/>
            <a:r>
              <a:rPr lang="en-US" sz="3600" b="1" dirty="0" smtClean="0">
                <a:latin typeface="Arial Narrow" pitchFamily="34" charset="0"/>
                <a:cs typeface="Arial" charset="0"/>
              </a:rPr>
              <a:t>Trademark Licensing</a:t>
            </a:r>
          </a:p>
        </p:txBody>
      </p:sp>
      <p:pic>
        <p:nvPicPr>
          <p:cNvPr id="28676"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pic>
        <p:nvPicPr>
          <p:cNvPr id="28677" name="Picture 2">
            <a:hlinkClick r:id="rId4" action="ppaction://hlinkfile"/>
          </p:cNvPr>
          <p:cNvPicPr>
            <a:picLocks noChangeAspect="1" noChangeArrowheads="1"/>
          </p:cNvPicPr>
          <p:nvPr/>
        </p:nvPicPr>
        <p:blipFill>
          <a:blip r:embed="rId5" cstate="print"/>
          <a:srcRect/>
          <a:stretch>
            <a:fillRect/>
          </a:stretch>
        </p:blipFill>
        <p:spPr bwMode="auto">
          <a:xfrm>
            <a:off x="2482850" y="1419225"/>
            <a:ext cx="4343400" cy="4676775"/>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Title 1"/>
          <p:cNvSpPr>
            <a:spLocks noGrp="1"/>
          </p:cNvSpPr>
          <p:nvPr>
            <p:ph type="ctrTitle"/>
          </p:nvPr>
        </p:nvSpPr>
        <p:spPr>
          <a:xfrm>
            <a:off x="685800" y="0"/>
            <a:ext cx="7772400" cy="838200"/>
          </a:xfrm>
        </p:spPr>
        <p:txBody>
          <a:bodyPr/>
          <a:lstStyle/>
          <a:p>
            <a:pPr eaLnBrk="1" hangingPunct="1"/>
            <a:r>
              <a:rPr lang="en-US" sz="3600" b="1" smtClean="0">
                <a:latin typeface="Arial" charset="0"/>
                <a:cs typeface="Arial" charset="0"/>
              </a:rPr>
              <a:t>Copyright Licensing</a:t>
            </a:r>
          </a:p>
        </p:txBody>
      </p:sp>
      <p:sp>
        <p:nvSpPr>
          <p:cNvPr id="29700" name="Subtitle 2"/>
          <p:cNvSpPr>
            <a:spLocks noGrp="1"/>
          </p:cNvSpPr>
          <p:nvPr>
            <p:ph type="subTitle" idx="1"/>
          </p:nvPr>
        </p:nvSpPr>
        <p:spPr>
          <a:xfrm>
            <a:off x="152400" y="1295400"/>
            <a:ext cx="8839200" cy="5029200"/>
          </a:xfrm>
        </p:spPr>
        <p:txBody>
          <a:bodyPr/>
          <a:lstStyle/>
          <a:p>
            <a:pPr marL="231775" indent="-231775" algn="l" eaLnBrk="1" hangingPunct="1">
              <a:buFont typeface="Arial" charset="0"/>
              <a:buChar char="•"/>
            </a:pPr>
            <a:r>
              <a:rPr lang="en-US" sz="2800" smtClean="0">
                <a:solidFill>
                  <a:schemeClr val="tx1"/>
                </a:solidFill>
                <a:latin typeface="Arial" charset="0"/>
              </a:rPr>
              <a:t>A copyright gives the owner the exclusive right to reproduce art, music, literature, software, and other such works, as well as prepare derivative works, distribute copies, or perform or display the work publicly.</a:t>
            </a:r>
          </a:p>
          <a:p>
            <a:pPr marL="231775" indent="-231775" algn="l" eaLnBrk="1" hangingPunct="1">
              <a:buFont typeface="Arial" charset="0"/>
              <a:buChar char="•"/>
            </a:pPr>
            <a:endParaRPr lang="en-US" sz="500" smtClean="0">
              <a:solidFill>
                <a:schemeClr val="tx1"/>
              </a:solidFill>
              <a:latin typeface="Arial" charset="0"/>
            </a:endParaRPr>
          </a:p>
          <a:p>
            <a:pPr marL="231775" indent="-231775" algn="l" eaLnBrk="1" hangingPunct="1">
              <a:buFont typeface="Arial" charset="0"/>
              <a:buChar char="•"/>
            </a:pPr>
            <a:r>
              <a:rPr lang="en-US" sz="2800" smtClean="0">
                <a:solidFill>
                  <a:schemeClr val="tx1"/>
                </a:solidFill>
                <a:latin typeface="Arial" charset="0"/>
              </a:rPr>
              <a:t>The term of protection varies by country, but the creator’s life plus 50 years is typical.  </a:t>
            </a:r>
          </a:p>
          <a:p>
            <a:pPr marL="231775" indent="-231775" algn="l" eaLnBrk="1" hangingPunct="1">
              <a:buFont typeface="Arial" charset="0"/>
              <a:buChar char="•"/>
            </a:pPr>
            <a:endParaRPr lang="en-US" sz="500" smtClean="0">
              <a:solidFill>
                <a:schemeClr val="tx1"/>
              </a:solidFill>
              <a:latin typeface="Arial" charset="0"/>
            </a:endParaRPr>
          </a:p>
          <a:p>
            <a:pPr marL="231775" indent="-231775" algn="l" eaLnBrk="1" hangingPunct="1">
              <a:buFont typeface="Arial" charset="0"/>
              <a:buChar char="•"/>
            </a:pPr>
            <a:r>
              <a:rPr lang="en-US" sz="2800" smtClean="0">
                <a:solidFill>
                  <a:schemeClr val="tx1"/>
                </a:solidFill>
                <a:latin typeface="Arial" charset="0"/>
              </a:rPr>
              <a:t>Many countries offer little or no copyright protection.</a:t>
            </a:r>
          </a:p>
          <a:p>
            <a:pPr marL="231775" indent="-231775" algn="l" eaLnBrk="1" hangingPunct="1">
              <a:buFont typeface="Arial" charset="0"/>
              <a:buChar char="•"/>
            </a:pPr>
            <a:endParaRPr lang="en-US" sz="500" smtClean="0">
              <a:solidFill>
                <a:schemeClr val="tx1"/>
              </a:solidFill>
              <a:latin typeface="Arial" charset="0"/>
            </a:endParaRPr>
          </a:p>
          <a:p>
            <a:pPr marL="231775" indent="-231775" algn="l" eaLnBrk="1" hangingPunct="1">
              <a:buFont typeface="Arial" charset="0"/>
              <a:buChar char="•"/>
            </a:pPr>
            <a:r>
              <a:rPr lang="en-US" sz="2800" smtClean="0">
                <a:solidFill>
                  <a:schemeClr val="tx1"/>
                </a:solidFill>
                <a:latin typeface="Arial" charset="0"/>
              </a:rPr>
              <a:t>Thus, it is wise to investigate local copyright laws before publishing a work abroad.</a:t>
            </a:r>
          </a:p>
        </p:txBody>
      </p:sp>
      <p:pic>
        <p:nvPicPr>
          <p:cNvPr id="29701"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Title 1"/>
          <p:cNvSpPr>
            <a:spLocks noGrp="1"/>
          </p:cNvSpPr>
          <p:nvPr>
            <p:ph type="ctrTitle"/>
          </p:nvPr>
        </p:nvSpPr>
        <p:spPr>
          <a:xfrm>
            <a:off x="685800" y="76200"/>
            <a:ext cx="7772400" cy="838200"/>
          </a:xfrm>
        </p:spPr>
        <p:txBody>
          <a:bodyPr/>
          <a:lstStyle/>
          <a:p>
            <a:pPr eaLnBrk="1" hangingPunct="1"/>
            <a:r>
              <a:rPr lang="en-US" sz="3600" b="1" smtClean="0">
                <a:latin typeface="Arial" charset="0"/>
                <a:cs typeface="Arial" charset="0"/>
              </a:rPr>
              <a:t>Know-How Licensing</a:t>
            </a:r>
          </a:p>
        </p:txBody>
      </p:sp>
      <p:sp>
        <p:nvSpPr>
          <p:cNvPr id="30724" name="Subtitle 2"/>
          <p:cNvSpPr>
            <a:spLocks noGrp="1"/>
          </p:cNvSpPr>
          <p:nvPr>
            <p:ph type="subTitle" idx="1"/>
          </p:nvPr>
        </p:nvSpPr>
        <p:spPr>
          <a:xfrm>
            <a:off x="152400" y="1295400"/>
            <a:ext cx="8839200" cy="5029200"/>
          </a:xfrm>
        </p:spPr>
        <p:txBody>
          <a:bodyPr/>
          <a:lstStyle/>
          <a:p>
            <a:pPr marL="231775" indent="-231775" algn="l" eaLnBrk="1" hangingPunct="1">
              <a:lnSpc>
                <a:spcPct val="90000"/>
              </a:lnSpc>
              <a:buFont typeface="Arial" charset="0"/>
              <a:buChar char="•"/>
            </a:pPr>
            <a:r>
              <a:rPr lang="en-US" sz="2800" smtClean="0">
                <a:solidFill>
                  <a:schemeClr val="tx1"/>
                </a:solidFill>
                <a:latin typeface="Arial" charset="0"/>
              </a:rPr>
              <a:t>Involves a contract in which the focal firm provides technological or management knowledge about how to design, manufacture, or deliver a product or a service. </a:t>
            </a:r>
            <a:br>
              <a:rPr lang="en-US" sz="2800" smtClean="0">
                <a:solidFill>
                  <a:schemeClr val="tx1"/>
                </a:solidFill>
                <a:latin typeface="Arial" charset="0"/>
              </a:rPr>
            </a:br>
            <a:endParaRPr lang="en-US" sz="2000" smtClean="0">
              <a:solidFill>
                <a:schemeClr val="tx1"/>
              </a:solidFill>
              <a:latin typeface="Arial" charset="0"/>
            </a:endParaRPr>
          </a:p>
          <a:p>
            <a:pPr marL="231775" indent="-231775" algn="l" eaLnBrk="1" hangingPunct="1">
              <a:lnSpc>
                <a:spcPct val="90000"/>
              </a:lnSpc>
              <a:buFont typeface="Arial" charset="0"/>
              <a:buChar char="•"/>
            </a:pPr>
            <a:r>
              <a:rPr lang="en-US" sz="2800" smtClean="0">
                <a:solidFill>
                  <a:schemeClr val="tx1"/>
                </a:solidFill>
                <a:latin typeface="Arial" charset="0"/>
              </a:rPr>
              <a:t>The licensor makes its patents, trade secrets, or other know-how available to a licensee in exchange for a royalty.  </a:t>
            </a:r>
          </a:p>
          <a:p>
            <a:pPr marL="231775" indent="-231775" algn="l" eaLnBrk="1" hangingPunct="1">
              <a:lnSpc>
                <a:spcPct val="90000"/>
              </a:lnSpc>
              <a:buFont typeface="Arial" charset="0"/>
              <a:buChar char="•"/>
            </a:pPr>
            <a:endParaRPr lang="en-US" sz="2000" smtClean="0">
              <a:solidFill>
                <a:schemeClr val="tx1"/>
              </a:solidFill>
              <a:latin typeface="Arial" charset="0"/>
            </a:endParaRPr>
          </a:p>
          <a:p>
            <a:pPr marL="231775" indent="-231775" algn="l" eaLnBrk="1" hangingPunct="1">
              <a:lnSpc>
                <a:spcPct val="90000"/>
              </a:lnSpc>
              <a:buFont typeface="Arial" charset="0"/>
              <a:buChar char="•"/>
            </a:pPr>
            <a:r>
              <a:rPr lang="en-US" sz="2800" smtClean="0">
                <a:solidFill>
                  <a:schemeClr val="tx1"/>
                </a:solidFill>
                <a:latin typeface="Arial" charset="0"/>
              </a:rPr>
              <a:t>The royalty may be a lump sum, a “running royalty” based on the volume of products produced from the know-how, or a combination of both. </a:t>
            </a:r>
          </a:p>
          <a:p>
            <a:pPr marL="231775" indent="-231775" algn="l" eaLnBrk="1" hangingPunct="1">
              <a:lnSpc>
                <a:spcPct val="90000"/>
              </a:lnSpc>
              <a:buFont typeface="Arial" charset="0"/>
              <a:buChar char="•"/>
            </a:pPr>
            <a:endParaRPr lang="en-US" sz="2800" smtClean="0">
              <a:solidFill>
                <a:schemeClr val="tx1"/>
              </a:solidFill>
              <a:latin typeface="Arial" charset="0"/>
            </a:endParaRPr>
          </a:p>
        </p:txBody>
      </p:sp>
      <p:pic>
        <p:nvPicPr>
          <p:cNvPr id="30725"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ctrTitle"/>
          </p:nvPr>
        </p:nvSpPr>
        <p:spPr>
          <a:xfrm>
            <a:off x="152400" y="0"/>
            <a:ext cx="8839200" cy="838200"/>
          </a:xfrm>
        </p:spPr>
        <p:txBody>
          <a:bodyPr/>
          <a:lstStyle/>
          <a:p>
            <a:pPr eaLnBrk="1" hangingPunct="1"/>
            <a:r>
              <a:rPr lang="en-US" sz="2800" b="1" smtClean="0">
                <a:latin typeface="Arial" charset="0"/>
                <a:cs typeface="Arial" charset="0"/>
              </a:rPr>
              <a:t>Leading Licensors Ranked by Licensing Revenues</a:t>
            </a:r>
          </a:p>
        </p:txBody>
      </p:sp>
      <p:pic>
        <p:nvPicPr>
          <p:cNvPr id="31747" name="Picture 4"/>
          <p:cNvPicPr>
            <a:picLocks noChangeAspect="1" noChangeArrowheads="1"/>
          </p:cNvPicPr>
          <p:nvPr/>
        </p:nvPicPr>
        <p:blipFill>
          <a:blip r:embed="rId3" cstate="print"/>
          <a:srcRect/>
          <a:stretch>
            <a:fillRect/>
          </a:stretch>
        </p:blipFill>
        <p:spPr bwMode="auto">
          <a:xfrm>
            <a:off x="0" y="1066800"/>
            <a:ext cx="9144000" cy="5791200"/>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44450"/>
            <a:ext cx="7772400" cy="838200"/>
          </a:xfrm>
        </p:spPr>
        <p:txBody>
          <a:bodyPr rtlCol="0">
            <a:normAutofit fontScale="90000"/>
          </a:bodyPr>
          <a:lstStyle/>
          <a:p>
            <a:pPr eaLnBrk="1" fontAlgn="auto" hangingPunct="1">
              <a:spcAft>
                <a:spcPts val="0"/>
              </a:spcAft>
              <a:defRPr/>
            </a:pPr>
            <a:r>
              <a:rPr lang="en-US" sz="3200" b="1" dirty="0" smtClean="0">
                <a:latin typeface="Arial" pitchFamily="34" charset="0"/>
                <a:cs typeface="Arial" pitchFamily="34" charset="0"/>
              </a:rPr>
              <a:t>Main Advantages and </a:t>
            </a:r>
            <a:br>
              <a:rPr lang="en-US" sz="3200" b="1" dirty="0" smtClean="0">
                <a:latin typeface="Arial" pitchFamily="34" charset="0"/>
                <a:cs typeface="Arial" pitchFamily="34" charset="0"/>
              </a:rPr>
            </a:br>
            <a:r>
              <a:rPr lang="en-US" sz="3200" b="1" dirty="0" smtClean="0">
                <a:latin typeface="Arial" pitchFamily="34" charset="0"/>
                <a:cs typeface="Arial" pitchFamily="34" charset="0"/>
              </a:rPr>
              <a:t>Disadvantages of Licensing</a:t>
            </a:r>
            <a:endParaRPr lang="en-US" sz="3200" b="1" dirty="0">
              <a:latin typeface="Arial" pitchFamily="34" charset="0"/>
              <a:cs typeface="Arial" pitchFamily="34" charset="0"/>
            </a:endParaRPr>
          </a:p>
        </p:txBody>
      </p:sp>
      <p:pic>
        <p:nvPicPr>
          <p:cNvPr id="32772" name="Picture 5"/>
          <p:cNvPicPr>
            <a:picLocks noChangeAspect="1" noChangeArrowheads="1"/>
          </p:cNvPicPr>
          <p:nvPr/>
        </p:nvPicPr>
        <p:blipFill>
          <a:blip r:embed="rId3" cstate="print"/>
          <a:srcRect/>
          <a:stretch>
            <a:fillRect/>
          </a:stretch>
        </p:blipFill>
        <p:spPr bwMode="auto">
          <a:xfrm>
            <a:off x="147638" y="6383338"/>
            <a:ext cx="487362" cy="474662"/>
          </a:xfrm>
          <a:prstGeom prst="rect">
            <a:avLst/>
          </a:prstGeom>
          <a:noFill/>
          <a:ln w="9525">
            <a:noFill/>
            <a:miter lim="800000"/>
            <a:headEnd/>
            <a:tailEnd/>
          </a:ln>
        </p:spPr>
      </p:pic>
      <p:sp>
        <p:nvSpPr>
          <p:cNvPr id="32773" name="Rectangle 3"/>
          <p:cNvSpPr txBox="1">
            <a:spLocks noChangeArrowheads="1"/>
          </p:cNvSpPr>
          <p:nvPr/>
        </p:nvSpPr>
        <p:spPr bwMode="auto">
          <a:xfrm>
            <a:off x="373063" y="1260475"/>
            <a:ext cx="8618537" cy="5105400"/>
          </a:xfrm>
          <a:prstGeom prst="rect">
            <a:avLst/>
          </a:prstGeom>
          <a:noFill/>
          <a:ln w="9525">
            <a:noFill/>
            <a:miter lim="800000"/>
            <a:headEnd/>
            <a:tailEnd/>
          </a:ln>
        </p:spPr>
        <p:txBody>
          <a:bodyPr/>
          <a:lstStyle/>
          <a:p>
            <a:pPr>
              <a:spcBef>
                <a:spcPct val="20000"/>
              </a:spcBef>
            </a:pPr>
            <a:r>
              <a:rPr lang="en-US" sz="2800" b="1"/>
              <a:t>Advantages for licensor</a:t>
            </a:r>
          </a:p>
          <a:p>
            <a:pPr>
              <a:spcBef>
                <a:spcPct val="20000"/>
              </a:spcBef>
              <a:buFont typeface="Arial" charset="0"/>
              <a:buChar char="•"/>
            </a:pPr>
            <a:r>
              <a:rPr lang="en-US" sz="2800"/>
              <a:t>Low investment</a:t>
            </a:r>
          </a:p>
          <a:p>
            <a:pPr>
              <a:spcBef>
                <a:spcPct val="20000"/>
              </a:spcBef>
              <a:buFont typeface="Arial" charset="0"/>
              <a:buChar char="•"/>
            </a:pPr>
            <a:r>
              <a:rPr lang="en-US" sz="2800"/>
              <a:t>Low involvement</a:t>
            </a:r>
          </a:p>
          <a:p>
            <a:pPr>
              <a:spcBef>
                <a:spcPct val="20000"/>
              </a:spcBef>
              <a:buFont typeface="Arial" charset="0"/>
              <a:buChar char="•"/>
            </a:pPr>
            <a:r>
              <a:rPr lang="en-GB" sz="2800"/>
              <a:t>Low effort, once established </a:t>
            </a:r>
          </a:p>
          <a:p>
            <a:pPr>
              <a:spcBef>
                <a:spcPct val="20000"/>
              </a:spcBef>
              <a:buFont typeface="Arial" charset="0"/>
              <a:buChar char="•"/>
            </a:pPr>
            <a:r>
              <a:rPr lang="en-GB" sz="2800"/>
              <a:t>Low-cost initial entry strategy</a:t>
            </a:r>
          </a:p>
          <a:p>
            <a:pPr>
              <a:spcBef>
                <a:spcPct val="20000"/>
              </a:spcBef>
              <a:buFont typeface="Arial" charset="0"/>
              <a:buChar char="•"/>
            </a:pPr>
            <a:endParaRPr lang="en-GB" sz="1200"/>
          </a:p>
          <a:p>
            <a:pPr>
              <a:spcBef>
                <a:spcPct val="20000"/>
              </a:spcBef>
              <a:buFont typeface="Arial" charset="0"/>
              <a:buNone/>
            </a:pPr>
            <a:endParaRPr lang="en-GB" sz="500"/>
          </a:p>
          <a:p>
            <a:pPr>
              <a:spcBef>
                <a:spcPct val="20000"/>
              </a:spcBef>
            </a:pPr>
            <a:r>
              <a:rPr lang="en-GB" sz="2800" b="1"/>
              <a:t>Disadvantages</a:t>
            </a:r>
            <a:r>
              <a:rPr lang="en-GB" sz="2800"/>
              <a:t> </a:t>
            </a:r>
            <a:r>
              <a:rPr lang="en-US" sz="2800" b="1"/>
              <a:t>for licensor</a:t>
            </a:r>
            <a:endParaRPr lang="en-GB" sz="2800"/>
          </a:p>
          <a:p>
            <a:pPr>
              <a:spcBef>
                <a:spcPct val="20000"/>
              </a:spcBef>
              <a:buFont typeface="Arial" charset="0"/>
              <a:buChar char="•"/>
            </a:pPr>
            <a:r>
              <a:rPr lang="en-GB" sz="2800"/>
              <a:t>Performance depends on the foreign licensee</a:t>
            </a:r>
          </a:p>
          <a:p>
            <a:pPr>
              <a:spcBef>
                <a:spcPct val="20000"/>
              </a:spcBef>
              <a:buFont typeface="Arial" charset="0"/>
              <a:buChar char="•"/>
            </a:pPr>
            <a:r>
              <a:rPr lang="en-GB" sz="2800"/>
              <a:t>Licensor has limited control over its asset(s) abroad</a:t>
            </a:r>
          </a:p>
          <a:p>
            <a:pPr>
              <a:spcBef>
                <a:spcPct val="20000"/>
              </a:spcBef>
              <a:buFont typeface="Arial" charset="0"/>
              <a:buChar char="•"/>
            </a:pPr>
            <a:r>
              <a:rPr lang="en-US" sz="2800"/>
              <a:t>Runs the r</a:t>
            </a:r>
            <a:r>
              <a:rPr lang="en-GB" sz="2800"/>
              <a:t>isk of creating a future competitor</a:t>
            </a:r>
          </a:p>
        </p:txBody>
      </p:sp>
      <p:pic>
        <p:nvPicPr>
          <p:cNvPr id="32774" name="Picture 10"/>
          <p:cNvPicPr>
            <a:picLocks noChangeAspect="1" noChangeArrowheads="1"/>
          </p:cNvPicPr>
          <p:nvPr/>
        </p:nvPicPr>
        <p:blipFill>
          <a:blip r:embed="rId4" cstate="print"/>
          <a:srcRect/>
          <a:stretch>
            <a:fillRect/>
          </a:stretch>
        </p:blipFill>
        <p:spPr bwMode="auto">
          <a:xfrm>
            <a:off x="5562600" y="1243013"/>
            <a:ext cx="3448050" cy="3429000"/>
          </a:xfrm>
          <a:prstGeom prst="rect">
            <a:avLst/>
          </a:prstGeom>
          <a:noFill/>
          <a:ln w="9525">
            <a:noFill/>
            <a:miter lim="800000"/>
            <a:headEnd/>
            <a:tailEnd/>
          </a:ln>
        </p:spPr>
      </p:pic>
      <p:sp>
        <p:nvSpPr>
          <p:cNvPr id="3" name="Footer Placeholder 2"/>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oter Placeholder 2"/>
          <p:cNvSpPr>
            <a:spLocks noGrp="1"/>
          </p:cNvSpPr>
          <p:nvPr>
            <p:ph type="ftr" sz="quarter" idx="11"/>
          </p:nvPr>
        </p:nvSpPr>
        <p:spPr bwMode="auto">
          <a:noFill/>
          <a:ln>
            <a:miter lim="800000"/>
            <a:headEnd/>
            <a:tailEnd/>
          </a:ln>
        </p:spPr>
        <p:txBody>
          <a:bodyPr/>
          <a:lstStyle/>
          <a:p>
            <a:r>
              <a:rPr lang="en-US" smtClean="0"/>
              <a:t>International Business: Strategy, Management, and the New Realities</a:t>
            </a:r>
          </a:p>
        </p:txBody>
      </p:sp>
      <p:sp>
        <p:nvSpPr>
          <p:cNvPr id="6" name="TextBox 5"/>
          <p:cNvSpPr txBox="1"/>
          <p:nvPr/>
        </p:nvSpPr>
        <p:spPr>
          <a:xfrm>
            <a:off x="2971800" y="5715000"/>
            <a:ext cx="3003550" cy="830263"/>
          </a:xfrm>
          <a:prstGeom prst="rect">
            <a:avLst/>
          </a:prstGeom>
          <a:noFill/>
          <a:ln>
            <a:solidFill>
              <a:schemeClr val="tx1">
                <a:lumMod val="95000"/>
                <a:lumOff val="5000"/>
              </a:schemeClr>
            </a:solidFill>
          </a:ln>
        </p:spPr>
        <p:txBody>
          <a:bodyPr wrap="none">
            <a:spAutoFit/>
          </a:bodyPr>
          <a:lstStyle/>
          <a:p>
            <a:pPr marL="342900" indent="-342900" algn="ctr">
              <a:defRPr/>
            </a:pPr>
            <a:r>
              <a:rPr lang="en-US" sz="2400" dirty="0" err="1">
                <a:latin typeface="Arial Narrow" pitchFamily="34" charset="0"/>
              </a:rPr>
              <a:t>I.Foundation</a:t>
            </a:r>
            <a:r>
              <a:rPr lang="en-US" sz="2400" dirty="0">
                <a:latin typeface="Arial Narrow" pitchFamily="34" charset="0"/>
              </a:rPr>
              <a:t> concepts of </a:t>
            </a:r>
          </a:p>
          <a:p>
            <a:pPr marL="342900" indent="-342900" algn="ctr">
              <a:defRPr/>
            </a:pPr>
            <a:r>
              <a:rPr lang="en-US" sz="2400" dirty="0">
                <a:latin typeface="Arial Narrow" pitchFamily="34" charset="0"/>
              </a:rPr>
              <a:t>     International business</a:t>
            </a:r>
          </a:p>
        </p:txBody>
      </p:sp>
      <p:sp>
        <p:nvSpPr>
          <p:cNvPr id="17412" name="TextBox 6"/>
          <p:cNvSpPr txBox="1">
            <a:spLocks noChangeArrowheads="1"/>
          </p:cNvSpPr>
          <p:nvPr/>
        </p:nvSpPr>
        <p:spPr bwMode="auto">
          <a:xfrm>
            <a:off x="1905000" y="4572000"/>
            <a:ext cx="5141913" cy="461963"/>
          </a:xfrm>
          <a:prstGeom prst="rect">
            <a:avLst/>
          </a:prstGeom>
          <a:noFill/>
          <a:ln w="9525">
            <a:solidFill>
              <a:srgbClr val="002060"/>
            </a:solidFill>
            <a:miter lim="800000"/>
            <a:headEnd/>
            <a:tailEnd/>
          </a:ln>
        </p:spPr>
        <p:txBody>
          <a:bodyPr wrap="none">
            <a:spAutoFit/>
          </a:bodyPr>
          <a:lstStyle/>
          <a:p>
            <a:r>
              <a:rPr lang="en-US" sz="2400">
                <a:latin typeface="Arial Narrow" pitchFamily="34" charset="0"/>
              </a:rPr>
              <a:t>II.The environment of International Business</a:t>
            </a:r>
          </a:p>
        </p:txBody>
      </p:sp>
      <p:cxnSp>
        <p:nvCxnSpPr>
          <p:cNvPr id="17413" name="Straight Arrow Connector 8"/>
          <p:cNvCxnSpPr>
            <a:cxnSpLocks noChangeShapeType="1"/>
          </p:cNvCxnSpPr>
          <p:nvPr/>
        </p:nvCxnSpPr>
        <p:spPr bwMode="auto">
          <a:xfrm rot="5400000" flipH="1" flipV="1">
            <a:off x="4229894" y="5371306"/>
            <a:ext cx="533400" cy="1588"/>
          </a:xfrm>
          <a:prstGeom prst="straightConnector1">
            <a:avLst/>
          </a:prstGeom>
          <a:noFill/>
          <a:ln w="57150" algn="ctr">
            <a:solidFill>
              <a:schemeClr val="tx1"/>
            </a:solidFill>
            <a:round/>
            <a:headEnd/>
            <a:tailEnd type="arrow" w="med" len="med"/>
          </a:ln>
        </p:spPr>
      </p:cxnSp>
      <p:sp>
        <p:nvSpPr>
          <p:cNvPr id="17414" name="TextBox 11"/>
          <p:cNvSpPr txBox="1">
            <a:spLocks noChangeArrowheads="1"/>
          </p:cNvSpPr>
          <p:nvPr/>
        </p:nvSpPr>
        <p:spPr bwMode="auto">
          <a:xfrm>
            <a:off x="2740025" y="3200400"/>
            <a:ext cx="3467100" cy="830263"/>
          </a:xfrm>
          <a:prstGeom prst="rect">
            <a:avLst/>
          </a:prstGeom>
          <a:noFill/>
          <a:ln w="9525">
            <a:solidFill>
              <a:srgbClr val="002060"/>
            </a:solidFill>
            <a:miter lim="800000"/>
            <a:headEnd/>
            <a:tailEnd/>
          </a:ln>
        </p:spPr>
        <p:txBody>
          <a:bodyPr wrap="none">
            <a:spAutoFit/>
          </a:bodyPr>
          <a:lstStyle/>
          <a:p>
            <a:pPr algn="ctr"/>
            <a:r>
              <a:rPr lang="en-US" sz="2400" b="1">
                <a:latin typeface="Arial Narrow" pitchFamily="34" charset="0"/>
              </a:rPr>
              <a:t>III.Strategy and opportunity</a:t>
            </a:r>
          </a:p>
          <a:p>
            <a:pPr algn="ctr"/>
            <a:r>
              <a:rPr lang="en-US" sz="2400" b="1">
                <a:latin typeface="Arial Narrow" pitchFamily="34" charset="0"/>
              </a:rPr>
              <a:t>assessment</a:t>
            </a:r>
          </a:p>
        </p:txBody>
      </p:sp>
      <p:cxnSp>
        <p:nvCxnSpPr>
          <p:cNvPr id="17415" name="Straight Arrow Connector 13"/>
          <p:cNvCxnSpPr>
            <a:cxnSpLocks noChangeShapeType="1"/>
            <a:endCxn id="17414" idx="2"/>
          </p:cNvCxnSpPr>
          <p:nvPr/>
        </p:nvCxnSpPr>
        <p:spPr bwMode="auto">
          <a:xfrm flipH="1" flipV="1">
            <a:off x="4473575" y="4030663"/>
            <a:ext cx="22225" cy="465137"/>
          </a:xfrm>
          <a:prstGeom prst="straightConnector1">
            <a:avLst/>
          </a:prstGeom>
          <a:noFill/>
          <a:ln w="57150" algn="ctr">
            <a:solidFill>
              <a:schemeClr val="tx1"/>
            </a:solidFill>
            <a:round/>
            <a:headEnd/>
            <a:tailEnd type="arrow" w="med" len="med"/>
          </a:ln>
        </p:spPr>
      </p:cxnSp>
      <p:sp>
        <p:nvSpPr>
          <p:cNvPr id="17416" name="TextBox 19"/>
          <p:cNvSpPr txBox="1">
            <a:spLocks noChangeArrowheads="1"/>
          </p:cNvSpPr>
          <p:nvPr/>
        </p:nvSpPr>
        <p:spPr bwMode="auto">
          <a:xfrm>
            <a:off x="2781300" y="1676400"/>
            <a:ext cx="3373438" cy="830263"/>
          </a:xfrm>
          <a:prstGeom prst="rect">
            <a:avLst/>
          </a:prstGeom>
          <a:noFill/>
          <a:ln w="9525">
            <a:solidFill>
              <a:srgbClr val="002060"/>
            </a:solidFill>
            <a:miter lim="800000"/>
            <a:headEnd/>
            <a:tailEnd/>
          </a:ln>
        </p:spPr>
        <p:txBody>
          <a:bodyPr wrap="none">
            <a:spAutoFit/>
          </a:bodyPr>
          <a:lstStyle/>
          <a:p>
            <a:pPr algn="ctr"/>
            <a:r>
              <a:rPr lang="en-US" sz="2400">
                <a:latin typeface="Arial Narrow" pitchFamily="34" charset="0"/>
              </a:rPr>
              <a:t>IV. Entering and operating in</a:t>
            </a:r>
          </a:p>
          <a:p>
            <a:pPr algn="ctr"/>
            <a:r>
              <a:rPr lang="en-US" sz="2400">
                <a:latin typeface="Arial Narrow" pitchFamily="34" charset="0"/>
              </a:rPr>
              <a:t>International Markets.</a:t>
            </a:r>
          </a:p>
        </p:txBody>
      </p:sp>
      <p:cxnSp>
        <p:nvCxnSpPr>
          <p:cNvPr id="17417" name="Straight Arrow Connector 21"/>
          <p:cNvCxnSpPr>
            <a:cxnSpLocks noChangeShapeType="1"/>
          </p:cNvCxnSpPr>
          <p:nvPr/>
        </p:nvCxnSpPr>
        <p:spPr bwMode="auto">
          <a:xfrm rot="5400000" flipH="1" flipV="1">
            <a:off x="4152901" y="2855912"/>
            <a:ext cx="685800" cy="3175"/>
          </a:xfrm>
          <a:prstGeom prst="straightConnector1">
            <a:avLst/>
          </a:prstGeom>
          <a:noFill/>
          <a:ln w="57150" algn="ctr">
            <a:solidFill>
              <a:srgbClr val="002060"/>
            </a:solidFill>
            <a:round/>
            <a:headEnd/>
            <a:tailEnd type="arrow" w="med" len="med"/>
          </a:ln>
        </p:spPr>
      </p:cxnSp>
      <p:sp>
        <p:nvSpPr>
          <p:cNvPr id="17418" name="TextBox 24"/>
          <p:cNvSpPr txBox="1">
            <a:spLocks noChangeArrowheads="1"/>
          </p:cNvSpPr>
          <p:nvPr/>
        </p:nvSpPr>
        <p:spPr bwMode="auto">
          <a:xfrm>
            <a:off x="2667000" y="533400"/>
            <a:ext cx="3494088" cy="461963"/>
          </a:xfrm>
          <a:prstGeom prst="rect">
            <a:avLst/>
          </a:prstGeom>
          <a:noFill/>
          <a:ln w="9525">
            <a:solidFill>
              <a:srgbClr val="002060"/>
            </a:solidFill>
            <a:miter lim="800000"/>
            <a:headEnd/>
            <a:tailEnd/>
          </a:ln>
        </p:spPr>
        <p:txBody>
          <a:bodyPr wrap="none">
            <a:spAutoFit/>
          </a:bodyPr>
          <a:lstStyle/>
          <a:p>
            <a:r>
              <a:rPr lang="en-US" sz="2400">
                <a:latin typeface="Arial Narrow" pitchFamily="34" charset="0"/>
              </a:rPr>
              <a:t>V. Functional Area excellence</a:t>
            </a:r>
          </a:p>
        </p:txBody>
      </p:sp>
      <p:cxnSp>
        <p:nvCxnSpPr>
          <p:cNvPr id="17419" name="Straight Arrow Connector 26"/>
          <p:cNvCxnSpPr>
            <a:cxnSpLocks noChangeShapeType="1"/>
          </p:cNvCxnSpPr>
          <p:nvPr/>
        </p:nvCxnSpPr>
        <p:spPr bwMode="auto">
          <a:xfrm rot="5400000" flipH="1" flipV="1">
            <a:off x="4191794" y="1294606"/>
            <a:ext cx="609600" cy="1588"/>
          </a:xfrm>
          <a:prstGeom prst="straightConnector1">
            <a:avLst/>
          </a:prstGeom>
          <a:noFill/>
          <a:ln w="57150" algn="ctr">
            <a:solidFill>
              <a:srgbClr val="002060"/>
            </a:solidFill>
            <a:round/>
            <a:headEnd/>
            <a:tailEnd type="arrow" w="med" len="med"/>
          </a:ln>
        </p:spPr>
      </p:cxnSp>
      <p:sp>
        <p:nvSpPr>
          <p:cNvPr id="17420" name="Rectangle 15"/>
          <p:cNvSpPr>
            <a:spLocks noChangeArrowheads="1"/>
          </p:cNvSpPr>
          <p:nvPr/>
        </p:nvSpPr>
        <p:spPr bwMode="auto">
          <a:xfrm>
            <a:off x="0" y="0"/>
            <a:ext cx="3303588" cy="523875"/>
          </a:xfrm>
          <a:prstGeom prst="rect">
            <a:avLst/>
          </a:prstGeom>
          <a:noFill/>
          <a:ln w="9525">
            <a:noFill/>
            <a:miter lim="800000"/>
            <a:headEnd/>
            <a:tailEnd/>
          </a:ln>
        </p:spPr>
        <p:txBody>
          <a:bodyPr wrap="none">
            <a:spAutoFit/>
          </a:bodyPr>
          <a:lstStyle/>
          <a:p>
            <a:pPr algn="ctr"/>
            <a:r>
              <a:rPr lang="en-US" sz="2800" b="1">
                <a:solidFill>
                  <a:srgbClr val="002060"/>
                </a:solidFill>
                <a:latin typeface="Arial Narrow" pitchFamily="34" charset="0"/>
              </a:rPr>
              <a:t>International business</a:t>
            </a:r>
          </a:p>
        </p:txBody>
      </p:sp>
      <p:sp>
        <p:nvSpPr>
          <p:cNvPr id="15" name="Rectangle 14"/>
          <p:cNvSpPr/>
          <p:nvPr/>
        </p:nvSpPr>
        <p:spPr>
          <a:xfrm>
            <a:off x="841806" y="1219200"/>
            <a:ext cx="1776447" cy="646331"/>
          </a:xfrm>
          <a:prstGeom prst="rect">
            <a:avLst/>
          </a:prstGeom>
        </p:spPr>
        <p:txBody>
          <a:bodyPr wrap="none">
            <a:spAutoFit/>
          </a:bodyPr>
          <a:lstStyle/>
          <a:p>
            <a:pPr algn="ctr"/>
            <a:r>
              <a:rPr lang="id-ID" b="1" dirty="0" smtClean="0">
                <a:solidFill>
                  <a:schemeClr val="tx2">
                    <a:lumMod val="50000"/>
                  </a:schemeClr>
                </a:solidFill>
                <a:latin typeface="Arial Narrow" pitchFamily="34" charset="0"/>
              </a:rPr>
              <a:t>10. Licencing and</a:t>
            </a:r>
          </a:p>
          <a:p>
            <a:pPr algn="ctr"/>
            <a:r>
              <a:rPr lang="id-ID" b="1" dirty="0" smtClean="0">
                <a:solidFill>
                  <a:schemeClr val="tx2">
                    <a:lumMod val="50000"/>
                  </a:schemeClr>
                </a:solidFill>
                <a:latin typeface="Arial Narrow" pitchFamily="34" charset="0"/>
              </a:rPr>
              <a:t> franchising</a:t>
            </a:r>
            <a:endParaRPr lang="id-ID" dirty="0">
              <a:solidFill>
                <a:schemeClr val="tx2">
                  <a:lumMod val="50000"/>
                </a:schemeClr>
              </a:solidFill>
              <a:latin typeface="Arial Narrow"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ctrTitle"/>
          </p:nvPr>
        </p:nvSpPr>
        <p:spPr>
          <a:xfrm>
            <a:off x="685800" y="44450"/>
            <a:ext cx="7772400" cy="838200"/>
          </a:xfrm>
        </p:spPr>
        <p:txBody>
          <a:bodyPr/>
          <a:lstStyle/>
          <a:p>
            <a:pPr eaLnBrk="1" hangingPunct="1"/>
            <a:r>
              <a:rPr lang="en-US" sz="3600" b="1" smtClean="0">
                <a:latin typeface="Arial" charset="0"/>
                <a:cs typeface="Arial" charset="0"/>
              </a:rPr>
              <a:t>Disadvantages of Licensing</a:t>
            </a:r>
          </a:p>
        </p:txBody>
      </p:sp>
      <p:pic>
        <p:nvPicPr>
          <p:cNvPr id="33795" name="Picture 2"/>
          <p:cNvPicPr>
            <a:picLocks noChangeAspect="1" noChangeArrowheads="1"/>
          </p:cNvPicPr>
          <p:nvPr/>
        </p:nvPicPr>
        <p:blipFill>
          <a:blip r:embed="rId3" cstate="print"/>
          <a:srcRect/>
          <a:stretch>
            <a:fillRect/>
          </a:stretch>
        </p:blipFill>
        <p:spPr bwMode="auto">
          <a:xfrm>
            <a:off x="1635125" y="1371600"/>
            <a:ext cx="5881688" cy="4419600"/>
          </a:xfrm>
          <a:prstGeom prst="rect">
            <a:avLst/>
          </a:prstGeom>
          <a:noFill/>
          <a:ln w="9525">
            <a:noFill/>
            <a:miter lim="800000"/>
            <a:headEnd/>
            <a:tailEnd/>
          </a:ln>
        </p:spPr>
      </p:pic>
      <p:sp>
        <p:nvSpPr>
          <p:cNvPr id="33797" name="TextBox 7"/>
          <p:cNvSpPr txBox="1">
            <a:spLocks noChangeArrowheads="1"/>
          </p:cNvSpPr>
          <p:nvPr/>
        </p:nvSpPr>
        <p:spPr bwMode="auto">
          <a:xfrm>
            <a:off x="482600" y="5918200"/>
            <a:ext cx="8305800" cy="825500"/>
          </a:xfrm>
          <a:prstGeom prst="rect">
            <a:avLst/>
          </a:prstGeom>
          <a:noFill/>
          <a:ln w="9525">
            <a:noFill/>
            <a:miter lim="800000"/>
            <a:headEnd/>
            <a:tailEnd/>
          </a:ln>
        </p:spPr>
        <p:txBody>
          <a:bodyPr>
            <a:spAutoFit/>
          </a:bodyPr>
          <a:lstStyle/>
          <a:p>
            <a:r>
              <a:rPr lang="en-US" sz="1600"/>
              <a:t>Licensors run the risk of creating competitors, as Mattel discovered when it granted a license to a Brazilian firm to market Barbie dolls. The latter firm went on to create a competitor to Barbie, the Susi doll.</a:t>
            </a:r>
          </a:p>
        </p:txBody>
      </p:sp>
      <p:sp>
        <p:nvSpPr>
          <p:cNvPr id="2" name="Footer Placeholder 1"/>
          <p:cNvSpPr>
            <a:spLocks noGrp="1"/>
          </p:cNvSpPr>
          <p:nvPr>
            <p:ph type="ftr" sz="quarter" idx="11"/>
          </p:nvPr>
        </p:nvSpPr>
        <p:spPr/>
        <p:txBody>
          <a:bodyPr/>
          <a:lstStyle/>
          <a:p>
            <a:r>
              <a:rPr lang="en-US"/>
              <a:t>Copyright © 2014 Pearson Education</a:t>
            </a:r>
          </a:p>
        </p:txBody>
      </p:sp>
      <p:sp>
        <p:nvSpPr>
          <p:cNvPr id="6" name="TextBox 5">
            <a:hlinkClick r:id="rId4" action="ppaction://hlinkfile"/>
          </p:cNvPr>
          <p:cNvSpPr txBox="1"/>
          <p:nvPr/>
        </p:nvSpPr>
        <p:spPr>
          <a:xfrm>
            <a:off x="8001000" y="3048000"/>
            <a:ext cx="543739" cy="369332"/>
          </a:xfrm>
          <a:prstGeom prst="rect">
            <a:avLst/>
          </a:prstGeom>
          <a:noFill/>
        </p:spPr>
        <p:txBody>
          <a:bodyPr wrap="none" rtlCol="0">
            <a:spAutoFit/>
          </a:bodyPr>
          <a:lstStyle/>
          <a:p>
            <a:r>
              <a:rPr lang="id-ID" dirty="0" smtClean="0"/>
              <a:t>Brb</a:t>
            </a:r>
            <a:endParaRPr lang="id-ID"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Title 1"/>
          <p:cNvSpPr>
            <a:spLocks noGrp="1"/>
          </p:cNvSpPr>
          <p:nvPr>
            <p:ph type="ctrTitle"/>
          </p:nvPr>
        </p:nvSpPr>
        <p:spPr>
          <a:xfrm>
            <a:off x="685800" y="0"/>
            <a:ext cx="7772400" cy="838200"/>
          </a:xfrm>
        </p:spPr>
        <p:txBody>
          <a:bodyPr/>
          <a:lstStyle/>
          <a:p>
            <a:pPr eaLnBrk="1" hangingPunct="1"/>
            <a:r>
              <a:rPr lang="en-US" sz="3600" b="1" smtClean="0">
                <a:latin typeface="Arial" charset="0"/>
                <a:cs typeface="Arial" charset="0"/>
              </a:rPr>
              <a:t>Franchising</a:t>
            </a:r>
          </a:p>
        </p:txBody>
      </p:sp>
      <p:sp>
        <p:nvSpPr>
          <p:cNvPr id="34820" name="Subtitle 2"/>
          <p:cNvSpPr>
            <a:spLocks noGrp="1"/>
          </p:cNvSpPr>
          <p:nvPr>
            <p:ph type="subTitle" idx="1"/>
          </p:nvPr>
        </p:nvSpPr>
        <p:spPr>
          <a:xfrm>
            <a:off x="152400" y="1111250"/>
            <a:ext cx="8686800" cy="5029200"/>
          </a:xfrm>
        </p:spPr>
        <p:txBody>
          <a:bodyPr/>
          <a:lstStyle/>
          <a:p>
            <a:pPr marL="284163" indent="-284163" algn="l" eaLnBrk="1" hangingPunct="1">
              <a:buFont typeface="Arial" charset="0"/>
              <a:buChar char="•"/>
            </a:pPr>
            <a:r>
              <a:rPr lang="en-US" sz="2800" dirty="0" smtClean="0">
                <a:solidFill>
                  <a:schemeClr val="tx1"/>
                </a:solidFill>
                <a:latin typeface="Arial" charset="0"/>
              </a:rPr>
              <a:t>Most typical arrangement is </a:t>
            </a:r>
            <a:r>
              <a:rPr lang="en-US" sz="2800" b="1" dirty="0" smtClean="0">
                <a:solidFill>
                  <a:schemeClr val="tx1"/>
                </a:solidFill>
                <a:latin typeface="Arial" charset="0"/>
              </a:rPr>
              <a:t>business format franchising</a:t>
            </a:r>
            <a:r>
              <a:rPr lang="en-US" sz="2800" dirty="0" smtClean="0">
                <a:solidFill>
                  <a:schemeClr val="tx1"/>
                </a:solidFill>
                <a:latin typeface="Arial" charset="0"/>
              </a:rPr>
              <a:t> in which franchisor transfers to the franchisee a total business method -- including production and marketing methods, sales systems, procedures, training, and the use of its name. </a:t>
            </a:r>
          </a:p>
          <a:p>
            <a:pPr marL="284163" indent="-284163" algn="l" eaLnBrk="1" hangingPunct="1">
              <a:buFont typeface="Arial" charset="0"/>
              <a:buChar char="•"/>
            </a:pPr>
            <a:endParaRPr lang="en-US" sz="600" dirty="0" smtClean="0">
              <a:solidFill>
                <a:schemeClr val="tx1"/>
              </a:solidFill>
              <a:latin typeface="Arial" charset="0"/>
            </a:endParaRPr>
          </a:p>
          <a:p>
            <a:pPr marL="284163" indent="-284163" algn="l" eaLnBrk="1" hangingPunct="1">
              <a:buFont typeface="Arial" charset="0"/>
              <a:buChar char="•"/>
            </a:pPr>
            <a:r>
              <a:rPr lang="en-US" sz="2800" dirty="0" smtClean="0">
                <a:solidFill>
                  <a:schemeClr val="tx1"/>
                </a:solidFill>
                <a:latin typeface="Arial" charset="0"/>
              </a:rPr>
              <a:t>More comprehensive and longer-term than licensing.</a:t>
            </a:r>
          </a:p>
          <a:p>
            <a:pPr marL="284163" indent="-284163" algn="l" eaLnBrk="1" hangingPunct="1">
              <a:buFont typeface="Arial" charset="0"/>
              <a:buChar char="•"/>
            </a:pPr>
            <a:endParaRPr lang="en-US" sz="600" dirty="0" smtClean="0">
              <a:solidFill>
                <a:schemeClr val="tx1"/>
              </a:solidFill>
              <a:latin typeface="Arial" charset="0"/>
            </a:endParaRPr>
          </a:p>
          <a:p>
            <a:pPr marL="284163" indent="-284163" algn="l" eaLnBrk="1" hangingPunct="1">
              <a:buFont typeface="Arial" charset="0"/>
              <a:buChar char="•"/>
            </a:pPr>
            <a:r>
              <a:rPr lang="en-US" sz="2800" b="1" dirty="0" smtClean="0">
                <a:solidFill>
                  <a:schemeClr val="tx1"/>
                </a:solidFill>
                <a:latin typeface="Arial" charset="0"/>
              </a:rPr>
              <a:t>Master franchiser</a:t>
            </a:r>
            <a:r>
              <a:rPr lang="en-US" sz="2800" dirty="0" smtClean="0">
                <a:solidFill>
                  <a:schemeClr val="tx1"/>
                </a:solidFill>
                <a:latin typeface="Arial" charset="0"/>
              </a:rPr>
              <a:t>: an independent company authorized to establish, develop, and manage the entire franchising network in its market. E.g., McDonald's in Japan.</a:t>
            </a:r>
          </a:p>
          <a:p>
            <a:pPr marL="284163" indent="-284163" algn="l" eaLnBrk="1" hangingPunct="1">
              <a:buFont typeface="Arial" charset="0"/>
              <a:buChar char="•"/>
            </a:pPr>
            <a:endParaRPr lang="en-US" sz="2800" dirty="0" smtClean="0">
              <a:solidFill>
                <a:schemeClr val="tx1"/>
              </a:solidFill>
              <a:latin typeface="Arial" charset="0"/>
            </a:endParaRPr>
          </a:p>
        </p:txBody>
      </p:sp>
      <p:pic>
        <p:nvPicPr>
          <p:cNvPr id="34821"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ctrTitle"/>
          </p:nvPr>
        </p:nvSpPr>
        <p:spPr>
          <a:xfrm>
            <a:off x="685800" y="34925"/>
            <a:ext cx="7772400" cy="838200"/>
          </a:xfrm>
        </p:spPr>
        <p:txBody>
          <a:bodyPr/>
          <a:lstStyle/>
          <a:p>
            <a:pPr eaLnBrk="1" hangingPunct="1"/>
            <a:r>
              <a:rPr lang="en-US" sz="3600" b="1" smtClean="0">
                <a:latin typeface="Arial" charset="0"/>
                <a:cs typeface="Arial" charset="0"/>
              </a:rPr>
              <a:t>Franchising as an Entry Strategy</a:t>
            </a:r>
          </a:p>
        </p:txBody>
      </p:sp>
      <p:pic>
        <p:nvPicPr>
          <p:cNvPr id="35844" name="Picture 8"/>
          <p:cNvPicPr>
            <a:picLocks noChangeAspect="1" noChangeArrowheads="1"/>
          </p:cNvPicPr>
          <p:nvPr/>
        </p:nvPicPr>
        <p:blipFill>
          <a:blip r:embed="rId3" cstate="print"/>
          <a:srcRect/>
          <a:stretch>
            <a:fillRect/>
          </a:stretch>
        </p:blipFill>
        <p:spPr bwMode="auto">
          <a:xfrm>
            <a:off x="0" y="1143000"/>
            <a:ext cx="9144000" cy="5715000"/>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33375" y="0"/>
            <a:ext cx="8458200" cy="838200"/>
          </a:xfrm>
        </p:spPr>
        <p:txBody>
          <a:bodyPr rtlCol="0">
            <a:normAutofit fontScale="90000"/>
          </a:bodyPr>
          <a:lstStyle/>
          <a:p>
            <a:pPr eaLnBrk="1" fontAlgn="auto" hangingPunct="1">
              <a:spcAft>
                <a:spcPts val="0"/>
              </a:spcAft>
              <a:defRPr/>
            </a:pPr>
            <a:r>
              <a:rPr lang="en-US" sz="3200" b="1" dirty="0" smtClean="0">
                <a:latin typeface="Arial" pitchFamily="34" charset="0"/>
                <a:cs typeface="Arial" pitchFamily="34" charset="0"/>
              </a:rPr>
              <a:t>Examples of Leading International Franchises</a:t>
            </a:r>
          </a:p>
        </p:txBody>
      </p:sp>
      <p:pic>
        <p:nvPicPr>
          <p:cNvPr id="36867" name="Picture 4"/>
          <p:cNvPicPr>
            <a:picLocks noChangeAspect="1" noChangeArrowheads="1"/>
          </p:cNvPicPr>
          <p:nvPr/>
        </p:nvPicPr>
        <p:blipFill>
          <a:blip r:embed="rId3" cstate="print"/>
          <a:srcRect/>
          <a:stretch>
            <a:fillRect/>
          </a:stretch>
        </p:blipFill>
        <p:spPr bwMode="auto">
          <a:xfrm>
            <a:off x="0" y="1066800"/>
            <a:ext cx="9144000" cy="5791200"/>
          </a:xfrm>
          <a:prstGeom prst="rect">
            <a:avLst/>
          </a:prstGeom>
          <a:noFill/>
          <a:ln w="9525">
            <a:noFill/>
            <a:miter lim="800000"/>
            <a:headEnd/>
            <a:tailEnd/>
          </a:ln>
        </p:spPr>
      </p:pic>
      <p:sp>
        <p:nvSpPr>
          <p:cNvPr id="4" name="Rectangle 3"/>
          <p:cNvSpPr/>
          <p:nvPr/>
        </p:nvSpPr>
        <p:spPr>
          <a:xfrm>
            <a:off x="0" y="762000"/>
            <a:ext cx="9144000" cy="228600"/>
          </a:xfrm>
          <a:prstGeom prst="rect">
            <a:avLst/>
          </a:prstGeom>
          <a:solidFill>
            <a:srgbClr val="F794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cs typeface="Arial" charset="0"/>
            </a:endParaRPr>
          </a:p>
        </p:txBody>
      </p:sp>
      <p:sp>
        <p:nvSpPr>
          <p:cNvPr id="3" name="Footer Placeholder 2"/>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7" name="Picture 7"/>
          <p:cNvPicPr>
            <a:picLocks noChangeAspect="1" noChangeArrowheads="1"/>
          </p:cNvPicPr>
          <p:nvPr/>
        </p:nvPicPr>
        <p:blipFill>
          <a:blip r:embed="rId3" cstate="print"/>
          <a:srcRect/>
          <a:stretch>
            <a:fillRect/>
          </a:stretch>
        </p:blipFill>
        <p:spPr bwMode="auto">
          <a:xfrm>
            <a:off x="5562600" y="990600"/>
            <a:ext cx="3567113" cy="2589213"/>
          </a:xfrm>
          <a:prstGeom prst="rect">
            <a:avLst/>
          </a:prstGeom>
          <a:noFill/>
          <a:ln w="9525">
            <a:noFill/>
            <a:miter lim="800000"/>
            <a:headEnd/>
            <a:tailEnd/>
          </a:ln>
        </p:spPr>
      </p:pic>
      <p:sp>
        <p:nvSpPr>
          <p:cNvPr id="41988" name="Title 1"/>
          <p:cNvSpPr>
            <a:spLocks noGrp="1"/>
          </p:cNvSpPr>
          <p:nvPr>
            <p:ph type="ctrTitle"/>
          </p:nvPr>
        </p:nvSpPr>
        <p:spPr>
          <a:xfrm>
            <a:off x="184150" y="44450"/>
            <a:ext cx="8763000" cy="838200"/>
          </a:xfrm>
        </p:spPr>
        <p:txBody>
          <a:bodyPr/>
          <a:lstStyle/>
          <a:p>
            <a:pPr eaLnBrk="1" hangingPunct="1"/>
            <a:r>
              <a:rPr lang="en-US" sz="2900" b="1" smtClean="0">
                <a:latin typeface="Arial" charset="0"/>
                <a:cs typeface="Arial" charset="0"/>
              </a:rPr>
              <a:t>Advantages and Disadvantages of Franchising</a:t>
            </a:r>
          </a:p>
        </p:txBody>
      </p:sp>
      <p:pic>
        <p:nvPicPr>
          <p:cNvPr id="41989" name="Picture 5"/>
          <p:cNvPicPr>
            <a:picLocks noChangeAspect="1" noChangeArrowheads="1"/>
          </p:cNvPicPr>
          <p:nvPr/>
        </p:nvPicPr>
        <p:blipFill>
          <a:blip r:embed="rId4" cstate="print"/>
          <a:srcRect/>
          <a:stretch>
            <a:fillRect/>
          </a:stretch>
        </p:blipFill>
        <p:spPr bwMode="auto">
          <a:xfrm>
            <a:off x="147638" y="6296025"/>
            <a:ext cx="487362" cy="474663"/>
          </a:xfrm>
          <a:prstGeom prst="rect">
            <a:avLst/>
          </a:prstGeom>
          <a:noFill/>
          <a:ln w="9525">
            <a:noFill/>
            <a:miter lim="800000"/>
            <a:headEnd/>
            <a:tailEnd/>
          </a:ln>
        </p:spPr>
      </p:pic>
      <p:sp>
        <p:nvSpPr>
          <p:cNvPr id="41990" name="Rectangle 3"/>
          <p:cNvSpPr txBox="1">
            <a:spLocks noChangeArrowheads="1"/>
          </p:cNvSpPr>
          <p:nvPr/>
        </p:nvSpPr>
        <p:spPr bwMode="auto">
          <a:xfrm>
            <a:off x="152400" y="1143000"/>
            <a:ext cx="8763000" cy="4746625"/>
          </a:xfrm>
          <a:prstGeom prst="rect">
            <a:avLst/>
          </a:prstGeom>
          <a:noFill/>
          <a:ln w="9525">
            <a:noFill/>
            <a:miter lim="800000"/>
            <a:headEnd/>
            <a:tailEnd/>
          </a:ln>
        </p:spPr>
        <p:txBody>
          <a:bodyPr/>
          <a:lstStyle/>
          <a:p>
            <a:pPr>
              <a:spcBef>
                <a:spcPct val="20000"/>
              </a:spcBef>
            </a:pPr>
            <a:r>
              <a:rPr lang="en-US" sz="2800" b="1" dirty="0">
                <a:latin typeface="Arial Narrow" pitchFamily="34" charset="0"/>
              </a:rPr>
              <a:t>Advantages for franchiser:</a:t>
            </a:r>
          </a:p>
          <a:p>
            <a:pPr marL="514350" indent="-514350">
              <a:spcBef>
                <a:spcPct val="20000"/>
              </a:spcBef>
              <a:buFont typeface="+mj-lt"/>
              <a:buAutoNum type="arabicPeriod"/>
            </a:pPr>
            <a:r>
              <a:rPr lang="en-US" sz="2800" dirty="0">
                <a:latin typeface="Arial Narrow" pitchFamily="34" charset="0"/>
              </a:rPr>
              <a:t>Low investment;</a:t>
            </a:r>
            <a:r>
              <a:rPr lang="en-US" sz="2800" b="1" dirty="0">
                <a:latin typeface="Arial Narrow" pitchFamily="34" charset="0"/>
              </a:rPr>
              <a:t>  </a:t>
            </a:r>
          </a:p>
          <a:p>
            <a:pPr marL="514350" indent="-514350">
              <a:spcBef>
                <a:spcPct val="20000"/>
              </a:spcBef>
              <a:buFont typeface="+mj-lt"/>
              <a:buAutoNum type="arabicPeriod"/>
            </a:pPr>
            <a:r>
              <a:rPr lang="en-US" sz="2800" dirty="0">
                <a:latin typeface="Arial Narrow" pitchFamily="34" charset="0"/>
              </a:rPr>
              <a:t>Can internationalize quickly to </a:t>
            </a:r>
            <a:br>
              <a:rPr lang="en-US" sz="2800" dirty="0">
                <a:latin typeface="Arial Narrow" pitchFamily="34" charset="0"/>
              </a:rPr>
            </a:br>
            <a:r>
              <a:rPr lang="en-US" sz="2800" dirty="0">
                <a:latin typeface="Arial Narrow" pitchFamily="34" charset="0"/>
              </a:rPr>
              <a:t>many markets;</a:t>
            </a:r>
          </a:p>
          <a:p>
            <a:pPr marL="514350" indent="-514350">
              <a:spcBef>
                <a:spcPct val="20000"/>
              </a:spcBef>
              <a:buFont typeface="+mj-lt"/>
              <a:buAutoNum type="arabicPeriod"/>
            </a:pPr>
            <a:r>
              <a:rPr lang="en-GB" sz="2800" dirty="0">
                <a:latin typeface="Arial Narrow" pitchFamily="34" charset="0"/>
              </a:rPr>
              <a:t>Low effort, once established; </a:t>
            </a:r>
          </a:p>
          <a:p>
            <a:pPr marL="514350" indent="-514350">
              <a:spcBef>
                <a:spcPct val="20000"/>
              </a:spcBef>
              <a:buFont typeface="+mj-lt"/>
              <a:buAutoNum type="arabicPeriod"/>
            </a:pPr>
            <a:r>
              <a:rPr lang="en-GB" sz="2800" dirty="0">
                <a:latin typeface="Arial Narrow" pitchFamily="34" charset="0"/>
              </a:rPr>
              <a:t>Can leverage franchisees’ local knowledge</a:t>
            </a:r>
          </a:p>
          <a:p>
            <a:pPr>
              <a:spcBef>
                <a:spcPct val="20000"/>
              </a:spcBef>
              <a:buFont typeface="Arial" charset="0"/>
              <a:buNone/>
            </a:pPr>
            <a:endParaRPr lang="en-GB" sz="600" dirty="0">
              <a:latin typeface="Arial Narrow" pitchFamily="34" charset="0"/>
            </a:endParaRPr>
          </a:p>
          <a:p>
            <a:pPr>
              <a:spcBef>
                <a:spcPct val="20000"/>
              </a:spcBef>
            </a:pPr>
            <a:r>
              <a:rPr lang="en-GB" sz="2800" b="1" dirty="0">
                <a:latin typeface="Arial Narrow" pitchFamily="34" charset="0"/>
              </a:rPr>
              <a:t>Disadvantages</a:t>
            </a:r>
            <a:r>
              <a:rPr lang="en-GB" sz="2800" dirty="0">
                <a:latin typeface="Arial Narrow" pitchFamily="34" charset="0"/>
              </a:rPr>
              <a:t> </a:t>
            </a:r>
            <a:r>
              <a:rPr lang="en-US" sz="2800" b="1" dirty="0">
                <a:latin typeface="Arial Narrow" pitchFamily="34" charset="0"/>
              </a:rPr>
              <a:t>for franchiser:</a:t>
            </a:r>
            <a:endParaRPr lang="en-GB" sz="2800" dirty="0">
              <a:latin typeface="Arial Narrow" pitchFamily="34" charset="0"/>
            </a:endParaRPr>
          </a:p>
          <a:p>
            <a:pPr marL="514350" indent="-514350">
              <a:spcBef>
                <a:spcPct val="20000"/>
              </a:spcBef>
              <a:buFont typeface="+mj-lt"/>
              <a:buAutoNum type="arabicPeriod"/>
            </a:pPr>
            <a:r>
              <a:rPr lang="en-GB" sz="2800" dirty="0">
                <a:latin typeface="Arial Narrow" pitchFamily="34" charset="0"/>
              </a:rPr>
              <a:t>Maintaining control over franchisees may be difficult;</a:t>
            </a:r>
          </a:p>
          <a:p>
            <a:pPr marL="514350" indent="-514350">
              <a:spcBef>
                <a:spcPct val="20000"/>
              </a:spcBef>
              <a:buFont typeface="+mj-lt"/>
              <a:buAutoNum type="arabicPeriod"/>
            </a:pPr>
            <a:r>
              <a:rPr lang="en-GB" sz="2800" dirty="0">
                <a:latin typeface="Arial Narrow" pitchFamily="34" charset="0"/>
              </a:rPr>
              <a:t>Franchiser has limited control over its assets abroad;</a:t>
            </a:r>
          </a:p>
          <a:p>
            <a:pPr marL="514350" indent="-514350">
              <a:spcBef>
                <a:spcPct val="20000"/>
              </a:spcBef>
              <a:buFont typeface="+mj-lt"/>
              <a:buAutoNum type="arabicPeriod"/>
            </a:pPr>
            <a:r>
              <a:rPr lang="en-US" sz="2800" dirty="0">
                <a:latin typeface="Arial Narrow" pitchFamily="34" charset="0"/>
              </a:rPr>
              <a:t>R</a:t>
            </a:r>
            <a:r>
              <a:rPr lang="en-GB" sz="2800" dirty="0" err="1">
                <a:latin typeface="Arial Narrow" pitchFamily="34" charset="0"/>
              </a:rPr>
              <a:t>isks</a:t>
            </a:r>
            <a:r>
              <a:rPr lang="en-GB" sz="2800" dirty="0">
                <a:latin typeface="Arial Narrow" pitchFamily="34" charset="0"/>
              </a:rPr>
              <a:t> creating a future competitor.</a:t>
            </a:r>
          </a:p>
        </p:txBody>
      </p:sp>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Title 1"/>
          <p:cNvSpPr>
            <a:spLocks noGrp="1"/>
          </p:cNvSpPr>
          <p:nvPr>
            <p:ph type="ctrTitle"/>
          </p:nvPr>
        </p:nvSpPr>
        <p:spPr>
          <a:xfrm>
            <a:off x="184150" y="-19050"/>
            <a:ext cx="8763000" cy="838200"/>
          </a:xfrm>
        </p:spPr>
        <p:txBody>
          <a:bodyPr/>
          <a:lstStyle/>
          <a:p>
            <a:pPr eaLnBrk="1" hangingPunct="1"/>
            <a:r>
              <a:rPr lang="en-US" sz="3600" b="1" dirty="0" smtClean="0">
                <a:latin typeface="Arial Narrow" pitchFamily="34" charset="0"/>
              </a:rPr>
              <a:t>Franchising in Emerging Markets </a:t>
            </a:r>
            <a:endParaRPr lang="en-US" sz="3600" b="1" dirty="0" smtClean="0">
              <a:latin typeface="Arial Narrow" pitchFamily="34" charset="0"/>
              <a:cs typeface="Arial" charset="0"/>
            </a:endParaRPr>
          </a:p>
        </p:txBody>
      </p:sp>
      <p:pic>
        <p:nvPicPr>
          <p:cNvPr id="43012"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43013" name="Rectangle 3"/>
          <p:cNvSpPr txBox="1">
            <a:spLocks noChangeArrowheads="1"/>
          </p:cNvSpPr>
          <p:nvPr/>
        </p:nvSpPr>
        <p:spPr bwMode="auto">
          <a:xfrm>
            <a:off x="152400" y="1066800"/>
            <a:ext cx="8763000" cy="4746625"/>
          </a:xfrm>
          <a:prstGeom prst="rect">
            <a:avLst/>
          </a:prstGeom>
          <a:noFill/>
          <a:ln w="9525">
            <a:noFill/>
            <a:miter lim="800000"/>
            <a:headEnd/>
            <a:tailEnd/>
          </a:ln>
        </p:spPr>
        <p:txBody>
          <a:bodyPr/>
          <a:lstStyle/>
          <a:p>
            <a:pPr marL="514350" indent="-514350" eaLnBrk="0" hangingPunct="0">
              <a:buFont typeface="+mj-lt"/>
              <a:buAutoNum type="arabicPeriod"/>
            </a:pPr>
            <a:r>
              <a:rPr lang="en-US" sz="2600" dirty="0">
                <a:latin typeface="Arial Narrow" pitchFamily="34" charset="0"/>
              </a:rPr>
              <a:t>China and India are home to more than 2.5 billion people and are promising markets for fast-food franchising. E.g., KFC and Pizza Hut are big in China. </a:t>
            </a:r>
          </a:p>
          <a:p>
            <a:pPr marL="292100" indent="-292100" eaLnBrk="0" hangingPunct="0">
              <a:buFont typeface="+mj-lt"/>
              <a:buAutoNum type="arabicPeriod"/>
            </a:pPr>
            <a:endParaRPr lang="en-US" sz="400" dirty="0">
              <a:latin typeface="Arial Narrow" pitchFamily="34" charset="0"/>
            </a:endParaRPr>
          </a:p>
          <a:p>
            <a:pPr marL="514350" indent="-514350" eaLnBrk="0" hangingPunct="0">
              <a:buFont typeface="+mj-lt"/>
              <a:buAutoNum type="arabicPeriod"/>
            </a:pPr>
            <a:r>
              <a:rPr lang="en-US" sz="2600" dirty="0">
                <a:latin typeface="Arial Narrow" pitchFamily="34" charset="0"/>
              </a:rPr>
              <a:t>Most residents of developing economies and emerging markets lack sufficient income to patronize restaurants. </a:t>
            </a:r>
          </a:p>
          <a:p>
            <a:pPr marL="292100" indent="-292100" eaLnBrk="0" hangingPunct="0">
              <a:buFont typeface="+mj-lt"/>
              <a:buAutoNum type="arabicPeriod"/>
            </a:pPr>
            <a:endParaRPr lang="en-US" sz="400" dirty="0">
              <a:latin typeface="Arial Narrow" pitchFamily="34" charset="0"/>
            </a:endParaRPr>
          </a:p>
          <a:p>
            <a:pPr marL="514350" indent="-514350" eaLnBrk="0" hangingPunct="0">
              <a:buFont typeface="+mj-lt"/>
              <a:buAutoNum type="arabicPeriod"/>
            </a:pPr>
            <a:r>
              <a:rPr lang="en-US" sz="2600" dirty="0">
                <a:latin typeface="Arial Narrow" pitchFamily="34" charset="0"/>
              </a:rPr>
              <a:t>Most do not live in the major urbanized areas where international franchisors are concentrated. </a:t>
            </a:r>
          </a:p>
          <a:p>
            <a:pPr marL="292100" indent="-292100" eaLnBrk="0" hangingPunct="0">
              <a:buFont typeface="+mj-lt"/>
              <a:buAutoNum type="arabicPeriod"/>
            </a:pPr>
            <a:endParaRPr lang="en-US" sz="400" dirty="0">
              <a:latin typeface="Arial Narrow" pitchFamily="34" charset="0"/>
            </a:endParaRPr>
          </a:p>
          <a:p>
            <a:pPr marL="514350" indent="-514350" eaLnBrk="0" hangingPunct="0">
              <a:buFont typeface="+mj-lt"/>
              <a:buAutoNum type="arabicPeriod"/>
            </a:pPr>
            <a:r>
              <a:rPr lang="en-US" sz="2600" dirty="0">
                <a:latin typeface="Arial Narrow" pitchFamily="34" charset="0"/>
              </a:rPr>
              <a:t>Laws in such countries vary and often evolve quickly. </a:t>
            </a:r>
          </a:p>
          <a:p>
            <a:pPr marL="292100" indent="-292100" eaLnBrk="0" hangingPunct="0">
              <a:buFont typeface="+mj-lt"/>
              <a:buAutoNum type="arabicPeriod"/>
            </a:pPr>
            <a:endParaRPr lang="en-US" sz="400" dirty="0">
              <a:latin typeface="Arial Narrow" pitchFamily="34" charset="0"/>
            </a:endParaRPr>
          </a:p>
          <a:p>
            <a:pPr marL="514350" indent="-514350" eaLnBrk="0" hangingPunct="0">
              <a:buFont typeface="+mj-lt"/>
              <a:buAutoNum type="arabicPeriod"/>
            </a:pPr>
            <a:r>
              <a:rPr lang="en-US" sz="2600" dirty="0">
                <a:latin typeface="Arial Narrow" pitchFamily="34" charset="0"/>
              </a:rPr>
              <a:t>Food and eating habits are rooted in national culture. </a:t>
            </a:r>
          </a:p>
          <a:p>
            <a:pPr marL="292100" indent="-292100" eaLnBrk="0" hangingPunct="0">
              <a:buFont typeface="+mj-lt"/>
              <a:buAutoNum type="arabicPeriod"/>
            </a:pPr>
            <a:endParaRPr lang="en-US" sz="300" dirty="0">
              <a:latin typeface="Arial Narrow" pitchFamily="34" charset="0"/>
            </a:endParaRPr>
          </a:p>
          <a:p>
            <a:pPr marL="514350" indent="-514350" eaLnBrk="0" hangingPunct="0">
              <a:buFont typeface="+mj-lt"/>
              <a:buAutoNum type="arabicPeriod"/>
            </a:pPr>
            <a:r>
              <a:rPr lang="en-US" sz="2600" dirty="0">
                <a:latin typeface="Arial Narrow" pitchFamily="34" charset="0"/>
              </a:rPr>
              <a:t>Successful franchisors carefully study economic, demographic, legal, and cultural dimensions before targeting foreign countries them with franchises.</a:t>
            </a:r>
          </a:p>
          <a:p>
            <a:pPr marL="292100" indent="-292100">
              <a:spcBef>
                <a:spcPct val="20000"/>
              </a:spcBef>
              <a:buFont typeface="Arial" charset="0"/>
              <a:buChar char="•"/>
            </a:pPr>
            <a:endParaRPr lang="en-GB" sz="2600" dirty="0"/>
          </a:p>
        </p:txBody>
      </p:sp>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Title 1"/>
          <p:cNvSpPr>
            <a:spLocks noGrp="1"/>
          </p:cNvSpPr>
          <p:nvPr>
            <p:ph type="ctrTitle"/>
          </p:nvPr>
        </p:nvSpPr>
        <p:spPr>
          <a:xfrm>
            <a:off x="685800" y="0"/>
            <a:ext cx="7772400" cy="838200"/>
          </a:xfrm>
        </p:spPr>
        <p:txBody>
          <a:bodyPr/>
          <a:lstStyle/>
          <a:p>
            <a:pPr eaLnBrk="1" hangingPunct="1"/>
            <a:r>
              <a:rPr lang="en-US" sz="3600" b="1" dirty="0" smtClean="0">
                <a:latin typeface="Arial Narrow" pitchFamily="34" charset="0"/>
                <a:cs typeface="Arial" charset="0"/>
              </a:rPr>
              <a:t>Other Contractual Arrangements</a:t>
            </a:r>
          </a:p>
        </p:txBody>
      </p:sp>
      <p:sp>
        <p:nvSpPr>
          <p:cNvPr id="44036" name="Subtitle 2"/>
          <p:cNvSpPr>
            <a:spLocks noGrp="1"/>
          </p:cNvSpPr>
          <p:nvPr>
            <p:ph type="subTitle" idx="1"/>
          </p:nvPr>
        </p:nvSpPr>
        <p:spPr>
          <a:xfrm>
            <a:off x="111125" y="1116013"/>
            <a:ext cx="8839200" cy="5029200"/>
          </a:xfrm>
        </p:spPr>
        <p:txBody>
          <a:bodyPr/>
          <a:lstStyle/>
          <a:p>
            <a:pPr marL="514350" indent="-514350" algn="l" eaLnBrk="1" hangingPunct="1">
              <a:buFont typeface="+mj-lt"/>
              <a:buAutoNum type="arabicPeriod"/>
            </a:pPr>
            <a:r>
              <a:rPr lang="en-US" sz="2700" b="1" dirty="0" smtClean="0">
                <a:solidFill>
                  <a:schemeClr val="tx1"/>
                </a:solidFill>
                <a:latin typeface="Arial Narrow" pitchFamily="34" charset="0"/>
              </a:rPr>
              <a:t>Turnkey contracting</a:t>
            </a:r>
            <a:r>
              <a:rPr lang="en-US" sz="2700" dirty="0" smtClean="0">
                <a:solidFill>
                  <a:schemeClr val="tx1"/>
                </a:solidFill>
                <a:latin typeface="Arial Narrow" pitchFamily="34" charset="0"/>
              </a:rPr>
              <a:t>: arrangement where a firm plans, finances, organizes, manages, and implements all phases of a project abroad and hands it over to a foreign country after training local personnel.  Typical </a:t>
            </a:r>
            <a:br>
              <a:rPr lang="en-US" sz="2700" dirty="0" smtClean="0">
                <a:solidFill>
                  <a:schemeClr val="tx1"/>
                </a:solidFill>
                <a:latin typeface="Arial Narrow" pitchFamily="34" charset="0"/>
              </a:rPr>
            </a:br>
            <a:r>
              <a:rPr lang="en-US" sz="2700" dirty="0" smtClean="0">
                <a:solidFill>
                  <a:schemeClr val="tx1"/>
                </a:solidFill>
                <a:latin typeface="Arial Narrow" pitchFamily="34" charset="0"/>
              </a:rPr>
              <a:t>in the construction and engineering services industries.</a:t>
            </a:r>
          </a:p>
          <a:p>
            <a:pPr marL="231775" indent="-231775" algn="l" eaLnBrk="1" hangingPunct="1">
              <a:buFont typeface="+mj-lt"/>
              <a:buAutoNum type="arabicPeriod"/>
            </a:pPr>
            <a:endParaRPr lang="en-US" sz="600" dirty="0" smtClean="0">
              <a:solidFill>
                <a:schemeClr val="tx1"/>
              </a:solidFill>
              <a:latin typeface="Arial Narrow" pitchFamily="34" charset="0"/>
            </a:endParaRPr>
          </a:p>
          <a:p>
            <a:pPr marL="514350" indent="-514350" algn="l" eaLnBrk="1" hangingPunct="1">
              <a:buFont typeface="+mj-lt"/>
              <a:buAutoNum type="arabicPeriod"/>
            </a:pPr>
            <a:r>
              <a:rPr lang="en-US" sz="2700" dirty="0" smtClean="0">
                <a:solidFill>
                  <a:schemeClr val="tx1"/>
                </a:solidFill>
                <a:latin typeface="Arial Narrow" pitchFamily="34" charset="0"/>
              </a:rPr>
              <a:t>Under a </a:t>
            </a:r>
            <a:r>
              <a:rPr lang="en-US" sz="2700" b="1" dirty="0" smtClean="0">
                <a:solidFill>
                  <a:schemeClr val="tx1"/>
                </a:solidFill>
                <a:latin typeface="Arial Narrow" pitchFamily="34" charset="0"/>
              </a:rPr>
              <a:t>management contract</a:t>
            </a:r>
            <a:r>
              <a:rPr lang="en-US" sz="2700" dirty="0" smtClean="0">
                <a:solidFill>
                  <a:schemeClr val="tx1"/>
                </a:solidFill>
                <a:latin typeface="Arial Narrow" pitchFamily="34" charset="0"/>
              </a:rPr>
              <a:t>, a contractor supplies managerial know-how to operate a hotel, resort, airport, hospital, or other facility in exchange for compensation  </a:t>
            </a:r>
          </a:p>
          <a:p>
            <a:pPr marL="231775" indent="-231775" algn="l" eaLnBrk="1" hangingPunct="1">
              <a:buFont typeface="+mj-lt"/>
              <a:buAutoNum type="arabicPeriod"/>
            </a:pPr>
            <a:endParaRPr lang="en-US" sz="600" dirty="0" smtClean="0">
              <a:solidFill>
                <a:schemeClr val="tx1"/>
              </a:solidFill>
              <a:latin typeface="Arial Narrow" pitchFamily="34" charset="0"/>
            </a:endParaRPr>
          </a:p>
          <a:p>
            <a:pPr marL="514350" indent="-514350" algn="l" eaLnBrk="1" hangingPunct="1">
              <a:buFont typeface="+mj-lt"/>
              <a:buAutoNum type="arabicPeriod"/>
            </a:pPr>
            <a:r>
              <a:rPr lang="en-US" sz="2700" dirty="0" smtClean="0">
                <a:solidFill>
                  <a:schemeClr val="tx1"/>
                </a:solidFill>
                <a:latin typeface="Arial Narrow" pitchFamily="34" charset="0"/>
              </a:rPr>
              <a:t>With </a:t>
            </a:r>
            <a:r>
              <a:rPr lang="en-US" sz="2700" b="1" dirty="0" smtClean="0">
                <a:solidFill>
                  <a:schemeClr val="tx1"/>
                </a:solidFill>
                <a:latin typeface="Arial Narrow" pitchFamily="34" charset="0"/>
              </a:rPr>
              <a:t>international leasing</a:t>
            </a:r>
            <a:r>
              <a:rPr lang="en-US" sz="2700" dirty="0" smtClean="0">
                <a:solidFill>
                  <a:schemeClr val="tx1"/>
                </a:solidFill>
                <a:latin typeface="Arial Narrow" pitchFamily="34" charset="0"/>
              </a:rPr>
              <a:t>, the </a:t>
            </a:r>
            <a:r>
              <a:rPr lang="en-US" sz="2700" dirty="0" err="1" smtClean="0">
                <a:solidFill>
                  <a:schemeClr val="tx1"/>
                </a:solidFill>
                <a:latin typeface="Arial Narrow" pitchFamily="34" charset="0"/>
              </a:rPr>
              <a:t>lessor</a:t>
            </a:r>
            <a:r>
              <a:rPr lang="en-US" sz="2700" dirty="0" smtClean="0">
                <a:solidFill>
                  <a:schemeClr val="tx1"/>
                </a:solidFill>
                <a:latin typeface="Arial Narrow" pitchFamily="34" charset="0"/>
              </a:rPr>
              <a:t> rents out machinery or equipment to clients abroad, often for several years at a time.  E.g., airlines lease aircraft.</a:t>
            </a:r>
          </a:p>
          <a:p>
            <a:pPr marL="231775" indent="-231775" algn="l" eaLnBrk="1" hangingPunct="1"/>
            <a:r>
              <a:rPr lang="en-US" sz="2700" dirty="0" smtClean="0">
                <a:solidFill>
                  <a:schemeClr val="tx1"/>
                </a:solidFill>
                <a:latin typeface="Arial" charset="0"/>
              </a:rPr>
              <a:t>  </a:t>
            </a:r>
          </a:p>
          <a:p>
            <a:pPr marL="231775" indent="-231775" algn="l" eaLnBrk="1" hangingPunct="1">
              <a:buFont typeface="Arial" charset="0"/>
              <a:buChar char="•"/>
            </a:pPr>
            <a:endParaRPr lang="en-US" sz="2700" dirty="0" smtClean="0">
              <a:solidFill>
                <a:schemeClr val="tx1"/>
              </a:solidFill>
              <a:latin typeface="Arial Narrow" pitchFamily="34" charset="0"/>
            </a:endParaRPr>
          </a:p>
        </p:txBody>
      </p:sp>
      <p:pic>
        <p:nvPicPr>
          <p:cNvPr id="44037"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ctrTitle"/>
          </p:nvPr>
        </p:nvSpPr>
        <p:spPr>
          <a:xfrm>
            <a:off x="685800" y="0"/>
            <a:ext cx="7772400" cy="838200"/>
          </a:xfrm>
        </p:spPr>
        <p:txBody>
          <a:bodyPr/>
          <a:lstStyle/>
          <a:p>
            <a:pPr eaLnBrk="1" hangingPunct="1"/>
            <a:r>
              <a:rPr lang="en-US" sz="3600" b="1" dirty="0" smtClean="0">
                <a:latin typeface="Arial Narrow" pitchFamily="34" charset="0"/>
                <a:cs typeface="Arial" charset="0"/>
              </a:rPr>
              <a:t>Example Turnkey Projects</a:t>
            </a:r>
          </a:p>
        </p:txBody>
      </p:sp>
      <p:sp>
        <p:nvSpPr>
          <p:cNvPr id="45059" name="Rectangle 3"/>
          <p:cNvSpPr txBox="1">
            <a:spLocks noChangeArrowheads="1"/>
          </p:cNvSpPr>
          <p:nvPr/>
        </p:nvSpPr>
        <p:spPr bwMode="auto">
          <a:xfrm>
            <a:off x="119063" y="958850"/>
            <a:ext cx="8796337" cy="5638800"/>
          </a:xfrm>
          <a:prstGeom prst="rect">
            <a:avLst/>
          </a:prstGeom>
          <a:noFill/>
          <a:ln w="9525">
            <a:noFill/>
            <a:miter lim="800000"/>
            <a:headEnd/>
            <a:tailEnd/>
          </a:ln>
        </p:spPr>
        <p:txBody>
          <a:bodyPr/>
          <a:lstStyle/>
          <a:p>
            <a:pPr marL="514350" indent="-514350">
              <a:lnSpc>
                <a:spcPts val="3100"/>
              </a:lnSpc>
              <a:spcBef>
                <a:spcPct val="20000"/>
              </a:spcBef>
              <a:buFont typeface="+mj-lt"/>
              <a:buAutoNum type="arabicPeriod"/>
            </a:pPr>
            <a:r>
              <a:rPr lang="en-US" sz="2800" dirty="0">
                <a:latin typeface="Arial Narrow" pitchFamily="34" charset="0"/>
              </a:rPr>
              <a:t>The most popular projects are extensions and upgrades to metro systems, such as bridges, roadways, and railways.  Other projects include airports, oil refineries, and hospitals.  </a:t>
            </a:r>
          </a:p>
          <a:p>
            <a:pPr marL="228600" indent="-228600">
              <a:spcBef>
                <a:spcPct val="20000"/>
              </a:spcBef>
              <a:buFont typeface="+mj-lt"/>
              <a:buAutoNum type="arabicPeriod"/>
            </a:pPr>
            <a:endParaRPr lang="en-US" sz="600" dirty="0">
              <a:latin typeface="Arial Narrow" pitchFamily="34" charset="0"/>
            </a:endParaRPr>
          </a:p>
          <a:p>
            <a:pPr marL="514350" indent="-514350">
              <a:lnSpc>
                <a:spcPts val="3100"/>
              </a:lnSpc>
              <a:spcBef>
                <a:spcPct val="20000"/>
              </a:spcBef>
              <a:buFont typeface="+mj-lt"/>
              <a:buAutoNum type="arabicPeriod"/>
            </a:pPr>
            <a:r>
              <a:rPr lang="en-US" sz="2800" dirty="0">
                <a:latin typeface="Arial Narrow" pitchFamily="34" charset="0"/>
              </a:rPr>
              <a:t>One of the world's largest publicly-funded turnkey projects is in Delhi, India.  A $2.3 billion project was commissioned by Delhi Metro to build roads and tunnels that run through the city.  </a:t>
            </a:r>
          </a:p>
          <a:p>
            <a:pPr marL="228600" indent="-228600">
              <a:spcBef>
                <a:spcPct val="20000"/>
              </a:spcBef>
              <a:buFont typeface="+mj-lt"/>
              <a:buAutoNum type="arabicPeriod"/>
            </a:pPr>
            <a:endParaRPr lang="en-US" sz="1200" dirty="0">
              <a:latin typeface="Arial Narrow" pitchFamily="34" charset="0"/>
            </a:endParaRPr>
          </a:p>
          <a:p>
            <a:pPr marL="514350" indent="-514350">
              <a:lnSpc>
                <a:spcPts val="3100"/>
              </a:lnSpc>
              <a:spcBef>
                <a:spcPct val="20000"/>
              </a:spcBef>
              <a:buFont typeface="+mj-lt"/>
              <a:buAutoNum type="arabicPeriod"/>
            </a:pPr>
            <a:r>
              <a:rPr lang="en-US" sz="2800" dirty="0">
                <a:latin typeface="Arial Narrow" pitchFamily="34" charset="0"/>
              </a:rPr>
              <a:t>The consortium includes local firms and </a:t>
            </a:r>
            <a:br>
              <a:rPr lang="en-US" sz="2800" dirty="0">
                <a:latin typeface="Arial Narrow" pitchFamily="34" charset="0"/>
              </a:rPr>
            </a:br>
            <a:r>
              <a:rPr lang="en-US" sz="2800" dirty="0">
                <a:latin typeface="Arial Narrow" pitchFamily="34" charset="0"/>
              </a:rPr>
              <a:t>Skanska, one of the </a:t>
            </a:r>
            <a:br>
              <a:rPr lang="en-US" sz="2800" dirty="0">
                <a:latin typeface="Arial Narrow" pitchFamily="34" charset="0"/>
              </a:rPr>
            </a:br>
            <a:r>
              <a:rPr lang="en-US" sz="2800" dirty="0">
                <a:latin typeface="Arial Narrow" pitchFamily="34" charset="0"/>
              </a:rPr>
              <a:t>largest construction </a:t>
            </a:r>
            <a:br>
              <a:rPr lang="en-US" sz="2800" dirty="0">
                <a:latin typeface="Arial Narrow" pitchFamily="34" charset="0"/>
              </a:rPr>
            </a:br>
            <a:r>
              <a:rPr lang="en-US" sz="2800" dirty="0">
                <a:latin typeface="Arial Narrow" pitchFamily="34" charset="0"/>
              </a:rPr>
              <a:t>firms in the world, </a:t>
            </a:r>
            <a:br>
              <a:rPr lang="en-US" sz="2800" dirty="0">
                <a:latin typeface="Arial Narrow" pitchFamily="34" charset="0"/>
              </a:rPr>
            </a:br>
            <a:r>
              <a:rPr lang="en-US" sz="2800" dirty="0">
                <a:latin typeface="Arial Narrow" pitchFamily="34" charset="0"/>
              </a:rPr>
              <a:t>based in Sweden. </a:t>
            </a:r>
          </a:p>
        </p:txBody>
      </p:sp>
      <p:pic>
        <p:nvPicPr>
          <p:cNvPr id="45060" name="Picture 6" descr="003metro.jpg">
            <a:hlinkClick r:id="rId3" action="ppaction://hlinkfile"/>
          </p:cNvPr>
          <p:cNvPicPr>
            <a:picLocks noChangeAspect="1"/>
          </p:cNvPicPr>
          <p:nvPr/>
        </p:nvPicPr>
        <p:blipFill>
          <a:blip r:embed="rId4" cstate="print"/>
          <a:srcRect/>
          <a:stretch>
            <a:fillRect/>
          </a:stretch>
        </p:blipFill>
        <p:spPr bwMode="auto">
          <a:xfrm>
            <a:off x="4398963" y="4314825"/>
            <a:ext cx="4668837" cy="2514600"/>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ctrTitle"/>
          </p:nvPr>
        </p:nvSpPr>
        <p:spPr>
          <a:xfrm>
            <a:off x="685800" y="0"/>
            <a:ext cx="7772400" cy="838200"/>
          </a:xfrm>
        </p:spPr>
        <p:txBody>
          <a:bodyPr/>
          <a:lstStyle/>
          <a:p>
            <a:pPr eaLnBrk="1" hangingPunct="1"/>
            <a:r>
              <a:rPr lang="en-US" sz="3200" b="1" dirty="0" smtClean="0">
                <a:latin typeface="Arial Narrow" pitchFamily="34" charset="0"/>
                <a:cs typeface="Arial" charset="0"/>
              </a:rPr>
              <a:t>Example Turnkey Projects</a:t>
            </a:r>
          </a:p>
        </p:txBody>
      </p:sp>
      <p:pic>
        <p:nvPicPr>
          <p:cNvPr id="46083" name="Picture 2">
            <a:hlinkClick r:id="rId3" action="ppaction://hlinkfile"/>
          </p:cNvPr>
          <p:cNvPicPr>
            <a:picLocks noChangeAspect="1" noChangeArrowheads="1"/>
          </p:cNvPicPr>
          <p:nvPr/>
        </p:nvPicPr>
        <p:blipFill>
          <a:blip r:embed="rId4" cstate="print"/>
          <a:srcRect/>
          <a:stretch>
            <a:fillRect/>
          </a:stretch>
        </p:blipFill>
        <p:spPr bwMode="auto">
          <a:xfrm>
            <a:off x="2057400" y="1143000"/>
            <a:ext cx="4967288" cy="4343400"/>
          </a:xfrm>
          <a:prstGeom prst="rect">
            <a:avLst/>
          </a:prstGeom>
          <a:noFill/>
          <a:ln w="9525">
            <a:noFill/>
            <a:miter lim="800000"/>
            <a:headEnd/>
            <a:tailEnd/>
          </a:ln>
        </p:spPr>
      </p:pic>
      <p:sp>
        <p:nvSpPr>
          <p:cNvPr id="46085" name="TextBox 5"/>
          <p:cNvSpPr txBox="1">
            <a:spLocks noChangeArrowheads="1"/>
          </p:cNvSpPr>
          <p:nvPr/>
        </p:nvSpPr>
        <p:spPr bwMode="auto">
          <a:xfrm>
            <a:off x="457200" y="5610225"/>
            <a:ext cx="8458200" cy="1314450"/>
          </a:xfrm>
          <a:prstGeom prst="rect">
            <a:avLst/>
          </a:prstGeom>
          <a:noFill/>
          <a:ln w="9525">
            <a:noFill/>
            <a:miter lim="800000"/>
            <a:headEnd/>
            <a:tailEnd/>
          </a:ln>
        </p:spPr>
        <p:txBody>
          <a:bodyPr>
            <a:spAutoFit/>
          </a:bodyPr>
          <a:lstStyle/>
          <a:p>
            <a:r>
              <a:rPr lang="en-US" sz="1600" dirty="0">
                <a:latin typeface="Arial Narrow" pitchFamily="34" charset="0"/>
              </a:rPr>
              <a:t>The spectacular </a:t>
            </a:r>
            <a:r>
              <a:rPr lang="en-US" sz="1600" dirty="0" err="1">
                <a:latin typeface="Arial Narrow" pitchFamily="34" charset="0"/>
              </a:rPr>
              <a:t>Petronas</a:t>
            </a:r>
            <a:r>
              <a:rPr lang="en-US" sz="1600" dirty="0">
                <a:latin typeface="Arial Narrow" pitchFamily="34" charset="0"/>
              </a:rPr>
              <a:t> Twin Towers complex in Kuala Lumpur, Malaysia was a seven-year turnkey project built by </a:t>
            </a:r>
            <a:r>
              <a:rPr lang="en-US" sz="1600" dirty="0" err="1">
                <a:latin typeface="Arial Narrow" pitchFamily="34" charset="0"/>
              </a:rPr>
              <a:t>Bovis</a:t>
            </a:r>
            <a:r>
              <a:rPr lang="en-US" sz="1600" dirty="0">
                <a:latin typeface="Arial Narrow" pitchFamily="34" charset="0"/>
              </a:rPr>
              <a:t> Lend Lease, one of the world’s leading project management and construction companies. Among the firms with offices in the Towers are Accenture, Al </a:t>
            </a:r>
            <a:r>
              <a:rPr lang="en-US" sz="1600" dirty="0" err="1">
                <a:latin typeface="Arial Narrow" pitchFamily="34" charset="0"/>
              </a:rPr>
              <a:t>Jazeera</a:t>
            </a:r>
            <a:r>
              <a:rPr lang="en-US" sz="1600" dirty="0">
                <a:latin typeface="Arial Narrow" pitchFamily="34" charset="0"/>
              </a:rPr>
              <a:t> English, </a:t>
            </a:r>
            <a:r>
              <a:rPr lang="en-US" sz="1600" dirty="0" err="1">
                <a:latin typeface="Arial Narrow" pitchFamily="34" charset="0"/>
              </a:rPr>
              <a:t>Huawei</a:t>
            </a:r>
            <a:r>
              <a:rPr lang="en-US" sz="1600" dirty="0">
                <a:latin typeface="Arial Narrow" pitchFamily="34" charset="0"/>
              </a:rPr>
              <a:t> Technologies, Microsoft, and Reuters</a:t>
            </a:r>
            <a:r>
              <a:rPr lang="en-US" sz="1600" dirty="0"/>
              <a:t>. </a:t>
            </a:r>
          </a:p>
          <a:p>
            <a:endParaRPr lang="en-US" sz="1600" dirty="0"/>
          </a:p>
        </p:txBody>
      </p:sp>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Title 1"/>
          <p:cNvSpPr>
            <a:spLocks noGrp="1"/>
          </p:cNvSpPr>
          <p:nvPr>
            <p:ph type="ctrTitle"/>
          </p:nvPr>
        </p:nvSpPr>
        <p:spPr>
          <a:xfrm>
            <a:off x="381000" y="-76200"/>
            <a:ext cx="8458200" cy="838200"/>
          </a:xfrm>
        </p:spPr>
        <p:txBody>
          <a:bodyPr/>
          <a:lstStyle/>
          <a:p>
            <a:pPr eaLnBrk="1" hangingPunct="1"/>
            <a:r>
              <a:rPr lang="en-US" sz="3200" b="1" dirty="0" smtClean="0">
                <a:latin typeface="Arial Narrow" pitchFamily="34" charset="0"/>
                <a:cs typeface="Arial" charset="0"/>
              </a:rPr>
              <a:t>Management of Licensing and Franchising</a:t>
            </a:r>
          </a:p>
        </p:txBody>
      </p:sp>
      <p:sp>
        <p:nvSpPr>
          <p:cNvPr id="47108" name="Subtitle 2"/>
          <p:cNvSpPr>
            <a:spLocks noGrp="1"/>
          </p:cNvSpPr>
          <p:nvPr>
            <p:ph type="subTitle" idx="1"/>
          </p:nvPr>
        </p:nvSpPr>
        <p:spPr>
          <a:xfrm>
            <a:off x="120650" y="1054100"/>
            <a:ext cx="8839200" cy="5029200"/>
          </a:xfrm>
        </p:spPr>
        <p:txBody>
          <a:bodyPr/>
          <a:lstStyle/>
          <a:p>
            <a:pPr marL="514350" indent="-514350" algn="l" eaLnBrk="1" hangingPunct="1">
              <a:buFont typeface="+mj-lt"/>
              <a:buAutoNum type="arabicPeriod"/>
            </a:pPr>
            <a:r>
              <a:rPr lang="en-US" sz="2800" dirty="0" smtClean="0">
                <a:solidFill>
                  <a:schemeClr val="tx1"/>
                </a:solidFill>
                <a:latin typeface="Arial Narrow" pitchFamily="34" charset="0"/>
              </a:rPr>
              <a:t>Licensing and franchising are complex undertakings, </a:t>
            </a:r>
            <a:br>
              <a:rPr lang="en-US" sz="2800" dirty="0" smtClean="0">
                <a:solidFill>
                  <a:schemeClr val="tx1"/>
                </a:solidFill>
                <a:latin typeface="Arial Narrow" pitchFamily="34" charset="0"/>
              </a:rPr>
            </a:br>
            <a:r>
              <a:rPr lang="en-US" sz="2800" dirty="0" smtClean="0">
                <a:solidFill>
                  <a:schemeClr val="tx1"/>
                </a:solidFill>
                <a:latin typeface="Arial Narrow" pitchFamily="34" charset="0"/>
              </a:rPr>
              <a:t>requiring skilful research, planning, and execution.</a:t>
            </a:r>
          </a:p>
          <a:p>
            <a:pPr marL="231775" indent="-231775" algn="l" eaLnBrk="1" hangingPunct="1">
              <a:buFont typeface="+mj-lt"/>
              <a:buAutoNum type="arabicPeriod"/>
            </a:pPr>
            <a:endParaRPr lang="en-US" sz="1200" dirty="0" smtClean="0">
              <a:solidFill>
                <a:schemeClr val="tx1"/>
              </a:solidFill>
              <a:latin typeface="Arial Narrow" pitchFamily="34" charset="0"/>
            </a:endParaRPr>
          </a:p>
          <a:p>
            <a:pPr marL="514350" indent="-514350" algn="l" eaLnBrk="1" hangingPunct="1">
              <a:buFont typeface="+mj-lt"/>
              <a:buAutoNum type="arabicPeriod"/>
            </a:pPr>
            <a:r>
              <a:rPr lang="en-US" sz="2800" dirty="0" smtClean="0">
                <a:solidFill>
                  <a:schemeClr val="tx1"/>
                </a:solidFill>
                <a:latin typeface="Arial Narrow" pitchFamily="34" charset="0"/>
              </a:rPr>
              <a:t>The firm must research in advance the host country's laws on intellectual property rights, repatriation of royalties, and contracting with local partners.  </a:t>
            </a:r>
          </a:p>
          <a:p>
            <a:pPr marL="231775" indent="-231775" algn="l" eaLnBrk="1" hangingPunct="1">
              <a:buFont typeface="+mj-lt"/>
              <a:buAutoNum type="arabicPeriod"/>
            </a:pPr>
            <a:endParaRPr lang="en-US" sz="1200" dirty="0" smtClean="0">
              <a:solidFill>
                <a:schemeClr val="tx1"/>
              </a:solidFill>
              <a:latin typeface="Arial Narrow" pitchFamily="34" charset="0"/>
            </a:endParaRPr>
          </a:p>
          <a:p>
            <a:pPr marL="514350" indent="-514350" algn="l" eaLnBrk="1" hangingPunct="1">
              <a:buFont typeface="+mj-lt"/>
              <a:buAutoNum type="arabicPeriod"/>
            </a:pPr>
            <a:r>
              <a:rPr lang="en-US" sz="2800" dirty="0" smtClean="0">
                <a:solidFill>
                  <a:schemeClr val="tx1"/>
                </a:solidFill>
                <a:latin typeface="Arial Narrow" pitchFamily="34" charset="0"/>
              </a:rPr>
              <a:t>Key challenges include: establishing whose national law takes precedence for the contract; deciding whether to grant an exclusive or nonexclusive arrangement; and determining the geographic scope of territory to be granted to the foreign partner. </a:t>
            </a:r>
          </a:p>
          <a:p>
            <a:pPr marL="231775" indent="-231775" algn="l" eaLnBrk="1" hangingPunct="1">
              <a:buFont typeface="Arial" charset="0"/>
              <a:buChar char="•"/>
            </a:pPr>
            <a:endParaRPr lang="en-US" sz="2800" dirty="0" smtClean="0">
              <a:solidFill>
                <a:schemeClr val="tx1"/>
              </a:solidFill>
              <a:latin typeface="Arial" charset="0"/>
            </a:endParaRPr>
          </a:p>
        </p:txBody>
      </p:sp>
      <p:pic>
        <p:nvPicPr>
          <p:cNvPr id="47109" name="Picture 5"/>
          <p:cNvPicPr>
            <a:picLocks noChangeAspect="1" noChangeArrowheads="1"/>
          </p:cNvPicPr>
          <p:nvPr/>
        </p:nvPicPr>
        <p:blipFill>
          <a:blip r:embed="rId3" cstate="print"/>
          <a:srcRect/>
          <a:stretch>
            <a:fillRect/>
          </a:stretch>
        </p:blipFill>
        <p:spPr bwMode="auto">
          <a:xfrm>
            <a:off x="147638" y="6383338"/>
            <a:ext cx="487362" cy="474662"/>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1"/>
          <p:cNvSpPr txBox="1">
            <a:spLocks noChangeArrowheads="1"/>
          </p:cNvSpPr>
          <p:nvPr/>
        </p:nvSpPr>
        <p:spPr bwMode="auto">
          <a:xfrm>
            <a:off x="0" y="6353175"/>
            <a:ext cx="9144000" cy="369888"/>
          </a:xfrm>
          <a:prstGeom prst="rect">
            <a:avLst/>
          </a:prstGeom>
          <a:solidFill>
            <a:srgbClr val="00B050"/>
          </a:solidFill>
          <a:ln w="9525">
            <a:noFill/>
            <a:miter lim="800000"/>
            <a:headEnd/>
            <a:tailEnd/>
          </a:ln>
        </p:spPr>
        <p:txBody>
          <a:bodyPr>
            <a:spAutoFit/>
          </a:bodyPr>
          <a:lstStyle/>
          <a:p>
            <a:endParaRPr lang="en-GB">
              <a:latin typeface="Calibri" pitchFamily="34" charset="0"/>
            </a:endParaRPr>
          </a:p>
        </p:txBody>
      </p:sp>
      <p:sp>
        <p:nvSpPr>
          <p:cNvPr id="15363" name="TextBox 2"/>
          <p:cNvSpPr txBox="1">
            <a:spLocks noChangeArrowheads="1"/>
          </p:cNvSpPr>
          <p:nvPr/>
        </p:nvSpPr>
        <p:spPr bwMode="auto">
          <a:xfrm>
            <a:off x="533400" y="4648200"/>
            <a:ext cx="8153400" cy="1555750"/>
          </a:xfrm>
          <a:prstGeom prst="rect">
            <a:avLst/>
          </a:prstGeom>
          <a:noFill/>
          <a:ln w="9525">
            <a:noFill/>
            <a:miter lim="800000"/>
            <a:headEnd/>
            <a:tailEnd/>
          </a:ln>
        </p:spPr>
        <p:txBody>
          <a:bodyPr>
            <a:spAutoFit/>
          </a:bodyPr>
          <a:lstStyle/>
          <a:p>
            <a:pPr algn="ctr"/>
            <a:r>
              <a:rPr lang="en-US" b="1">
                <a:solidFill>
                  <a:srgbClr val="404040"/>
                </a:solidFill>
              </a:rPr>
              <a:t>International Business: The New Realities, </a:t>
            </a:r>
            <a:r>
              <a:rPr lang="en-US" b="1"/>
              <a:t>Global Edition,</a:t>
            </a:r>
            <a:r>
              <a:rPr lang="en-US"/>
              <a:t> </a:t>
            </a:r>
            <a:r>
              <a:rPr lang="en-US" b="1">
                <a:solidFill>
                  <a:srgbClr val="404040"/>
                </a:solidFill>
              </a:rPr>
              <a:t>3</a:t>
            </a:r>
            <a:r>
              <a:rPr lang="en-US" b="1" baseline="30000">
                <a:solidFill>
                  <a:srgbClr val="404040"/>
                </a:solidFill>
              </a:rPr>
              <a:t>rd</a:t>
            </a:r>
            <a:r>
              <a:rPr lang="en-US" b="1">
                <a:solidFill>
                  <a:srgbClr val="404040"/>
                </a:solidFill>
              </a:rPr>
              <a:t> Edition</a:t>
            </a:r>
          </a:p>
          <a:p>
            <a:pPr algn="ctr"/>
            <a:endParaRPr lang="en-US" sz="1200" b="1">
              <a:solidFill>
                <a:srgbClr val="404040"/>
              </a:solidFill>
            </a:endParaRPr>
          </a:p>
          <a:p>
            <a:pPr algn="ctr"/>
            <a:r>
              <a:rPr lang="en-US">
                <a:solidFill>
                  <a:srgbClr val="404040"/>
                </a:solidFill>
              </a:rPr>
              <a:t>by </a:t>
            </a:r>
          </a:p>
          <a:p>
            <a:pPr algn="ctr"/>
            <a:endParaRPr lang="en-US" sz="1200" b="1">
              <a:solidFill>
                <a:srgbClr val="404040"/>
              </a:solidFill>
            </a:endParaRPr>
          </a:p>
          <a:p>
            <a:pPr algn="ctr"/>
            <a:r>
              <a:rPr lang="en-US" b="1">
                <a:solidFill>
                  <a:srgbClr val="404040"/>
                </a:solidFill>
              </a:rPr>
              <a:t>Cavusgil, Knight, and Riesenberger</a:t>
            </a:r>
          </a:p>
          <a:p>
            <a:endParaRPr lang="en-US">
              <a:solidFill>
                <a:srgbClr val="404040"/>
              </a:solidFill>
            </a:endParaRPr>
          </a:p>
        </p:txBody>
      </p:sp>
      <p:sp>
        <p:nvSpPr>
          <p:cNvPr id="15364" name="TextBox 5"/>
          <p:cNvSpPr txBox="1">
            <a:spLocks noChangeArrowheads="1"/>
          </p:cNvSpPr>
          <p:nvPr/>
        </p:nvSpPr>
        <p:spPr bwMode="auto">
          <a:xfrm>
            <a:off x="0" y="838200"/>
            <a:ext cx="9144000" cy="1200150"/>
          </a:xfrm>
          <a:prstGeom prst="rect">
            <a:avLst/>
          </a:prstGeom>
          <a:solidFill>
            <a:srgbClr val="00B050"/>
          </a:solidFill>
          <a:ln w="9525">
            <a:noFill/>
            <a:miter lim="800000"/>
            <a:headEnd/>
            <a:tailEnd/>
          </a:ln>
        </p:spPr>
        <p:txBody>
          <a:bodyPr>
            <a:spAutoFit/>
          </a:bodyPr>
          <a:lstStyle/>
          <a:p>
            <a:r>
              <a:rPr lang="en-US" sz="7200">
                <a:latin typeface="Arial Narrow" pitchFamily="34" charset="0"/>
              </a:rPr>
              <a:t>			</a:t>
            </a:r>
            <a:r>
              <a:rPr lang="en-US" sz="7200">
                <a:solidFill>
                  <a:schemeClr val="bg1"/>
                </a:solidFill>
                <a:latin typeface="Arial Narrow" pitchFamily="34" charset="0"/>
                <a:ea typeface="MS Gothic" pitchFamily="49" charset="-128"/>
              </a:rPr>
              <a:t>Chapter </a:t>
            </a:r>
            <a:r>
              <a:rPr lang="en-US" sz="7200" i="1">
                <a:solidFill>
                  <a:schemeClr val="bg1"/>
                </a:solidFill>
                <a:latin typeface="Arial Narrow" pitchFamily="34" charset="0"/>
                <a:ea typeface="MS Gothic" pitchFamily="49" charset="-128"/>
              </a:rPr>
              <a:t>16</a:t>
            </a:r>
          </a:p>
        </p:txBody>
      </p:sp>
      <p:pic>
        <p:nvPicPr>
          <p:cNvPr id="15365" name="Picture 8"/>
          <p:cNvPicPr>
            <a:picLocks noChangeAspect="1" noChangeArrowheads="1"/>
          </p:cNvPicPr>
          <p:nvPr/>
        </p:nvPicPr>
        <p:blipFill>
          <a:blip r:embed="rId3" cstate="print"/>
          <a:srcRect/>
          <a:stretch>
            <a:fillRect/>
          </a:stretch>
        </p:blipFill>
        <p:spPr bwMode="auto">
          <a:xfrm>
            <a:off x="609600" y="838200"/>
            <a:ext cx="1219200" cy="1219200"/>
          </a:xfrm>
          <a:prstGeom prst="rect">
            <a:avLst/>
          </a:prstGeom>
          <a:noFill/>
          <a:ln w="9525">
            <a:noFill/>
            <a:miter lim="800000"/>
            <a:headEnd/>
            <a:tailEnd/>
          </a:ln>
        </p:spPr>
      </p:pic>
      <p:pic>
        <p:nvPicPr>
          <p:cNvPr id="15366" name="Picture 7"/>
          <p:cNvPicPr>
            <a:picLocks noChangeAspect="1" noChangeArrowheads="1"/>
          </p:cNvPicPr>
          <p:nvPr/>
        </p:nvPicPr>
        <p:blipFill>
          <a:blip r:embed="rId4" cstate="print"/>
          <a:srcRect/>
          <a:stretch>
            <a:fillRect/>
          </a:stretch>
        </p:blipFill>
        <p:spPr bwMode="auto">
          <a:xfrm>
            <a:off x="1773238" y="2578100"/>
            <a:ext cx="5597525" cy="1928813"/>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Title 1"/>
          <p:cNvSpPr>
            <a:spLocks noGrp="1"/>
          </p:cNvSpPr>
          <p:nvPr>
            <p:ph type="ctrTitle"/>
          </p:nvPr>
        </p:nvSpPr>
        <p:spPr>
          <a:xfrm>
            <a:off x="685800" y="26988"/>
            <a:ext cx="7772400" cy="838200"/>
          </a:xfrm>
        </p:spPr>
        <p:txBody>
          <a:bodyPr/>
          <a:lstStyle/>
          <a:p>
            <a:pPr eaLnBrk="1" hangingPunct="1"/>
            <a:r>
              <a:rPr lang="en-US" sz="3600" b="1" dirty="0" smtClean="0">
                <a:latin typeface="Arial Narrow" pitchFamily="34" charset="0"/>
                <a:cs typeface="Arial" charset="0"/>
              </a:rPr>
              <a:t>Counterfeiting</a:t>
            </a:r>
          </a:p>
        </p:txBody>
      </p:sp>
      <p:sp>
        <p:nvSpPr>
          <p:cNvPr id="48132" name="Subtitle 2"/>
          <p:cNvSpPr>
            <a:spLocks noGrp="1"/>
          </p:cNvSpPr>
          <p:nvPr>
            <p:ph type="subTitle" idx="1"/>
          </p:nvPr>
        </p:nvSpPr>
        <p:spPr>
          <a:xfrm>
            <a:off x="152400" y="1231900"/>
            <a:ext cx="8839200" cy="5029200"/>
          </a:xfrm>
        </p:spPr>
        <p:txBody>
          <a:bodyPr/>
          <a:lstStyle/>
          <a:p>
            <a:pPr marL="514350" indent="-514350" algn="l" eaLnBrk="1" hangingPunct="1">
              <a:buFont typeface="+mj-lt"/>
              <a:buAutoNum type="arabicPeriod"/>
            </a:pPr>
            <a:r>
              <a:rPr lang="en-US" sz="2800" dirty="0" smtClean="0">
                <a:solidFill>
                  <a:schemeClr val="tx1"/>
                </a:solidFill>
                <a:latin typeface="Arial Narrow" pitchFamily="34" charset="0"/>
              </a:rPr>
              <a:t>Total value of counterfeit and pirated goods traded internationally exceeds </a:t>
            </a:r>
            <a:r>
              <a:rPr lang="en-US" sz="2800" b="1" dirty="0" smtClean="0">
                <a:solidFill>
                  <a:schemeClr val="tx1"/>
                </a:solidFill>
                <a:latin typeface="Arial Narrow" pitchFamily="34" charset="0"/>
              </a:rPr>
              <a:t>U.S. $600 billion</a:t>
            </a:r>
            <a:r>
              <a:rPr lang="en-US" sz="2800" dirty="0" smtClean="0">
                <a:solidFill>
                  <a:schemeClr val="tx1"/>
                </a:solidFill>
                <a:latin typeface="Arial Narrow" pitchFamily="34" charset="0"/>
              </a:rPr>
              <a:t>, which is roughly 5% of U.S. GDP.  </a:t>
            </a:r>
          </a:p>
          <a:p>
            <a:pPr marL="231775" indent="-231775" algn="l" eaLnBrk="1" hangingPunct="1">
              <a:buFont typeface="+mj-lt"/>
              <a:buAutoNum type="arabicPeriod"/>
            </a:pPr>
            <a:endParaRPr lang="en-US" sz="600" dirty="0" smtClean="0">
              <a:solidFill>
                <a:schemeClr val="tx1"/>
              </a:solidFill>
              <a:latin typeface="Arial Narrow" pitchFamily="34" charset="0"/>
            </a:endParaRPr>
          </a:p>
          <a:p>
            <a:pPr marL="514350" indent="-514350" algn="l" eaLnBrk="1" hangingPunct="1">
              <a:buFont typeface="+mj-lt"/>
              <a:buAutoNum type="arabicPeriod"/>
            </a:pPr>
            <a:r>
              <a:rPr lang="en-US" sz="2800" dirty="0" smtClean="0">
                <a:solidFill>
                  <a:schemeClr val="tx1"/>
                </a:solidFill>
                <a:latin typeface="Arial Narrow" pitchFamily="34" charset="0"/>
              </a:rPr>
              <a:t>Typical knockoffs include clothing, fashion accessories, watches, medicines, and appliances.  </a:t>
            </a:r>
          </a:p>
          <a:p>
            <a:pPr marL="231775" indent="-231775" algn="l" eaLnBrk="1" hangingPunct="1">
              <a:buFont typeface="+mj-lt"/>
              <a:buAutoNum type="arabicPeriod"/>
            </a:pPr>
            <a:endParaRPr lang="en-US" sz="600" dirty="0" smtClean="0">
              <a:solidFill>
                <a:schemeClr val="tx1"/>
              </a:solidFill>
              <a:latin typeface="Arial Narrow" pitchFamily="34" charset="0"/>
            </a:endParaRPr>
          </a:p>
          <a:p>
            <a:pPr marL="514350" indent="-514350" algn="l" eaLnBrk="1" hangingPunct="1">
              <a:buFont typeface="+mj-lt"/>
              <a:buAutoNum type="arabicPeriod"/>
            </a:pPr>
            <a:r>
              <a:rPr lang="en-US" sz="2800" dirty="0" smtClean="0">
                <a:solidFill>
                  <a:schemeClr val="tx1"/>
                </a:solidFill>
                <a:latin typeface="Arial Narrow" pitchFamily="34" charset="0"/>
              </a:rPr>
              <a:t>While companies such as Rolex, </a:t>
            </a:r>
            <a:r>
              <a:rPr lang="en-US" sz="2800" b="1" dirty="0" smtClean="0">
                <a:solidFill>
                  <a:schemeClr val="tx1"/>
                </a:solidFill>
                <a:latin typeface="Arial Narrow" pitchFamily="34" charset="0"/>
              </a:rPr>
              <a:t>Louis </a:t>
            </a:r>
            <a:r>
              <a:rPr lang="en-US" sz="2800" b="1" dirty="0" err="1" smtClean="0">
                <a:solidFill>
                  <a:schemeClr val="tx1"/>
                </a:solidFill>
                <a:latin typeface="Arial Narrow" pitchFamily="34" charset="0"/>
              </a:rPr>
              <a:t>Vuitton</a:t>
            </a:r>
            <a:r>
              <a:rPr lang="en-US" sz="2800" b="1" dirty="0" smtClean="0">
                <a:solidFill>
                  <a:schemeClr val="tx1"/>
                </a:solidFill>
                <a:latin typeface="Arial Narrow" pitchFamily="34" charset="0"/>
              </a:rPr>
              <a:t> </a:t>
            </a:r>
            <a:r>
              <a:rPr lang="en-US" sz="2800" dirty="0" smtClean="0">
                <a:solidFill>
                  <a:schemeClr val="tx1"/>
                </a:solidFill>
                <a:latin typeface="Arial Narrow" pitchFamily="34" charset="0"/>
              </a:rPr>
              <a:t>and Tommy Hilfiger are well-known victims, counterfeiting </a:t>
            </a:r>
            <a:br>
              <a:rPr lang="en-US" sz="2800" dirty="0" smtClean="0">
                <a:solidFill>
                  <a:schemeClr val="tx1"/>
                </a:solidFill>
                <a:latin typeface="Arial Narrow" pitchFamily="34" charset="0"/>
              </a:rPr>
            </a:br>
            <a:r>
              <a:rPr lang="en-US" sz="2800" dirty="0" smtClean="0">
                <a:solidFill>
                  <a:schemeClr val="tx1"/>
                </a:solidFill>
                <a:latin typeface="Arial Narrow" pitchFamily="34" charset="0"/>
              </a:rPr>
              <a:t>is widespread even in industrial products. </a:t>
            </a:r>
          </a:p>
          <a:p>
            <a:pPr marL="231775" indent="-231775" algn="l" eaLnBrk="1" hangingPunct="1">
              <a:buFont typeface="+mj-lt"/>
              <a:buAutoNum type="arabicPeriod"/>
            </a:pPr>
            <a:endParaRPr lang="en-US" sz="600" dirty="0" smtClean="0">
              <a:solidFill>
                <a:schemeClr val="tx1"/>
              </a:solidFill>
              <a:latin typeface="Arial Narrow" pitchFamily="34" charset="0"/>
            </a:endParaRPr>
          </a:p>
          <a:p>
            <a:pPr marL="514350" indent="-514350" algn="l" eaLnBrk="1" hangingPunct="1">
              <a:buFont typeface="+mj-lt"/>
              <a:buAutoNum type="arabicPeriod"/>
            </a:pPr>
            <a:r>
              <a:rPr lang="en-US" sz="2800" dirty="0" smtClean="0">
                <a:solidFill>
                  <a:schemeClr val="tx1"/>
                </a:solidFill>
                <a:latin typeface="Arial Narrow" pitchFamily="34" charset="0"/>
              </a:rPr>
              <a:t>Other examples:  pharmaceutical products, medical devices, car parts. </a:t>
            </a:r>
          </a:p>
        </p:txBody>
      </p:sp>
      <p:pic>
        <p:nvPicPr>
          <p:cNvPr id="48133"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
        <p:nvSpPr>
          <p:cNvPr id="6" name="TextBox 5">
            <a:hlinkClick r:id="rId4" action="ppaction://hlinkfile"/>
          </p:cNvPr>
          <p:cNvSpPr txBox="1"/>
          <p:nvPr/>
        </p:nvSpPr>
        <p:spPr>
          <a:xfrm>
            <a:off x="7772400" y="4724400"/>
            <a:ext cx="449675" cy="369332"/>
          </a:xfrm>
          <a:prstGeom prst="rect">
            <a:avLst/>
          </a:prstGeom>
          <a:noFill/>
        </p:spPr>
        <p:txBody>
          <a:bodyPr wrap="none" rtlCol="0">
            <a:spAutoFit/>
          </a:bodyPr>
          <a:lstStyle/>
          <a:p>
            <a:r>
              <a:rPr lang="id-ID" dirty="0" smtClean="0"/>
              <a:t>LV</a:t>
            </a:r>
            <a:endParaRPr lang="id-ID"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itle 1"/>
          <p:cNvSpPr>
            <a:spLocks noGrp="1"/>
          </p:cNvSpPr>
          <p:nvPr>
            <p:ph type="ctrTitle"/>
          </p:nvPr>
        </p:nvSpPr>
        <p:spPr>
          <a:xfrm>
            <a:off x="685800" y="0"/>
            <a:ext cx="7772400" cy="838200"/>
          </a:xfrm>
        </p:spPr>
        <p:txBody>
          <a:bodyPr/>
          <a:lstStyle/>
          <a:p>
            <a:pPr eaLnBrk="1" hangingPunct="1"/>
            <a:r>
              <a:rPr lang="en-US" sz="3600" b="1" dirty="0" smtClean="0">
                <a:latin typeface="Arial Narrow" pitchFamily="34" charset="0"/>
                <a:cs typeface="Arial" charset="0"/>
              </a:rPr>
              <a:t>Foundation Concepts</a:t>
            </a:r>
          </a:p>
        </p:txBody>
      </p:sp>
      <p:sp>
        <p:nvSpPr>
          <p:cNvPr id="17412" name="Subtitle 2"/>
          <p:cNvSpPr>
            <a:spLocks noGrp="1"/>
          </p:cNvSpPr>
          <p:nvPr>
            <p:ph type="subTitle" idx="1"/>
          </p:nvPr>
        </p:nvSpPr>
        <p:spPr>
          <a:xfrm>
            <a:off x="152400" y="1066800"/>
            <a:ext cx="8839200" cy="5029200"/>
          </a:xfrm>
        </p:spPr>
        <p:txBody>
          <a:bodyPr/>
          <a:lstStyle/>
          <a:p>
            <a:pPr marL="514350" indent="-514350" algn="l" eaLnBrk="1" hangingPunct="1">
              <a:buFont typeface="+mj-lt"/>
              <a:buAutoNum type="arabicPeriod"/>
            </a:pPr>
            <a:r>
              <a:rPr lang="en-US" sz="2800" b="1" dirty="0" smtClean="0">
                <a:solidFill>
                  <a:schemeClr val="tx1"/>
                </a:solidFill>
                <a:latin typeface="Arial Narrow" pitchFamily="34" charset="0"/>
              </a:rPr>
              <a:t>Cross-border contractual relationship:</a:t>
            </a:r>
            <a:r>
              <a:rPr lang="en-US" sz="2800" dirty="0" smtClean="0">
                <a:solidFill>
                  <a:schemeClr val="tx1"/>
                </a:solidFill>
                <a:latin typeface="Arial Narrow" pitchFamily="34" charset="0"/>
              </a:rPr>
              <a:t> Entering a formal agreement with a distributor, joint venture firm, or other partner abroad. Often involves granting permission to use intellectual property to a foreign partner. </a:t>
            </a:r>
          </a:p>
          <a:p>
            <a:pPr marL="231775" indent="-231775" algn="l" eaLnBrk="1" hangingPunct="1">
              <a:buFont typeface="+mj-lt"/>
              <a:buAutoNum type="arabicPeriod"/>
            </a:pPr>
            <a:endParaRPr lang="en-US" sz="1200" dirty="0" smtClean="0">
              <a:solidFill>
                <a:schemeClr val="tx1"/>
              </a:solidFill>
              <a:latin typeface="Arial Narrow" pitchFamily="34" charset="0"/>
            </a:endParaRPr>
          </a:p>
          <a:p>
            <a:pPr marL="514350" indent="-514350" algn="l" eaLnBrk="1" hangingPunct="1">
              <a:buFont typeface="+mj-lt"/>
              <a:buAutoNum type="arabicPeriod"/>
            </a:pPr>
            <a:r>
              <a:rPr lang="en-US" sz="2800" b="1" dirty="0" smtClean="0">
                <a:solidFill>
                  <a:schemeClr val="tx1"/>
                </a:solidFill>
                <a:latin typeface="Arial Narrow" pitchFamily="34" charset="0"/>
              </a:rPr>
              <a:t>Intellectual property:</a:t>
            </a:r>
            <a:r>
              <a:rPr lang="en-US" sz="2800" dirty="0" smtClean="0">
                <a:solidFill>
                  <a:schemeClr val="tx1"/>
                </a:solidFill>
                <a:latin typeface="Arial Narrow" pitchFamily="34" charset="0"/>
              </a:rPr>
              <a:t> Ideas or works created by firms or individuals, such as patents, trademarks, and copyrights.  Includes such knowledge-based assets of the firm or individuals as industrial designs, trade secrets, inventions, works of art, literature, and other ‘creations of the mind’. </a:t>
            </a:r>
          </a:p>
        </p:txBody>
      </p:sp>
      <p:pic>
        <p:nvPicPr>
          <p:cNvPr id="17413" name="Picture 5"/>
          <p:cNvPicPr>
            <a:picLocks noChangeAspect="1" noChangeArrowheads="1"/>
          </p:cNvPicPr>
          <p:nvPr/>
        </p:nvPicPr>
        <p:blipFill>
          <a:blip r:embed="rId3" cstate="print"/>
          <a:srcRect/>
          <a:stretch>
            <a:fillRect/>
          </a:stretch>
        </p:blipFill>
        <p:spPr bwMode="auto">
          <a:xfrm>
            <a:off x="147638" y="6324600"/>
            <a:ext cx="487362" cy="474663"/>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
        <p:nvSpPr>
          <p:cNvPr id="6" name="TextBox 5">
            <a:hlinkClick r:id="rId4" action="ppaction://hlinkfile"/>
          </p:cNvPr>
          <p:cNvSpPr txBox="1"/>
          <p:nvPr/>
        </p:nvSpPr>
        <p:spPr>
          <a:xfrm>
            <a:off x="6781800" y="5943600"/>
            <a:ext cx="402674" cy="369332"/>
          </a:xfrm>
          <a:prstGeom prst="rect">
            <a:avLst/>
          </a:prstGeom>
          <a:noFill/>
        </p:spPr>
        <p:txBody>
          <a:bodyPr wrap="none" rtlCol="0">
            <a:spAutoFit/>
          </a:bodyPr>
          <a:lstStyle/>
          <a:p>
            <a:r>
              <a:rPr lang="id-ID" dirty="0" smtClean="0"/>
              <a:t>IP</a:t>
            </a:r>
            <a:endParaRPr lang="id-ID"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Title 1"/>
          <p:cNvSpPr>
            <a:spLocks noGrp="1"/>
          </p:cNvSpPr>
          <p:nvPr>
            <p:ph type="ctrTitle"/>
          </p:nvPr>
        </p:nvSpPr>
        <p:spPr>
          <a:xfrm>
            <a:off x="165100" y="44450"/>
            <a:ext cx="8839200" cy="838200"/>
          </a:xfrm>
        </p:spPr>
        <p:txBody>
          <a:bodyPr/>
          <a:lstStyle/>
          <a:p>
            <a:pPr eaLnBrk="1" hangingPunct="1"/>
            <a:r>
              <a:rPr lang="en-US" sz="3400" b="1" dirty="0" smtClean="0">
                <a:latin typeface="Arial Narrow" pitchFamily="34" charset="0"/>
                <a:cs typeface="Arial" charset="0"/>
              </a:rPr>
              <a:t>Two  Types of Contractual Relationships </a:t>
            </a:r>
          </a:p>
        </p:txBody>
      </p:sp>
      <p:sp>
        <p:nvSpPr>
          <p:cNvPr id="18436" name="Subtitle 2"/>
          <p:cNvSpPr>
            <a:spLocks noGrp="1"/>
          </p:cNvSpPr>
          <p:nvPr>
            <p:ph type="subTitle" idx="1"/>
          </p:nvPr>
        </p:nvSpPr>
        <p:spPr>
          <a:xfrm>
            <a:off x="1219199" y="1219200"/>
            <a:ext cx="6934201" cy="5029200"/>
          </a:xfrm>
        </p:spPr>
        <p:txBody>
          <a:bodyPr/>
          <a:lstStyle/>
          <a:p>
            <a:pPr marL="514350" indent="-514350" algn="l" eaLnBrk="1" hangingPunct="1">
              <a:buFont typeface="+mj-lt"/>
              <a:buAutoNum type="arabicPeriod"/>
            </a:pPr>
            <a:r>
              <a:rPr lang="en-US" sz="2800" b="1" dirty="0" smtClean="0">
                <a:solidFill>
                  <a:schemeClr val="tx1"/>
                </a:solidFill>
                <a:latin typeface="Arial Narrow" pitchFamily="34" charset="0"/>
              </a:rPr>
              <a:t>Licensing:</a:t>
            </a:r>
            <a:r>
              <a:rPr lang="en-US" sz="2800" dirty="0" smtClean="0">
                <a:solidFill>
                  <a:schemeClr val="tx1"/>
                </a:solidFill>
                <a:latin typeface="Arial Narrow" pitchFamily="34" charset="0"/>
              </a:rPr>
              <a:t> an arrangement in which the owner of intellectual property grants another firm the right to use that property for a specified period of time in exchange for royalties or other compensation.  </a:t>
            </a:r>
          </a:p>
          <a:p>
            <a:pPr marL="284163" indent="-284163" algn="l" eaLnBrk="1" hangingPunct="1">
              <a:buFont typeface="+mj-lt"/>
              <a:buAutoNum type="arabicPeriod"/>
            </a:pPr>
            <a:endParaRPr lang="en-US" sz="800" dirty="0" smtClean="0">
              <a:solidFill>
                <a:schemeClr val="tx1"/>
              </a:solidFill>
              <a:latin typeface="Arial Narrow" pitchFamily="34" charset="0"/>
            </a:endParaRPr>
          </a:p>
          <a:p>
            <a:pPr marL="514350" indent="-514350" algn="l" eaLnBrk="1" hangingPunct="1">
              <a:buFont typeface="+mj-lt"/>
              <a:buAutoNum type="arabicPeriod"/>
            </a:pPr>
            <a:r>
              <a:rPr lang="en-US" sz="2800" b="1" dirty="0" smtClean="0">
                <a:solidFill>
                  <a:schemeClr val="tx1"/>
                </a:solidFill>
                <a:latin typeface="Arial Narrow" pitchFamily="34" charset="0"/>
              </a:rPr>
              <a:t>Franchising:</a:t>
            </a:r>
            <a:r>
              <a:rPr lang="en-US" sz="2800" dirty="0" smtClean="0">
                <a:solidFill>
                  <a:schemeClr val="tx1"/>
                </a:solidFill>
                <a:latin typeface="Arial Narrow" pitchFamily="34" charset="0"/>
              </a:rPr>
              <a:t> arrangement </a:t>
            </a:r>
            <a:br>
              <a:rPr lang="en-US" sz="2800" dirty="0" smtClean="0">
                <a:solidFill>
                  <a:schemeClr val="tx1"/>
                </a:solidFill>
                <a:latin typeface="Arial Narrow" pitchFamily="34" charset="0"/>
              </a:rPr>
            </a:br>
            <a:r>
              <a:rPr lang="en-US" sz="2800" dirty="0" smtClean="0">
                <a:solidFill>
                  <a:schemeClr val="tx1"/>
                </a:solidFill>
                <a:latin typeface="Arial Narrow" pitchFamily="34" charset="0"/>
              </a:rPr>
              <a:t>in which the firm allows </a:t>
            </a:r>
            <a:br>
              <a:rPr lang="en-US" sz="2800" dirty="0" smtClean="0">
                <a:solidFill>
                  <a:schemeClr val="tx1"/>
                </a:solidFill>
                <a:latin typeface="Arial Narrow" pitchFamily="34" charset="0"/>
              </a:rPr>
            </a:br>
            <a:r>
              <a:rPr lang="en-US" sz="2800" dirty="0" smtClean="0">
                <a:solidFill>
                  <a:schemeClr val="tx1"/>
                </a:solidFill>
                <a:latin typeface="Arial Narrow" pitchFamily="34" charset="0"/>
              </a:rPr>
              <a:t>another the right to use an </a:t>
            </a:r>
            <a:br>
              <a:rPr lang="en-US" sz="2800" dirty="0" smtClean="0">
                <a:solidFill>
                  <a:schemeClr val="tx1"/>
                </a:solidFill>
                <a:latin typeface="Arial Narrow" pitchFamily="34" charset="0"/>
              </a:rPr>
            </a:br>
            <a:r>
              <a:rPr lang="en-US" sz="2800" dirty="0" smtClean="0">
                <a:solidFill>
                  <a:schemeClr val="tx1"/>
                </a:solidFill>
                <a:latin typeface="Arial Narrow" pitchFamily="34" charset="0"/>
              </a:rPr>
              <a:t>entire business system in </a:t>
            </a:r>
            <a:br>
              <a:rPr lang="en-US" sz="2800" dirty="0" smtClean="0">
                <a:solidFill>
                  <a:schemeClr val="tx1"/>
                </a:solidFill>
                <a:latin typeface="Arial Narrow" pitchFamily="34" charset="0"/>
              </a:rPr>
            </a:br>
            <a:r>
              <a:rPr lang="en-US" sz="2800" dirty="0" smtClean="0">
                <a:solidFill>
                  <a:schemeClr val="tx1"/>
                </a:solidFill>
                <a:latin typeface="Arial Narrow" pitchFamily="34" charset="0"/>
              </a:rPr>
              <a:t>exchange for fees, royalties, </a:t>
            </a:r>
            <a:br>
              <a:rPr lang="en-US" sz="2800" dirty="0" smtClean="0">
                <a:solidFill>
                  <a:schemeClr val="tx1"/>
                </a:solidFill>
                <a:latin typeface="Arial Narrow" pitchFamily="34" charset="0"/>
              </a:rPr>
            </a:br>
            <a:r>
              <a:rPr lang="en-US" sz="2800" dirty="0" smtClean="0">
                <a:solidFill>
                  <a:schemeClr val="tx1"/>
                </a:solidFill>
                <a:latin typeface="Arial Narrow" pitchFamily="34" charset="0"/>
              </a:rPr>
              <a:t>or other compensation. </a:t>
            </a:r>
          </a:p>
        </p:txBody>
      </p:sp>
      <p:pic>
        <p:nvPicPr>
          <p:cNvPr id="18437"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
        <p:nvSpPr>
          <p:cNvPr id="6" name="TextBox 5">
            <a:hlinkClick r:id="rId4" action="ppaction://hlinkfile"/>
          </p:cNvPr>
          <p:cNvSpPr txBox="1"/>
          <p:nvPr/>
        </p:nvSpPr>
        <p:spPr>
          <a:xfrm>
            <a:off x="6400800" y="5410200"/>
            <a:ext cx="1035283" cy="369332"/>
          </a:xfrm>
          <a:prstGeom prst="rect">
            <a:avLst/>
          </a:prstGeom>
          <a:noFill/>
        </p:spPr>
        <p:txBody>
          <a:bodyPr wrap="none" rtlCol="0">
            <a:spAutoFit/>
          </a:bodyPr>
          <a:lstStyle/>
          <a:p>
            <a:r>
              <a:rPr lang="id-ID" dirty="0" smtClean="0"/>
              <a:t>Walmart</a:t>
            </a:r>
            <a:endParaRPr lang="id-ID"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Title 1"/>
          <p:cNvSpPr>
            <a:spLocks noGrp="1"/>
          </p:cNvSpPr>
          <p:nvPr>
            <p:ph type="ctrTitle"/>
          </p:nvPr>
        </p:nvSpPr>
        <p:spPr>
          <a:xfrm>
            <a:off x="114300" y="12700"/>
            <a:ext cx="8915400" cy="838200"/>
          </a:xfrm>
        </p:spPr>
        <p:txBody>
          <a:bodyPr/>
          <a:lstStyle/>
          <a:p>
            <a:pPr eaLnBrk="1" hangingPunct="1"/>
            <a:r>
              <a:rPr lang="en-US" sz="3600" b="1" dirty="0" smtClean="0">
                <a:latin typeface="Arial Narrow" pitchFamily="34" charset="0"/>
                <a:cs typeface="Arial" charset="0"/>
              </a:rPr>
              <a:t>Examples of Contractual Relationships</a:t>
            </a:r>
          </a:p>
        </p:txBody>
      </p:sp>
      <p:sp>
        <p:nvSpPr>
          <p:cNvPr id="19460" name="Subtitle 2"/>
          <p:cNvSpPr>
            <a:spLocks noGrp="1"/>
          </p:cNvSpPr>
          <p:nvPr>
            <p:ph type="subTitle" idx="1"/>
          </p:nvPr>
        </p:nvSpPr>
        <p:spPr>
          <a:xfrm>
            <a:off x="838200" y="1143000"/>
            <a:ext cx="8153400" cy="5181600"/>
          </a:xfrm>
        </p:spPr>
        <p:txBody>
          <a:bodyPr/>
          <a:lstStyle/>
          <a:p>
            <a:pPr marL="514350" indent="-514350" algn="l" eaLnBrk="1" hangingPunct="1">
              <a:buFont typeface="+mj-lt"/>
              <a:buAutoNum type="arabicPeriod"/>
            </a:pPr>
            <a:r>
              <a:rPr lang="en-US" sz="2700" dirty="0" smtClean="0">
                <a:solidFill>
                  <a:schemeClr val="tx1"/>
                </a:solidFill>
                <a:latin typeface="Arial Narrow" pitchFamily="34" charset="0"/>
              </a:rPr>
              <a:t>Bristol-Myers Squibb entered a cross-licensing agreement with IMCOR Pharmaceutical Co. to produce medications for ultrasound patents.  Pharmaceutical </a:t>
            </a:r>
            <a:br>
              <a:rPr lang="en-US" sz="2700" dirty="0" smtClean="0">
                <a:solidFill>
                  <a:schemeClr val="tx1"/>
                </a:solidFill>
                <a:latin typeface="Arial Narrow" pitchFamily="34" charset="0"/>
              </a:rPr>
            </a:br>
            <a:r>
              <a:rPr lang="en-US" sz="2700" dirty="0" smtClean="0">
                <a:solidFill>
                  <a:schemeClr val="tx1"/>
                </a:solidFill>
                <a:latin typeface="Arial Narrow" pitchFamily="34" charset="0"/>
              </a:rPr>
              <a:t>firms enter countless such cross-licensing agreements.</a:t>
            </a:r>
          </a:p>
          <a:p>
            <a:pPr marL="231775" indent="-231775" algn="l" eaLnBrk="1" hangingPunct="1">
              <a:buFont typeface="+mj-lt"/>
              <a:buAutoNum type="arabicPeriod"/>
            </a:pPr>
            <a:endParaRPr lang="en-US" sz="600" dirty="0" smtClean="0">
              <a:solidFill>
                <a:schemeClr val="tx1"/>
              </a:solidFill>
              <a:latin typeface="Arial Narrow" pitchFamily="34" charset="0"/>
            </a:endParaRPr>
          </a:p>
          <a:p>
            <a:pPr marL="514350" indent="-514350" algn="l" eaLnBrk="1" hangingPunct="1">
              <a:buFont typeface="+mj-lt"/>
              <a:buAutoNum type="arabicPeriod"/>
            </a:pPr>
            <a:r>
              <a:rPr lang="en-US" sz="2700" dirty="0" smtClean="0">
                <a:solidFill>
                  <a:schemeClr val="tx1"/>
                </a:solidFill>
                <a:latin typeface="Arial Narrow" pitchFamily="34" charset="0"/>
              </a:rPr>
              <a:t>Japanese company Sanrio has licensed ‘Hello Kitty’ to many manufacturers of cosmetics, food, calendars, toys, clothing, and numerous other products.  </a:t>
            </a:r>
          </a:p>
          <a:p>
            <a:pPr marL="231775" indent="-231775" algn="l" eaLnBrk="1" hangingPunct="1">
              <a:buFont typeface="+mj-lt"/>
              <a:buAutoNum type="arabicPeriod"/>
            </a:pPr>
            <a:endParaRPr lang="en-US" sz="600" dirty="0" smtClean="0">
              <a:solidFill>
                <a:schemeClr val="tx1"/>
              </a:solidFill>
              <a:latin typeface="Arial Narrow" pitchFamily="34" charset="0"/>
            </a:endParaRPr>
          </a:p>
          <a:p>
            <a:pPr marL="514350" indent="-514350" algn="l" eaLnBrk="1" hangingPunct="1">
              <a:buFont typeface="+mj-lt"/>
              <a:buAutoNum type="arabicPeriod"/>
            </a:pPr>
            <a:r>
              <a:rPr lang="en-US" sz="2700" dirty="0" smtClean="0">
                <a:solidFill>
                  <a:schemeClr val="tx1"/>
                </a:solidFill>
                <a:latin typeface="Arial Narrow" pitchFamily="34" charset="0"/>
              </a:rPr>
              <a:t>7-Eleven has some 26,000 stores in 18 countries.  </a:t>
            </a:r>
            <a:br>
              <a:rPr lang="en-US" sz="2700" dirty="0" smtClean="0">
                <a:solidFill>
                  <a:schemeClr val="tx1"/>
                </a:solidFill>
                <a:latin typeface="Arial Narrow" pitchFamily="34" charset="0"/>
              </a:rPr>
            </a:br>
            <a:r>
              <a:rPr lang="en-US" sz="2700" dirty="0" smtClean="0">
                <a:solidFill>
                  <a:schemeClr val="tx1"/>
                </a:solidFill>
                <a:latin typeface="Arial Narrow" pitchFamily="34" charset="0"/>
              </a:rPr>
              <a:t>While the parent firm in Japan owns most of the </a:t>
            </a:r>
            <a:br>
              <a:rPr lang="en-US" sz="2700" dirty="0" smtClean="0">
                <a:solidFill>
                  <a:schemeClr val="tx1"/>
                </a:solidFill>
                <a:latin typeface="Arial Narrow" pitchFamily="34" charset="0"/>
              </a:rPr>
            </a:br>
            <a:r>
              <a:rPr lang="en-US" sz="2700" dirty="0" smtClean="0">
                <a:solidFill>
                  <a:schemeClr val="tx1"/>
                </a:solidFill>
                <a:latin typeface="Arial Narrow" pitchFamily="34" charset="0"/>
              </a:rPr>
              <a:t>stores, several thousand in Canada, Mexico, and the U.S. operate via licensing or franchising agreements. </a:t>
            </a:r>
          </a:p>
          <a:p>
            <a:pPr marL="231775" indent="-231775" algn="l" eaLnBrk="1" hangingPunct="1">
              <a:buFont typeface="Arial" charset="0"/>
              <a:buChar char="•"/>
            </a:pPr>
            <a:endParaRPr lang="en-US" sz="2700" dirty="0" smtClean="0">
              <a:solidFill>
                <a:schemeClr val="tx1"/>
              </a:solidFill>
              <a:latin typeface="Arial" charset="0"/>
            </a:endParaRPr>
          </a:p>
        </p:txBody>
      </p:sp>
      <p:pic>
        <p:nvPicPr>
          <p:cNvPr id="19461" name="Picture 5"/>
          <p:cNvPicPr>
            <a:picLocks noChangeAspect="1" noChangeArrowheads="1"/>
          </p:cNvPicPr>
          <p:nvPr/>
        </p:nvPicPr>
        <p:blipFill>
          <a:blip r:embed="rId3" cstate="print"/>
          <a:srcRect/>
          <a:stretch>
            <a:fillRect/>
          </a:stretch>
        </p:blipFill>
        <p:spPr bwMode="auto">
          <a:xfrm>
            <a:off x="147638" y="6383338"/>
            <a:ext cx="487362" cy="474662"/>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Title 1"/>
          <p:cNvSpPr>
            <a:spLocks noGrp="1"/>
          </p:cNvSpPr>
          <p:nvPr>
            <p:ph type="ctrTitle"/>
          </p:nvPr>
        </p:nvSpPr>
        <p:spPr>
          <a:xfrm>
            <a:off x="0" y="44450"/>
            <a:ext cx="9067800" cy="838200"/>
          </a:xfrm>
        </p:spPr>
        <p:txBody>
          <a:bodyPr/>
          <a:lstStyle/>
          <a:p>
            <a:pPr eaLnBrk="1" hangingPunct="1"/>
            <a:r>
              <a:rPr lang="en-US" sz="3200" b="1" smtClean="0">
                <a:latin typeface="Arial Narrow" pitchFamily="34" charset="0"/>
                <a:cs typeface="Arial" charset="0"/>
              </a:rPr>
              <a:t>Unique Aspects of Contractual Relationships</a:t>
            </a:r>
          </a:p>
        </p:txBody>
      </p:sp>
      <p:sp>
        <p:nvSpPr>
          <p:cNvPr id="20484" name="Subtitle 2"/>
          <p:cNvSpPr>
            <a:spLocks noGrp="1"/>
          </p:cNvSpPr>
          <p:nvPr>
            <p:ph type="subTitle" idx="1"/>
          </p:nvPr>
        </p:nvSpPr>
        <p:spPr>
          <a:xfrm>
            <a:off x="152400" y="1295400"/>
            <a:ext cx="8839200" cy="5029200"/>
          </a:xfrm>
        </p:spPr>
        <p:txBody>
          <a:bodyPr/>
          <a:lstStyle/>
          <a:p>
            <a:pPr marL="514350" indent="-514350" algn="l" eaLnBrk="1" hangingPunct="1">
              <a:buFont typeface="+mj-lt"/>
              <a:buAutoNum type="arabicPeriod"/>
            </a:pPr>
            <a:r>
              <a:rPr lang="en-US" sz="2700" dirty="0" smtClean="0">
                <a:solidFill>
                  <a:schemeClr val="tx1"/>
                </a:solidFill>
                <a:latin typeface="Arial Narrow" pitchFamily="34" charset="0"/>
              </a:rPr>
              <a:t>Governed by a </a:t>
            </a:r>
            <a:r>
              <a:rPr lang="en-US" sz="2700" b="1" dirty="0" smtClean="0">
                <a:solidFill>
                  <a:schemeClr val="tx1"/>
                </a:solidFill>
                <a:latin typeface="Arial Narrow" pitchFamily="34" charset="0"/>
              </a:rPr>
              <a:t>contract </a:t>
            </a:r>
            <a:r>
              <a:rPr lang="en-US" sz="2700" dirty="0" smtClean="0">
                <a:solidFill>
                  <a:schemeClr val="tx1"/>
                </a:solidFill>
                <a:latin typeface="Arial Narrow" pitchFamily="34" charset="0"/>
              </a:rPr>
              <a:t>that provides the focal firm a moderate level of control over the foreign partner. Control reflects the ability of the firm to influence the decisions, operations, and strategic resources of a foreign venture.</a:t>
            </a:r>
          </a:p>
          <a:p>
            <a:pPr marL="231775" indent="-231775" algn="l" eaLnBrk="1" hangingPunct="1">
              <a:buFont typeface="+mj-lt"/>
              <a:buAutoNum type="arabicPeriod"/>
            </a:pPr>
            <a:endParaRPr lang="en-US" sz="800" dirty="0" smtClean="0">
              <a:solidFill>
                <a:schemeClr val="tx1"/>
              </a:solidFill>
              <a:latin typeface="Arial Narrow" pitchFamily="34" charset="0"/>
            </a:endParaRPr>
          </a:p>
          <a:p>
            <a:pPr marL="514350" indent="-514350" algn="l" eaLnBrk="1" hangingPunct="1">
              <a:buFont typeface="+mj-lt"/>
              <a:buAutoNum type="arabicPeriod"/>
            </a:pPr>
            <a:r>
              <a:rPr lang="en-US" sz="2700" dirty="0" smtClean="0">
                <a:solidFill>
                  <a:schemeClr val="tx1"/>
                </a:solidFill>
                <a:latin typeface="Arial Narrow" pitchFamily="34" charset="0"/>
              </a:rPr>
              <a:t>Typically involve exchange of </a:t>
            </a:r>
            <a:r>
              <a:rPr lang="en-US" sz="2700" b="1" dirty="0" smtClean="0">
                <a:solidFill>
                  <a:schemeClr val="tx1"/>
                </a:solidFill>
                <a:latin typeface="Arial Narrow" pitchFamily="34" charset="0"/>
              </a:rPr>
              <a:t>intangibles</a:t>
            </a:r>
            <a:r>
              <a:rPr lang="en-US" sz="2700" dirty="0" smtClean="0">
                <a:solidFill>
                  <a:schemeClr val="tx1"/>
                </a:solidFill>
                <a:latin typeface="Arial Narrow" pitchFamily="34" charset="0"/>
              </a:rPr>
              <a:t> (intellectual property) and services.  Examples include technical assistance, know-how, and trademarks. </a:t>
            </a:r>
          </a:p>
          <a:p>
            <a:pPr marL="231775" indent="-231775" algn="l" eaLnBrk="1" hangingPunct="1">
              <a:buFont typeface="+mj-lt"/>
              <a:buAutoNum type="arabicPeriod"/>
            </a:pPr>
            <a:endParaRPr lang="en-US" sz="800" dirty="0" smtClean="0">
              <a:solidFill>
                <a:schemeClr val="tx1"/>
              </a:solidFill>
              <a:latin typeface="Arial Narrow" pitchFamily="34" charset="0"/>
            </a:endParaRPr>
          </a:p>
          <a:p>
            <a:pPr marL="514350" indent="-514350" algn="l" eaLnBrk="1" hangingPunct="1">
              <a:buFont typeface="+mj-lt"/>
              <a:buAutoNum type="arabicPeriod"/>
            </a:pPr>
            <a:r>
              <a:rPr lang="en-US" sz="2700" dirty="0" smtClean="0">
                <a:solidFill>
                  <a:schemeClr val="tx1"/>
                </a:solidFill>
                <a:latin typeface="Arial Narrow" pitchFamily="34" charset="0"/>
              </a:rPr>
              <a:t>Can be pursued independently or with other foreign market entry strategies, such as FDI and exporting</a:t>
            </a:r>
            <a:r>
              <a:rPr lang="en-US" sz="2700" dirty="0" smtClean="0">
                <a:solidFill>
                  <a:schemeClr val="tx1"/>
                </a:solidFill>
                <a:latin typeface="Arial" charset="0"/>
              </a:rPr>
              <a:t>. </a:t>
            </a:r>
          </a:p>
          <a:p>
            <a:pPr marL="231775" indent="-231775" algn="l" eaLnBrk="1" hangingPunct="1">
              <a:buFont typeface="Arial" charset="0"/>
              <a:buChar char="•"/>
            </a:pPr>
            <a:endParaRPr lang="en-US" sz="2700" dirty="0" smtClean="0">
              <a:solidFill>
                <a:schemeClr val="tx1"/>
              </a:solidFill>
              <a:latin typeface="Arial" charset="0"/>
            </a:endParaRPr>
          </a:p>
        </p:txBody>
      </p:sp>
      <p:pic>
        <p:nvPicPr>
          <p:cNvPr id="20485"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ctrTitle"/>
          </p:nvPr>
        </p:nvSpPr>
        <p:spPr>
          <a:xfrm>
            <a:off x="409575" y="-47625"/>
            <a:ext cx="8458200" cy="838200"/>
          </a:xfrm>
        </p:spPr>
        <p:txBody>
          <a:bodyPr/>
          <a:lstStyle/>
          <a:p>
            <a:pPr eaLnBrk="1" hangingPunct="1"/>
            <a:r>
              <a:rPr lang="en-US" sz="3400" b="1" smtClean="0">
                <a:latin typeface="Arial Narrow" pitchFamily="34" charset="0"/>
                <a:cs typeface="Arial" charset="0"/>
              </a:rPr>
              <a:t>Typical Types of Intellectual Property</a:t>
            </a:r>
          </a:p>
        </p:txBody>
      </p:sp>
      <p:sp>
        <p:nvSpPr>
          <p:cNvPr id="21507" name="Rectangle 9"/>
          <p:cNvSpPr>
            <a:spLocks noChangeArrowheads="1"/>
          </p:cNvSpPr>
          <p:nvPr/>
        </p:nvSpPr>
        <p:spPr bwMode="auto">
          <a:xfrm>
            <a:off x="73025" y="1038225"/>
            <a:ext cx="6448425" cy="4731360"/>
          </a:xfrm>
          <a:prstGeom prst="rect">
            <a:avLst/>
          </a:prstGeom>
          <a:noFill/>
          <a:ln w="9525">
            <a:noFill/>
            <a:miter lim="800000"/>
            <a:headEnd/>
            <a:tailEnd/>
          </a:ln>
        </p:spPr>
        <p:txBody>
          <a:bodyPr>
            <a:spAutoFit/>
          </a:bodyPr>
          <a:lstStyle/>
          <a:p>
            <a:pPr marL="514350" indent="-514350">
              <a:lnSpc>
                <a:spcPts val="3400"/>
              </a:lnSpc>
              <a:spcAft>
                <a:spcPts val="1200"/>
              </a:spcAft>
              <a:buFont typeface="+mj-lt"/>
              <a:buAutoNum type="arabicPeriod"/>
            </a:pPr>
            <a:r>
              <a:rPr lang="en-US" sz="2800" dirty="0">
                <a:latin typeface="Arial Narrow" pitchFamily="34" charset="0"/>
              </a:rPr>
              <a:t>A </a:t>
            </a:r>
            <a:r>
              <a:rPr lang="en-US" sz="2800" b="1" dirty="0">
                <a:latin typeface="Arial Narrow" pitchFamily="34" charset="0"/>
              </a:rPr>
              <a:t>patent </a:t>
            </a:r>
            <a:r>
              <a:rPr lang="en-US" sz="2800" dirty="0">
                <a:latin typeface="Arial Narrow" pitchFamily="34" charset="0"/>
              </a:rPr>
              <a:t>provides the right to prevent others from using an invention for a fixed period. It is granted to anyone who invents a new process, product, or useful improvement. </a:t>
            </a:r>
          </a:p>
          <a:p>
            <a:pPr marL="514350" indent="-514350">
              <a:lnSpc>
                <a:spcPts val="3400"/>
              </a:lnSpc>
              <a:spcAft>
                <a:spcPts val="1200"/>
              </a:spcAft>
              <a:buFont typeface="+mj-lt"/>
              <a:buAutoNum type="arabicPeriod"/>
            </a:pPr>
            <a:r>
              <a:rPr lang="en-US" sz="2800" dirty="0">
                <a:latin typeface="Arial Narrow" pitchFamily="34" charset="0"/>
              </a:rPr>
              <a:t>A </a:t>
            </a:r>
            <a:r>
              <a:rPr lang="en-US" sz="2800" b="1" dirty="0">
                <a:latin typeface="Arial Narrow" pitchFamily="34" charset="0"/>
              </a:rPr>
              <a:t>trademark</a:t>
            </a:r>
            <a:r>
              <a:rPr lang="en-US" sz="2800" i="1" dirty="0">
                <a:latin typeface="Arial Narrow" pitchFamily="34" charset="0"/>
              </a:rPr>
              <a:t> </a:t>
            </a:r>
            <a:r>
              <a:rPr lang="en-US" sz="2800" dirty="0">
                <a:latin typeface="Arial Narrow" pitchFamily="34" charset="0"/>
              </a:rPr>
              <a:t>is a distinctive design or symbol that identifies a product or service.  E.g., Nike’s swoosh symbol.  </a:t>
            </a:r>
          </a:p>
          <a:p>
            <a:pPr marL="514350" indent="-514350">
              <a:lnSpc>
                <a:spcPts val="3400"/>
              </a:lnSpc>
              <a:buFont typeface="+mj-lt"/>
              <a:buAutoNum type="arabicPeriod"/>
            </a:pPr>
            <a:r>
              <a:rPr lang="en-US" sz="2800" dirty="0">
                <a:latin typeface="Arial Narrow" pitchFamily="34" charset="0"/>
              </a:rPr>
              <a:t>A </a:t>
            </a:r>
            <a:r>
              <a:rPr lang="en-US" sz="2800" b="1" dirty="0">
                <a:latin typeface="Arial Narrow" pitchFamily="34" charset="0"/>
              </a:rPr>
              <a:t>copyright</a:t>
            </a:r>
            <a:r>
              <a:rPr lang="en-US" sz="2800" i="1" dirty="0">
                <a:latin typeface="Arial Narrow" pitchFamily="34" charset="0"/>
              </a:rPr>
              <a:t> </a:t>
            </a:r>
            <a:r>
              <a:rPr lang="en-US" sz="2800" dirty="0">
                <a:latin typeface="Arial Narrow" pitchFamily="34" charset="0"/>
              </a:rPr>
              <a:t>protects original works of authorship. Typically covers works of music, art, literature, movies, or software.</a:t>
            </a:r>
          </a:p>
        </p:txBody>
      </p:sp>
      <p:pic>
        <p:nvPicPr>
          <p:cNvPr id="21508" name="Picture 5" descr="004patent.jpg">
            <a:hlinkClick r:id="rId3" action="ppaction://hlinkfile"/>
          </p:cNvPr>
          <p:cNvPicPr>
            <a:picLocks noChangeAspect="1"/>
          </p:cNvPicPr>
          <p:nvPr/>
        </p:nvPicPr>
        <p:blipFill>
          <a:blip r:embed="rId4" cstate="print"/>
          <a:srcRect/>
          <a:stretch>
            <a:fillRect/>
          </a:stretch>
        </p:blipFill>
        <p:spPr bwMode="auto">
          <a:xfrm>
            <a:off x="6400800" y="1295400"/>
            <a:ext cx="2743200" cy="5562600"/>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Title 1"/>
          <p:cNvSpPr>
            <a:spLocks noGrp="1"/>
          </p:cNvSpPr>
          <p:nvPr>
            <p:ph type="ctrTitle"/>
          </p:nvPr>
        </p:nvSpPr>
        <p:spPr>
          <a:xfrm>
            <a:off x="685800" y="26988"/>
            <a:ext cx="7772400" cy="838200"/>
          </a:xfrm>
        </p:spPr>
        <p:txBody>
          <a:bodyPr/>
          <a:lstStyle/>
          <a:p>
            <a:pPr eaLnBrk="1" hangingPunct="1"/>
            <a:r>
              <a:rPr lang="en-US" sz="3600" b="1" smtClean="0">
                <a:latin typeface="Arial Narrow" pitchFamily="34" charset="0"/>
                <a:cs typeface="Arial" charset="0"/>
              </a:rPr>
              <a:t>Intellectual Property Rights </a:t>
            </a:r>
          </a:p>
        </p:txBody>
      </p:sp>
      <p:sp>
        <p:nvSpPr>
          <p:cNvPr id="22532" name="Subtitle 2"/>
          <p:cNvSpPr>
            <a:spLocks noGrp="1"/>
          </p:cNvSpPr>
          <p:nvPr>
            <p:ph type="subTitle" idx="1"/>
          </p:nvPr>
        </p:nvSpPr>
        <p:spPr>
          <a:xfrm>
            <a:off x="152400" y="1371600"/>
            <a:ext cx="8686800" cy="5029200"/>
          </a:xfrm>
        </p:spPr>
        <p:txBody>
          <a:bodyPr/>
          <a:lstStyle/>
          <a:p>
            <a:pPr marL="514350" indent="-514350" algn="l" eaLnBrk="1" hangingPunct="1">
              <a:lnSpc>
                <a:spcPct val="90000"/>
              </a:lnSpc>
              <a:buFont typeface="+mj-lt"/>
              <a:buAutoNum type="arabicPeriod"/>
            </a:pPr>
            <a:r>
              <a:rPr lang="en-US" sz="2800" dirty="0" smtClean="0">
                <a:solidFill>
                  <a:schemeClr val="tx1"/>
                </a:solidFill>
                <a:latin typeface="Arial Narrow" pitchFamily="34" charset="0"/>
              </a:rPr>
              <a:t>The legal claim through which the proprietary assets of firms and individuals are protected from unauthorized use by other parties.  </a:t>
            </a:r>
          </a:p>
          <a:p>
            <a:pPr marL="284163" indent="-284163" algn="l" eaLnBrk="1" hangingPunct="1">
              <a:lnSpc>
                <a:spcPct val="90000"/>
              </a:lnSpc>
              <a:buFont typeface="+mj-lt"/>
              <a:buAutoNum type="arabicPeriod"/>
            </a:pPr>
            <a:endParaRPr lang="en-US" sz="1200" dirty="0" smtClean="0">
              <a:solidFill>
                <a:schemeClr val="tx1"/>
              </a:solidFill>
              <a:latin typeface="Arial Narrow" pitchFamily="34" charset="0"/>
            </a:endParaRPr>
          </a:p>
          <a:p>
            <a:pPr marL="514350" indent="-514350" algn="l" eaLnBrk="1" hangingPunct="1">
              <a:lnSpc>
                <a:spcPct val="90000"/>
              </a:lnSpc>
              <a:buFont typeface="+mj-lt"/>
              <a:buAutoNum type="arabicPeriod"/>
            </a:pPr>
            <a:r>
              <a:rPr lang="en-US" sz="2800" dirty="0" smtClean="0">
                <a:solidFill>
                  <a:schemeClr val="tx1"/>
                </a:solidFill>
                <a:latin typeface="Arial Narrow" pitchFamily="34" charset="0"/>
              </a:rPr>
              <a:t>Provide inventors with a monopoly advantage for a specified period of time, so they can exploit their inventions and create commercial advantage. </a:t>
            </a:r>
          </a:p>
          <a:p>
            <a:pPr marL="284163" indent="-284163" algn="l" eaLnBrk="1" hangingPunct="1">
              <a:lnSpc>
                <a:spcPct val="90000"/>
              </a:lnSpc>
              <a:buFont typeface="+mj-lt"/>
              <a:buAutoNum type="arabicPeriod"/>
            </a:pPr>
            <a:endParaRPr lang="en-US" sz="1200" dirty="0" smtClean="0">
              <a:solidFill>
                <a:schemeClr val="tx1"/>
              </a:solidFill>
              <a:latin typeface="Arial Narrow" pitchFamily="34" charset="0"/>
            </a:endParaRPr>
          </a:p>
          <a:p>
            <a:pPr marL="514350" indent="-514350" algn="l" eaLnBrk="1" hangingPunct="1">
              <a:lnSpc>
                <a:spcPct val="90000"/>
              </a:lnSpc>
              <a:buFont typeface="+mj-lt"/>
              <a:buAutoNum type="arabicPeriod"/>
            </a:pPr>
            <a:r>
              <a:rPr lang="en-US" sz="2800" dirty="0" smtClean="0">
                <a:solidFill>
                  <a:schemeClr val="tx1"/>
                </a:solidFill>
                <a:latin typeface="Arial Narrow" pitchFamily="34" charset="0"/>
              </a:rPr>
              <a:t>Without legal protection and the assurance of commercial rewards, most firms and individuals would have little incentive to invent. </a:t>
            </a:r>
          </a:p>
        </p:txBody>
      </p:sp>
      <p:pic>
        <p:nvPicPr>
          <p:cNvPr id="22533"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1904</TotalTime>
  <Words>7214</Words>
  <Application>Microsoft Office PowerPoint</Application>
  <PresentationFormat>On-screen Show (4:3)</PresentationFormat>
  <Paragraphs>288</Paragraphs>
  <Slides>30</Slides>
  <Notes>30</Notes>
  <HiddenSlides>0</HiddenSlides>
  <MMClips>0</MMClips>
  <ScaleCrop>false</ScaleCrop>
  <HeadingPairs>
    <vt:vector size="4" baseType="variant">
      <vt:variant>
        <vt:lpstr>Theme</vt:lpstr>
      </vt:variant>
      <vt:variant>
        <vt:i4>2</vt:i4>
      </vt:variant>
      <vt:variant>
        <vt:lpstr>Slide Titles</vt:lpstr>
      </vt:variant>
      <vt:variant>
        <vt:i4>30</vt:i4>
      </vt:variant>
    </vt:vector>
  </HeadingPairs>
  <TitlesOfParts>
    <vt:vector size="32" baseType="lpstr">
      <vt:lpstr>Office Theme</vt:lpstr>
      <vt:lpstr>Custom Design</vt:lpstr>
      <vt:lpstr>Slide 1</vt:lpstr>
      <vt:lpstr>Slide 2</vt:lpstr>
      <vt:lpstr>Slide 3</vt:lpstr>
      <vt:lpstr>Foundation Concepts</vt:lpstr>
      <vt:lpstr>Two  Types of Contractual Relationships </vt:lpstr>
      <vt:lpstr>Examples of Contractual Relationships</vt:lpstr>
      <vt:lpstr>Unique Aspects of Contractual Relationships</vt:lpstr>
      <vt:lpstr>Typical Types of Intellectual Property</vt:lpstr>
      <vt:lpstr>Intellectual Property Rights </vt:lpstr>
      <vt:lpstr>Licensing</vt:lpstr>
      <vt:lpstr>Licensing (cont’d)</vt:lpstr>
      <vt:lpstr>Licensing as a Foreign Market Entry Strategy</vt:lpstr>
      <vt:lpstr>International Licensing is Fairly Common</vt:lpstr>
      <vt:lpstr>Trademark Licensing</vt:lpstr>
      <vt:lpstr>Trademark Licensing</vt:lpstr>
      <vt:lpstr>Copyright Licensing</vt:lpstr>
      <vt:lpstr>Know-How Licensing</vt:lpstr>
      <vt:lpstr>Leading Licensors Ranked by Licensing Revenues</vt:lpstr>
      <vt:lpstr>Main Advantages and  Disadvantages of Licensing</vt:lpstr>
      <vt:lpstr>Disadvantages of Licensing</vt:lpstr>
      <vt:lpstr>Franchising</vt:lpstr>
      <vt:lpstr>Franchising as an Entry Strategy</vt:lpstr>
      <vt:lpstr>Examples of Leading International Franchises</vt:lpstr>
      <vt:lpstr>Advantages and Disadvantages of Franchising</vt:lpstr>
      <vt:lpstr>Franchising in Emerging Markets </vt:lpstr>
      <vt:lpstr>Other Contractual Arrangements</vt:lpstr>
      <vt:lpstr>Example Turnkey Projects</vt:lpstr>
      <vt:lpstr>Example Turnkey Projects</vt:lpstr>
      <vt:lpstr>Management of Licensing and Franchising</vt:lpstr>
      <vt:lpstr>Counterfeiting</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Gary</dc:creator>
  <cp:lastModifiedBy>admin</cp:lastModifiedBy>
  <cp:revision>123</cp:revision>
  <dcterms:created xsi:type="dcterms:W3CDTF">2010-11-01T17:51:55Z</dcterms:created>
  <dcterms:modified xsi:type="dcterms:W3CDTF">2013-11-14T00:49:15Z</dcterms:modified>
</cp:coreProperties>
</file>