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2" r:id="rId2"/>
  </p:sldMasterIdLst>
  <p:notesMasterIdLst>
    <p:notesMasterId r:id="rId58"/>
  </p:notesMasterIdLst>
  <p:sldIdLst>
    <p:sldId id="256" r:id="rId3"/>
    <p:sldId id="260" r:id="rId4"/>
    <p:sldId id="312" r:id="rId5"/>
    <p:sldId id="314" r:id="rId6"/>
    <p:sldId id="261" r:id="rId7"/>
    <p:sldId id="265" r:id="rId8"/>
    <p:sldId id="297" r:id="rId9"/>
    <p:sldId id="298" r:id="rId10"/>
    <p:sldId id="313" r:id="rId11"/>
    <p:sldId id="309" r:id="rId12"/>
    <p:sldId id="267" r:id="rId13"/>
    <p:sldId id="338" r:id="rId14"/>
    <p:sldId id="310" r:id="rId15"/>
    <p:sldId id="269" r:id="rId16"/>
    <p:sldId id="339" r:id="rId17"/>
    <p:sldId id="270" r:id="rId18"/>
    <p:sldId id="299" r:id="rId19"/>
    <p:sldId id="300" r:id="rId20"/>
    <p:sldId id="316" r:id="rId21"/>
    <p:sldId id="272" r:id="rId22"/>
    <p:sldId id="273" r:id="rId23"/>
    <p:sldId id="340" r:id="rId24"/>
    <p:sldId id="342" r:id="rId25"/>
    <p:sldId id="302" r:id="rId26"/>
    <p:sldId id="277" r:id="rId27"/>
    <p:sldId id="278" r:id="rId28"/>
    <p:sldId id="317" r:id="rId29"/>
    <p:sldId id="279" r:id="rId30"/>
    <p:sldId id="280" r:id="rId31"/>
    <p:sldId id="281" r:id="rId32"/>
    <p:sldId id="311" r:id="rId33"/>
    <p:sldId id="285" r:id="rId34"/>
    <p:sldId id="304" r:id="rId35"/>
    <p:sldId id="287" r:id="rId36"/>
    <p:sldId id="308" r:id="rId37"/>
    <p:sldId id="288" r:id="rId38"/>
    <p:sldId id="306" r:id="rId39"/>
    <p:sldId id="289" r:id="rId40"/>
    <p:sldId id="305" r:id="rId41"/>
    <p:sldId id="315" r:id="rId42"/>
    <p:sldId id="320" r:id="rId43"/>
    <p:sldId id="321" r:id="rId44"/>
    <p:sldId id="325" r:id="rId45"/>
    <p:sldId id="326" r:id="rId46"/>
    <p:sldId id="323" r:id="rId47"/>
    <p:sldId id="324" r:id="rId48"/>
    <p:sldId id="329" r:id="rId49"/>
    <p:sldId id="331" r:id="rId50"/>
    <p:sldId id="337" r:id="rId51"/>
    <p:sldId id="330" r:id="rId52"/>
    <p:sldId id="332" r:id="rId53"/>
    <p:sldId id="343" r:id="rId54"/>
    <p:sldId id="345" r:id="rId55"/>
    <p:sldId id="344" r:id="rId56"/>
    <p:sldId id="336" r:id="rId57"/>
  </p:sldIdLst>
  <p:sldSz cx="9144000" cy="6858000" type="screen4x3"/>
  <p:notesSz cx="6858000" cy="9144000"/>
  <p:custDataLst>
    <p:tags r:id="rId5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5EAC3"/>
    <a:srgbClr val="367D82"/>
    <a:srgbClr val="C8BA3A"/>
    <a:srgbClr val="F6F1D6"/>
    <a:srgbClr val="FCF8D0"/>
    <a:srgbClr val="660066"/>
    <a:srgbClr val="DAD07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158" autoAdjust="0"/>
    <p:restoredTop sz="94660" autoAdjust="0"/>
  </p:normalViewPr>
  <p:slideViewPr>
    <p:cSldViewPr>
      <p:cViewPr varScale="1">
        <p:scale>
          <a:sx n="75" d="100"/>
          <a:sy n="75" d="100"/>
        </p:scale>
        <p:origin x="-444" y="-3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Lst>
  </p:outlineViewPr>
  <p:notesTextViewPr>
    <p:cViewPr>
      <p:scale>
        <a:sx n="100" d="100"/>
        <a:sy n="100" d="100"/>
      </p:scale>
      <p:origin x="0" y="0"/>
    </p:cViewPr>
  </p:notesTextViewPr>
  <p:sorterViewPr>
    <p:cViewPr>
      <p:scale>
        <a:sx n="100" d="100"/>
        <a:sy n="100" d="100"/>
      </p:scale>
      <p:origin x="0" y="752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gs" Target="tags/tag1.xml"/></Relationships>
</file>

<file path=ppt/_rels/viewProps.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17.xml"/><Relationship Id="rId18" Type="http://schemas.openxmlformats.org/officeDocument/2006/relationships/slide" Target="slides/slide23.xml"/><Relationship Id="rId26" Type="http://schemas.openxmlformats.org/officeDocument/2006/relationships/slide" Target="slides/slide33.xml"/><Relationship Id="rId3" Type="http://schemas.openxmlformats.org/officeDocument/2006/relationships/slide" Target="slides/slide3.xml"/><Relationship Id="rId21" Type="http://schemas.openxmlformats.org/officeDocument/2006/relationships/slide" Target="slides/slide26.xml"/><Relationship Id="rId7" Type="http://schemas.openxmlformats.org/officeDocument/2006/relationships/slide" Target="slides/slide8.xml"/><Relationship Id="rId12" Type="http://schemas.openxmlformats.org/officeDocument/2006/relationships/slide" Target="slides/slide16.xml"/><Relationship Id="rId17" Type="http://schemas.openxmlformats.org/officeDocument/2006/relationships/slide" Target="slides/slide22.xml"/><Relationship Id="rId25" Type="http://schemas.openxmlformats.org/officeDocument/2006/relationships/slide" Target="slides/slide32.xml"/><Relationship Id="rId2" Type="http://schemas.openxmlformats.org/officeDocument/2006/relationships/slide" Target="slides/slide2.xml"/><Relationship Id="rId16" Type="http://schemas.openxmlformats.org/officeDocument/2006/relationships/slide" Target="slides/slide21.xml"/><Relationship Id="rId20" Type="http://schemas.openxmlformats.org/officeDocument/2006/relationships/slide" Target="slides/slide25.xml"/><Relationship Id="rId29" Type="http://schemas.openxmlformats.org/officeDocument/2006/relationships/slide" Target="slides/slide36.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5.xml"/><Relationship Id="rId24" Type="http://schemas.openxmlformats.org/officeDocument/2006/relationships/slide" Target="slides/slide30.xml"/><Relationship Id="rId32" Type="http://schemas.openxmlformats.org/officeDocument/2006/relationships/slide" Target="slides/slide39.xml"/><Relationship Id="rId5" Type="http://schemas.openxmlformats.org/officeDocument/2006/relationships/slide" Target="slides/slide6.xml"/><Relationship Id="rId15" Type="http://schemas.openxmlformats.org/officeDocument/2006/relationships/slide" Target="slides/slide20.xml"/><Relationship Id="rId23" Type="http://schemas.openxmlformats.org/officeDocument/2006/relationships/slide" Target="slides/slide29.xml"/><Relationship Id="rId28" Type="http://schemas.openxmlformats.org/officeDocument/2006/relationships/slide" Target="slides/slide35.xml"/><Relationship Id="rId10" Type="http://schemas.openxmlformats.org/officeDocument/2006/relationships/slide" Target="slides/slide14.xml"/><Relationship Id="rId19" Type="http://schemas.openxmlformats.org/officeDocument/2006/relationships/slide" Target="slides/slide24.xml"/><Relationship Id="rId31" Type="http://schemas.openxmlformats.org/officeDocument/2006/relationships/slide" Target="slides/slide38.xml"/><Relationship Id="rId4" Type="http://schemas.openxmlformats.org/officeDocument/2006/relationships/slide" Target="slides/slide5.xml"/><Relationship Id="rId9" Type="http://schemas.openxmlformats.org/officeDocument/2006/relationships/slide" Target="slides/slide12.xml"/><Relationship Id="rId14" Type="http://schemas.openxmlformats.org/officeDocument/2006/relationships/slide" Target="slides/slide18.xml"/><Relationship Id="rId22" Type="http://schemas.openxmlformats.org/officeDocument/2006/relationships/slide" Target="slides/slide28.xml"/><Relationship Id="rId27" Type="http://schemas.openxmlformats.org/officeDocument/2006/relationships/slide" Target="slides/slide34.xml"/><Relationship Id="rId30"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63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7EA5E73-0A74-485B-8782-51CEBC35C1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ED676F08-8E1B-4B96-8C70-B3237D5CFBC6}" type="slidenum">
              <a:rPr lang="en-US" smtClean="0"/>
              <a:pPr/>
              <a:t>1</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B12EE3E-3087-4707-97E1-A930C8E7D7A4}" type="slidenum">
              <a:rPr lang="en-US" smtClean="0"/>
              <a:pPr/>
              <a:t>14</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B12EE3E-3087-4707-97E1-A930C8E7D7A4}" type="slidenum">
              <a:rPr lang="en-US" smtClean="0"/>
              <a:pPr/>
              <a:t>15</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2C4AAC20-BFE5-40E4-9E5D-02C0B8AAC847}" type="slidenum">
              <a:rPr lang="en-US" smtClean="0"/>
              <a:pPr/>
              <a:t>16</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984A7EAA-DC8F-4527-A685-D26CDAC411EE}" type="slidenum">
              <a:rPr lang="en-US" smtClean="0"/>
              <a:pPr/>
              <a:t>17</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EE545CF9-ED85-42CF-8079-F52774119B0F}" type="slidenum">
              <a:rPr lang="en-US" smtClean="0"/>
              <a:pPr/>
              <a:t>18</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E4E107E-7465-4F96-83F4-40842F734686}" type="slidenum">
              <a:rPr lang="en-US" smtClean="0"/>
              <a:pPr/>
              <a:t>20</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03082B6-DF06-45EC-8264-57F13C5C2659}" type="slidenum">
              <a:rPr lang="en-US" smtClean="0"/>
              <a:pPr/>
              <a:t>21</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4EE4BA27-7F55-4B80-A04A-38B88EE5AD72}" type="slidenum">
              <a:rPr lang="en-US" smtClean="0"/>
              <a:pPr/>
              <a:t>22</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03082B6-DF06-45EC-8264-57F13C5C2659}" type="slidenum">
              <a:rPr lang="en-US" smtClean="0"/>
              <a:pPr/>
              <a:t>23</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13D61B5F-D843-4092-9553-25C41BF3ACDA}" type="slidenum">
              <a:rPr lang="en-US" smtClean="0"/>
              <a:pPr/>
              <a:t>24</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BA214E7-ED64-4212-80D8-E65CD8600AEF}" type="slidenum">
              <a:rPr lang="en-US" smtClean="0"/>
              <a:pPr/>
              <a:t>2</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EC8F9F6-F0F1-44AB-959B-273A5CAEB28D}" type="slidenum">
              <a:rPr lang="en-US" smtClean="0"/>
              <a:pPr/>
              <a:t>25</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E73B1DBD-D4DA-4A50-A038-692A72766299}" type="slidenum">
              <a:rPr lang="en-US" smtClean="0"/>
              <a:pPr/>
              <a:t>26</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9CC4BA89-54CA-4C1C-89F6-54095E2A635F}" type="slidenum">
              <a:rPr lang="en-US" smtClean="0"/>
              <a:pPr/>
              <a:t>28</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6B832E59-7B28-4F42-9247-6B99D7B1AFB8}" type="slidenum">
              <a:rPr lang="en-US" smtClean="0"/>
              <a:pPr/>
              <a:t>29</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C06D17F8-A34A-4408-9918-E7944F0D3285}" type="slidenum">
              <a:rPr lang="en-US" smtClean="0"/>
              <a:pPr/>
              <a:t>30</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7DC3D725-F420-4D7F-A48E-5F9D3EC7C40C}" type="slidenum">
              <a:rPr lang="en-US" smtClean="0"/>
              <a:pPr/>
              <a:t>32</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0776A99-BD07-4EB7-96B5-A70F4BDF1E31}" type="slidenum">
              <a:rPr lang="en-US" smtClean="0"/>
              <a:pPr/>
              <a:t>33</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5D5C4183-7A99-4557-AE5E-C638F18C47B5}" type="slidenum">
              <a:rPr lang="en-US" smtClean="0"/>
              <a:pPr/>
              <a:t>34</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C3C4D134-508C-4F48-A783-B60C2EDBE302}" type="slidenum">
              <a:rPr lang="en-US" smtClean="0"/>
              <a:pPr/>
              <a:t>36</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1FE607A2-ED73-4FF8-9E3B-0475232EBD43}" type="slidenum">
              <a:rPr lang="en-US" smtClean="0"/>
              <a:pPr/>
              <a:t>37</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6D5A250-3B7A-45FE-ACE2-C9A12E88291C}" type="slidenum">
              <a:rPr lang="en-US" smtClean="0"/>
              <a:pPr/>
              <a:t>3</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BB6261BF-A33A-4F37-ADB2-586A143DFA83}" type="slidenum">
              <a:rPr lang="en-US" smtClean="0"/>
              <a:pPr/>
              <a:t>38</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8F36D37-BC46-4087-9B71-E62F035EE1C9}" type="slidenum">
              <a:rPr lang="en-US" smtClean="0"/>
              <a:pPr/>
              <a:t>39</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r>
              <a:rPr lang="en-US" smtClean="0"/>
              <a:t>Detikfinance.com (23/03/2011)</a:t>
            </a:r>
          </a:p>
        </p:txBody>
      </p:sp>
      <p:sp>
        <p:nvSpPr>
          <p:cNvPr id="86020" name="Slide Number Placeholder 3"/>
          <p:cNvSpPr>
            <a:spLocks noGrp="1"/>
          </p:cNvSpPr>
          <p:nvPr>
            <p:ph type="sldNum" sz="quarter" idx="5"/>
          </p:nvPr>
        </p:nvSpPr>
        <p:spPr>
          <a:noFill/>
        </p:spPr>
        <p:txBody>
          <a:bodyPr/>
          <a:lstStyle/>
          <a:p>
            <a:fld id="{ED7FD16B-CB0F-4EFE-95F2-04FAAA3DA5B1}" type="slidenum">
              <a:rPr lang="en-US" smtClean="0"/>
              <a:pPr/>
              <a:t>42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3A7FE0D-BBB8-4B1C-916C-D6EDE34031C0}" type="slidenum">
              <a:rPr lang="en-US" smtClean="0"/>
              <a:pPr/>
              <a:t>5</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0B37E8D9-D01F-4BBC-BE3C-F6914E0C830D}" type="slidenum">
              <a:rPr lang="en-US" smtClean="0"/>
              <a:pPr/>
              <a:t>6</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5F86BC0-8BBA-47D0-9641-75360705C0B2}" type="slidenum">
              <a:rPr lang="en-US" smtClean="0"/>
              <a:pPr/>
              <a:t>7</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CADA3DE-8F79-45DA-A0D2-65D5BF984B57}" type="slidenum">
              <a:rPr lang="en-US" smtClean="0"/>
              <a:pPr/>
              <a:t>8</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8C4D58BA-0FB0-4A65-9449-668D235014FC}" type="slidenum">
              <a:rPr lang="en-US" smtClean="0"/>
              <a:pPr/>
              <a:t>11</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8C4D58BA-0FB0-4A65-9449-668D235014FC}" type="slidenum">
              <a:rPr lang="en-US" smtClean="0"/>
              <a:pPr/>
              <a:t>12</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600200"/>
            <a:ext cx="2095500" cy="4525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600200"/>
            <a:ext cx="61341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767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143000"/>
            <a:ext cx="40767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304800"/>
            <a:ext cx="20955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1341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4DC"/>
        </a:solidFill>
        <a:effectLst/>
      </p:bgPr>
    </p:bg>
    <p:spTree>
      <p:nvGrpSpPr>
        <p:cNvPr id="1" name=""/>
        <p:cNvGrpSpPr/>
        <p:nvPr/>
      </p:nvGrpSpPr>
      <p:grpSpPr>
        <a:xfrm>
          <a:off x="0" y="0"/>
          <a:ext cx="0" cy="0"/>
          <a:chOff x="0" y="0"/>
          <a:chExt cx="0" cy="0"/>
        </a:xfrm>
      </p:grpSpPr>
      <p:sp>
        <p:nvSpPr>
          <p:cNvPr id="36" name="Rectangle 37"/>
          <p:cNvSpPr>
            <a:spLocks noChangeArrowheads="1"/>
          </p:cNvSpPr>
          <p:nvPr/>
        </p:nvSpPr>
        <p:spPr bwMode="auto">
          <a:xfrm>
            <a:off x="5410200" y="304800"/>
            <a:ext cx="381000" cy="533400"/>
          </a:xfrm>
          <a:prstGeom prst="rect">
            <a:avLst/>
          </a:prstGeom>
          <a:solidFill>
            <a:srgbClr val="507F2D">
              <a:alpha val="25000"/>
            </a:srgbClr>
          </a:solidFill>
          <a:ln w="9525">
            <a:noFill/>
            <a:miter lim="800000"/>
            <a:headEnd/>
            <a:tailEnd/>
          </a:ln>
        </p:spPr>
        <p:txBody>
          <a:bodyPr wrap="none" anchor="ctr"/>
          <a:lstStyle/>
          <a:p>
            <a:pPr>
              <a:defRPr/>
            </a:pPr>
            <a:endParaRPr lang="en-US"/>
          </a:p>
        </p:txBody>
      </p:sp>
      <p:sp>
        <p:nvSpPr>
          <p:cNvPr id="39" name="Rectangle 33"/>
          <p:cNvSpPr>
            <a:spLocks noChangeArrowheads="1"/>
          </p:cNvSpPr>
          <p:nvPr/>
        </p:nvSpPr>
        <p:spPr bwMode="auto">
          <a:xfrm>
            <a:off x="6629400" y="0"/>
            <a:ext cx="1447800" cy="533400"/>
          </a:xfrm>
          <a:prstGeom prst="rect">
            <a:avLst/>
          </a:prstGeom>
          <a:solidFill>
            <a:srgbClr val="CCCC00">
              <a:alpha val="42000"/>
            </a:srgbClr>
          </a:solidFill>
          <a:ln w="9525">
            <a:noFill/>
            <a:miter lim="800000"/>
            <a:headEnd/>
            <a:tailEnd/>
          </a:ln>
        </p:spPr>
        <p:txBody>
          <a:bodyPr wrap="none" anchor="ctr"/>
          <a:lstStyle/>
          <a:p>
            <a:pPr>
              <a:defRPr/>
            </a:pPr>
            <a:endParaRPr lang="en-US"/>
          </a:p>
        </p:txBody>
      </p:sp>
      <p:sp>
        <p:nvSpPr>
          <p:cNvPr id="40" name="Rectangle 32"/>
          <p:cNvSpPr>
            <a:spLocks noChangeArrowheads="1"/>
          </p:cNvSpPr>
          <p:nvPr/>
        </p:nvSpPr>
        <p:spPr bwMode="auto">
          <a:xfrm>
            <a:off x="2667000" y="838200"/>
            <a:ext cx="609600" cy="304800"/>
          </a:xfrm>
          <a:prstGeom prst="rect">
            <a:avLst/>
          </a:prstGeom>
          <a:solidFill>
            <a:srgbClr val="507F2D">
              <a:alpha val="25999"/>
            </a:srgbClr>
          </a:solidFill>
          <a:ln w="9525">
            <a:noFill/>
            <a:miter lim="800000"/>
            <a:headEnd/>
            <a:tailEnd/>
          </a:ln>
        </p:spPr>
        <p:txBody>
          <a:bodyPr wrap="none" anchor="ctr"/>
          <a:lstStyle/>
          <a:p>
            <a:pPr>
              <a:defRPr/>
            </a:pPr>
            <a:endParaRPr lang="en-US"/>
          </a:p>
        </p:txBody>
      </p:sp>
      <p:sp>
        <p:nvSpPr>
          <p:cNvPr id="42" name="Rectangle 30"/>
          <p:cNvSpPr>
            <a:spLocks noChangeArrowheads="1"/>
          </p:cNvSpPr>
          <p:nvPr/>
        </p:nvSpPr>
        <p:spPr bwMode="auto">
          <a:xfrm>
            <a:off x="3276600" y="304800"/>
            <a:ext cx="609600" cy="533400"/>
          </a:xfrm>
          <a:prstGeom prst="rect">
            <a:avLst/>
          </a:prstGeom>
          <a:solidFill>
            <a:srgbClr val="CCCC00">
              <a:alpha val="50000"/>
            </a:srgbClr>
          </a:solidFill>
          <a:ln w="9525">
            <a:noFill/>
            <a:miter lim="800000"/>
            <a:headEnd/>
            <a:tailEnd/>
          </a:ln>
        </p:spPr>
        <p:txBody>
          <a:bodyPr wrap="none" anchor="ctr"/>
          <a:lstStyle/>
          <a:p>
            <a:pPr>
              <a:defRPr/>
            </a:pPr>
            <a:endParaRPr lang="en-US"/>
          </a:p>
        </p:txBody>
      </p:sp>
      <p:sp>
        <p:nvSpPr>
          <p:cNvPr id="45" name="Line 16"/>
          <p:cNvSpPr>
            <a:spLocks noChangeShapeType="1"/>
          </p:cNvSpPr>
          <p:nvPr userDrawn="1"/>
        </p:nvSpPr>
        <p:spPr bwMode="auto">
          <a:xfrm>
            <a:off x="5791200" y="0"/>
            <a:ext cx="0" cy="1143000"/>
          </a:xfrm>
          <a:prstGeom prst="line">
            <a:avLst/>
          </a:prstGeom>
          <a:noFill/>
          <a:ln w="38100">
            <a:solidFill>
              <a:srgbClr val="DAD07B"/>
            </a:solidFill>
            <a:round/>
            <a:headEnd/>
            <a:tailEnd/>
          </a:ln>
          <a:effectLst/>
        </p:spPr>
        <p:txBody>
          <a:bodyPr/>
          <a:lstStyle/>
          <a:p>
            <a:pPr>
              <a:defRPr/>
            </a:pPr>
            <a:endParaRPr lang="en-US"/>
          </a:p>
        </p:txBody>
      </p:sp>
      <p:sp>
        <p:nvSpPr>
          <p:cNvPr id="46" name="Line 20"/>
          <p:cNvSpPr>
            <a:spLocks noChangeShapeType="1"/>
          </p:cNvSpPr>
          <p:nvPr/>
        </p:nvSpPr>
        <p:spPr bwMode="auto">
          <a:xfrm>
            <a:off x="6629400" y="0"/>
            <a:ext cx="0" cy="1143000"/>
          </a:xfrm>
          <a:prstGeom prst="line">
            <a:avLst/>
          </a:prstGeom>
          <a:noFill/>
          <a:ln w="38100">
            <a:solidFill>
              <a:srgbClr val="DAD07B"/>
            </a:solidFill>
            <a:round/>
            <a:headEnd/>
            <a:tailEnd/>
          </a:ln>
          <a:effectLst/>
        </p:spPr>
        <p:txBody>
          <a:bodyPr/>
          <a:lstStyle/>
          <a:p>
            <a:pPr>
              <a:defRPr/>
            </a:pPr>
            <a:endParaRPr lang="en-US"/>
          </a:p>
        </p:txBody>
      </p:sp>
      <p:sp>
        <p:nvSpPr>
          <p:cNvPr id="48" name="Line 12"/>
          <p:cNvSpPr>
            <a:spLocks noChangeShapeType="1"/>
          </p:cNvSpPr>
          <p:nvPr/>
        </p:nvSpPr>
        <p:spPr bwMode="auto">
          <a:xfrm flipH="1">
            <a:off x="0" y="1143000"/>
            <a:ext cx="9144000" cy="0"/>
          </a:xfrm>
          <a:prstGeom prst="line">
            <a:avLst/>
          </a:prstGeom>
          <a:noFill/>
          <a:ln w="38100">
            <a:solidFill>
              <a:srgbClr val="DAD07B"/>
            </a:solidFill>
            <a:round/>
            <a:headEnd/>
            <a:tailEnd/>
          </a:ln>
          <a:effectLst/>
        </p:spPr>
        <p:txBody>
          <a:bodyPr/>
          <a:lstStyle/>
          <a:p>
            <a:pPr>
              <a:defRPr/>
            </a:pPr>
            <a:endParaRPr lang="en-US"/>
          </a:p>
        </p:txBody>
      </p:sp>
      <p:sp>
        <p:nvSpPr>
          <p:cNvPr id="49" name="Line 13"/>
          <p:cNvSpPr>
            <a:spLocks noChangeShapeType="1"/>
          </p:cNvSpPr>
          <p:nvPr/>
        </p:nvSpPr>
        <p:spPr bwMode="auto">
          <a:xfrm flipH="1">
            <a:off x="0" y="838200"/>
            <a:ext cx="6629400" cy="0"/>
          </a:xfrm>
          <a:prstGeom prst="line">
            <a:avLst/>
          </a:prstGeom>
          <a:noFill/>
          <a:ln w="38100">
            <a:solidFill>
              <a:srgbClr val="DAD07B"/>
            </a:solidFill>
            <a:round/>
            <a:headEnd/>
            <a:tailEnd/>
          </a:ln>
          <a:effectLst/>
        </p:spPr>
        <p:txBody>
          <a:bodyPr/>
          <a:lstStyle/>
          <a:p>
            <a:pPr>
              <a:defRPr/>
            </a:pPr>
            <a:endParaRPr lang="en-US"/>
          </a:p>
        </p:txBody>
      </p:sp>
      <p:sp>
        <p:nvSpPr>
          <p:cNvPr id="50" name="Line 14"/>
          <p:cNvSpPr>
            <a:spLocks noChangeShapeType="1"/>
          </p:cNvSpPr>
          <p:nvPr/>
        </p:nvSpPr>
        <p:spPr bwMode="auto">
          <a:xfrm flipH="1">
            <a:off x="0" y="304800"/>
            <a:ext cx="5791200" cy="0"/>
          </a:xfrm>
          <a:prstGeom prst="line">
            <a:avLst/>
          </a:prstGeom>
          <a:noFill/>
          <a:ln w="38100">
            <a:solidFill>
              <a:srgbClr val="DAD07B"/>
            </a:solidFill>
            <a:round/>
            <a:headEnd/>
            <a:tailEnd/>
          </a:ln>
          <a:effectLst/>
        </p:spPr>
        <p:txBody>
          <a:bodyPr/>
          <a:lstStyle/>
          <a:p>
            <a:pPr>
              <a:defRPr/>
            </a:pPr>
            <a:endParaRPr lang="en-US"/>
          </a:p>
        </p:txBody>
      </p:sp>
      <p:sp>
        <p:nvSpPr>
          <p:cNvPr id="51" name="Line 15"/>
          <p:cNvSpPr>
            <a:spLocks noChangeShapeType="1"/>
          </p:cNvSpPr>
          <p:nvPr/>
        </p:nvSpPr>
        <p:spPr bwMode="auto">
          <a:xfrm>
            <a:off x="3886200" y="0"/>
            <a:ext cx="0" cy="1143000"/>
          </a:xfrm>
          <a:prstGeom prst="line">
            <a:avLst/>
          </a:prstGeom>
          <a:noFill/>
          <a:ln w="38100">
            <a:solidFill>
              <a:srgbClr val="DAD07B"/>
            </a:solidFill>
            <a:round/>
            <a:headEnd/>
            <a:tailEnd/>
          </a:ln>
          <a:effectLst/>
        </p:spPr>
        <p:txBody>
          <a:bodyPr/>
          <a:lstStyle/>
          <a:p>
            <a:pPr>
              <a:defRPr/>
            </a:pPr>
            <a:endParaRPr lang="en-US"/>
          </a:p>
        </p:txBody>
      </p:sp>
      <p:sp>
        <p:nvSpPr>
          <p:cNvPr id="52" name="Line 17"/>
          <p:cNvSpPr>
            <a:spLocks noChangeShapeType="1"/>
          </p:cNvSpPr>
          <p:nvPr/>
        </p:nvSpPr>
        <p:spPr bwMode="auto">
          <a:xfrm>
            <a:off x="3276600" y="0"/>
            <a:ext cx="0" cy="1143000"/>
          </a:xfrm>
          <a:prstGeom prst="line">
            <a:avLst/>
          </a:prstGeom>
          <a:noFill/>
          <a:ln w="38100">
            <a:solidFill>
              <a:srgbClr val="DAD07B"/>
            </a:solidFill>
            <a:round/>
            <a:headEnd/>
            <a:tailEnd/>
          </a:ln>
          <a:effectLst/>
        </p:spPr>
        <p:txBody>
          <a:bodyPr/>
          <a:lstStyle/>
          <a:p>
            <a:pPr>
              <a:defRPr/>
            </a:pPr>
            <a:endParaRPr lang="en-US"/>
          </a:p>
        </p:txBody>
      </p:sp>
      <p:sp>
        <p:nvSpPr>
          <p:cNvPr id="53" name="Line 18"/>
          <p:cNvSpPr>
            <a:spLocks noChangeShapeType="1"/>
          </p:cNvSpPr>
          <p:nvPr/>
        </p:nvSpPr>
        <p:spPr bwMode="auto">
          <a:xfrm>
            <a:off x="8077200" y="0"/>
            <a:ext cx="0" cy="1143000"/>
          </a:xfrm>
          <a:prstGeom prst="line">
            <a:avLst/>
          </a:prstGeom>
          <a:noFill/>
          <a:ln w="38100">
            <a:solidFill>
              <a:srgbClr val="DAD07B"/>
            </a:solidFill>
            <a:round/>
            <a:headEnd/>
            <a:tailEnd/>
          </a:ln>
          <a:effectLst/>
        </p:spPr>
        <p:txBody>
          <a:bodyPr/>
          <a:lstStyle/>
          <a:p>
            <a:pPr>
              <a:defRPr/>
            </a:pPr>
            <a:endParaRPr lang="en-US"/>
          </a:p>
        </p:txBody>
      </p:sp>
      <p:sp>
        <p:nvSpPr>
          <p:cNvPr id="54" name="Line 19"/>
          <p:cNvSpPr>
            <a:spLocks noChangeShapeType="1"/>
          </p:cNvSpPr>
          <p:nvPr/>
        </p:nvSpPr>
        <p:spPr bwMode="auto">
          <a:xfrm>
            <a:off x="8305800" y="0"/>
            <a:ext cx="0" cy="1143000"/>
          </a:xfrm>
          <a:prstGeom prst="line">
            <a:avLst/>
          </a:prstGeom>
          <a:noFill/>
          <a:ln w="38100">
            <a:solidFill>
              <a:srgbClr val="DAD07B"/>
            </a:solidFill>
            <a:round/>
            <a:headEnd/>
            <a:tailEnd/>
          </a:ln>
          <a:effectLst/>
        </p:spPr>
        <p:txBody>
          <a:bodyPr/>
          <a:lstStyle/>
          <a:p>
            <a:pPr>
              <a:defRPr/>
            </a:pPr>
            <a:endParaRPr lang="en-US"/>
          </a:p>
        </p:txBody>
      </p:sp>
      <p:sp>
        <p:nvSpPr>
          <p:cNvPr id="58" name="Line 26"/>
          <p:cNvSpPr>
            <a:spLocks noChangeShapeType="1"/>
          </p:cNvSpPr>
          <p:nvPr/>
        </p:nvSpPr>
        <p:spPr bwMode="auto">
          <a:xfrm flipH="1">
            <a:off x="6629400" y="533400"/>
            <a:ext cx="2514600" cy="0"/>
          </a:xfrm>
          <a:prstGeom prst="line">
            <a:avLst/>
          </a:prstGeom>
          <a:noFill/>
          <a:ln w="38100">
            <a:solidFill>
              <a:srgbClr val="EBDF99"/>
            </a:solidFill>
            <a:round/>
            <a:headEnd/>
            <a:tailEnd/>
          </a:ln>
        </p:spPr>
        <p:txBody>
          <a:bodyPr/>
          <a:lstStyle/>
          <a:p>
            <a:pPr>
              <a:defRPr/>
            </a:pPr>
            <a:endParaRPr lang="en-US"/>
          </a:p>
        </p:txBody>
      </p:sp>
      <p:sp>
        <p:nvSpPr>
          <p:cNvPr id="59" name="Line 36"/>
          <p:cNvSpPr>
            <a:spLocks noChangeShapeType="1"/>
          </p:cNvSpPr>
          <p:nvPr/>
        </p:nvSpPr>
        <p:spPr bwMode="auto">
          <a:xfrm>
            <a:off x="5410200" y="0"/>
            <a:ext cx="0" cy="838200"/>
          </a:xfrm>
          <a:prstGeom prst="line">
            <a:avLst/>
          </a:prstGeom>
          <a:noFill/>
          <a:ln w="38100">
            <a:solidFill>
              <a:srgbClr val="DAD07B"/>
            </a:solidFill>
            <a:round/>
            <a:headEnd/>
            <a:tailEnd/>
          </a:ln>
          <a:effectLst/>
        </p:spPr>
        <p:txBody>
          <a:bodyPr/>
          <a:lstStyle/>
          <a:p>
            <a:pPr>
              <a:defRPr/>
            </a:pPr>
            <a:endParaRPr lang="en-US"/>
          </a:p>
        </p:txBody>
      </p:sp>
      <p:sp>
        <p:nvSpPr>
          <p:cNvPr id="60" name="AutoShape 7"/>
          <p:cNvSpPr>
            <a:spLocks noChangeArrowheads="1"/>
          </p:cNvSpPr>
          <p:nvPr/>
        </p:nvSpPr>
        <p:spPr bwMode="auto">
          <a:xfrm>
            <a:off x="0" y="-457200"/>
            <a:ext cx="3048000" cy="5334000"/>
          </a:xfrm>
          <a:prstGeom prst="roundRect">
            <a:avLst>
              <a:gd name="adj" fmla="val 16667"/>
            </a:avLst>
          </a:prstGeom>
          <a:solidFill>
            <a:srgbClr val="507F2D">
              <a:alpha val="56000"/>
            </a:srgbClr>
          </a:solidFill>
          <a:ln w="38100">
            <a:solidFill>
              <a:schemeClr val="bg1"/>
            </a:solidFill>
            <a:round/>
            <a:headEnd/>
            <a:tailEnd/>
          </a:ln>
        </p:spPr>
        <p:txBody>
          <a:bodyPr wrap="none" anchor="ctr"/>
          <a:lstStyle/>
          <a:p>
            <a:pPr>
              <a:defRPr/>
            </a:pPr>
            <a:endParaRPr lang="en-US"/>
          </a:p>
        </p:txBody>
      </p:sp>
      <p:sp>
        <p:nvSpPr>
          <p:cNvPr id="61" name="Text Box 9"/>
          <p:cNvSpPr txBox="1">
            <a:spLocks noChangeArrowheads="1"/>
          </p:cNvSpPr>
          <p:nvPr/>
        </p:nvSpPr>
        <p:spPr bwMode="auto">
          <a:xfrm>
            <a:off x="0" y="1143000"/>
            <a:ext cx="3048000" cy="762000"/>
          </a:xfrm>
          <a:prstGeom prst="rect">
            <a:avLst/>
          </a:prstGeom>
          <a:noFill/>
          <a:ln w="9525">
            <a:noFill/>
            <a:miter lim="800000"/>
            <a:headEnd/>
            <a:tailEnd/>
          </a:ln>
          <a:effectLst/>
        </p:spPr>
        <p:txBody>
          <a:bodyPr>
            <a:spAutoFit/>
          </a:bodyPr>
          <a:lstStyle/>
          <a:p>
            <a:pPr algn="ctr">
              <a:spcBef>
                <a:spcPct val="50000"/>
              </a:spcBef>
              <a:defRPr/>
            </a:pPr>
            <a:r>
              <a:rPr lang="en-US" sz="4400">
                <a:solidFill>
                  <a:srgbClr val="2B2C0E"/>
                </a:solidFill>
              </a:rPr>
              <a:t>Chapter </a:t>
            </a:r>
          </a:p>
        </p:txBody>
      </p:sp>
      <p:sp>
        <p:nvSpPr>
          <p:cNvPr id="2067" name="Rectangle 2"/>
          <p:cNvSpPr>
            <a:spLocks noGrp="1" noChangeArrowheads="1"/>
          </p:cNvSpPr>
          <p:nvPr>
            <p:ph type="title"/>
          </p:nvPr>
        </p:nvSpPr>
        <p:spPr bwMode="auto">
          <a:xfrm>
            <a:off x="381000" y="3352800"/>
            <a:ext cx="8382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0375" name="Text Box 23"/>
          <p:cNvSpPr txBox="1">
            <a:spLocks noChangeArrowheads="1"/>
          </p:cNvSpPr>
          <p:nvPr userDrawn="1"/>
        </p:nvSpPr>
        <p:spPr bwMode="auto">
          <a:xfrm>
            <a:off x="3352800" y="2209800"/>
            <a:ext cx="5181600" cy="366713"/>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100376" name="Text Box 24"/>
          <p:cNvSpPr txBox="1">
            <a:spLocks noChangeArrowheads="1"/>
          </p:cNvSpPr>
          <p:nvPr userDrawn="1"/>
        </p:nvSpPr>
        <p:spPr bwMode="auto">
          <a:xfrm>
            <a:off x="3810000" y="2498725"/>
            <a:ext cx="4572000" cy="1616075"/>
          </a:xfrm>
          <a:prstGeom prst="rect">
            <a:avLst/>
          </a:prstGeom>
          <a:noFill/>
          <a:ln w="9525">
            <a:noFill/>
            <a:miter lim="800000"/>
            <a:headEnd/>
            <a:tailEnd/>
          </a:ln>
          <a:effectLst/>
        </p:spPr>
        <p:txBody>
          <a:bodyPr>
            <a:spAutoFit/>
          </a:bodyPr>
          <a:lstStyle/>
          <a:p>
            <a:pPr algn="ctr">
              <a:spcBef>
                <a:spcPct val="50000"/>
              </a:spcBef>
              <a:defRPr/>
            </a:pPr>
            <a:r>
              <a:rPr lang="en-US" sz="5000">
                <a:solidFill>
                  <a:srgbClr val="2B2C0E"/>
                </a:solidFill>
              </a:rPr>
              <a:t>Corporate Bonds</a:t>
            </a:r>
          </a:p>
        </p:txBody>
      </p:sp>
      <p:sp>
        <p:nvSpPr>
          <p:cNvPr id="86" name="Rectangle 69"/>
          <p:cNvSpPr>
            <a:spLocks noChangeArrowheads="1"/>
          </p:cNvSpPr>
          <p:nvPr userDrawn="1"/>
        </p:nvSpPr>
        <p:spPr bwMode="auto">
          <a:xfrm>
            <a:off x="228600" y="6324600"/>
            <a:ext cx="2667000" cy="304800"/>
          </a:xfrm>
          <a:prstGeom prst="rect">
            <a:avLst/>
          </a:prstGeom>
          <a:noFill/>
          <a:ln w="12700" cap="sq">
            <a:noFill/>
            <a:miter lim="800000"/>
            <a:headEnd type="none" w="sm" len="sm"/>
            <a:tailEnd type="none" w="sm" len="sm"/>
          </a:ln>
          <a:effectLst/>
        </p:spPr>
        <p:txBody>
          <a:bodyPr/>
          <a:lstStyle/>
          <a:p>
            <a:pPr eaLnBrk="0" hangingPunct="0">
              <a:spcBef>
                <a:spcPct val="50000"/>
              </a:spcBef>
              <a:defRPr/>
            </a:pPr>
            <a:r>
              <a:rPr lang="en-US" sz="1000" b="1" i="1">
                <a:latin typeface="Times New Roman" pitchFamily="18" charset="0"/>
              </a:rPr>
              <a:t>McGraw-Hill/Irwin</a:t>
            </a:r>
          </a:p>
        </p:txBody>
      </p:sp>
      <p:sp>
        <p:nvSpPr>
          <p:cNvPr id="87" name="Rectangle 70"/>
          <p:cNvSpPr>
            <a:spLocks noChangeArrowheads="1"/>
          </p:cNvSpPr>
          <p:nvPr userDrawn="1"/>
        </p:nvSpPr>
        <p:spPr bwMode="auto">
          <a:xfrm>
            <a:off x="3733800" y="6324600"/>
            <a:ext cx="5410200" cy="457200"/>
          </a:xfrm>
          <a:prstGeom prst="rect">
            <a:avLst/>
          </a:prstGeom>
          <a:noFill/>
          <a:ln w="12700" cap="sq">
            <a:noFill/>
            <a:miter lim="800000"/>
            <a:headEnd type="none" w="sm" len="sm"/>
            <a:tailEnd type="none" w="sm" len="sm"/>
          </a:ln>
          <a:effectLst/>
        </p:spPr>
        <p:txBody>
          <a:bodyPr/>
          <a:lstStyle/>
          <a:p>
            <a:pPr algn="r" eaLnBrk="0" hangingPunct="0">
              <a:spcBef>
                <a:spcPct val="50000"/>
              </a:spcBef>
              <a:defRPr/>
            </a:pPr>
            <a:r>
              <a:rPr lang="en-US" sz="1000" b="1" i="1">
                <a:latin typeface="Times New Roman" pitchFamily="18" charset="0"/>
              </a:rPr>
              <a:t>Copyright</a:t>
            </a:r>
            <a:r>
              <a:rPr lang="en-US" sz="1000">
                <a:latin typeface="Times New Roman" pitchFamily="18" charset="0"/>
              </a:rPr>
              <a:t> </a:t>
            </a:r>
            <a:r>
              <a:rPr lang="en-US" sz="1000" b="1" i="1">
                <a:latin typeface="Times New Roman" pitchFamily="18" charset="0"/>
              </a:rPr>
              <a:t>© 2012 by The McGraw-Hill Companies, Inc. All rights reserved.</a:t>
            </a:r>
          </a:p>
        </p:txBody>
      </p:sp>
      <p:sp>
        <p:nvSpPr>
          <p:cNvPr id="72" name="Line 51"/>
          <p:cNvSpPr>
            <a:spLocks noChangeShapeType="1"/>
          </p:cNvSpPr>
          <p:nvPr userDrawn="1"/>
        </p:nvSpPr>
        <p:spPr bwMode="auto">
          <a:xfrm rot="10800000" flipH="1" flipV="1">
            <a:off x="0" y="6248400"/>
            <a:ext cx="9142413" cy="28575"/>
          </a:xfrm>
          <a:prstGeom prst="line">
            <a:avLst/>
          </a:prstGeom>
          <a:noFill/>
          <a:ln w="38100">
            <a:solidFill>
              <a:srgbClr val="DAD07B"/>
            </a:solidFill>
            <a:round/>
            <a:headEnd/>
            <a:tailEnd/>
          </a:ln>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hdr="0" ftr="0" dt="0"/>
  <p:txStyles>
    <p:titleStyle>
      <a:lvl1pPr algn="ctr" rtl="0" eaLnBrk="0" fontAlgn="base" hangingPunct="0">
        <a:spcBef>
          <a:spcPct val="0"/>
        </a:spcBef>
        <a:spcAft>
          <a:spcPct val="0"/>
        </a:spcAft>
        <a:defRPr sz="2800">
          <a:solidFill>
            <a:srgbClr val="2B2C0E"/>
          </a:solidFill>
          <a:latin typeface="+mj-lt"/>
          <a:ea typeface="+mj-ea"/>
          <a:cs typeface="+mj-cs"/>
        </a:defRPr>
      </a:lvl1pPr>
      <a:lvl2pPr algn="ctr" rtl="0" eaLnBrk="0" fontAlgn="base" hangingPunct="0">
        <a:spcBef>
          <a:spcPct val="0"/>
        </a:spcBef>
        <a:spcAft>
          <a:spcPct val="0"/>
        </a:spcAft>
        <a:defRPr sz="2800">
          <a:solidFill>
            <a:srgbClr val="2B2C0E"/>
          </a:solidFill>
          <a:latin typeface="Arial" charset="0"/>
        </a:defRPr>
      </a:lvl2pPr>
      <a:lvl3pPr algn="ctr" rtl="0" eaLnBrk="0" fontAlgn="base" hangingPunct="0">
        <a:spcBef>
          <a:spcPct val="0"/>
        </a:spcBef>
        <a:spcAft>
          <a:spcPct val="0"/>
        </a:spcAft>
        <a:defRPr sz="2800">
          <a:solidFill>
            <a:srgbClr val="2B2C0E"/>
          </a:solidFill>
          <a:latin typeface="Arial" charset="0"/>
        </a:defRPr>
      </a:lvl3pPr>
      <a:lvl4pPr algn="ctr" rtl="0" eaLnBrk="0" fontAlgn="base" hangingPunct="0">
        <a:spcBef>
          <a:spcPct val="0"/>
        </a:spcBef>
        <a:spcAft>
          <a:spcPct val="0"/>
        </a:spcAft>
        <a:defRPr sz="2800">
          <a:solidFill>
            <a:srgbClr val="2B2C0E"/>
          </a:solidFill>
          <a:latin typeface="Arial" charset="0"/>
        </a:defRPr>
      </a:lvl4pPr>
      <a:lvl5pPr algn="ctr" rtl="0" eaLnBrk="0" fontAlgn="base" hangingPunct="0">
        <a:spcBef>
          <a:spcPct val="0"/>
        </a:spcBef>
        <a:spcAft>
          <a:spcPct val="0"/>
        </a:spcAft>
        <a:defRPr sz="2800">
          <a:solidFill>
            <a:srgbClr val="2B2C0E"/>
          </a:solidFill>
          <a:latin typeface="Arial" charset="0"/>
        </a:defRPr>
      </a:lvl5pPr>
      <a:lvl6pPr marL="457200" algn="ctr" rtl="0" fontAlgn="base">
        <a:spcBef>
          <a:spcPct val="0"/>
        </a:spcBef>
        <a:spcAft>
          <a:spcPct val="0"/>
        </a:spcAft>
        <a:defRPr sz="2800">
          <a:solidFill>
            <a:srgbClr val="2B2C0E"/>
          </a:solidFill>
          <a:latin typeface="Arial" charset="0"/>
        </a:defRPr>
      </a:lvl6pPr>
      <a:lvl7pPr marL="914400" algn="ctr" rtl="0" fontAlgn="base">
        <a:spcBef>
          <a:spcPct val="0"/>
        </a:spcBef>
        <a:spcAft>
          <a:spcPct val="0"/>
        </a:spcAft>
        <a:defRPr sz="2800">
          <a:solidFill>
            <a:srgbClr val="2B2C0E"/>
          </a:solidFill>
          <a:latin typeface="Arial" charset="0"/>
        </a:defRPr>
      </a:lvl7pPr>
      <a:lvl8pPr marL="1371600" algn="ctr" rtl="0" fontAlgn="base">
        <a:spcBef>
          <a:spcPct val="0"/>
        </a:spcBef>
        <a:spcAft>
          <a:spcPct val="0"/>
        </a:spcAft>
        <a:defRPr sz="2800">
          <a:solidFill>
            <a:srgbClr val="2B2C0E"/>
          </a:solidFill>
          <a:latin typeface="Arial" charset="0"/>
        </a:defRPr>
      </a:lvl8pPr>
      <a:lvl9pPr marL="1828800" algn="ctr" rtl="0" fontAlgn="base">
        <a:spcBef>
          <a:spcPct val="0"/>
        </a:spcBef>
        <a:spcAft>
          <a:spcPct val="0"/>
        </a:spcAft>
        <a:defRPr sz="2800">
          <a:solidFill>
            <a:srgbClr val="2B2C0E"/>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8F4DC"/>
        </a:solidFill>
        <a:effectLst/>
      </p:bgPr>
    </p:bg>
    <p:spTree>
      <p:nvGrpSpPr>
        <p:cNvPr id="1" name=""/>
        <p:cNvGrpSpPr/>
        <p:nvPr/>
      </p:nvGrpSpPr>
      <p:grpSpPr>
        <a:xfrm>
          <a:off x="0" y="0"/>
          <a:ext cx="0" cy="0"/>
          <a:chOff x="0" y="0"/>
          <a:chExt cx="0" cy="0"/>
        </a:xfrm>
      </p:grpSpPr>
      <p:sp>
        <p:nvSpPr>
          <p:cNvPr id="4135" name="Rectangle 39"/>
          <p:cNvSpPr>
            <a:spLocks noChangeArrowheads="1"/>
          </p:cNvSpPr>
          <p:nvPr/>
        </p:nvSpPr>
        <p:spPr bwMode="auto">
          <a:xfrm rot="-5400000">
            <a:off x="8724900" y="266700"/>
            <a:ext cx="609600" cy="228600"/>
          </a:xfrm>
          <a:prstGeom prst="rect">
            <a:avLst/>
          </a:prstGeom>
          <a:solidFill>
            <a:srgbClr val="CCCC00">
              <a:alpha val="49001"/>
            </a:srgbClr>
          </a:solidFill>
          <a:ln w="9525">
            <a:noFill/>
            <a:miter lim="800000"/>
            <a:headEnd/>
            <a:tailEnd/>
          </a:ln>
        </p:spPr>
        <p:txBody>
          <a:bodyPr vert="eaVert" wrap="none" anchor="ctr"/>
          <a:lstStyle/>
          <a:p>
            <a:pPr>
              <a:defRPr/>
            </a:pPr>
            <a:endParaRPr lang="en-US"/>
          </a:p>
        </p:txBody>
      </p:sp>
      <p:sp>
        <p:nvSpPr>
          <p:cNvPr id="4134" name="Freeform 38"/>
          <p:cNvSpPr>
            <a:spLocks/>
          </p:cNvSpPr>
          <p:nvPr/>
        </p:nvSpPr>
        <p:spPr bwMode="auto">
          <a:xfrm>
            <a:off x="785813" y="76200"/>
            <a:ext cx="8345487" cy="7938"/>
          </a:xfrm>
          <a:custGeom>
            <a:avLst/>
            <a:gdLst/>
            <a:ahLst/>
            <a:cxnLst>
              <a:cxn ang="0">
                <a:pos x="0" y="5"/>
              </a:cxn>
              <a:cxn ang="0">
                <a:pos x="5257" y="0"/>
              </a:cxn>
            </a:cxnLst>
            <a:rect l="0" t="0" r="r" b="b"/>
            <a:pathLst>
              <a:path w="5257" h="5">
                <a:moveTo>
                  <a:pt x="0" y="5"/>
                </a:moveTo>
                <a:lnTo>
                  <a:pt x="5257" y="0"/>
                </a:lnTo>
              </a:path>
            </a:pathLst>
          </a:custGeom>
          <a:noFill/>
          <a:ln w="38100">
            <a:solidFill>
              <a:srgbClr val="DAD07B"/>
            </a:solidFill>
            <a:round/>
            <a:headEnd type="none" w="med" len="med"/>
            <a:tailEnd type="none" w="med" len="med"/>
          </a:ln>
          <a:effectLst/>
        </p:spPr>
        <p:txBody>
          <a:bodyPr/>
          <a:lstStyle/>
          <a:p>
            <a:pPr>
              <a:defRPr/>
            </a:pPr>
            <a:endParaRPr lang="en-US"/>
          </a:p>
        </p:txBody>
      </p:sp>
      <p:sp>
        <p:nvSpPr>
          <p:cNvPr id="4128" name="Rectangle 32"/>
          <p:cNvSpPr>
            <a:spLocks noChangeArrowheads="1"/>
          </p:cNvSpPr>
          <p:nvPr/>
        </p:nvSpPr>
        <p:spPr bwMode="auto">
          <a:xfrm>
            <a:off x="457200" y="990600"/>
            <a:ext cx="8458200" cy="563880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3077" name="Rectangle 2"/>
          <p:cNvSpPr>
            <a:spLocks noGrp="1" noChangeArrowheads="1"/>
          </p:cNvSpPr>
          <p:nvPr>
            <p:ph type="title"/>
          </p:nvPr>
        </p:nvSpPr>
        <p:spPr bwMode="auto">
          <a:xfrm>
            <a:off x="457200" y="304800"/>
            <a:ext cx="8382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 name="Rectangle 3"/>
          <p:cNvSpPr>
            <a:spLocks noGrp="1" noChangeArrowheads="1"/>
          </p:cNvSpPr>
          <p:nvPr>
            <p:ph type="body" idx="1"/>
          </p:nvPr>
        </p:nvSpPr>
        <p:spPr bwMode="auto">
          <a:xfrm>
            <a:off x="533400" y="1143000"/>
            <a:ext cx="83058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Freeform 9"/>
          <p:cNvSpPr>
            <a:spLocks/>
          </p:cNvSpPr>
          <p:nvPr userDrawn="1"/>
        </p:nvSpPr>
        <p:spPr bwMode="auto">
          <a:xfrm rot="-5400000">
            <a:off x="92075" y="-441325"/>
            <a:ext cx="228600" cy="1111250"/>
          </a:xfrm>
          <a:custGeom>
            <a:avLst/>
            <a:gdLst>
              <a:gd name="T0" fmla="*/ 0 w 144"/>
              <a:gd name="T1" fmla="*/ 0 h 240"/>
              <a:gd name="T2" fmla="*/ 144 w 144"/>
              <a:gd name="T3" fmla="*/ 48 h 240"/>
              <a:gd name="T4" fmla="*/ 144 w 144"/>
              <a:gd name="T5" fmla="*/ 240 h 240"/>
              <a:gd name="T6" fmla="*/ 0 w 144"/>
              <a:gd name="T7" fmla="*/ 240 h 240"/>
              <a:gd name="T8" fmla="*/ 0 w 144"/>
              <a:gd name="T9" fmla="*/ 0 h 240"/>
              <a:gd name="T10" fmla="*/ 0 60000 65536"/>
              <a:gd name="T11" fmla="*/ 0 60000 65536"/>
              <a:gd name="T12" fmla="*/ 0 60000 65536"/>
              <a:gd name="T13" fmla="*/ 0 60000 65536"/>
              <a:gd name="T14" fmla="*/ 0 60000 65536"/>
              <a:gd name="T15" fmla="*/ 0 w 144"/>
              <a:gd name="T16" fmla="*/ 0 h 240"/>
              <a:gd name="T17" fmla="*/ 144 w 144"/>
              <a:gd name="T18" fmla="*/ 240 h 240"/>
            </a:gdLst>
            <a:ahLst/>
            <a:cxnLst>
              <a:cxn ang="T10">
                <a:pos x="T0" y="T1"/>
              </a:cxn>
              <a:cxn ang="T11">
                <a:pos x="T2" y="T3"/>
              </a:cxn>
              <a:cxn ang="T12">
                <a:pos x="T4" y="T5"/>
              </a:cxn>
              <a:cxn ang="T13">
                <a:pos x="T6" y="T7"/>
              </a:cxn>
              <a:cxn ang="T14">
                <a:pos x="T8" y="T9"/>
              </a:cxn>
            </a:cxnLst>
            <a:rect l="T15" t="T16" r="T17" b="T18"/>
            <a:pathLst>
              <a:path w="144" h="240">
                <a:moveTo>
                  <a:pt x="0" y="0"/>
                </a:moveTo>
                <a:lnTo>
                  <a:pt x="144" y="48"/>
                </a:lnTo>
                <a:lnTo>
                  <a:pt x="144" y="240"/>
                </a:lnTo>
                <a:lnTo>
                  <a:pt x="0" y="240"/>
                </a:lnTo>
                <a:lnTo>
                  <a:pt x="0" y="0"/>
                </a:lnTo>
                <a:close/>
              </a:path>
            </a:pathLst>
          </a:custGeom>
          <a:solidFill>
            <a:srgbClr val="507F2D">
              <a:alpha val="24001"/>
            </a:srgbClr>
          </a:solidFill>
          <a:ln w="9525">
            <a:noFill/>
            <a:round/>
            <a:headEnd/>
            <a:tailEnd/>
          </a:ln>
        </p:spPr>
        <p:txBody>
          <a:bodyPr/>
          <a:lstStyle/>
          <a:p>
            <a:pPr>
              <a:defRPr/>
            </a:pPr>
            <a:endParaRPr lang="en-US"/>
          </a:p>
        </p:txBody>
      </p:sp>
      <p:sp>
        <p:nvSpPr>
          <p:cNvPr id="4107" name="Rectangle 11"/>
          <p:cNvSpPr>
            <a:spLocks noChangeArrowheads="1"/>
          </p:cNvSpPr>
          <p:nvPr/>
        </p:nvSpPr>
        <p:spPr bwMode="auto">
          <a:xfrm rot="-5400000">
            <a:off x="-756443" y="5804694"/>
            <a:ext cx="1830387" cy="276225"/>
          </a:xfrm>
          <a:prstGeom prst="rect">
            <a:avLst/>
          </a:prstGeom>
          <a:solidFill>
            <a:srgbClr val="507F2D">
              <a:alpha val="57001"/>
            </a:srgbClr>
          </a:solidFill>
          <a:ln w="9525">
            <a:noFill/>
            <a:miter lim="800000"/>
            <a:headEnd/>
            <a:tailEnd/>
          </a:ln>
        </p:spPr>
        <p:txBody>
          <a:bodyPr vert="eaVert" wrap="none" anchor="ctr"/>
          <a:lstStyle/>
          <a:p>
            <a:pPr>
              <a:defRPr/>
            </a:pPr>
            <a:endParaRPr lang="en-US"/>
          </a:p>
        </p:txBody>
      </p:sp>
      <p:sp>
        <p:nvSpPr>
          <p:cNvPr id="4108" name="Rectangle 12"/>
          <p:cNvSpPr>
            <a:spLocks noChangeArrowheads="1"/>
          </p:cNvSpPr>
          <p:nvPr/>
        </p:nvSpPr>
        <p:spPr bwMode="auto">
          <a:xfrm rot="-5400000">
            <a:off x="61913" y="5241925"/>
            <a:ext cx="609600" cy="180975"/>
          </a:xfrm>
          <a:prstGeom prst="rect">
            <a:avLst/>
          </a:prstGeom>
          <a:solidFill>
            <a:srgbClr val="507F2D">
              <a:alpha val="25000"/>
            </a:srgbClr>
          </a:solidFill>
          <a:ln w="9525">
            <a:noFill/>
            <a:miter lim="800000"/>
            <a:headEnd/>
            <a:tailEnd/>
          </a:ln>
        </p:spPr>
        <p:txBody>
          <a:bodyPr vert="eaVert" wrap="none" anchor="ctr"/>
          <a:lstStyle/>
          <a:p>
            <a:pPr>
              <a:defRPr/>
            </a:pPr>
            <a:endParaRPr lang="en-US"/>
          </a:p>
        </p:txBody>
      </p:sp>
      <p:sp>
        <p:nvSpPr>
          <p:cNvPr id="4109" name="Rectangle 13"/>
          <p:cNvSpPr>
            <a:spLocks noChangeArrowheads="1"/>
          </p:cNvSpPr>
          <p:nvPr/>
        </p:nvSpPr>
        <p:spPr bwMode="auto">
          <a:xfrm rot="-5400000">
            <a:off x="-190500" y="1866900"/>
            <a:ext cx="1143000" cy="152400"/>
          </a:xfrm>
          <a:prstGeom prst="rect">
            <a:avLst/>
          </a:prstGeom>
          <a:solidFill>
            <a:srgbClr val="507F2D">
              <a:alpha val="48000"/>
            </a:srgbClr>
          </a:solidFill>
          <a:ln w="9525">
            <a:noFill/>
            <a:miter lim="800000"/>
            <a:headEnd/>
            <a:tailEnd/>
          </a:ln>
        </p:spPr>
        <p:txBody>
          <a:bodyPr vert="eaVert" wrap="none" anchor="ctr"/>
          <a:lstStyle/>
          <a:p>
            <a:pPr>
              <a:defRPr/>
            </a:pPr>
            <a:endParaRPr lang="en-US"/>
          </a:p>
        </p:txBody>
      </p:sp>
      <p:sp>
        <p:nvSpPr>
          <p:cNvPr id="4110" name="Rectangle 14"/>
          <p:cNvSpPr>
            <a:spLocks noChangeArrowheads="1"/>
          </p:cNvSpPr>
          <p:nvPr userDrawn="1"/>
        </p:nvSpPr>
        <p:spPr bwMode="auto">
          <a:xfrm rot="-5400000">
            <a:off x="-166687" y="3976687"/>
            <a:ext cx="609600" cy="276225"/>
          </a:xfrm>
          <a:prstGeom prst="rect">
            <a:avLst/>
          </a:prstGeom>
          <a:solidFill>
            <a:srgbClr val="CCCC00">
              <a:alpha val="39000"/>
            </a:srgbClr>
          </a:solidFill>
          <a:ln w="9525">
            <a:noFill/>
            <a:miter lim="800000"/>
            <a:headEnd/>
            <a:tailEnd/>
          </a:ln>
        </p:spPr>
        <p:txBody>
          <a:bodyPr vert="eaVert" wrap="none" anchor="ctr"/>
          <a:lstStyle/>
          <a:p>
            <a:pPr>
              <a:defRPr/>
            </a:pPr>
            <a:endParaRPr lang="en-US"/>
          </a:p>
        </p:txBody>
      </p:sp>
      <p:sp>
        <p:nvSpPr>
          <p:cNvPr id="4112" name="Line 16"/>
          <p:cNvSpPr>
            <a:spLocks noChangeShapeType="1"/>
          </p:cNvSpPr>
          <p:nvPr/>
        </p:nvSpPr>
        <p:spPr bwMode="auto">
          <a:xfrm rot="16200000">
            <a:off x="228600" y="2286000"/>
            <a:ext cx="0" cy="457200"/>
          </a:xfrm>
          <a:prstGeom prst="line">
            <a:avLst/>
          </a:prstGeom>
          <a:noFill/>
          <a:ln w="38100">
            <a:solidFill>
              <a:srgbClr val="DAD07B"/>
            </a:solidFill>
            <a:round/>
            <a:headEnd/>
            <a:tailEnd/>
          </a:ln>
          <a:effectLst/>
        </p:spPr>
        <p:txBody>
          <a:bodyPr/>
          <a:lstStyle/>
          <a:p>
            <a:pPr>
              <a:defRPr/>
            </a:pPr>
            <a:endParaRPr lang="en-US"/>
          </a:p>
        </p:txBody>
      </p:sp>
      <p:sp>
        <p:nvSpPr>
          <p:cNvPr id="4113" name="Freeform 17"/>
          <p:cNvSpPr>
            <a:spLocks/>
          </p:cNvSpPr>
          <p:nvPr/>
        </p:nvSpPr>
        <p:spPr bwMode="auto">
          <a:xfrm>
            <a:off x="0" y="1371600"/>
            <a:ext cx="457200" cy="3175"/>
          </a:xfrm>
          <a:custGeom>
            <a:avLst/>
            <a:gdLst/>
            <a:ahLst/>
            <a:cxnLst>
              <a:cxn ang="0">
                <a:pos x="0" y="2"/>
              </a:cxn>
              <a:cxn ang="0">
                <a:pos x="288" y="0"/>
              </a:cxn>
            </a:cxnLst>
            <a:rect l="0" t="0" r="r" b="b"/>
            <a:pathLst>
              <a:path w="288" h="2">
                <a:moveTo>
                  <a:pt x="0" y="2"/>
                </a:moveTo>
                <a:lnTo>
                  <a:pt x="288" y="0"/>
                </a:lnTo>
              </a:path>
            </a:pathLst>
          </a:custGeom>
          <a:noFill/>
          <a:ln w="38100">
            <a:solidFill>
              <a:srgbClr val="DAD07B"/>
            </a:solidFill>
            <a:round/>
            <a:headEnd type="none" w="med" len="med"/>
            <a:tailEnd type="none" w="med" len="med"/>
          </a:ln>
          <a:effectLst/>
        </p:spPr>
        <p:txBody>
          <a:bodyPr/>
          <a:lstStyle/>
          <a:p>
            <a:pPr>
              <a:defRPr/>
            </a:pPr>
            <a:endParaRPr lang="en-US"/>
          </a:p>
        </p:txBody>
      </p:sp>
      <p:sp>
        <p:nvSpPr>
          <p:cNvPr id="4114" name="Line 18"/>
          <p:cNvSpPr>
            <a:spLocks noChangeShapeType="1"/>
          </p:cNvSpPr>
          <p:nvPr/>
        </p:nvSpPr>
        <p:spPr bwMode="auto">
          <a:xfrm rot="16200000" flipH="1">
            <a:off x="-3429000" y="3429000"/>
            <a:ext cx="6858000" cy="0"/>
          </a:xfrm>
          <a:prstGeom prst="line">
            <a:avLst/>
          </a:prstGeom>
          <a:noFill/>
          <a:ln w="38100">
            <a:solidFill>
              <a:srgbClr val="DAD07B"/>
            </a:solidFill>
            <a:round/>
            <a:headEnd/>
            <a:tailEnd/>
          </a:ln>
          <a:effectLst/>
        </p:spPr>
        <p:txBody>
          <a:bodyPr/>
          <a:lstStyle/>
          <a:p>
            <a:pPr>
              <a:defRPr/>
            </a:pPr>
            <a:endParaRPr lang="en-US"/>
          </a:p>
        </p:txBody>
      </p:sp>
      <p:sp>
        <p:nvSpPr>
          <p:cNvPr id="4115" name="Freeform 19"/>
          <p:cNvSpPr>
            <a:spLocks/>
          </p:cNvSpPr>
          <p:nvPr/>
        </p:nvSpPr>
        <p:spPr bwMode="auto">
          <a:xfrm>
            <a:off x="279400" y="1371600"/>
            <a:ext cx="9525" cy="5486400"/>
          </a:xfrm>
          <a:custGeom>
            <a:avLst/>
            <a:gdLst/>
            <a:ahLst/>
            <a:cxnLst>
              <a:cxn ang="0">
                <a:pos x="0" y="0"/>
              </a:cxn>
              <a:cxn ang="0">
                <a:pos x="6" y="3456"/>
              </a:cxn>
            </a:cxnLst>
            <a:rect l="0" t="0" r="r" b="b"/>
            <a:pathLst>
              <a:path w="6" h="3456">
                <a:moveTo>
                  <a:pt x="0" y="0"/>
                </a:moveTo>
                <a:lnTo>
                  <a:pt x="6" y="3456"/>
                </a:lnTo>
              </a:path>
            </a:pathLst>
          </a:custGeom>
          <a:noFill/>
          <a:ln w="38100">
            <a:solidFill>
              <a:srgbClr val="DAD07B"/>
            </a:solidFill>
            <a:round/>
            <a:headEnd type="none" w="med" len="med"/>
            <a:tailEnd type="none" w="med" len="med"/>
          </a:ln>
          <a:effectLst/>
        </p:spPr>
        <p:txBody>
          <a:bodyPr/>
          <a:lstStyle/>
          <a:p>
            <a:pPr>
              <a:defRPr/>
            </a:pPr>
            <a:endParaRPr lang="en-US"/>
          </a:p>
        </p:txBody>
      </p:sp>
      <p:sp>
        <p:nvSpPr>
          <p:cNvPr id="4116" name="Line 20"/>
          <p:cNvSpPr>
            <a:spLocks noChangeShapeType="1"/>
          </p:cNvSpPr>
          <p:nvPr/>
        </p:nvSpPr>
        <p:spPr bwMode="auto">
          <a:xfrm rot="16200000">
            <a:off x="227806" y="4190207"/>
            <a:ext cx="1587" cy="457200"/>
          </a:xfrm>
          <a:prstGeom prst="line">
            <a:avLst/>
          </a:prstGeom>
          <a:noFill/>
          <a:ln w="38100">
            <a:solidFill>
              <a:srgbClr val="DAD07B"/>
            </a:solidFill>
            <a:round/>
            <a:headEnd/>
            <a:tailEnd/>
          </a:ln>
          <a:effectLst/>
        </p:spPr>
        <p:txBody>
          <a:bodyPr/>
          <a:lstStyle/>
          <a:p>
            <a:pPr>
              <a:defRPr/>
            </a:pPr>
            <a:endParaRPr lang="en-US"/>
          </a:p>
        </p:txBody>
      </p:sp>
      <p:sp>
        <p:nvSpPr>
          <p:cNvPr id="4117" name="Line 21"/>
          <p:cNvSpPr>
            <a:spLocks noChangeShapeType="1"/>
          </p:cNvSpPr>
          <p:nvPr/>
        </p:nvSpPr>
        <p:spPr bwMode="auto">
          <a:xfrm rot="16200000">
            <a:off x="228600" y="4800600"/>
            <a:ext cx="0" cy="457200"/>
          </a:xfrm>
          <a:prstGeom prst="line">
            <a:avLst/>
          </a:prstGeom>
          <a:noFill/>
          <a:ln w="38100">
            <a:solidFill>
              <a:srgbClr val="DAD07B"/>
            </a:solidFill>
            <a:round/>
            <a:headEnd/>
            <a:tailEnd/>
          </a:ln>
          <a:effectLst/>
        </p:spPr>
        <p:txBody>
          <a:bodyPr/>
          <a:lstStyle/>
          <a:p>
            <a:pPr>
              <a:defRPr/>
            </a:pPr>
            <a:endParaRPr lang="en-US"/>
          </a:p>
        </p:txBody>
      </p:sp>
      <p:sp>
        <p:nvSpPr>
          <p:cNvPr id="4118" name="Line 22"/>
          <p:cNvSpPr>
            <a:spLocks noChangeShapeType="1"/>
          </p:cNvSpPr>
          <p:nvPr/>
        </p:nvSpPr>
        <p:spPr bwMode="auto">
          <a:xfrm rot="16200000">
            <a:off x="358775" y="-174625"/>
            <a:ext cx="0" cy="806450"/>
          </a:xfrm>
          <a:prstGeom prst="line">
            <a:avLst/>
          </a:prstGeom>
          <a:noFill/>
          <a:ln w="38100">
            <a:solidFill>
              <a:srgbClr val="DAD07B"/>
            </a:solidFill>
            <a:round/>
            <a:headEnd/>
            <a:tailEnd/>
          </a:ln>
          <a:effectLst/>
        </p:spPr>
        <p:txBody>
          <a:bodyPr/>
          <a:lstStyle/>
          <a:p>
            <a:pPr>
              <a:defRPr/>
            </a:pPr>
            <a:endParaRPr lang="en-US"/>
          </a:p>
        </p:txBody>
      </p:sp>
      <p:sp>
        <p:nvSpPr>
          <p:cNvPr id="4119" name="Line 23"/>
          <p:cNvSpPr>
            <a:spLocks noChangeShapeType="1"/>
          </p:cNvSpPr>
          <p:nvPr/>
        </p:nvSpPr>
        <p:spPr bwMode="auto">
          <a:xfrm rot="16200000">
            <a:off x="403225" y="-403225"/>
            <a:ext cx="0" cy="806450"/>
          </a:xfrm>
          <a:prstGeom prst="line">
            <a:avLst/>
          </a:prstGeom>
          <a:noFill/>
          <a:ln w="38100">
            <a:solidFill>
              <a:srgbClr val="DAD07B"/>
            </a:solidFill>
            <a:round/>
            <a:headEnd/>
            <a:tailEnd/>
          </a:ln>
          <a:effectLst/>
        </p:spPr>
        <p:txBody>
          <a:bodyPr/>
          <a:lstStyle/>
          <a:p>
            <a:pPr>
              <a:defRPr/>
            </a:pPr>
            <a:endParaRPr lang="en-US"/>
          </a:p>
        </p:txBody>
      </p:sp>
      <p:sp>
        <p:nvSpPr>
          <p:cNvPr id="4124" name="Line 28"/>
          <p:cNvSpPr>
            <a:spLocks noChangeShapeType="1"/>
          </p:cNvSpPr>
          <p:nvPr/>
        </p:nvSpPr>
        <p:spPr bwMode="auto">
          <a:xfrm rot="16200000">
            <a:off x="381000" y="5562600"/>
            <a:ext cx="0" cy="152400"/>
          </a:xfrm>
          <a:prstGeom prst="line">
            <a:avLst/>
          </a:prstGeom>
          <a:noFill/>
          <a:ln w="38100">
            <a:solidFill>
              <a:srgbClr val="DAD07B"/>
            </a:solidFill>
            <a:round/>
            <a:headEnd/>
            <a:tailEnd/>
          </a:ln>
          <a:effectLst/>
        </p:spPr>
        <p:txBody>
          <a:bodyPr/>
          <a:lstStyle/>
          <a:p>
            <a:pPr>
              <a:defRPr/>
            </a:pPr>
            <a:endParaRPr lang="en-US"/>
          </a:p>
        </p:txBody>
      </p:sp>
      <p:sp>
        <p:nvSpPr>
          <p:cNvPr id="4125" name="Line 29"/>
          <p:cNvSpPr>
            <a:spLocks noChangeShapeType="1"/>
          </p:cNvSpPr>
          <p:nvPr/>
        </p:nvSpPr>
        <p:spPr bwMode="auto">
          <a:xfrm rot="16200000">
            <a:off x="152400" y="3657600"/>
            <a:ext cx="0" cy="304800"/>
          </a:xfrm>
          <a:prstGeom prst="line">
            <a:avLst/>
          </a:prstGeom>
          <a:noFill/>
          <a:ln w="38100">
            <a:solidFill>
              <a:srgbClr val="DAD07B"/>
            </a:solidFill>
            <a:round/>
            <a:headEnd/>
            <a:tailEnd/>
          </a:ln>
          <a:effectLst/>
        </p:spPr>
        <p:txBody>
          <a:bodyPr/>
          <a:lstStyle/>
          <a:p>
            <a:pPr>
              <a:defRPr/>
            </a:pPr>
            <a:endParaRPr lang="en-US"/>
          </a:p>
        </p:txBody>
      </p:sp>
      <p:sp>
        <p:nvSpPr>
          <p:cNvPr id="4127" name="Line 31"/>
          <p:cNvSpPr>
            <a:spLocks noChangeShapeType="1"/>
          </p:cNvSpPr>
          <p:nvPr/>
        </p:nvSpPr>
        <p:spPr bwMode="auto">
          <a:xfrm rot="16200000" flipH="1">
            <a:off x="-2858293" y="3542506"/>
            <a:ext cx="6627812" cy="3175"/>
          </a:xfrm>
          <a:prstGeom prst="line">
            <a:avLst/>
          </a:prstGeom>
          <a:noFill/>
          <a:ln w="38100">
            <a:solidFill>
              <a:srgbClr val="DAD07B"/>
            </a:solidFill>
            <a:round/>
            <a:headEnd/>
            <a:tailEnd/>
          </a:ln>
          <a:effectLst/>
        </p:spPr>
        <p:txBody>
          <a:bodyPr/>
          <a:lstStyle/>
          <a:p>
            <a:pPr>
              <a:defRPr/>
            </a:pPr>
            <a:endParaRPr lang="en-US"/>
          </a:p>
        </p:txBody>
      </p:sp>
      <p:sp>
        <p:nvSpPr>
          <p:cNvPr id="4129" name="Freeform 33"/>
          <p:cNvSpPr>
            <a:spLocks/>
          </p:cNvSpPr>
          <p:nvPr/>
        </p:nvSpPr>
        <p:spPr bwMode="auto">
          <a:xfrm flipV="1">
            <a:off x="304800" y="6553200"/>
            <a:ext cx="8382000" cy="76200"/>
          </a:xfrm>
          <a:custGeom>
            <a:avLst/>
            <a:gdLst>
              <a:gd name="T0" fmla="*/ 0 w 5665"/>
              <a:gd name="T1" fmla="*/ 0 h 1"/>
              <a:gd name="T2" fmla="*/ 5665 w 5665"/>
              <a:gd name="T3" fmla="*/ 0 h 1"/>
              <a:gd name="T4" fmla="*/ 0 60000 65536"/>
              <a:gd name="T5" fmla="*/ 0 60000 65536"/>
              <a:gd name="T6" fmla="*/ 0 w 5665"/>
              <a:gd name="T7" fmla="*/ 0 h 1"/>
              <a:gd name="T8" fmla="*/ 5665 w 5665"/>
              <a:gd name="T9" fmla="*/ 1 h 1"/>
            </a:gdLst>
            <a:ahLst/>
            <a:cxnLst>
              <a:cxn ang="T4">
                <a:pos x="T0" y="T1"/>
              </a:cxn>
              <a:cxn ang="T5">
                <a:pos x="T2" y="T3"/>
              </a:cxn>
            </a:cxnLst>
            <a:rect l="T6" t="T7" r="T8" b="T9"/>
            <a:pathLst>
              <a:path w="5665" h="1">
                <a:moveTo>
                  <a:pt x="0" y="0"/>
                </a:moveTo>
                <a:lnTo>
                  <a:pt x="5665" y="0"/>
                </a:lnTo>
              </a:path>
            </a:pathLst>
          </a:custGeom>
          <a:noFill/>
          <a:ln w="38100">
            <a:solidFill>
              <a:srgbClr val="DAD07B"/>
            </a:solidFill>
            <a:round/>
            <a:headEnd type="none" w="med" len="med"/>
            <a:tailEnd type="none" w="med" len="med"/>
          </a:ln>
        </p:spPr>
        <p:txBody>
          <a:bodyPr/>
          <a:lstStyle/>
          <a:p>
            <a:pPr>
              <a:defRPr/>
            </a:pPr>
            <a:endParaRPr lang="en-US"/>
          </a:p>
        </p:txBody>
      </p:sp>
      <p:sp>
        <p:nvSpPr>
          <p:cNvPr id="4111" name="Rectangle 15"/>
          <p:cNvSpPr>
            <a:spLocks noChangeArrowheads="1"/>
          </p:cNvSpPr>
          <p:nvPr/>
        </p:nvSpPr>
        <p:spPr bwMode="auto">
          <a:xfrm rot="-5400000">
            <a:off x="8724900" y="6438900"/>
            <a:ext cx="381000" cy="457200"/>
          </a:xfrm>
          <a:prstGeom prst="rect">
            <a:avLst/>
          </a:prstGeom>
          <a:solidFill>
            <a:srgbClr val="507F2D">
              <a:alpha val="67000"/>
            </a:srgbClr>
          </a:solidFill>
          <a:ln w="9525">
            <a:noFill/>
            <a:miter lim="800000"/>
            <a:headEnd/>
            <a:tailEnd/>
          </a:ln>
        </p:spPr>
        <p:txBody>
          <a:bodyPr vert="eaVert" wrap="none" anchor="ctr"/>
          <a:lstStyle/>
          <a:p>
            <a:pPr>
              <a:defRPr/>
            </a:pPr>
            <a:endParaRPr lang="en-US"/>
          </a:p>
        </p:txBody>
      </p:sp>
      <p:sp>
        <p:nvSpPr>
          <p:cNvPr id="4126" name="Line 30"/>
          <p:cNvSpPr>
            <a:spLocks noChangeShapeType="1"/>
          </p:cNvSpPr>
          <p:nvPr/>
        </p:nvSpPr>
        <p:spPr bwMode="auto">
          <a:xfrm rot="16200000">
            <a:off x="8915400" y="6248400"/>
            <a:ext cx="0" cy="457200"/>
          </a:xfrm>
          <a:prstGeom prst="line">
            <a:avLst/>
          </a:prstGeom>
          <a:noFill/>
          <a:ln w="38100">
            <a:solidFill>
              <a:srgbClr val="DAD07B"/>
            </a:solidFill>
            <a:round/>
            <a:headEnd/>
            <a:tailEnd/>
          </a:ln>
          <a:effectLst/>
        </p:spPr>
        <p:txBody>
          <a:bodyPr/>
          <a:lstStyle/>
          <a:p>
            <a:pPr>
              <a:defRPr/>
            </a:pPr>
            <a:endParaRPr lang="en-US"/>
          </a:p>
        </p:txBody>
      </p:sp>
      <p:sp>
        <p:nvSpPr>
          <p:cNvPr id="4130" name="Line 34"/>
          <p:cNvSpPr>
            <a:spLocks noChangeShapeType="1"/>
          </p:cNvSpPr>
          <p:nvPr/>
        </p:nvSpPr>
        <p:spPr bwMode="auto">
          <a:xfrm>
            <a:off x="8686800" y="6477000"/>
            <a:ext cx="0" cy="381000"/>
          </a:xfrm>
          <a:prstGeom prst="line">
            <a:avLst/>
          </a:prstGeom>
          <a:noFill/>
          <a:ln w="38100">
            <a:solidFill>
              <a:srgbClr val="DAD07B"/>
            </a:solidFill>
            <a:round/>
            <a:headEnd/>
            <a:tailEnd/>
          </a:ln>
          <a:effectLst/>
        </p:spPr>
        <p:txBody>
          <a:bodyPr/>
          <a:lstStyle/>
          <a:p>
            <a:pPr>
              <a:defRPr/>
            </a:pPr>
            <a:endParaRPr lang="en-US"/>
          </a:p>
        </p:txBody>
      </p:sp>
      <p:sp>
        <p:nvSpPr>
          <p:cNvPr id="4132" name="Line 36"/>
          <p:cNvSpPr>
            <a:spLocks noChangeShapeType="1"/>
          </p:cNvSpPr>
          <p:nvPr/>
        </p:nvSpPr>
        <p:spPr bwMode="auto">
          <a:xfrm rot="16200000" flipH="1">
            <a:off x="5679281" y="3236119"/>
            <a:ext cx="6475413" cy="3175"/>
          </a:xfrm>
          <a:prstGeom prst="line">
            <a:avLst/>
          </a:prstGeom>
          <a:noFill/>
          <a:ln w="38100">
            <a:solidFill>
              <a:srgbClr val="DAD07B"/>
            </a:solidFill>
            <a:round/>
            <a:headEnd/>
            <a:tailEnd/>
          </a:ln>
          <a:effectLst/>
        </p:spPr>
        <p:txBody>
          <a:bodyPr/>
          <a:lstStyle/>
          <a:p>
            <a:pPr>
              <a:defRPr/>
            </a:pPr>
            <a:endParaRPr lang="en-US"/>
          </a:p>
        </p:txBody>
      </p:sp>
      <p:sp>
        <p:nvSpPr>
          <p:cNvPr id="4133" name="Line 37"/>
          <p:cNvSpPr>
            <a:spLocks noChangeShapeType="1"/>
          </p:cNvSpPr>
          <p:nvPr/>
        </p:nvSpPr>
        <p:spPr bwMode="auto">
          <a:xfrm>
            <a:off x="762000" y="0"/>
            <a:ext cx="0" cy="249238"/>
          </a:xfrm>
          <a:prstGeom prst="line">
            <a:avLst/>
          </a:prstGeom>
          <a:noFill/>
          <a:ln w="38100">
            <a:solidFill>
              <a:srgbClr val="DAD07B"/>
            </a:solidFill>
            <a:round/>
            <a:headEnd/>
            <a:tailEnd/>
          </a:ln>
          <a:effectLst/>
        </p:spPr>
        <p:txBody>
          <a:bodyPr/>
          <a:lstStyle/>
          <a:p>
            <a:pPr>
              <a:defRPr/>
            </a:pPr>
            <a:endParaRPr lang="en-US"/>
          </a:p>
        </p:txBody>
      </p:sp>
      <p:sp>
        <p:nvSpPr>
          <p:cNvPr id="4136" name="Line 40"/>
          <p:cNvSpPr>
            <a:spLocks noChangeShapeType="1"/>
          </p:cNvSpPr>
          <p:nvPr/>
        </p:nvSpPr>
        <p:spPr bwMode="auto">
          <a:xfrm rot="16200000">
            <a:off x="9029700" y="571500"/>
            <a:ext cx="0" cy="228600"/>
          </a:xfrm>
          <a:prstGeom prst="line">
            <a:avLst/>
          </a:prstGeom>
          <a:noFill/>
          <a:ln w="38100">
            <a:solidFill>
              <a:srgbClr val="DAD07B"/>
            </a:solidFill>
            <a:round/>
            <a:headEnd/>
            <a:tailEnd/>
          </a:ln>
          <a:effectLst/>
        </p:spPr>
        <p:txBody>
          <a:bodyPr/>
          <a:lstStyle/>
          <a:p>
            <a:pPr>
              <a:defRPr/>
            </a:pPr>
            <a:endParaRPr lang="en-US"/>
          </a:p>
        </p:txBody>
      </p:sp>
      <p:sp>
        <p:nvSpPr>
          <p:cNvPr id="101407" name="Line 31"/>
          <p:cNvSpPr>
            <a:spLocks noChangeShapeType="1"/>
          </p:cNvSpPr>
          <p:nvPr userDrawn="1"/>
        </p:nvSpPr>
        <p:spPr bwMode="auto">
          <a:xfrm>
            <a:off x="457200" y="990600"/>
            <a:ext cx="8686800" cy="0"/>
          </a:xfrm>
          <a:prstGeom prst="line">
            <a:avLst/>
          </a:prstGeom>
          <a:noFill/>
          <a:ln w="38100">
            <a:solidFill>
              <a:srgbClr val="EBDF99"/>
            </a:solidFill>
            <a:round/>
            <a:headEnd/>
            <a:tailEnd/>
          </a:ln>
          <a:effectLst/>
        </p:spPr>
        <p:txBody>
          <a:bodyPr/>
          <a:lstStyle/>
          <a:p>
            <a:pPr>
              <a:defRPr/>
            </a:pPr>
            <a:endParaRPr lang="en-US"/>
          </a:p>
        </p:txBody>
      </p:sp>
      <p:sp>
        <p:nvSpPr>
          <p:cNvPr id="101408" name="Slide Number Placeholder 3"/>
          <p:cNvSpPr txBox="1">
            <a:spLocks noGrp="1"/>
          </p:cNvSpPr>
          <p:nvPr userDrawn="1"/>
        </p:nvSpPr>
        <p:spPr bwMode="auto">
          <a:xfrm>
            <a:off x="7010400" y="6553200"/>
            <a:ext cx="2133600" cy="476250"/>
          </a:xfrm>
          <a:prstGeom prst="rect">
            <a:avLst/>
          </a:prstGeom>
          <a:noFill/>
          <a:ln w="9525">
            <a:noFill/>
            <a:miter lim="800000"/>
            <a:headEnd/>
            <a:tailEnd/>
          </a:ln>
        </p:spPr>
        <p:txBody>
          <a:bodyPr/>
          <a:lstStyle/>
          <a:p>
            <a:pPr algn="r">
              <a:defRPr/>
            </a:pPr>
            <a:r>
              <a:rPr lang="en-US" sz="1000">
                <a:solidFill>
                  <a:schemeClr val="bg1"/>
                </a:solidFill>
                <a:latin typeface="Times New Roman" pitchFamily="18" charset="0"/>
              </a:rPr>
              <a:t>18-</a:t>
            </a:r>
            <a:fld id="{9AC3605D-57B4-497B-B01D-BC8DB28EA969}" type="slidenum">
              <a:rPr lang="en-US" sz="1000">
                <a:solidFill>
                  <a:schemeClr val="bg1"/>
                </a:solidFill>
                <a:latin typeface="Times New Roman" pitchFamily="18" charset="0"/>
              </a:rPr>
              <a:pPr algn="r">
                <a:defRPr/>
              </a:pPr>
              <a:t>‹#›</a:t>
            </a:fld>
            <a:endParaRPr lang="en-US" sz="1000">
              <a:solidFill>
                <a:schemeClr val="bg1"/>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ctr" rtl="0" eaLnBrk="0" fontAlgn="base" hangingPunct="0">
        <a:spcBef>
          <a:spcPct val="0"/>
        </a:spcBef>
        <a:spcAft>
          <a:spcPct val="0"/>
        </a:spcAft>
        <a:defRPr sz="3500">
          <a:solidFill>
            <a:srgbClr val="2B2C0E"/>
          </a:solidFill>
          <a:latin typeface="+mj-lt"/>
          <a:ea typeface="+mj-ea"/>
          <a:cs typeface="+mj-cs"/>
        </a:defRPr>
      </a:lvl1pPr>
      <a:lvl2pPr algn="ctr" rtl="0" eaLnBrk="0" fontAlgn="base" hangingPunct="0">
        <a:spcBef>
          <a:spcPct val="0"/>
        </a:spcBef>
        <a:spcAft>
          <a:spcPct val="0"/>
        </a:spcAft>
        <a:defRPr sz="3500">
          <a:solidFill>
            <a:srgbClr val="2B2C0E"/>
          </a:solidFill>
          <a:latin typeface="Arial" charset="0"/>
        </a:defRPr>
      </a:lvl2pPr>
      <a:lvl3pPr algn="ctr" rtl="0" eaLnBrk="0" fontAlgn="base" hangingPunct="0">
        <a:spcBef>
          <a:spcPct val="0"/>
        </a:spcBef>
        <a:spcAft>
          <a:spcPct val="0"/>
        </a:spcAft>
        <a:defRPr sz="3500">
          <a:solidFill>
            <a:srgbClr val="2B2C0E"/>
          </a:solidFill>
          <a:latin typeface="Arial" charset="0"/>
        </a:defRPr>
      </a:lvl3pPr>
      <a:lvl4pPr algn="ctr" rtl="0" eaLnBrk="0" fontAlgn="base" hangingPunct="0">
        <a:spcBef>
          <a:spcPct val="0"/>
        </a:spcBef>
        <a:spcAft>
          <a:spcPct val="0"/>
        </a:spcAft>
        <a:defRPr sz="3500">
          <a:solidFill>
            <a:srgbClr val="2B2C0E"/>
          </a:solidFill>
          <a:latin typeface="Arial" charset="0"/>
        </a:defRPr>
      </a:lvl4pPr>
      <a:lvl5pPr algn="ctr" rtl="0" eaLnBrk="0" fontAlgn="base" hangingPunct="0">
        <a:spcBef>
          <a:spcPct val="0"/>
        </a:spcBef>
        <a:spcAft>
          <a:spcPct val="0"/>
        </a:spcAft>
        <a:defRPr sz="3500">
          <a:solidFill>
            <a:srgbClr val="2B2C0E"/>
          </a:solidFill>
          <a:latin typeface="Arial" charset="0"/>
        </a:defRPr>
      </a:lvl5pPr>
      <a:lvl6pPr marL="457200" algn="ctr" rtl="0" eaLnBrk="0" fontAlgn="base" hangingPunct="0">
        <a:spcBef>
          <a:spcPct val="0"/>
        </a:spcBef>
        <a:spcAft>
          <a:spcPct val="0"/>
        </a:spcAft>
        <a:defRPr sz="3500">
          <a:solidFill>
            <a:srgbClr val="2B2C0E"/>
          </a:solidFill>
          <a:latin typeface="Arial" charset="0"/>
        </a:defRPr>
      </a:lvl6pPr>
      <a:lvl7pPr marL="914400" algn="ctr" rtl="0" eaLnBrk="0" fontAlgn="base" hangingPunct="0">
        <a:spcBef>
          <a:spcPct val="0"/>
        </a:spcBef>
        <a:spcAft>
          <a:spcPct val="0"/>
        </a:spcAft>
        <a:defRPr sz="3500">
          <a:solidFill>
            <a:srgbClr val="2B2C0E"/>
          </a:solidFill>
          <a:latin typeface="Arial" charset="0"/>
        </a:defRPr>
      </a:lvl7pPr>
      <a:lvl8pPr marL="1371600" algn="ctr" rtl="0" eaLnBrk="0" fontAlgn="base" hangingPunct="0">
        <a:spcBef>
          <a:spcPct val="0"/>
        </a:spcBef>
        <a:spcAft>
          <a:spcPct val="0"/>
        </a:spcAft>
        <a:defRPr sz="3500">
          <a:solidFill>
            <a:srgbClr val="2B2C0E"/>
          </a:solidFill>
          <a:latin typeface="Arial" charset="0"/>
        </a:defRPr>
      </a:lvl8pPr>
      <a:lvl9pPr marL="1828800" algn="ctr" rtl="0" eaLnBrk="0" fontAlgn="base" hangingPunct="0">
        <a:spcBef>
          <a:spcPct val="0"/>
        </a:spcBef>
        <a:spcAft>
          <a:spcPct val="0"/>
        </a:spcAft>
        <a:defRPr sz="3500">
          <a:solidFill>
            <a:srgbClr val="2B2C0E"/>
          </a:solidFill>
          <a:latin typeface="Arial" charset="0"/>
        </a:defRPr>
      </a:lvl9pPr>
    </p:titleStyle>
    <p:bodyStyle>
      <a:lvl1pPr marL="342900" indent="-342900" algn="l" rtl="0" eaLnBrk="0" fontAlgn="base" hangingPunct="0">
        <a:spcBef>
          <a:spcPct val="20000"/>
        </a:spcBef>
        <a:spcAft>
          <a:spcPct val="0"/>
        </a:spcAft>
        <a:buChar char="•"/>
        <a:defRPr sz="2400">
          <a:solidFill>
            <a:srgbClr val="2B2C0E"/>
          </a:solidFill>
          <a:latin typeface="+mn-lt"/>
          <a:ea typeface="+mn-ea"/>
          <a:cs typeface="+mn-cs"/>
        </a:defRPr>
      </a:lvl1pPr>
      <a:lvl2pPr marL="742950" indent="-285750" algn="l" rtl="0" eaLnBrk="0" fontAlgn="base" hangingPunct="0">
        <a:spcBef>
          <a:spcPct val="20000"/>
        </a:spcBef>
        <a:spcAft>
          <a:spcPct val="0"/>
        </a:spcAft>
        <a:buChar char="–"/>
        <a:defRPr sz="2800">
          <a:solidFill>
            <a:srgbClr val="2B2C0E"/>
          </a:solidFill>
          <a:latin typeface="+mn-lt"/>
        </a:defRPr>
      </a:lvl2pPr>
      <a:lvl3pPr marL="1143000" indent="-228600" algn="l" rtl="0" eaLnBrk="0" fontAlgn="base" hangingPunct="0">
        <a:spcBef>
          <a:spcPct val="20000"/>
        </a:spcBef>
        <a:spcAft>
          <a:spcPct val="0"/>
        </a:spcAft>
        <a:buChar char="•"/>
        <a:defRPr sz="1600">
          <a:solidFill>
            <a:srgbClr val="2B2C0E"/>
          </a:solidFill>
          <a:latin typeface="+mn-lt"/>
        </a:defRPr>
      </a:lvl3pPr>
      <a:lvl4pPr marL="1600200" indent="-228600" algn="l" rtl="0" eaLnBrk="0" fontAlgn="base" hangingPunct="0">
        <a:spcBef>
          <a:spcPct val="20000"/>
        </a:spcBef>
        <a:spcAft>
          <a:spcPct val="0"/>
        </a:spcAft>
        <a:buChar char="–"/>
        <a:defRPr sz="1600">
          <a:solidFill>
            <a:srgbClr val="2B2C0E"/>
          </a:solidFill>
          <a:latin typeface="+mn-lt"/>
        </a:defRPr>
      </a:lvl4pPr>
      <a:lvl5pPr marL="2057400" indent="-228600" algn="l" rtl="0" eaLnBrk="0" fontAlgn="base" hangingPunct="0">
        <a:spcBef>
          <a:spcPct val="20000"/>
        </a:spcBef>
        <a:spcAft>
          <a:spcPct val="0"/>
        </a:spcAft>
        <a:buChar char="»"/>
        <a:defRPr sz="1400">
          <a:solidFill>
            <a:srgbClr val="2B2C0E"/>
          </a:solidFill>
          <a:latin typeface="+mn-lt"/>
        </a:defRPr>
      </a:lvl5pPr>
      <a:lvl6pPr marL="2514600" indent="-228600" algn="l" rtl="0" eaLnBrk="0" fontAlgn="base" hangingPunct="0">
        <a:spcBef>
          <a:spcPct val="20000"/>
        </a:spcBef>
        <a:spcAft>
          <a:spcPct val="0"/>
        </a:spcAft>
        <a:buChar char="»"/>
        <a:defRPr sz="1400">
          <a:solidFill>
            <a:srgbClr val="2B2C0E"/>
          </a:solidFill>
          <a:latin typeface="+mn-lt"/>
        </a:defRPr>
      </a:lvl6pPr>
      <a:lvl7pPr marL="2971800" indent="-228600" algn="l" rtl="0" eaLnBrk="0" fontAlgn="base" hangingPunct="0">
        <a:spcBef>
          <a:spcPct val="20000"/>
        </a:spcBef>
        <a:spcAft>
          <a:spcPct val="0"/>
        </a:spcAft>
        <a:buChar char="»"/>
        <a:defRPr sz="1400">
          <a:solidFill>
            <a:srgbClr val="2B2C0E"/>
          </a:solidFill>
          <a:latin typeface="+mn-lt"/>
        </a:defRPr>
      </a:lvl7pPr>
      <a:lvl8pPr marL="3429000" indent="-228600" algn="l" rtl="0" eaLnBrk="0" fontAlgn="base" hangingPunct="0">
        <a:spcBef>
          <a:spcPct val="20000"/>
        </a:spcBef>
        <a:spcAft>
          <a:spcPct val="0"/>
        </a:spcAft>
        <a:buChar char="»"/>
        <a:defRPr sz="1400">
          <a:solidFill>
            <a:srgbClr val="2B2C0E"/>
          </a:solidFill>
          <a:latin typeface="+mn-lt"/>
        </a:defRPr>
      </a:lvl8pPr>
      <a:lvl9pPr marL="3886200" indent="-228600" algn="l" rtl="0" eaLnBrk="0" fontAlgn="base" hangingPunct="0">
        <a:spcBef>
          <a:spcPct val="20000"/>
        </a:spcBef>
        <a:spcAft>
          <a:spcPct val="0"/>
        </a:spcAft>
        <a:buChar char="»"/>
        <a:defRPr sz="1400">
          <a:solidFill>
            <a:srgbClr val="2B2C0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0" y="1828800"/>
            <a:ext cx="3048000" cy="3048000"/>
          </a:xfrm>
        </p:spPr>
        <p:txBody>
          <a:bodyPr/>
          <a:lstStyle/>
          <a:p>
            <a:pPr eaLnBrk="1" hangingPunct="1"/>
            <a:r>
              <a:rPr lang="en-US" sz="12700" smtClean="0"/>
              <a:t>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1131888" y="2743200"/>
            <a:ext cx="5878512" cy="1600200"/>
          </a:xfrm>
          <a:prstGeom prst="rect">
            <a:avLst/>
          </a:prstGeom>
          <a:noFill/>
          <a:ln w="9525">
            <a:noFill/>
            <a:miter lim="800000"/>
            <a:headEnd/>
            <a:tailEnd/>
          </a:ln>
        </p:spPr>
        <p:txBody>
          <a:bodyPr wrap="none">
            <a:spAutoFit/>
          </a:bodyPr>
          <a:lstStyle/>
          <a:p>
            <a:r>
              <a:rPr lang="en-US" sz="4400"/>
              <a:t>Part-2</a:t>
            </a:r>
          </a:p>
          <a:p>
            <a:r>
              <a:rPr lang="en-US" sz="5400" b="1"/>
              <a:t>Bond Indentures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pPr eaLnBrk="1" hangingPunct="1"/>
            <a:r>
              <a:rPr lang="en-US" smtClean="0"/>
              <a:t>Bond Indentures</a:t>
            </a:r>
          </a:p>
        </p:txBody>
      </p:sp>
      <p:sp>
        <p:nvSpPr>
          <p:cNvPr id="12291" name="Rectangle 3"/>
          <p:cNvSpPr>
            <a:spLocks noGrp="1" noChangeArrowheads="1"/>
          </p:cNvSpPr>
          <p:nvPr>
            <p:ph type="body" idx="4294967295"/>
          </p:nvPr>
        </p:nvSpPr>
        <p:spPr/>
        <p:txBody>
          <a:bodyPr/>
          <a:lstStyle/>
          <a:p>
            <a:pPr eaLnBrk="1" hangingPunct="1"/>
            <a:endParaRPr lang="en-US" dirty="0" smtClean="0"/>
          </a:p>
          <a:p>
            <a:pPr eaLnBrk="1" hangingPunct="1"/>
            <a:r>
              <a:rPr lang="en-US" dirty="0" smtClean="0"/>
              <a:t>A </a:t>
            </a:r>
            <a:r>
              <a:rPr lang="en-US" b="1" dirty="0" smtClean="0">
                <a:solidFill>
                  <a:srgbClr val="990000"/>
                </a:solidFill>
              </a:rPr>
              <a:t>Bond Indenture </a:t>
            </a:r>
            <a:r>
              <a:rPr lang="en-US" dirty="0" smtClean="0"/>
              <a:t>is a formal written agreement between the corporation and the bondholders</a:t>
            </a:r>
          </a:p>
          <a:p>
            <a:pPr lvl="1" eaLnBrk="1" hangingPunct="1"/>
            <a:r>
              <a:rPr lang="en-US" sz="2200" dirty="0" smtClean="0"/>
              <a:t>Spell out the obligations and rights of corporation, and the rights of bondholders (with respect to the bond issue)</a:t>
            </a:r>
          </a:p>
          <a:p>
            <a:pPr lvl="1" eaLnBrk="1" hangingPunct="1"/>
            <a:r>
              <a:rPr lang="en-US" sz="2200" dirty="0" smtClean="0"/>
              <a:t>In practice, few bond investors read the original indenture. Instead, they might refer to an </a:t>
            </a:r>
            <a:r>
              <a:rPr lang="en-US" sz="2200" b="1" i="1" dirty="0" smtClean="0">
                <a:solidFill>
                  <a:srgbClr val="000099"/>
                </a:solidFill>
              </a:rPr>
              <a:t>indenture summary</a:t>
            </a:r>
            <a:r>
              <a:rPr lang="en-US" sz="2200" dirty="0" smtClean="0"/>
              <a:t> provided in the </a:t>
            </a:r>
            <a:r>
              <a:rPr lang="en-US" sz="2200" b="1" i="1" dirty="0" smtClean="0">
                <a:solidFill>
                  <a:schemeClr val="hlink"/>
                </a:solidFill>
              </a:rPr>
              <a:t>prospectus</a:t>
            </a:r>
            <a:r>
              <a:rPr lang="en-US" sz="2200" dirty="0" smtClean="0"/>
              <a:t> of the bond issue</a:t>
            </a:r>
          </a:p>
          <a:p>
            <a:pPr eaLnBrk="1" hangingPunct="1"/>
            <a:endParaRPr lang="en-US" sz="800" dirty="0" smtClean="0"/>
          </a:p>
          <a:p>
            <a:pPr eaLnBrk="1" hangingPunct="1"/>
            <a:r>
              <a:rPr lang="en-US" sz="2200" b="1" dirty="0" smtClean="0">
                <a:solidFill>
                  <a:srgbClr val="000099"/>
                </a:solidFill>
              </a:rPr>
              <a:t>The Trust Indenture Act of 1939</a:t>
            </a:r>
            <a:r>
              <a:rPr lang="en-US" sz="2200" dirty="0" smtClean="0"/>
              <a:t> requires that any bond issue subject to regulation by the Securities and Exchange Commission (SEC) must have a trustee appointed to represent the interests of the bondholders.</a:t>
            </a:r>
          </a:p>
          <a:p>
            <a:pPr eaLnBrk="1" hangingPunct="1"/>
            <a:endParaRPr lang="en-US" sz="2200" dirty="0" smtClean="0"/>
          </a:p>
          <a:p>
            <a:pPr eaLnBrk="1" hangingPunct="1"/>
            <a:endParaRPr lang="en-US" sz="2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2" dur="500"/>
                                        <p:tgtEl>
                                          <p:spTgt spid="122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17" dur="500"/>
                                        <p:tgtEl>
                                          <p:spTgt spid="1229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blinds(horizontal)">
                                      <p:cBhvr>
                                        <p:cTn id="22" dur="5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pPr eaLnBrk="1" hangingPunct="1"/>
            <a:r>
              <a:rPr lang="en-US" dirty="0" smtClean="0"/>
              <a:t>Trustee (</a:t>
            </a:r>
            <a:r>
              <a:rPr lang="en-US" dirty="0" err="1" smtClean="0"/>
              <a:t>Wali</a:t>
            </a:r>
            <a:r>
              <a:rPr lang="en-US" dirty="0" smtClean="0"/>
              <a:t> </a:t>
            </a:r>
            <a:r>
              <a:rPr lang="en-US" dirty="0" err="1" smtClean="0"/>
              <a:t>Amanat</a:t>
            </a:r>
            <a:r>
              <a:rPr lang="en-US" dirty="0" smtClean="0"/>
              <a:t>)</a:t>
            </a:r>
            <a:endParaRPr lang="en-US" dirty="0" smtClean="0"/>
          </a:p>
        </p:txBody>
      </p:sp>
      <p:sp>
        <p:nvSpPr>
          <p:cNvPr id="12291" name="Rectangle 3"/>
          <p:cNvSpPr>
            <a:spLocks noGrp="1" noChangeArrowheads="1"/>
          </p:cNvSpPr>
          <p:nvPr>
            <p:ph type="body" idx="4294967295"/>
          </p:nvPr>
        </p:nvSpPr>
        <p:spPr/>
        <p:txBody>
          <a:bodyPr/>
          <a:lstStyle/>
          <a:p>
            <a:pPr eaLnBrk="1" hangingPunct="1"/>
            <a:endParaRPr lang="en-US" dirty="0" smtClean="0"/>
          </a:p>
          <a:p>
            <a:pPr eaLnBrk="1" hangingPunct="1"/>
            <a:r>
              <a:rPr lang="en-US" dirty="0" smtClean="0"/>
              <a:t>Party who </a:t>
            </a:r>
            <a:r>
              <a:rPr lang="en-US" dirty="0" smtClean="0"/>
              <a:t>holds property, authority, or a position of trust or responsibility for the benefit of </a:t>
            </a:r>
            <a:r>
              <a:rPr lang="en-US" dirty="0" smtClean="0"/>
              <a:t>another</a:t>
            </a:r>
          </a:p>
          <a:p>
            <a:pPr eaLnBrk="1" hangingPunct="1"/>
            <a:endParaRPr lang="en-US" sz="800" dirty="0" smtClean="0"/>
          </a:p>
          <a:p>
            <a:pPr eaLnBrk="1" hangingPunct="1"/>
            <a:r>
              <a:rPr lang="en-US" dirty="0" smtClean="0"/>
              <a:t>The main objectives of bond trustee among other:  </a:t>
            </a:r>
            <a:endParaRPr lang="en-US" dirty="0" smtClean="0"/>
          </a:p>
          <a:p>
            <a:pPr lvl="1" eaLnBrk="1" hangingPunct="1"/>
            <a:r>
              <a:rPr lang="en-US" sz="2200" dirty="0" smtClean="0"/>
              <a:t>Monitor the fulfillment of obligation of bond issuers</a:t>
            </a:r>
          </a:p>
          <a:p>
            <a:pPr lvl="1" eaLnBrk="1" hangingPunct="1"/>
            <a:r>
              <a:rPr lang="en-US" sz="2200" dirty="0" smtClean="0"/>
              <a:t>Certify the bond indenture</a:t>
            </a:r>
          </a:p>
          <a:p>
            <a:pPr lvl="1" eaLnBrk="1" hangingPunct="1"/>
            <a:r>
              <a:rPr lang="en-US" sz="2200" dirty="0" smtClean="0"/>
              <a:t>Provide prospectus and other information related to bond issuer to bond holders</a:t>
            </a:r>
          </a:p>
          <a:p>
            <a:pPr lvl="1" eaLnBrk="1" hangingPunct="1"/>
            <a:r>
              <a:rPr lang="en-US" sz="2200" dirty="0" smtClean="0"/>
              <a:t>Conduct RUPO, and monitor the implementation of RUPO’s decisions</a:t>
            </a:r>
            <a:endParaRPr lang="en-US" sz="2200" dirty="0" smtClean="0"/>
          </a:p>
          <a:p>
            <a:pPr eaLnBrk="1" hangingPunct="1"/>
            <a:endParaRPr lang="en-US" sz="800" dirty="0" smtClean="0"/>
          </a:p>
          <a:p>
            <a:pPr eaLnBrk="1" hangingPunct="1"/>
            <a:endParaRPr lang="en-US" sz="2200" dirty="0" smtClean="0">
              <a:solidFill>
                <a:schemeClr val="tx1"/>
              </a:solidFill>
            </a:endParaRPr>
          </a:p>
          <a:p>
            <a:pPr eaLnBrk="1" hangingPunct="1"/>
            <a:endParaRPr lang="en-US" sz="2200" dirty="0" smtClean="0"/>
          </a:p>
          <a:p>
            <a:pPr eaLnBrk="1" hangingPunct="1"/>
            <a:endParaRPr lang="en-US" sz="2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12" dur="500"/>
                                        <p:tgtEl>
                                          <p:spTgt spid="1229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17" dur="500"/>
                                        <p:tgtEl>
                                          <p:spTgt spid="1229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blinds(horizontal)">
                                      <p:cBhvr>
                                        <p:cTn id="22" dur="500"/>
                                        <p:tgtEl>
                                          <p:spTgt spid="1229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animEffect transition="in" filter="blinds(horizontal)">
                                      <p:cBhvr>
                                        <p:cTn id="27" dur="500"/>
                                        <p:tgtEl>
                                          <p:spTgt spid="1229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291">
                                            <p:txEl>
                                              <p:pRg st="7" end="7"/>
                                            </p:txEl>
                                          </p:spTgt>
                                        </p:tgtEl>
                                        <p:attrNameLst>
                                          <p:attrName>style.visibility</p:attrName>
                                        </p:attrNameLst>
                                      </p:cBhvr>
                                      <p:to>
                                        <p:strVal val="visible"/>
                                      </p:to>
                                    </p:set>
                                    <p:animEffect transition="in" filter="blinds(horizontal)">
                                      <p:cBhvr>
                                        <p:cTn id="32" dur="5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533400" y="1143000"/>
            <a:ext cx="8305800" cy="5334000"/>
          </a:xfrm>
          <a:prstGeom prst="rect">
            <a:avLst/>
          </a:prstGeom>
          <a:noFill/>
          <a:ln w="9525">
            <a:noFill/>
            <a:miter lim="800000"/>
            <a:headEnd/>
            <a:tailEnd/>
          </a:ln>
        </p:spPr>
        <p:txBody>
          <a:bodyPr/>
          <a:lstStyle/>
          <a:p>
            <a:pPr marL="342900" indent="-342900">
              <a:spcBef>
                <a:spcPct val="20000"/>
              </a:spcBef>
              <a:buFontTx/>
              <a:buChar char="•"/>
              <a:defRPr/>
            </a:pPr>
            <a:endParaRPr lang="en-US" sz="800" kern="0" dirty="0">
              <a:solidFill>
                <a:srgbClr val="2B2C0E"/>
              </a:solidFill>
              <a:latin typeface="+mn-lt"/>
            </a:endParaRPr>
          </a:p>
          <a:p>
            <a:pPr marL="514350" indent="-514350">
              <a:spcBef>
                <a:spcPct val="20000"/>
              </a:spcBef>
              <a:buFont typeface="+mj-lt"/>
              <a:buAutoNum type="arabicPeriod"/>
              <a:defRPr/>
            </a:pPr>
            <a:r>
              <a:rPr lang="en-US" sz="2400" dirty="0">
                <a:latin typeface="+mn-lt"/>
              </a:rPr>
              <a:t>Seniority Provisions</a:t>
            </a:r>
            <a:endParaRPr lang="en-US" sz="2400" kern="0" dirty="0">
              <a:latin typeface="+mn-lt"/>
            </a:endParaRPr>
          </a:p>
          <a:p>
            <a:pPr marL="514350" indent="-514350">
              <a:spcBef>
                <a:spcPct val="20000"/>
              </a:spcBef>
              <a:buFont typeface="+mj-lt"/>
              <a:buAutoNum type="arabicPeriod"/>
              <a:defRPr/>
            </a:pPr>
            <a:endParaRPr lang="en-US" sz="800" kern="0" dirty="0">
              <a:latin typeface="+mn-lt"/>
            </a:endParaRPr>
          </a:p>
          <a:p>
            <a:pPr marL="514350" indent="-514350">
              <a:spcBef>
                <a:spcPct val="20000"/>
              </a:spcBef>
              <a:buFont typeface="+mj-lt"/>
              <a:buAutoNum type="arabicPeriod"/>
              <a:defRPr/>
            </a:pPr>
            <a:r>
              <a:rPr lang="en-US" sz="2400" kern="0" dirty="0">
                <a:latin typeface="+mn-lt"/>
              </a:rPr>
              <a:t>Call Provision (callable bond)</a:t>
            </a:r>
            <a:endParaRPr lang="en-US" sz="2400" kern="0" dirty="0">
              <a:latin typeface="+mn-lt"/>
            </a:endParaRPr>
          </a:p>
          <a:p>
            <a:pPr marL="914400" lvl="1" indent="-342900">
              <a:spcBef>
                <a:spcPct val="20000"/>
              </a:spcBef>
              <a:buFont typeface="Tahoma" pitchFamily="34" charset="0"/>
              <a:buChar char="–"/>
              <a:defRPr/>
            </a:pPr>
            <a:r>
              <a:rPr lang="en-US" sz="2400" kern="0" dirty="0">
                <a:latin typeface="+mn-lt"/>
              </a:rPr>
              <a:t>Fixed-Price Call Provisions</a:t>
            </a:r>
          </a:p>
          <a:p>
            <a:pPr marL="914400" lvl="1" indent="-342900">
              <a:spcBef>
                <a:spcPct val="20000"/>
              </a:spcBef>
              <a:buFont typeface="Tahoma" pitchFamily="34" charset="0"/>
              <a:buChar char="–"/>
              <a:defRPr/>
            </a:pPr>
            <a:r>
              <a:rPr lang="en-US" sz="2400" dirty="0">
                <a:latin typeface="+mn-lt"/>
              </a:rPr>
              <a:t>Make-Whole Call Provisions</a:t>
            </a:r>
          </a:p>
          <a:p>
            <a:pPr marL="514350" indent="-514350">
              <a:spcBef>
                <a:spcPct val="20000"/>
              </a:spcBef>
              <a:buFont typeface="+mj-lt"/>
              <a:buAutoNum type="arabicPeriod"/>
              <a:defRPr/>
            </a:pPr>
            <a:endParaRPr lang="en-US" sz="800" dirty="0">
              <a:latin typeface="+mn-lt"/>
            </a:endParaRPr>
          </a:p>
          <a:p>
            <a:pPr marL="514350" indent="-514350">
              <a:spcBef>
                <a:spcPct val="20000"/>
              </a:spcBef>
              <a:buFont typeface="+mj-lt"/>
              <a:buAutoNum type="arabicPeriod"/>
              <a:defRPr/>
            </a:pPr>
            <a:r>
              <a:rPr lang="en-US" sz="2400" dirty="0">
                <a:latin typeface="+mn-lt"/>
              </a:rPr>
              <a:t>Put Provisions (</a:t>
            </a:r>
            <a:r>
              <a:rPr lang="en-US" sz="2400" dirty="0" err="1">
                <a:latin typeface="+mn-lt"/>
              </a:rPr>
              <a:t>putable</a:t>
            </a:r>
            <a:r>
              <a:rPr lang="en-US" sz="2400" dirty="0">
                <a:latin typeface="+mn-lt"/>
              </a:rPr>
              <a:t> bond)</a:t>
            </a:r>
            <a:endParaRPr lang="en-US" sz="2400" dirty="0">
              <a:latin typeface="+mn-lt"/>
            </a:endParaRPr>
          </a:p>
          <a:p>
            <a:pPr marL="514350" indent="-514350">
              <a:spcBef>
                <a:spcPct val="20000"/>
              </a:spcBef>
              <a:buFont typeface="+mj-lt"/>
              <a:buAutoNum type="arabicPeriod"/>
              <a:defRPr/>
            </a:pPr>
            <a:endParaRPr lang="en-US" sz="800" dirty="0">
              <a:latin typeface="+mn-lt"/>
            </a:endParaRPr>
          </a:p>
          <a:p>
            <a:pPr marL="514350" indent="-514350">
              <a:spcBef>
                <a:spcPct val="20000"/>
              </a:spcBef>
              <a:buFont typeface="+mj-lt"/>
              <a:buAutoNum type="arabicPeriod"/>
              <a:defRPr/>
            </a:pPr>
            <a:r>
              <a:rPr lang="en-US" sz="2400" dirty="0">
                <a:latin typeface="+mn-lt"/>
              </a:rPr>
              <a:t>Bond-to-Stock </a:t>
            </a:r>
            <a:r>
              <a:rPr lang="en-US" sz="2400" dirty="0">
                <a:latin typeface="+mn-lt"/>
              </a:rPr>
              <a:t>Conversion </a:t>
            </a:r>
            <a:r>
              <a:rPr lang="en-US" sz="2400" dirty="0">
                <a:latin typeface="+mn-lt"/>
              </a:rPr>
              <a:t>Provisions (convertible bond)</a:t>
            </a:r>
            <a:endParaRPr lang="en-US" sz="2400" b="1" kern="0" dirty="0">
              <a:solidFill>
                <a:srgbClr val="2B2C0E"/>
              </a:solidFill>
              <a:latin typeface="+mn-lt"/>
            </a:endParaRPr>
          </a:p>
          <a:p>
            <a:pPr marL="514350" indent="-514350">
              <a:spcBef>
                <a:spcPct val="20000"/>
              </a:spcBef>
              <a:buFont typeface="+mj-lt"/>
              <a:buAutoNum type="arabicPeriod"/>
              <a:defRPr/>
            </a:pPr>
            <a:endParaRPr lang="en-US" sz="800" dirty="0">
              <a:latin typeface="+mn-lt"/>
            </a:endParaRPr>
          </a:p>
          <a:p>
            <a:pPr marL="514350" indent="-514350">
              <a:spcBef>
                <a:spcPct val="20000"/>
              </a:spcBef>
              <a:buFont typeface="+mj-lt"/>
              <a:buAutoNum type="arabicPeriod"/>
              <a:defRPr/>
            </a:pPr>
            <a:r>
              <a:rPr lang="en-US" sz="2400" dirty="0">
                <a:latin typeface="+mn-lt"/>
              </a:rPr>
              <a:t>Bond </a:t>
            </a:r>
            <a:r>
              <a:rPr lang="en-US" sz="2400" dirty="0">
                <a:latin typeface="+mn-lt"/>
              </a:rPr>
              <a:t>Maturity </a:t>
            </a:r>
            <a:r>
              <a:rPr lang="en-US" sz="2400" dirty="0" smtClean="0">
                <a:latin typeface="+mn-lt"/>
              </a:rPr>
              <a:t>and Principal Payment Provisions</a:t>
            </a:r>
            <a:endParaRPr lang="en-US" sz="2400" dirty="0">
              <a:latin typeface="+mn-lt"/>
            </a:endParaRPr>
          </a:p>
          <a:p>
            <a:pPr marL="514350" indent="-514350">
              <a:spcBef>
                <a:spcPct val="20000"/>
              </a:spcBef>
              <a:buFont typeface="+mj-lt"/>
              <a:buAutoNum type="arabicPeriod"/>
              <a:defRPr/>
            </a:pPr>
            <a:endParaRPr lang="en-US" sz="800" dirty="0"/>
          </a:p>
          <a:p>
            <a:pPr marL="514350" indent="-514350">
              <a:spcBef>
                <a:spcPct val="20000"/>
              </a:spcBef>
              <a:buFont typeface="+mj-lt"/>
              <a:buAutoNum type="arabicPeriod"/>
              <a:defRPr/>
            </a:pPr>
            <a:r>
              <a:rPr lang="en-US" sz="2400" dirty="0" smtClean="0"/>
              <a:t>Coupon Payment Provisions</a:t>
            </a:r>
          </a:p>
          <a:p>
            <a:pPr marL="514350" indent="-514350">
              <a:spcBef>
                <a:spcPct val="20000"/>
              </a:spcBef>
              <a:buFont typeface="+mj-lt"/>
              <a:buAutoNum type="arabicPeriod"/>
              <a:defRPr/>
            </a:pPr>
            <a:endParaRPr lang="en-US" sz="800" dirty="0" smtClean="0"/>
          </a:p>
          <a:p>
            <a:pPr marL="514350" indent="-514350">
              <a:spcBef>
                <a:spcPct val="20000"/>
              </a:spcBef>
              <a:buFont typeface="+mj-lt"/>
              <a:buAutoNum type="arabicPeriod"/>
              <a:defRPr/>
            </a:pPr>
            <a:r>
              <a:rPr lang="en-US" sz="2400" dirty="0" smtClean="0"/>
              <a:t>Protective Covenant</a:t>
            </a:r>
            <a:endParaRPr lang="en-US" sz="2400" dirty="0"/>
          </a:p>
          <a:p>
            <a:pPr marL="514350" indent="-514350">
              <a:spcBef>
                <a:spcPct val="20000"/>
              </a:spcBef>
              <a:buFont typeface="+mj-lt"/>
              <a:buAutoNum type="arabicPeriod"/>
              <a:defRPr/>
            </a:pPr>
            <a:endParaRPr lang="en-US" sz="800" dirty="0"/>
          </a:p>
        </p:txBody>
      </p:sp>
      <p:sp>
        <p:nvSpPr>
          <p:cNvPr id="3" name="Rectangle 2"/>
          <p:cNvSpPr txBox="1">
            <a:spLocks noChangeArrowheads="1"/>
          </p:cNvSpPr>
          <p:nvPr/>
        </p:nvSpPr>
        <p:spPr bwMode="auto">
          <a:xfrm>
            <a:off x="457200" y="304800"/>
            <a:ext cx="8382000" cy="914400"/>
          </a:xfrm>
          <a:prstGeom prst="rect">
            <a:avLst/>
          </a:prstGeom>
          <a:noFill/>
          <a:ln w="9525">
            <a:noFill/>
            <a:miter lim="800000"/>
            <a:headEnd/>
            <a:tailEnd/>
          </a:ln>
        </p:spPr>
        <p:txBody>
          <a:bodyPr anchor="ctr"/>
          <a:lstStyle/>
          <a:p>
            <a:pPr algn="ctr">
              <a:defRPr/>
            </a:pPr>
            <a:r>
              <a:rPr lang="en-US" sz="3500" kern="0" dirty="0">
                <a:solidFill>
                  <a:srgbClr val="2B2C0E"/>
                </a:solidFill>
                <a:latin typeface="+mj-lt"/>
                <a:ea typeface="+mj-ea"/>
                <a:cs typeface="+mj-cs"/>
              </a:rPr>
              <a:t>Bond Indentures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blinds(horizontal)">
                                      <p:cBhvr>
                                        <p:cTn id="10" dur="500"/>
                                        <p:tgtEl>
                                          <p:spTgt spid="2">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blinds(horizontal)">
                                      <p:cBhvr>
                                        <p:cTn id="13" dur="500"/>
                                        <p:tgtEl>
                                          <p:spTgt spid="2">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
                                            <p:txEl>
                                              <p:pRg st="5" end="5"/>
                                            </p:txEl>
                                          </p:spTgt>
                                        </p:tgtEl>
                                        <p:attrNameLst>
                                          <p:attrName>style.visibility</p:attrName>
                                        </p:attrNameLst>
                                      </p:cBhvr>
                                      <p:to>
                                        <p:strVal val="visible"/>
                                      </p:to>
                                    </p:set>
                                    <p:animEffect transition="in" filter="blinds(horizontal)">
                                      <p:cBhvr>
                                        <p:cTn id="16" dur="500"/>
                                        <p:tgtEl>
                                          <p:spTgt spid="2">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animEffect transition="in" filter="blinds(horizontal)">
                                      <p:cBhvr>
                                        <p:cTn id="19" dur="500"/>
                                        <p:tgtEl>
                                          <p:spTgt spid="2">
                                            <p:txEl>
                                              <p:pRg st="7" end="7"/>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2">
                                            <p:txEl>
                                              <p:pRg st="9" end="9"/>
                                            </p:txEl>
                                          </p:spTgt>
                                        </p:tgtEl>
                                        <p:attrNameLst>
                                          <p:attrName>style.visibility</p:attrName>
                                        </p:attrNameLst>
                                      </p:cBhvr>
                                      <p:to>
                                        <p:strVal val="visible"/>
                                      </p:to>
                                    </p:set>
                                    <p:animEffect transition="in" filter="blinds(horizontal)">
                                      <p:cBhvr>
                                        <p:cTn id="22" dur="500"/>
                                        <p:tgtEl>
                                          <p:spTgt spid="2">
                                            <p:txEl>
                                              <p:pRg st="9" end="9"/>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animEffect transition="in" filter="blinds(horizontal)">
                                      <p:cBhvr>
                                        <p:cTn id="25" dur="500"/>
                                        <p:tgtEl>
                                          <p:spTgt spid="2">
                                            <p:txEl>
                                              <p:pRg st="11" end="11"/>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2">
                                            <p:txEl>
                                              <p:pRg st="13" end="13"/>
                                            </p:txEl>
                                          </p:spTgt>
                                        </p:tgtEl>
                                        <p:attrNameLst>
                                          <p:attrName>style.visibility</p:attrName>
                                        </p:attrNameLst>
                                      </p:cBhvr>
                                      <p:to>
                                        <p:strVal val="visible"/>
                                      </p:to>
                                    </p:set>
                                    <p:animEffect transition="in" filter="blinds(horizontal)">
                                      <p:cBhvr>
                                        <p:cTn id="28" dur="500"/>
                                        <p:tgtEl>
                                          <p:spTgt spid="2">
                                            <p:txEl>
                                              <p:pRg st="13" end="13"/>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2">
                                            <p:txEl>
                                              <p:pRg st="15" end="15"/>
                                            </p:txEl>
                                          </p:spTgt>
                                        </p:tgtEl>
                                        <p:attrNameLst>
                                          <p:attrName>style.visibility</p:attrName>
                                        </p:attrNameLst>
                                      </p:cBhvr>
                                      <p:to>
                                        <p:strVal val="visible"/>
                                      </p:to>
                                    </p:set>
                                    <p:animEffect transition="in" filter="blinds(horizontal)">
                                      <p:cBhvr>
                                        <p:cTn id="31" dur="500"/>
                                        <p:tgtEl>
                                          <p:spTgt spid="2">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pPr eaLnBrk="1" hangingPunct="1"/>
            <a:r>
              <a:rPr lang="en-US" smtClean="0"/>
              <a:t>1. Seniority Provisions</a:t>
            </a:r>
          </a:p>
        </p:txBody>
      </p:sp>
      <p:sp>
        <p:nvSpPr>
          <p:cNvPr id="14339" name="Rectangle 3"/>
          <p:cNvSpPr>
            <a:spLocks noGrp="1" noChangeArrowheads="1"/>
          </p:cNvSpPr>
          <p:nvPr>
            <p:ph type="body" idx="4294967295"/>
          </p:nvPr>
        </p:nvSpPr>
        <p:spPr>
          <a:xfrm>
            <a:off x="533400" y="1066800"/>
            <a:ext cx="8305800" cy="5105400"/>
          </a:xfrm>
        </p:spPr>
        <p:txBody>
          <a:bodyPr/>
          <a:lstStyle/>
          <a:p>
            <a:pPr eaLnBrk="1" hangingPunct="1"/>
            <a:endParaRPr lang="en-US" dirty="0" smtClean="0"/>
          </a:p>
          <a:p>
            <a:pPr eaLnBrk="1" hangingPunct="1"/>
            <a:r>
              <a:rPr lang="en-US" dirty="0" smtClean="0"/>
              <a:t>Different bond issues can usually be differentiated according to the </a:t>
            </a:r>
            <a:r>
              <a:rPr lang="en-US" b="1" dirty="0" smtClean="0">
                <a:solidFill>
                  <a:srgbClr val="000099"/>
                </a:solidFill>
              </a:rPr>
              <a:t>seniority </a:t>
            </a:r>
            <a:r>
              <a:rPr lang="en-US" dirty="0" smtClean="0"/>
              <a:t>of their claims on the firm’s assets in case of default.</a:t>
            </a:r>
          </a:p>
          <a:p>
            <a:pPr eaLnBrk="1" hangingPunct="1"/>
            <a:endParaRPr lang="en-US" sz="800" dirty="0" smtClean="0"/>
          </a:p>
          <a:p>
            <a:pPr lvl="1" eaLnBrk="1" hangingPunct="1"/>
            <a:r>
              <a:rPr lang="en-US" sz="2000" b="1" dirty="0" smtClean="0"/>
              <a:t>Senior Debentures</a:t>
            </a:r>
            <a:r>
              <a:rPr lang="en-US" sz="2000" dirty="0" smtClean="0"/>
              <a:t> are the bonds paid first in case of default</a:t>
            </a:r>
          </a:p>
          <a:p>
            <a:pPr lvl="1" eaLnBrk="1" hangingPunct="1"/>
            <a:r>
              <a:rPr lang="en-US" sz="2000" b="1" dirty="0" smtClean="0"/>
              <a:t>Subordinated Debentures </a:t>
            </a:r>
            <a:r>
              <a:rPr lang="en-US" sz="2000" dirty="0" smtClean="0"/>
              <a:t>are paid after senior debentures </a:t>
            </a:r>
            <a:endParaRPr lang="en-US" sz="2000" b="1" dirty="0" smtClean="0"/>
          </a:p>
          <a:p>
            <a:pPr eaLnBrk="1" hangingPunct="1"/>
            <a:endParaRPr lang="en-US" sz="1600" dirty="0" smtClean="0"/>
          </a:p>
          <a:p>
            <a:pPr eaLnBrk="1" hangingPunct="1"/>
            <a:r>
              <a:rPr lang="en-US" dirty="0" smtClean="0"/>
              <a:t>Bond seniority may be protected by a </a:t>
            </a:r>
            <a:r>
              <a:rPr lang="en-US" b="1" i="1" dirty="0" smtClean="0">
                <a:solidFill>
                  <a:srgbClr val="000099"/>
                </a:solidFill>
              </a:rPr>
              <a:t>negative pledge </a:t>
            </a:r>
            <a:r>
              <a:rPr lang="en-US" b="1" i="1" dirty="0" smtClean="0">
                <a:solidFill>
                  <a:srgbClr val="000099"/>
                </a:solidFill>
              </a:rPr>
              <a:t>clause</a:t>
            </a:r>
            <a:r>
              <a:rPr lang="en-US" dirty="0" smtClean="0"/>
              <a:t>.</a:t>
            </a:r>
            <a:endParaRPr lang="en-US" b="1" dirty="0" smtClean="0">
              <a:solidFill>
                <a:srgbClr val="000099"/>
              </a:solidFill>
            </a:endParaRPr>
          </a:p>
          <a:p>
            <a:pPr lvl="1" eaLnBrk="1" hangingPunct="1"/>
            <a:r>
              <a:rPr lang="en-US" sz="2400" dirty="0" smtClean="0"/>
              <a:t>A </a:t>
            </a:r>
            <a:r>
              <a:rPr lang="en-US" sz="2400" dirty="0" smtClean="0"/>
              <a:t>negative pledge clause prohibits a new debt issue that would have seniority over existing bonds.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blinds(horizontal)">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39">
                                            <p:txEl>
                                              <p:pRg st="3" end="3"/>
                                            </p:txEl>
                                          </p:spTgt>
                                        </p:tgtEl>
                                        <p:attrNameLst>
                                          <p:attrName>style.visibility</p:attrName>
                                        </p:attrNameLst>
                                      </p:cBhvr>
                                      <p:to>
                                        <p:strVal val="visible"/>
                                      </p:to>
                                    </p:set>
                                    <p:animEffect transition="in" filter="blinds(horizontal)">
                                      <p:cBhvr>
                                        <p:cTn id="12" dur="500"/>
                                        <p:tgtEl>
                                          <p:spTgt spid="1433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animEffect transition="in" filter="blinds(horizontal)">
                                      <p:cBhvr>
                                        <p:cTn id="17" dur="500"/>
                                        <p:tgtEl>
                                          <p:spTgt spid="1433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339">
                                            <p:txEl>
                                              <p:pRg st="6" end="6"/>
                                            </p:txEl>
                                          </p:spTgt>
                                        </p:tgtEl>
                                        <p:attrNameLst>
                                          <p:attrName>style.visibility</p:attrName>
                                        </p:attrNameLst>
                                      </p:cBhvr>
                                      <p:to>
                                        <p:strVal val="visible"/>
                                      </p:to>
                                    </p:set>
                                    <p:animEffect transition="in" filter="blinds(horizontal)">
                                      <p:cBhvr>
                                        <p:cTn id="22" dur="500"/>
                                        <p:tgtEl>
                                          <p:spTgt spid="1433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339">
                                            <p:txEl>
                                              <p:pRg st="7" end="7"/>
                                            </p:txEl>
                                          </p:spTgt>
                                        </p:tgtEl>
                                        <p:attrNameLst>
                                          <p:attrName>style.visibility</p:attrName>
                                        </p:attrNameLst>
                                      </p:cBhvr>
                                      <p:to>
                                        <p:strVal val="visible"/>
                                      </p:to>
                                    </p:set>
                                    <p:animEffect transition="in" filter="blinds(horizontal)">
                                      <p:cBhvr>
                                        <p:cTn id="27" dur="500"/>
                                        <p:tgtEl>
                                          <p:spTgt spid="143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pPr eaLnBrk="1" hangingPunct="1"/>
            <a:r>
              <a:rPr lang="en-US" dirty="0" smtClean="0"/>
              <a:t>2. Callable Bond</a:t>
            </a:r>
            <a:endParaRPr lang="en-US" dirty="0" smtClean="0"/>
          </a:p>
        </p:txBody>
      </p:sp>
      <p:sp>
        <p:nvSpPr>
          <p:cNvPr id="14339" name="Rectangle 3"/>
          <p:cNvSpPr>
            <a:spLocks noGrp="1" noChangeArrowheads="1"/>
          </p:cNvSpPr>
          <p:nvPr>
            <p:ph type="body" idx="4294967295"/>
          </p:nvPr>
        </p:nvSpPr>
        <p:spPr>
          <a:xfrm>
            <a:off x="533400" y="1066800"/>
            <a:ext cx="8305800" cy="5105400"/>
          </a:xfrm>
        </p:spPr>
        <p:txBody>
          <a:bodyPr/>
          <a:lstStyle/>
          <a:p>
            <a:pPr eaLnBrk="1" hangingPunct="1"/>
            <a:endParaRPr lang="en-US" dirty="0" smtClean="0"/>
          </a:p>
          <a:p>
            <a:pPr eaLnBrk="1" hangingPunct="1"/>
            <a:r>
              <a:rPr lang="en-US" dirty="0" smtClean="0"/>
              <a:t>Most corporate bond issues have a call provision. Two major type of call provisions are </a:t>
            </a:r>
            <a:r>
              <a:rPr lang="en-US" b="1" dirty="0" smtClean="0">
                <a:solidFill>
                  <a:srgbClr val="0000FF"/>
                </a:solidFill>
              </a:rPr>
              <a:t>fixed-price</a:t>
            </a:r>
            <a:r>
              <a:rPr lang="en-US" dirty="0" smtClean="0"/>
              <a:t> and m</a:t>
            </a:r>
            <a:r>
              <a:rPr lang="en-US" b="1" dirty="0" smtClean="0">
                <a:solidFill>
                  <a:srgbClr val="0000FF"/>
                </a:solidFill>
              </a:rPr>
              <a:t>ake-whole</a:t>
            </a:r>
          </a:p>
          <a:p>
            <a:pPr eaLnBrk="1" hangingPunct="1"/>
            <a:endParaRPr lang="en-US" sz="1000" dirty="0" smtClean="0"/>
          </a:p>
          <a:p>
            <a:pPr eaLnBrk="1" hangingPunct="1"/>
            <a:r>
              <a:rPr lang="en-US" dirty="0" smtClean="0"/>
              <a:t>From bond holders’ view of point, callable bond is disadvantage and less attractive</a:t>
            </a:r>
          </a:p>
          <a:p>
            <a:pPr eaLnBrk="1" hangingPunct="1"/>
            <a:endParaRPr lang="en-US" sz="1000" dirty="0" smtClean="0"/>
          </a:p>
          <a:p>
            <a:pPr eaLnBrk="1" hangingPunct="1"/>
            <a:r>
              <a:rPr lang="en-US" dirty="0" smtClean="0"/>
              <a:t>Features commonly used to restrict a bond issuer to call:</a:t>
            </a:r>
          </a:p>
          <a:p>
            <a:pPr lvl="1" eaLnBrk="1" hangingPunct="1"/>
            <a:r>
              <a:rPr lang="en-US" sz="2400" dirty="0" smtClean="0"/>
              <a:t>Deferred call provision</a:t>
            </a:r>
          </a:p>
          <a:p>
            <a:pPr lvl="1" eaLnBrk="1" hangingPunct="1"/>
            <a:r>
              <a:rPr lang="en-US" sz="2400" dirty="0" smtClean="0"/>
              <a:t>Premium call price (at least for some periods, and then gradually it is reduced until it eliminated entirely)</a:t>
            </a:r>
          </a:p>
          <a:p>
            <a:pPr lvl="1" eaLnBrk="1" hangingPunct="1"/>
            <a:r>
              <a:rPr lang="en-US" sz="2400" dirty="0" smtClean="0"/>
              <a:t>Refunding provision (prohibit a bond issuer to call solely as response to failing interest rate)</a:t>
            </a:r>
          </a:p>
          <a:p>
            <a:pPr lvl="1" eaLnBrk="1" hangingPunct="1"/>
            <a:endParaRPr lang="en-US" sz="2400" dirty="0" smtClean="0"/>
          </a:p>
          <a:p>
            <a:pPr eaLnBrk="1" hangingPunct="1"/>
            <a:endParaRPr lang="en-US" dirty="0" smtClean="0"/>
          </a:p>
          <a:p>
            <a:pPr eaLnBrk="1" hangingPunct="1"/>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blinds(horizontal)">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39">
                                            <p:txEl>
                                              <p:pRg st="3" end="3"/>
                                            </p:txEl>
                                          </p:spTgt>
                                        </p:tgtEl>
                                        <p:attrNameLst>
                                          <p:attrName>style.visibility</p:attrName>
                                        </p:attrNameLst>
                                      </p:cBhvr>
                                      <p:to>
                                        <p:strVal val="visible"/>
                                      </p:to>
                                    </p:set>
                                    <p:animEffect transition="in" filter="blinds(horizontal)">
                                      <p:cBhvr>
                                        <p:cTn id="12" dur="500"/>
                                        <p:tgtEl>
                                          <p:spTgt spid="1433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339">
                                            <p:txEl>
                                              <p:pRg st="5" end="5"/>
                                            </p:txEl>
                                          </p:spTgt>
                                        </p:tgtEl>
                                        <p:attrNameLst>
                                          <p:attrName>style.visibility</p:attrName>
                                        </p:attrNameLst>
                                      </p:cBhvr>
                                      <p:to>
                                        <p:strVal val="visible"/>
                                      </p:to>
                                    </p:set>
                                    <p:animEffect transition="in" filter="blinds(horizontal)">
                                      <p:cBhvr>
                                        <p:cTn id="17" dur="500"/>
                                        <p:tgtEl>
                                          <p:spTgt spid="14339">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339">
                                            <p:txEl>
                                              <p:pRg st="6" end="6"/>
                                            </p:txEl>
                                          </p:spTgt>
                                        </p:tgtEl>
                                        <p:attrNameLst>
                                          <p:attrName>style.visibility</p:attrName>
                                        </p:attrNameLst>
                                      </p:cBhvr>
                                      <p:to>
                                        <p:strVal val="visible"/>
                                      </p:to>
                                    </p:set>
                                    <p:animEffect transition="in" filter="blinds(horizontal)">
                                      <p:cBhvr>
                                        <p:cTn id="22" dur="500"/>
                                        <p:tgtEl>
                                          <p:spTgt spid="1433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339">
                                            <p:txEl>
                                              <p:pRg st="7" end="7"/>
                                            </p:txEl>
                                          </p:spTgt>
                                        </p:tgtEl>
                                        <p:attrNameLst>
                                          <p:attrName>style.visibility</p:attrName>
                                        </p:attrNameLst>
                                      </p:cBhvr>
                                      <p:to>
                                        <p:strVal val="visible"/>
                                      </p:to>
                                    </p:set>
                                    <p:animEffect transition="in" filter="blinds(horizontal)">
                                      <p:cBhvr>
                                        <p:cTn id="27" dur="500"/>
                                        <p:tgtEl>
                                          <p:spTgt spid="14339">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339">
                                            <p:txEl>
                                              <p:pRg st="8" end="8"/>
                                            </p:txEl>
                                          </p:spTgt>
                                        </p:tgtEl>
                                        <p:attrNameLst>
                                          <p:attrName>style.visibility</p:attrName>
                                        </p:attrNameLst>
                                      </p:cBhvr>
                                      <p:to>
                                        <p:strVal val="visible"/>
                                      </p:to>
                                    </p:set>
                                    <p:animEffect transition="in" filter="blinds(horizontal)">
                                      <p:cBhvr>
                                        <p:cTn id="32" dur="500"/>
                                        <p:tgtEl>
                                          <p:spTgt spid="143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457200" y="127000"/>
            <a:ext cx="8382000" cy="914400"/>
          </a:xfrm>
        </p:spPr>
        <p:txBody>
          <a:bodyPr anchor="b"/>
          <a:lstStyle/>
          <a:p>
            <a:pPr eaLnBrk="1" hangingPunct="1"/>
            <a:r>
              <a:rPr lang="en-US" smtClean="0"/>
              <a:t>2a. Fixed-Price Call Provisions</a:t>
            </a:r>
          </a:p>
        </p:txBody>
      </p:sp>
      <p:sp>
        <p:nvSpPr>
          <p:cNvPr id="15363" name="Rectangle 3"/>
          <p:cNvSpPr>
            <a:spLocks noGrp="1" noChangeArrowheads="1"/>
          </p:cNvSpPr>
          <p:nvPr>
            <p:ph type="body" idx="4294967295"/>
          </p:nvPr>
        </p:nvSpPr>
        <p:spPr/>
        <p:txBody>
          <a:bodyPr/>
          <a:lstStyle/>
          <a:p>
            <a:pPr eaLnBrk="1" hangingPunct="1"/>
            <a:endParaRPr lang="en-US" sz="1200" dirty="0" smtClean="0"/>
          </a:p>
          <a:p>
            <a:pPr eaLnBrk="1" hangingPunct="1"/>
            <a:endParaRPr lang="en-US" sz="800" dirty="0" smtClean="0"/>
          </a:p>
          <a:p>
            <a:pPr eaLnBrk="1" hangingPunct="1"/>
            <a:r>
              <a:rPr lang="en-US" dirty="0" smtClean="0"/>
              <a:t>A </a:t>
            </a:r>
            <a:r>
              <a:rPr lang="en-US" dirty="0" smtClean="0"/>
              <a:t>traditional, </a:t>
            </a:r>
            <a:r>
              <a:rPr lang="en-US" b="1" i="1" dirty="0" smtClean="0">
                <a:solidFill>
                  <a:srgbClr val="0000FF"/>
                </a:solidFill>
              </a:rPr>
              <a:t>fixed-price call provision</a:t>
            </a:r>
            <a:r>
              <a:rPr lang="en-US" dirty="0" smtClean="0">
                <a:solidFill>
                  <a:srgbClr val="0000FF"/>
                </a:solidFill>
              </a:rPr>
              <a:t> </a:t>
            </a:r>
            <a:r>
              <a:rPr lang="en-US" dirty="0" smtClean="0"/>
              <a:t>allows the issuer to buy back all or part of its outstanding bonds at a </a:t>
            </a:r>
            <a:r>
              <a:rPr lang="en-US" u="sng" dirty="0" smtClean="0"/>
              <a:t>specified call price</a:t>
            </a:r>
            <a:r>
              <a:rPr lang="en-US" dirty="0" smtClean="0"/>
              <a:t> sometime before the bonds </a:t>
            </a:r>
            <a:r>
              <a:rPr lang="en-US" dirty="0" smtClean="0"/>
              <a:t>mature.</a:t>
            </a:r>
            <a:endParaRPr lang="en-US" dirty="0" smtClean="0"/>
          </a:p>
          <a:p>
            <a:pPr eaLnBrk="1" hangingPunct="1"/>
            <a:endParaRPr lang="en-US" sz="1000" dirty="0" smtClean="0"/>
          </a:p>
          <a:p>
            <a:pPr eaLnBrk="1" hangingPunct="1"/>
            <a:r>
              <a:rPr lang="en-US" dirty="0" smtClean="0"/>
              <a:t>When interest rates fall, bond prices increase.</a:t>
            </a:r>
          </a:p>
          <a:p>
            <a:pPr lvl="1" eaLnBrk="1" hangingPunct="1"/>
            <a:r>
              <a:rPr lang="en-US" sz="2000" dirty="0" smtClean="0"/>
              <a:t>The corporation can “call-in” the existing bonds, i.e., pay the call price.</a:t>
            </a:r>
          </a:p>
          <a:p>
            <a:pPr lvl="1" eaLnBrk="1" hangingPunct="1"/>
            <a:r>
              <a:rPr lang="en-US" sz="2000" dirty="0" smtClean="0"/>
              <a:t>The corporation can then issue new bonds with a lower coupon.</a:t>
            </a:r>
          </a:p>
          <a:p>
            <a:pPr lvl="1" eaLnBrk="1" hangingPunct="1"/>
            <a:r>
              <a:rPr lang="en-US" sz="2000" dirty="0" smtClean="0"/>
              <a:t>This process is called </a:t>
            </a:r>
            <a:r>
              <a:rPr lang="en-US" sz="2000" b="1" i="1" dirty="0" smtClean="0"/>
              <a:t>bond refunding</a:t>
            </a:r>
            <a:r>
              <a:rPr lang="en-US" sz="2000" b="1" dirty="0" smtClean="0"/>
              <a:t>.</a:t>
            </a:r>
          </a:p>
          <a:p>
            <a:pPr eaLnBrk="1" hangingPunct="1"/>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7" dur="500"/>
                                        <p:tgtEl>
                                          <p:spTgt spid="1536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12" dur="500"/>
                                        <p:tgtEl>
                                          <p:spTgt spid="1536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363">
                                            <p:txEl>
                                              <p:pRg st="5" end="5"/>
                                            </p:txEl>
                                          </p:spTgt>
                                        </p:tgtEl>
                                        <p:attrNameLst>
                                          <p:attrName>style.visibility</p:attrName>
                                        </p:attrNameLst>
                                      </p:cBhvr>
                                      <p:to>
                                        <p:strVal val="visible"/>
                                      </p:to>
                                    </p:set>
                                    <p:animEffect transition="in" filter="blinds(horizontal)">
                                      <p:cBhvr>
                                        <p:cTn id="17" dur="500"/>
                                        <p:tgtEl>
                                          <p:spTgt spid="1536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363">
                                            <p:txEl>
                                              <p:pRg st="6" end="6"/>
                                            </p:txEl>
                                          </p:spTgt>
                                        </p:tgtEl>
                                        <p:attrNameLst>
                                          <p:attrName>style.visibility</p:attrName>
                                        </p:attrNameLst>
                                      </p:cBhvr>
                                      <p:to>
                                        <p:strVal val="visible"/>
                                      </p:to>
                                    </p:set>
                                    <p:animEffect transition="in" filter="blinds(horizontal)">
                                      <p:cBhvr>
                                        <p:cTn id="22" dur="500"/>
                                        <p:tgtEl>
                                          <p:spTgt spid="1536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363">
                                            <p:txEl>
                                              <p:pRg st="7" end="7"/>
                                            </p:txEl>
                                          </p:spTgt>
                                        </p:tgtEl>
                                        <p:attrNameLst>
                                          <p:attrName>style.visibility</p:attrName>
                                        </p:attrNameLst>
                                      </p:cBhvr>
                                      <p:to>
                                        <p:strVal val="visible"/>
                                      </p:to>
                                    </p:set>
                                    <p:animEffect transition="in" filter="blinds(horizontal)">
                                      <p:cBhvr>
                                        <p:cTn id="27" dur="500"/>
                                        <p:tgtEl>
                                          <p:spTgt spid="153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609600" y="76200"/>
            <a:ext cx="8382000" cy="914400"/>
          </a:xfrm>
        </p:spPr>
        <p:txBody>
          <a:bodyPr/>
          <a:lstStyle/>
          <a:p>
            <a:pPr eaLnBrk="1" hangingPunct="1"/>
            <a:r>
              <a:rPr lang="en-US" sz="2800" smtClean="0"/>
              <a:t>Maximum Price of a Fixed-Price Callable Bond</a:t>
            </a:r>
          </a:p>
        </p:txBody>
      </p:sp>
      <p:sp>
        <p:nvSpPr>
          <p:cNvPr id="16387" name="Rectangle 3"/>
          <p:cNvSpPr>
            <a:spLocks noGrp="1" noChangeArrowheads="1"/>
          </p:cNvSpPr>
          <p:nvPr>
            <p:ph type="body" idx="4294967295"/>
          </p:nvPr>
        </p:nvSpPr>
        <p:spPr/>
        <p:txBody>
          <a:bodyPr/>
          <a:lstStyle/>
          <a:p>
            <a:pPr marL="800100" indent="0" eaLnBrk="1" hangingPunct="1">
              <a:buNone/>
            </a:pPr>
            <a:r>
              <a:rPr lang="en-US" sz="2200" i="1" dirty="0" smtClean="0"/>
              <a:t>No matter how low market interest rates fall, the maximum price of an unprotected fixed-price callable bond is most likely its call price</a:t>
            </a:r>
          </a:p>
          <a:p>
            <a:pPr eaLnBrk="1" hangingPunct="1"/>
            <a:endParaRPr lang="en-US" i="1" dirty="0" smtClean="0"/>
          </a:p>
          <a:p>
            <a:pPr eaLnBrk="1" hangingPunct="1">
              <a:buFontTx/>
              <a:buNone/>
            </a:pPr>
            <a:endParaRPr lang="en-US" dirty="0" smtClean="0"/>
          </a:p>
        </p:txBody>
      </p:sp>
      <p:pic>
        <p:nvPicPr>
          <p:cNvPr id="16388" name="Picture 6" descr="jor82353_f1802"/>
          <p:cNvPicPr>
            <a:picLocks noChangeAspect="1" noChangeArrowheads="1"/>
          </p:cNvPicPr>
          <p:nvPr/>
        </p:nvPicPr>
        <p:blipFill>
          <a:blip r:embed="rId3" cstate="print"/>
          <a:srcRect/>
          <a:stretch>
            <a:fillRect/>
          </a:stretch>
        </p:blipFill>
        <p:spPr bwMode="auto">
          <a:xfrm>
            <a:off x="762000" y="2514600"/>
            <a:ext cx="7820025" cy="3933825"/>
          </a:xfrm>
          <a:prstGeom prst="rect">
            <a:avLst/>
          </a:prstGeom>
          <a:noFill/>
          <a:ln w="9525">
            <a:noFill/>
            <a:miter lim="800000"/>
            <a:headEnd/>
            <a:tailEnd/>
          </a:ln>
        </p:spPr>
      </p:pic>
      <p:sp>
        <p:nvSpPr>
          <p:cNvPr id="5" name="TextBox 4"/>
          <p:cNvSpPr txBox="1"/>
          <p:nvPr/>
        </p:nvSpPr>
        <p:spPr>
          <a:xfrm>
            <a:off x="5257801" y="2743200"/>
            <a:ext cx="3124200" cy="1754326"/>
          </a:xfrm>
          <a:prstGeom prst="rect">
            <a:avLst/>
          </a:prstGeom>
          <a:noFill/>
        </p:spPr>
        <p:txBody>
          <a:bodyPr wrap="square" rtlCol="0">
            <a:spAutoFit/>
          </a:bodyPr>
          <a:lstStyle/>
          <a:p>
            <a:r>
              <a:rPr lang="en-US" dirty="0" smtClean="0"/>
              <a:t>The graph of bond price for fixed-price callable bond is straight line</a:t>
            </a:r>
          </a:p>
          <a:p>
            <a:endParaRPr lang="en-US" dirty="0"/>
          </a:p>
          <a:p>
            <a:r>
              <a:rPr lang="en-US" dirty="0" smtClean="0"/>
              <a:t>The call price would be a ceiling value for that bond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linds(horizontal)">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88"/>
                                        </p:tgtEl>
                                        <p:attrNameLst>
                                          <p:attrName>style.visibility</p:attrName>
                                        </p:attrNameLst>
                                      </p:cBhvr>
                                      <p:to>
                                        <p:strVal val="visible"/>
                                      </p:to>
                                    </p:set>
                                    <p:animEffect transition="in" filter="blinds(horizontal)">
                                      <p:cBhvr>
                                        <p:cTn id="12" dur="500"/>
                                        <p:tgtEl>
                                          <p:spTgt spid="1638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linds(horizontal)">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457200" y="76200"/>
            <a:ext cx="8382000" cy="914400"/>
          </a:xfrm>
        </p:spPr>
        <p:txBody>
          <a:bodyPr anchor="b"/>
          <a:lstStyle/>
          <a:p>
            <a:pPr eaLnBrk="1" hangingPunct="1"/>
            <a:r>
              <a:rPr lang="en-US" smtClean="0"/>
              <a:t>2b. Make-Whole Call Provisions</a:t>
            </a:r>
          </a:p>
        </p:txBody>
      </p:sp>
      <p:sp>
        <p:nvSpPr>
          <p:cNvPr id="17411" name="Rectangle 3"/>
          <p:cNvSpPr>
            <a:spLocks noGrp="1" noChangeArrowheads="1"/>
          </p:cNvSpPr>
          <p:nvPr>
            <p:ph type="body" idx="4294967295"/>
          </p:nvPr>
        </p:nvSpPr>
        <p:spPr>
          <a:xfrm>
            <a:off x="609600" y="838200"/>
            <a:ext cx="8229600" cy="5334000"/>
          </a:xfrm>
        </p:spPr>
        <p:txBody>
          <a:bodyPr/>
          <a:lstStyle/>
          <a:p>
            <a:pPr eaLnBrk="1" hangingPunct="1"/>
            <a:endParaRPr lang="en-US" sz="2000" dirty="0" smtClean="0"/>
          </a:p>
          <a:p>
            <a:pPr eaLnBrk="1" hangingPunct="1"/>
            <a:r>
              <a:rPr lang="en-US" sz="2200" b="1" i="1" dirty="0" smtClean="0">
                <a:solidFill>
                  <a:srgbClr val="000099"/>
                </a:solidFill>
              </a:rPr>
              <a:t>Make-whole call provisions</a:t>
            </a:r>
            <a:r>
              <a:rPr lang="en-US" sz="2200" dirty="0" smtClean="0"/>
              <a:t> allows the issuers to pay off the remaining debt early. It is the same with a fixed-price call provision, except:</a:t>
            </a:r>
          </a:p>
          <a:p>
            <a:pPr lvl="1" eaLnBrk="1" hangingPunct="1"/>
            <a:r>
              <a:rPr lang="en-US" sz="2000" dirty="0" smtClean="0"/>
              <a:t>The issuer must pay the bondholders a price equal to the present value of all remaining </a:t>
            </a:r>
            <a:r>
              <a:rPr lang="en-US" sz="2000" dirty="0" smtClean="0"/>
              <a:t>payments (actual bond value)</a:t>
            </a:r>
            <a:endParaRPr lang="en-US" sz="2000" dirty="0" smtClean="0"/>
          </a:p>
          <a:p>
            <a:pPr lvl="1" eaLnBrk="1" hangingPunct="1"/>
            <a:r>
              <a:rPr lang="en-US" sz="2000" dirty="0" smtClean="0"/>
              <a:t>The discount rate used to calculate this present value is equal to:</a:t>
            </a:r>
          </a:p>
          <a:p>
            <a:pPr lvl="2" eaLnBrk="1" hangingPunct="1"/>
            <a:r>
              <a:rPr lang="en-US" sz="1800" dirty="0" smtClean="0"/>
              <a:t>The yield of a comparable maturity U.S. Treasury security</a:t>
            </a:r>
          </a:p>
          <a:p>
            <a:pPr lvl="2" eaLnBrk="1" hangingPunct="1">
              <a:buFontTx/>
              <a:buNone/>
            </a:pPr>
            <a:r>
              <a:rPr lang="en-US" sz="1800" dirty="0" smtClean="0"/>
              <a:t>    </a:t>
            </a:r>
            <a:r>
              <a:rPr lang="en-US" sz="1800" b="1" dirty="0" smtClean="0">
                <a:solidFill>
                  <a:srgbClr val="FF0000"/>
                </a:solidFill>
              </a:rPr>
              <a:t>plus</a:t>
            </a:r>
          </a:p>
          <a:p>
            <a:pPr lvl="2" eaLnBrk="1" hangingPunct="1"/>
            <a:r>
              <a:rPr lang="en-US" sz="1800" dirty="0" smtClean="0"/>
              <a:t>A fixed, pre-specified </a:t>
            </a:r>
            <a:r>
              <a:rPr lang="en-US" sz="1800" b="1" i="1" dirty="0" smtClean="0">
                <a:solidFill>
                  <a:srgbClr val="000099"/>
                </a:solidFill>
              </a:rPr>
              <a:t>make-whole premium</a:t>
            </a:r>
          </a:p>
          <a:p>
            <a:pPr lvl="2" eaLnBrk="1" hangingPunct="1">
              <a:buFontTx/>
              <a:buNone/>
            </a:pPr>
            <a:endParaRPr lang="en-US" sz="1800" b="1" i="1" dirty="0" smtClean="0">
              <a:solidFill>
                <a:srgbClr val="000099"/>
              </a:solidFill>
            </a:endParaRPr>
          </a:p>
          <a:p>
            <a:pPr eaLnBrk="1" hangingPunct="1"/>
            <a:r>
              <a:rPr lang="en-US" sz="2000" dirty="0" smtClean="0"/>
              <a:t>As interest rates decrease:</a:t>
            </a:r>
          </a:p>
          <a:p>
            <a:pPr lvl="1" eaLnBrk="1" hangingPunct="1"/>
            <a:r>
              <a:rPr lang="en-US" sz="2000" dirty="0" smtClean="0"/>
              <a:t>the make-whole call price increases</a:t>
            </a:r>
          </a:p>
          <a:p>
            <a:pPr lvl="1" eaLnBrk="1" hangingPunct="1"/>
            <a:r>
              <a:rPr lang="en-US" sz="2000" dirty="0" smtClean="0"/>
              <a:t>But, even in the region of low yields, these bonds still exhibit the standard </a:t>
            </a:r>
            <a:r>
              <a:rPr lang="en-US" sz="2000" i="1" dirty="0" smtClean="0"/>
              <a:t>convex price-yield relationship </a:t>
            </a:r>
            <a:r>
              <a:rPr lang="en-US" sz="2000" dirty="0" smtClean="0"/>
              <a:t>in all yield regions.</a:t>
            </a:r>
            <a:endParaRPr lang="en-US" sz="2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7" dur="5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12" dur="500"/>
                                        <p:tgtEl>
                                          <p:spTgt spid="174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17" dur="500"/>
                                        <p:tgtEl>
                                          <p:spTgt spid="174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22" dur="500"/>
                                        <p:tgtEl>
                                          <p:spTgt spid="174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7411">
                                            <p:txEl>
                                              <p:pRg st="5" end="5"/>
                                            </p:txEl>
                                          </p:spTgt>
                                        </p:tgtEl>
                                        <p:attrNameLst>
                                          <p:attrName>style.visibility</p:attrName>
                                        </p:attrNameLst>
                                      </p:cBhvr>
                                      <p:to>
                                        <p:strVal val="visible"/>
                                      </p:to>
                                    </p:set>
                                    <p:animEffect transition="in" filter="blinds(horizontal)">
                                      <p:cBhvr>
                                        <p:cTn id="27" dur="500"/>
                                        <p:tgtEl>
                                          <p:spTgt spid="1741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7411">
                                            <p:txEl>
                                              <p:pRg st="6" end="6"/>
                                            </p:txEl>
                                          </p:spTgt>
                                        </p:tgtEl>
                                        <p:attrNameLst>
                                          <p:attrName>style.visibility</p:attrName>
                                        </p:attrNameLst>
                                      </p:cBhvr>
                                      <p:to>
                                        <p:strVal val="visible"/>
                                      </p:to>
                                    </p:set>
                                    <p:animEffect transition="in" filter="blinds(horizontal)">
                                      <p:cBhvr>
                                        <p:cTn id="32" dur="500"/>
                                        <p:tgtEl>
                                          <p:spTgt spid="1741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7411">
                                            <p:txEl>
                                              <p:pRg st="8" end="8"/>
                                            </p:txEl>
                                          </p:spTgt>
                                        </p:tgtEl>
                                        <p:attrNameLst>
                                          <p:attrName>style.visibility</p:attrName>
                                        </p:attrNameLst>
                                      </p:cBhvr>
                                      <p:to>
                                        <p:strVal val="visible"/>
                                      </p:to>
                                    </p:set>
                                    <p:animEffect transition="in" filter="blinds(horizontal)">
                                      <p:cBhvr>
                                        <p:cTn id="37" dur="500"/>
                                        <p:tgtEl>
                                          <p:spTgt spid="17411">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7411">
                                            <p:txEl>
                                              <p:pRg st="9" end="9"/>
                                            </p:txEl>
                                          </p:spTgt>
                                        </p:tgtEl>
                                        <p:attrNameLst>
                                          <p:attrName>style.visibility</p:attrName>
                                        </p:attrNameLst>
                                      </p:cBhvr>
                                      <p:to>
                                        <p:strVal val="visible"/>
                                      </p:to>
                                    </p:set>
                                    <p:animEffect transition="in" filter="blinds(horizontal)">
                                      <p:cBhvr>
                                        <p:cTn id="42" dur="500"/>
                                        <p:tgtEl>
                                          <p:spTgt spid="17411">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7411">
                                            <p:txEl>
                                              <p:pRg st="10" end="10"/>
                                            </p:txEl>
                                          </p:spTgt>
                                        </p:tgtEl>
                                        <p:attrNameLst>
                                          <p:attrName>style.visibility</p:attrName>
                                        </p:attrNameLst>
                                      </p:cBhvr>
                                      <p:to>
                                        <p:strVal val="visible"/>
                                      </p:to>
                                    </p:set>
                                    <p:animEffect transition="in" filter="blinds(horizontal)">
                                      <p:cBhvr>
                                        <p:cTn id="47" dur="500"/>
                                        <p:tgtEl>
                                          <p:spTgt spid="174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533400" y="1447800"/>
            <a:ext cx="8229600" cy="4953000"/>
          </a:xfrm>
          <a:prstGeom prst="rect">
            <a:avLst/>
          </a:prstGeom>
        </p:spPr>
        <p:txBody>
          <a:bodyPr>
            <a:normAutofit fontScale="92500" lnSpcReduction="10000"/>
          </a:bodyPr>
          <a:lstStyle/>
          <a:p>
            <a:pPr marL="4763" indent="-4763" eaLnBrk="0" hangingPunct="0">
              <a:spcBef>
                <a:spcPct val="20000"/>
              </a:spcBef>
              <a:defRPr/>
            </a:pPr>
            <a:r>
              <a:rPr lang="en-US" kern="0" dirty="0">
                <a:solidFill>
                  <a:srgbClr val="2B2C0E"/>
                </a:solidFill>
                <a:latin typeface="+mn-lt"/>
              </a:rPr>
              <a:t>PT Radiant </a:t>
            </a:r>
            <a:r>
              <a:rPr lang="en-US" kern="0" dirty="0" err="1">
                <a:solidFill>
                  <a:srgbClr val="2B2C0E"/>
                </a:solidFill>
                <a:latin typeface="+mn-lt"/>
              </a:rPr>
              <a:t>Utama</a:t>
            </a:r>
            <a:r>
              <a:rPr lang="en-US" kern="0" dirty="0">
                <a:solidFill>
                  <a:srgbClr val="2B2C0E"/>
                </a:solidFill>
                <a:latin typeface="+mn-lt"/>
              </a:rPr>
              <a:t> </a:t>
            </a:r>
            <a:r>
              <a:rPr lang="en-US" kern="0" dirty="0" err="1">
                <a:solidFill>
                  <a:srgbClr val="2B2C0E"/>
                </a:solidFill>
                <a:latin typeface="+mn-lt"/>
              </a:rPr>
              <a:t>Interinsco</a:t>
            </a:r>
            <a:r>
              <a:rPr lang="en-US" kern="0" dirty="0">
                <a:solidFill>
                  <a:srgbClr val="2B2C0E"/>
                </a:solidFill>
                <a:latin typeface="+mn-lt"/>
              </a:rPr>
              <a:t> </a:t>
            </a:r>
            <a:r>
              <a:rPr lang="en-US" kern="0" dirty="0" err="1">
                <a:solidFill>
                  <a:srgbClr val="2B2C0E"/>
                </a:solidFill>
                <a:latin typeface="+mn-lt"/>
              </a:rPr>
              <a:t>Tbk</a:t>
            </a:r>
            <a:r>
              <a:rPr lang="en-US" kern="0" dirty="0">
                <a:solidFill>
                  <a:srgbClr val="2B2C0E"/>
                </a:solidFill>
                <a:latin typeface="+mn-lt"/>
              </a:rPr>
              <a:t> </a:t>
            </a:r>
            <a:r>
              <a:rPr lang="en-US" kern="0" dirty="0" err="1">
                <a:solidFill>
                  <a:srgbClr val="2B2C0E"/>
                </a:solidFill>
                <a:latin typeface="+mn-lt"/>
              </a:rPr>
              <a:t>menggunakan</a:t>
            </a:r>
            <a:r>
              <a:rPr lang="en-US" kern="0" dirty="0">
                <a:solidFill>
                  <a:srgbClr val="2B2C0E"/>
                </a:solidFill>
                <a:latin typeface="+mn-lt"/>
              </a:rPr>
              <a:t> </a:t>
            </a:r>
            <a:r>
              <a:rPr lang="en-US" kern="0" dirty="0" err="1">
                <a:solidFill>
                  <a:srgbClr val="2B2C0E"/>
                </a:solidFill>
                <a:latin typeface="+mn-lt"/>
              </a:rPr>
              <a:t>pinjaman</a:t>
            </a:r>
            <a:r>
              <a:rPr lang="en-US" kern="0" dirty="0">
                <a:solidFill>
                  <a:srgbClr val="2B2C0E"/>
                </a:solidFill>
                <a:latin typeface="+mn-lt"/>
              </a:rPr>
              <a:t> </a:t>
            </a:r>
            <a:r>
              <a:rPr lang="en-US" kern="0" dirty="0" err="1">
                <a:solidFill>
                  <a:srgbClr val="2B2C0E"/>
                </a:solidFill>
                <a:latin typeface="+mn-lt"/>
              </a:rPr>
              <a:t>dari</a:t>
            </a:r>
            <a:r>
              <a:rPr lang="en-US" kern="0" dirty="0">
                <a:solidFill>
                  <a:srgbClr val="2B2C0E"/>
                </a:solidFill>
                <a:latin typeface="+mn-lt"/>
              </a:rPr>
              <a:t> PT Bank DBS Indonesia </a:t>
            </a:r>
            <a:r>
              <a:rPr lang="en-US" kern="0" dirty="0" err="1">
                <a:solidFill>
                  <a:srgbClr val="2B2C0E"/>
                </a:solidFill>
                <a:latin typeface="+mn-lt"/>
              </a:rPr>
              <a:t>untuk</a:t>
            </a:r>
            <a:r>
              <a:rPr lang="en-US" kern="0" dirty="0">
                <a:solidFill>
                  <a:srgbClr val="2B2C0E"/>
                </a:solidFill>
                <a:latin typeface="+mn-lt"/>
              </a:rPr>
              <a:t> </a:t>
            </a:r>
            <a:r>
              <a:rPr lang="en-US" kern="0" dirty="0" err="1">
                <a:solidFill>
                  <a:srgbClr val="2B2C0E"/>
                </a:solidFill>
                <a:latin typeface="+mn-lt"/>
              </a:rPr>
              <a:t>melunasi</a:t>
            </a:r>
            <a:r>
              <a:rPr lang="en-US" kern="0" dirty="0">
                <a:solidFill>
                  <a:srgbClr val="2B2C0E"/>
                </a:solidFill>
                <a:latin typeface="+mn-lt"/>
              </a:rPr>
              <a:t> </a:t>
            </a:r>
            <a:r>
              <a:rPr lang="en-US" kern="0" dirty="0" err="1">
                <a:solidFill>
                  <a:srgbClr val="2B2C0E"/>
                </a:solidFill>
                <a:latin typeface="+mn-lt"/>
              </a:rPr>
              <a:t>obligasi</a:t>
            </a:r>
            <a:r>
              <a:rPr lang="en-US" kern="0" dirty="0">
                <a:solidFill>
                  <a:srgbClr val="2B2C0E"/>
                </a:solidFill>
                <a:latin typeface="+mn-lt"/>
              </a:rPr>
              <a:t> I/2007 </a:t>
            </a:r>
            <a:r>
              <a:rPr lang="en-US" kern="0" dirty="0" err="1">
                <a:solidFill>
                  <a:srgbClr val="2B2C0E"/>
                </a:solidFill>
                <a:latin typeface="+mn-lt"/>
              </a:rPr>
              <a:t>senilai</a:t>
            </a:r>
            <a:r>
              <a:rPr lang="en-US" kern="0" dirty="0">
                <a:solidFill>
                  <a:srgbClr val="2B2C0E"/>
                </a:solidFill>
                <a:latin typeface="+mn-lt"/>
              </a:rPr>
              <a:t> Rp100 </a:t>
            </a:r>
            <a:r>
              <a:rPr lang="en-US" kern="0" dirty="0" err="1">
                <a:solidFill>
                  <a:srgbClr val="2B2C0E"/>
                </a:solidFill>
                <a:latin typeface="+mn-lt"/>
              </a:rPr>
              <a:t>miliar</a:t>
            </a:r>
            <a:r>
              <a:rPr lang="en-US" kern="0" dirty="0">
                <a:solidFill>
                  <a:srgbClr val="2B2C0E"/>
                </a:solidFill>
                <a:latin typeface="+mn-lt"/>
              </a:rPr>
              <a:t> </a:t>
            </a:r>
            <a:r>
              <a:rPr lang="en-US" kern="0" dirty="0" err="1">
                <a:solidFill>
                  <a:srgbClr val="2B2C0E"/>
                </a:solidFill>
                <a:latin typeface="+mn-lt"/>
              </a:rPr>
              <a:t>pada</a:t>
            </a:r>
            <a:r>
              <a:rPr lang="en-US" kern="0" dirty="0">
                <a:solidFill>
                  <a:srgbClr val="2B2C0E"/>
                </a:solidFill>
                <a:latin typeface="+mn-lt"/>
              </a:rPr>
              <a:t> </a:t>
            </a:r>
            <a:r>
              <a:rPr lang="en-US" kern="0" dirty="0" err="1">
                <a:solidFill>
                  <a:srgbClr val="2B2C0E"/>
                </a:solidFill>
                <a:latin typeface="+mn-lt"/>
              </a:rPr>
              <a:t>akhir</a:t>
            </a:r>
            <a:r>
              <a:rPr lang="en-US" kern="0" dirty="0">
                <a:solidFill>
                  <a:srgbClr val="2B2C0E"/>
                </a:solidFill>
                <a:latin typeface="+mn-lt"/>
              </a:rPr>
              <a:t> </a:t>
            </a:r>
            <a:r>
              <a:rPr lang="en-US" kern="0" dirty="0" err="1">
                <a:solidFill>
                  <a:srgbClr val="2B2C0E"/>
                </a:solidFill>
                <a:latin typeface="+mn-lt"/>
              </a:rPr>
              <a:t>bulan</a:t>
            </a:r>
            <a:r>
              <a:rPr lang="en-US" kern="0" dirty="0">
                <a:solidFill>
                  <a:srgbClr val="2B2C0E"/>
                </a:solidFill>
                <a:latin typeface="+mn-lt"/>
              </a:rPr>
              <a:t> </a:t>
            </a:r>
            <a:r>
              <a:rPr lang="en-US" kern="0" dirty="0" err="1">
                <a:solidFill>
                  <a:srgbClr val="2B2C0E"/>
                </a:solidFill>
                <a:latin typeface="+mn-lt"/>
              </a:rPr>
              <a:t>lalu</a:t>
            </a:r>
            <a:r>
              <a:rPr lang="en-US" kern="0" dirty="0">
                <a:solidFill>
                  <a:srgbClr val="2B2C0E"/>
                </a:solidFill>
                <a:latin typeface="+mn-lt"/>
              </a:rPr>
              <a:t>.</a:t>
            </a:r>
          </a:p>
          <a:p>
            <a:pPr marL="4763" indent="-4763" eaLnBrk="0" hangingPunct="0">
              <a:spcBef>
                <a:spcPct val="20000"/>
              </a:spcBef>
              <a:defRPr/>
            </a:pPr>
            <a:r>
              <a:rPr lang="en-US" kern="0" dirty="0">
                <a:solidFill>
                  <a:srgbClr val="2B2C0E"/>
                </a:solidFill>
                <a:latin typeface="+mn-lt"/>
              </a:rPr>
              <a:t/>
            </a:r>
            <a:br>
              <a:rPr lang="en-US" kern="0" dirty="0">
                <a:solidFill>
                  <a:srgbClr val="2B2C0E"/>
                </a:solidFill>
                <a:latin typeface="+mn-lt"/>
              </a:rPr>
            </a:br>
            <a:r>
              <a:rPr lang="en-US" kern="0" dirty="0" err="1">
                <a:solidFill>
                  <a:srgbClr val="FF0000"/>
                </a:solidFill>
                <a:latin typeface="+mn-lt"/>
              </a:rPr>
              <a:t>Pelunasan</a:t>
            </a:r>
            <a:r>
              <a:rPr lang="en-US" kern="0" dirty="0">
                <a:solidFill>
                  <a:srgbClr val="FF0000"/>
                </a:solidFill>
                <a:latin typeface="+mn-lt"/>
              </a:rPr>
              <a:t> </a:t>
            </a:r>
            <a:r>
              <a:rPr lang="en-US" kern="0" dirty="0" err="1">
                <a:solidFill>
                  <a:srgbClr val="FF0000"/>
                </a:solidFill>
                <a:latin typeface="+mn-lt"/>
              </a:rPr>
              <a:t>surat</a:t>
            </a:r>
            <a:r>
              <a:rPr lang="en-US" kern="0" dirty="0">
                <a:solidFill>
                  <a:srgbClr val="FF0000"/>
                </a:solidFill>
                <a:latin typeface="+mn-lt"/>
              </a:rPr>
              <a:t> </a:t>
            </a:r>
            <a:r>
              <a:rPr lang="en-US" kern="0" dirty="0" err="1">
                <a:solidFill>
                  <a:srgbClr val="FF0000"/>
                </a:solidFill>
                <a:latin typeface="+mn-lt"/>
              </a:rPr>
              <a:t>utang</a:t>
            </a:r>
            <a:r>
              <a:rPr lang="en-US" kern="0" dirty="0">
                <a:solidFill>
                  <a:srgbClr val="FF0000"/>
                </a:solidFill>
                <a:latin typeface="+mn-lt"/>
              </a:rPr>
              <a:t> </a:t>
            </a:r>
            <a:r>
              <a:rPr lang="en-US" kern="0" dirty="0" err="1">
                <a:solidFill>
                  <a:srgbClr val="FF0000"/>
                </a:solidFill>
                <a:latin typeface="+mn-lt"/>
              </a:rPr>
              <a:t>ini</a:t>
            </a:r>
            <a:r>
              <a:rPr lang="en-US" kern="0" dirty="0">
                <a:solidFill>
                  <a:srgbClr val="FF0000"/>
                </a:solidFill>
                <a:latin typeface="+mn-lt"/>
              </a:rPr>
              <a:t> </a:t>
            </a:r>
            <a:r>
              <a:rPr lang="en-US" kern="0" dirty="0" err="1">
                <a:solidFill>
                  <a:srgbClr val="FF0000"/>
                </a:solidFill>
                <a:latin typeface="+mn-lt"/>
              </a:rPr>
              <a:t>ditempuh</a:t>
            </a:r>
            <a:r>
              <a:rPr lang="en-US" kern="0" dirty="0">
                <a:solidFill>
                  <a:srgbClr val="FF0000"/>
                </a:solidFill>
                <a:latin typeface="+mn-lt"/>
              </a:rPr>
              <a:t> </a:t>
            </a:r>
            <a:r>
              <a:rPr lang="en-US" kern="0" dirty="0" err="1">
                <a:solidFill>
                  <a:srgbClr val="FF0000"/>
                </a:solidFill>
                <a:latin typeface="+mn-lt"/>
              </a:rPr>
              <a:t>setahun</a:t>
            </a:r>
            <a:r>
              <a:rPr lang="en-US" kern="0" dirty="0">
                <a:solidFill>
                  <a:srgbClr val="FF0000"/>
                </a:solidFill>
                <a:latin typeface="+mn-lt"/>
              </a:rPr>
              <a:t> </a:t>
            </a:r>
            <a:r>
              <a:rPr lang="en-US" kern="0" dirty="0" err="1">
                <a:solidFill>
                  <a:srgbClr val="FF0000"/>
                </a:solidFill>
                <a:latin typeface="+mn-lt"/>
              </a:rPr>
              <a:t>lebih</a:t>
            </a:r>
            <a:r>
              <a:rPr lang="en-US" kern="0" dirty="0">
                <a:solidFill>
                  <a:srgbClr val="FF0000"/>
                </a:solidFill>
                <a:latin typeface="+mn-lt"/>
              </a:rPr>
              <a:t> </a:t>
            </a:r>
            <a:r>
              <a:rPr lang="en-US" kern="0" dirty="0" err="1">
                <a:solidFill>
                  <a:srgbClr val="FF0000"/>
                </a:solidFill>
                <a:latin typeface="+mn-lt"/>
              </a:rPr>
              <a:t>cepat</a:t>
            </a:r>
            <a:r>
              <a:rPr lang="en-US" kern="0" dirty="0">
                <a:solidFill>
                  <a:srgbClr val="FF0000"/>
                </a:solidFill>
                <a:latin typeface="+mn-lt"/>
              </a:rPr>
              <a:t> </a:t>
            </a:r>
            <a:r>
              <a:rPr lang="en-US" kern="0" dirty="0" err="1">
                <a:solidFill>
                  <a:srgbClr val="FF0000"/>
                </a:solidFill>
                <a:latin typeface="+mn-lt"/>
              </a:rPr>
              <a:t>dari</a:t>
            </a:r>
            <a:r>
              <a:rPr lang="en-US" kern="0" dirty="0">
                <a:solidFill>
                  <a:srgbClr val="FF0000"/>
                </a:solidFill>
                <a:latin typeface="+mn-lt"/>
              </a:rPr>
              <a:t> </a:t>
            </a:r>
            <a:r>
              <a:rPr lang="en-US" kern="0" dirty="0" err="1">
                <a:solidFill>
                  <a:srgbClr val="FF0000"/>
                </a:solidFill>
                <a:latin typeface="+mn-lt"/>
              </a:rPr>
              <a:t>waktu</a:t>
            </a:r>
            <a:r>
              <a:rPr lang="en-US" kern="0" dirty="0">
                <a:solidFill>
                  <a:srgbClr val="FF0000"/>
                </a:solidFill>
                <a:latin typeface="+mn-lt"/>
              </a:rPr>
              <a:t> </a:t>
            </a:r>
            <a:r>
              <a:rPr lang="en-US" kern="0" dirty="0" err="1">
                <a:solidFill>
                  <a:srgbClr val="FF0000"/>
                </a:solidFill>
                <a:latin typeface="+mn-lt"/>
              </a:rPr>
              <a:t>jatuh</a:t>
            </a:r>
            <a:r>
              <a:rPr lang="en-US" kern="0" dirty="0">
                <a:solidFill>
                  <a:srgbClr val="FF0000"/>
                </a:solidFill>
                <a:latin typeface="+mn-lt"/>
              </a:rPr>
              <a:t> tempo </a:t>
            </a:r>
            <a:r>
              <a:rPr lang="en-US" kern="0" dirty="0" err="1">
                <a:solidFill>
                  <a:srgbClr val="FF0000"/>
                </a:solidFill>
                <a:latin typeface="+mn-lt"/>
              </a:rPr>
              <a:t>awal</a:t>
            </a:r>
            <a:r>
              <a:rPr lang="en-US" kern="0" dirty="0">
                <a:solidFill>
                  <a:srgbClr val="2B2C0E"/>
                </a:solidFill>
                <a:latin typeface="+mn-lt"/>
              </a:rPr>
              <a:t>.</a:t>
            </a:r>
            <a:br>
              <a:rPr lang="en-US" kern="0" dirty="0">
                <a:solidFill>
                  <a:srgbClr val="2B2C0E"/>
                </a:solidFill>
                <a:latin typeface="+mn-lt"/>
              </a:rPr>
            </a:br>
            <a:r>
              <a:rPr lang="en-US" kern="0" dirty="0">
                <a:solidFill>
                  <a:srgbClr val="2B2C0E"/>
                </a:solidFill>
                <a:latin typeface="+mn-lt"/>
              </a:rPr>
              <a:t>“[</a:t>
            </a:r>
            <a:r>
              <a:rPr lang="en-US" kern="0" dirty="0" err="1">
                <a:solidFill>
                  <a:srgbClr val="2B2C0E"/>
                </a:solidFill>
                <a:latin typeface="+mn-lt"/>
              </a:rPr>
              <a:t>Kami</a:t>
            </a:r>
            <a:r>
              <a:rPr lang="en-US" kern="0" dirty="0">
                <a:solidFill>
                  <a:srgbClr val="2B2C0E"/>
                </a:solidFill>
                <a:latin typeface="+mn-lt"/>
              </a:rPr>
              <a:t> </a:t>
            </a:r>
            <a:r>
              <a:rPr lang="en-US" kern="0" dirty="0" err="1">
                <a:solidFill>
                  <a:srgbClr val="2B2C0E"/>
                </a:solidFill>
                <a:latin typeface="+mn-lt"/>
              </a:rPr>
              <a:t>menggunakan</a:t>
            </a:r>
            <a:r>
              <a:rPr lang="en-US" kern="0" dirty="0">
                <a:solidFill>
                  <a:srgbClr val="2B2C0E"/>
                </a:solidFill>
                <a:latin typeface="+mn-lt"/>
              </a:rPr>
              <a:t> </a:t>
            </a:r>
            <a:r>
              <a:rPr lang="en-US" kern="0" dirty="0" err="1">
                <a:solidFill>
                  <a:srgbClr val="2B2C0E"/>
                </a:solidFill>
                <a:latin typeface="+mn-lt"/>
              </a:rPr>
              <a:t>jasa</a:t>
            </a:r>
            <a:r>
              <a:rPr lang="en-US" kern="0" dirty="0">
                <a:solidFill>
                  <a:srgbClr val="2B2C0E"/>
                </a:solidFill>
                <a:latin typeface="+mn-lt"/>
              </a:rPr>
              <a:t>] </a:t>
            </a:r>
            <a:r>
              <a:rPr lang="en-US" kern="0" dirty="0" err="1">
                <a:solidFill>
                  <a:srgbClr val="2B2C0E"/>
                </a:solidFill>
                <a:latin typeface="+mn-lt"/>
              </a:rPr>
              <a:t>dari</a:t>
            </a:r>
            <a:r>
              <a:rPr lang="en-US" kern="0" dirty="0">
                <a:solidFill>
                  <a:srgbClr val="2B2C0E"/>
                </a:solidFill>
                <a:latin typeface="+mn-lt"/>
              </a:rPr>
              <a:t> Bank DBS </a:t>
            </a:r>
            <a:r>
              <a:rPr lang="en-US" kern="0" dirty="0" err="1">
                <a:solidFill>
                  <a:srgbClr val="2B2C0E"/>
                </a:solidFill>
                <a:latin typeface="+mn-lt"/>
              </a:rPr>
              <a:t>saja</a:t>
            </a:r>
            <a:r>
              <a:rPr lang="en-US" kern="0" dirty="0">
                <a:solidFill>
                  <a:srgbClr val="2B2C0E"/>
                </a:solidFill>
                <a:latin typeface="+mn-lt"/>
              </a:rPr>
              <a:t>,” </a:t>
            </a:r>
            <a:r>
              <a:rPr lang="en-US" kern="0" dirty="0" err="1">
                <a:solidFill>
                  <a:srgbClr val="2B2C0E"/>
                </a:solidFill>
                <a:latin typeface="+mn-lt"/>
              </a:rPr>
              <a:t>ujar</a:t>
            </a:r>
            <a:r>
              <a:rPr lang="en-US" kern="0" dirty="0">
                <a:solidFill>
                  <a:srgbClr val="2B2C0E"/>
                </a:solidFill>
                <a:latin typeface="+mn-lt"/>
              </a:rPr>
              <a:t> </a:t>
            </a:r>
            <a:r>
              <a:rPr lang="en-US" kern="0" dirty="0" err="1">
                <a:solidFill>
                  <a:srgbClr val="2B2C0E"/>
                </a:solidFill>
                <a:latin typeface="+mn-lt"/>
              </a:rPr>
              <a:t>Sekretaris</a:t>
            </a:r>
            <a:r>
              <a:rPr lang="en-US" kern="0" dirty="0">
                <a:solidFill>
                  <a:srgbClr val="2B2C0E"/>
                </a:solidFill>
                <a:latin typeface="+mn-lt"/>
              </a:rPr>
              <a:t> Perusahaan Radiant </a:t>
            </a:r>
            <a:r>
              <a:rPr lang="en-US" kern="0" dirty="0" err="1">
                <a:solidFill>
                  <a:srgbClr val="2B2C0E"/>
                </a:solidFill>
                <a:latin typeface="+mn-lt"/>
              </a:rPr>
              <a:t>Utama</a:t>
            </a:r>
            <a:r>
              <a:rPr lang="en-US" kern="0" dirty="0">
                <a:solidFill>
                  <a:srgbClr val="2B2C0E"/>
                </a:solidFill>
                <a:latin typeface="+mn-lt"/>
              </a:rPr>
              <a:t> </a:t>
            </a:r>
            <a:r>
              <a:rPr lang="en-US" kern="0" dirty="0" err="1">
                <a:solidFill>
                  <a:srgbClr val="2B2C0E"/>
                </a:solidFill>
                <a:latin typeface="+mn-lt"/>
              </a:rPr>
              <a:t>Coki</a:t>
            </a:r>
            <a:r>
              <a:rPr lang="en-US" kern="0" dirty="0">
                <a:solidFill>
                  <a:srgbClr val="2B2C0E"/>
                </a:solidFill>
                <a:latin typeface="+mn-lt"/>
              </a:rPr>
              <a:t> </a:t>
            </a:r>
            <a:r>
              <a:rPr lang="en-US" kern="0" dirty="0" err="1">
                <a:solidFill>
                  <a:srgbClr val="2B2C0E"/>
                </a:solidFill>
                <a:latin typeface="+mn-lt"/>
              </a:rPr>
              <a:t>Lubis</a:t>
            </a:r>
            <a:r>
              <a:rPr lang="en-US" kern="0" dirty="0">
                <a:solidFill>
                  <a:srgbClr val="2B2C0E"/>
                </a:solidFill>
                <a:latin typeface="+mn-lt"/>
              </a:rPr>
              <a:t> </a:t>
            </a:r>
            <a:r>
              <a:rPr lang="en-US" kern="0" dirty="0" err="1">
                <a:solidFill>
                  <a:srgbClr val="2B2C0E"/>
                </a:solidFill>
                <a:latin typeface="+mn-lt"/>
              </a:rPr>
              <a:t>dalam</a:t>
            </a:r>
            <a:r>
              <a:rPr lang="en-US" kern="0" dirty="0">
                <a:solidFill>
                  <a:srgbClr val="2B2C0E"/>
                </a:solidFill>
                <a:latin typeface="+mn-lt"/>
              </a:rPr>
              <a:t> </a:t>
            </a:r>
            <a:r>
              <a:rPr lang="en-US" kern="0" dirty="0" err="1">
                <a:solidFill>
                  <a:srgbClr val="2B2C0E"/>
                </a:solidFill>
                <a:latin typeface="+mn-lt"/>
              </a:rPr>
              <a:t>layanan</a:t>
            </a:r>
            <a:r>
              <a:rPr lang="en-US" kern="0" dirty="0">
                <a:solidFill>
                  <a:srgbClr val="2B2C0E"/>
                </a:solidFill>
                <a:latin typeface="+mn-lt"/>
              </a:rPr>
              <a:t> </a:t>
            </a:r>
            <a:r>
              <a:rPr lang="en-US" kern="0" dirty="0" err="1">
                <a:solidFill>
                  <a:srgbClr val="2B2C0E"/>
                </a:solidFill>
                <a:latin typeface="+mn-lt"/>
              </a:rPr>
              <a:t>pesan</a:t>
            </a:r>
            <a:r>
              <a:rPr lang="en-US" kern="0" dirty="0">
                <a:solidFill>
                  <a:srgbClr val="2B2C0E"/>
                </a:solidFill>
                <a:latin typeface="+mn-lt"/>
              </a:rPr>
              <a:t> </a:t>
            </a:r>
            <a:r>
              <a:rPr lang="en-US" kern="0" dirty="0" err="1">
                <a:solidFill>
                  <a:srgbClr val="2B2C0E"/>
                </a:solidFill>
                <a:latin typeface="+mn-lt"/>
              </a:rPr>
              <a:t>singkatnya</a:t>
            </a:r>
            <a:r>
              <a:rPr lang="en-US" kern="0" dirty="0">
                <a:solidFill>
                  <a:srgbClr val="2B2C0E"/>
                </a:solidFill>
                <a:latin typeface="+mn-lt"/>
              </a:rPr>
              <a:t> </a:t>
            </a:r>
            <a:r>
              <a:rPr lang="en-US" kern="0" dirty="0" err="1">
                <a:solidFill>
                  <a:srgbClr val="2B2C0E"/>
                </a:solidFill>
                <a:latin typeface="+mn-lt"/>
              </a:rPr>
              <a:t>kepada</a:t>
            </a:r>
            <a:r>
              <a:rPr lang="en-US" kern="0" dirty="0">
                <a:solidFill>
                  <a:srgbClr val="2B2C0E"/>
                </a:solidFill>
                <a:latin typeface="+mn-lt"/>
              </a:rPr>
              <a:t> </a:t>
            </a:r>
            <a:r>
              <a:rPr lang="en-US" kern="0" dirty="0" err="1">
                <a:solidFill>
                  <a:srgbClr val="2B2C0E"/>
                </a:solidFill>
                <a:latin typeface="+mn-lt"/>
              </a:rPr>
              <a:t>Bisnis</a:t>
            </a:r>
            <a:r>
              <a:rPr lang="en-US" kern="0" dirty="0">
                <a:solidFill>
                  <a:srgbClr val="2B2C0E"/>
                </a:solidFill>
                <a:latin typeface="+mn-lt"/>
              </a:rPr>
              <a:t> </a:t>
            </a:r>
            <a:r>
              <a:rPr lang="en-US" kern="0" dirty="0" err="1">
                <a:solidFill>
                  <a:srgbClr val="2B2C0E"/>
                </a:solidFill>
                <a:latin typeface="+mn-lt"/>
              </a:rPr>
              <a:t>awal</a:t>
            </a:r>
            <a:r>
              <a:rPr lang="en-US" kern="0" dirty="0">
                <a:solidFill>
                  <a:srgbClr val="2B2C0E"/>
                </a:solidFill>
                <a:latin typeface="+mn-lt"/>
              </a:rPr>
              <a:t> </a:t>
            </a:r>
            <a:r>
              <a:rPr lang="en-US" kern="0" dirty="0" err="1">
                <a:solidFill>
                  <a:srgbClr val="2B2C0E"/>
                </a:solidFill>
                <a:latin typeface="+mn-lt"/>
              </a:rPr>
              <a:t>pekan</a:t>
            </a:r>
            <a:r>
              <a:rPr lang="en-US" kern="0" dirty="0">
                <a:solidFill>
                  <a:srgbClr val="2B2C0E"/>
                </a:solidFill>
                <a:latin typeface="+mn-lt"/>
              </a:rPr>
              <a:t> </a:t>
            </a:r>
            <a:r>
              <a:rPr lang="en-US" kern="0" dirty="0" err="1">
                <a:solidFill>
                  <a:srgbClr val="2B2C0E"/>
                </a:solidFill>
                <a:latin typeface="+mn-lt"/>
              </a:rPr>
              <a:t>ini</a:t>
            </a:r>
            <a:r>
              <a:rPr lang="en-US" kern="0" dirty="0">
                <a:solidFill>
                  <a:srgbClr val="2B2C0E"/>
                </a:solidFill>
                <a:latin typeface="+mn-lt"/>
              </a:rPr>
              <a:t>.</a:t>
            </a:r>
            <a:br>
              <a:rPr lang="en-US" kern="0" dirty="0">
                <a:solidFill>
                  <a:srgbClr val="2B2C0E"/>
                </a:solidFill>
                <a:latin typeface="+mn-lt"/>
              </a:rPr>
            </a:br>
            <a:endParaRPr lang="en-US" kern="0" dirty="0">
              <a:solidFill>
                <a:srgbClr val="2B2C0E"/>
              </a:solidFill>
              <a:latin typeface="+mn-lt"/>
            </a:endParaRPr>
          </a:p>
          <a:p>
            <a:pPr marL="4763" indent="-4763" eaLnBrk="0" hangingPunct="0">
              <a:spcBef>
                <a:spcPct val="20000"/>
              </a:spcBef>
              <a:defRPr/>
            </a:pPr>
            <a:r>
              <a:rPr lang="en-US" kern="0" dirty="0" err="1">
                <a:solidFill>
                  <a:srgbClr val="2B2C0E"/>
                </a:solidFill>
                <a:latin typeface="+mn-lt"/>
              </a:rPr>
              <a:t>Pelunasan</a:t>
            </a:r>
            <a:r>
              <a:rPr lang="en-US" kern="0" dirty="0">
                <a:solidFill>
                  <a:srgbClr val="2B2C0E"/>
                </a:solidFill>
                <a:latin typeface="+mn-lt"/>
              </a:rPr>
              <a:t> </a:t>
            </a:r>
            <a:r>
              <a:rPr lang="en-US" kern="0" dirty="0" err="1">
                <a:solidFill>
                  <a:srgbClr val="2B2C0E"/>
                </a:solidFill>
                <a:latin typeface="+mn-lt"/>
              </a:rPr>
              <a:t>itu</a:t>
            </a:r>
            <a:r>
              <a:rPr lang="en-US" kern="0" dirty="0">
                <a:solidFill>
                  <a:srgbClr val="2B2C0E"/>
                </a:solidFill>
                <a:latin typeface="+mn-lt"/>
              </a:rPr>
              <a:t> </a:t>
            </a:r>
            <a:r>
              <a:rPr lang="en-US" kern="0" dirty="0" err="1">
                <a:solidFill>
                  <a:srgbClr val="FF0000"/>
                </a:solidFill>
                <a:latin typeface="+mn-lt"/>
              </a:rPr>
              <a:t>lebih</a:t>
            </a:r>
            <a:r>
              <a:rPr lang="en-US" kern="0" dirty="0">
                <a:solidFill>
                  <a:srgbClr val="FF0000"/>
                </a:solidFill>
                <a:latin typeface="+mn-lt"/>
              </a:rPr>
              <a:t> </a:t>
            </a:r>
            <a:r>
              <a:rPr lang="en-US" kern="0" dirty="0" err="1">
                <a:solidFill>
                  <a:srgbClr val="FF0000"/>
                </a:solidFill>
                <a:latin typeface="+mn-lt"/>
              </a:rPr>
              <a:t>cepat</a:t>
            </a:r>
            <a:r>
              <a:rPr lang="en-US" kern="0" dirty="0">
                <a:solidFill>
                  <a:srgbClr val="2B2C0E"/>
                </a:solidFill>
                <a:latin typeface="+mn-lt"/>
              </a:rPr>
              <a:t> </a:t>
            </a:r>
            <a:r>
              <a:rPr lang="en-US" kern="0" dirty="0" err="1">
                <a:solidFill>
                  <a:srgbClr val="2B2C0E"/>
                </a:solidFill>
                <a:latin typeface="+mn-lt"/>
              </a:rPr>
              <a:t>dari</a:t>
            </a:r>
            <a:r>
              <a:rPr lang="en-US" kern="0" dirty="0">
                <a:solidFill>
                  <a:srgbClr val="2B2C0E"/>
                </a:solidFill>
                <a:latin typeface="+mn-lt"/>
              </a:rPr>
              <a:t> </a:t>
            </a:r>
            <a:r>
              <a:rPr lang="en-US" kern="0" dirty="0" err="1">
                <a:solidFill>
                  <a:srgbClr val="2B2C0E"/>
                </a:solidFill>
                <a:latin typeface="+mn-lt"/>
              </a:rPr>
              <a:t>jadwal</a:t>
            </a:r>
            <a:r>
              <a:rPr lang="en-US" kern="0" dirty="0">
                <a:solidFill>
                  <a:srgbClr val="2B2C0E"/>
                </a:solidFill>
                <a:latin typeface="+mn-lt"/>
              </a:rPr>
              <a:t> </a:t>
            </a:r>
            <a:r>
              <a:rPr lang="en-US" kern="0" dirty="0" err="1">
                <a:solidFill>
                  <a:srgbClr val="2B2C0E"/>
                </a:solidFill>
                <a:latin typeface="+mn-lt"/>
              </a:rPr>
              <a:t>pelunasan</a:t>
            </a:r>
            <a:r>
              <a:rPr lang="en-US" kern="0" dirty="0">
                <a:solidFill>
                  <a:srgbClr val="2B2C0E"/>
                </a:solidFill>
                <a:latin typeface="+mn-lt"/>
              </a:rPr>
              <a:t> </a:t>
            </a:r>
            <a:r>
              <a:rPr lang="en-US" kern="0" dirty="0" err="1">
                <a:solidFill>
                  <a:srgbClr val="2B2C0E"/>
                </a:solidFill>
                <a:latin typeface="+mn-lt"/>
              </a:rPr>
              <a:t>awal</a:t>
            </a:r>
            <a:r>
              <a:rPr lang="en-US" kern="0" dirty="0">
                <a:solidFill>
                  <a:srgbClr val="2B2C0E"/>
                </a:solidFill>
                <a:latin typeface="+mn-lt"/>
              </a:rPr>
              <a:t> </a:t>
            </a:r>
            <a:r>
              <a:rPr lang="en-US" kern="0" dirty="0" err="1">
                <a:solidFill>
                  <a:srgbClr val="2B2C0E"/>
                </a:solidFill>
                <a:latin typeface="+mn-lt"/>
              </a:rPr>
              <a:t>pada</a:t>
            </a:r>
            <a:r>
              <a:rPr lang="en-US" kern="0" dirty="0">
                <a:solidFill>
                  <a:srgbClr val="2B2C0E"/>
                </a:solidFill>
                <a:latin typeface="+mn-lt"/>
              </a:rPr>
              <a:t> </a:t>
            </a:r>
            <a:r>
              <a:rPr lang="en-US" kern="0" dirty="0" err="1">
                <a:solidFill>
                  <a:srgbClr val="2B2C0E"/>
                </a:solidFill>
                <a:latin typeface="+mn-lt"/>
              </a:rPr>
              <a:t>tahun</a:t>
            </a:r>
            <a:r>
              <a:rPr lang="en-US" kern="0" dirty="0">
                <a:solidFill>
                  <a:srgbClr val="2B2C0E"/>
                </a:solidFill>
                <a:latin typeface="+mn-lt"/>
              </a:rPr>
              <a:t> </a:t>
            </a:r>
            <a:r>
              <a:rPr lang="en-US" kern="0" dirty="0" err="1">
                <a:solidFill>
                  <a:srgbClr val="2B2C0E"/>
                </a:solidFill>
                <a:latin typeface="+mn-lt"/>
              </a:rPr>
              <a:t>depan</a:t>
            </a:r>
            <a:r>
              <a:rPr lang="en-US" kern="0" dirty="0">
                <a:solidFill>
                  <a:srgbClr val="2B2C0E"/>
                </a:solidFill>
                <a:latin typeface="+mn-lt"/>
              </a:rPr>
              <a:t>, yang </a:t>
            </a:r>
            <a:r>
              <a:rPr lang="en-US" kern="0" dirty="0" err="1">
                <a:solidFill>
                  <a:srgbClr val="2B2C0E"/>
                </a:solidFill>
                <a:latin typeface="+mn-lt"/>
              </a:rPr>
              <a:t>membuat</a:t>
            </a:r>
            <a:r>
              <a:rPr lang="en-US" kern="0" dirty="0">
                <a:solidFill>
                  <a:srgbClr val="2B2C0E"/>
                </a:solidFill>
                <a:latin typeface="+mn-lt"/>
              </a:rPr>
              <a:t> </a:t>
            </a:r>
            <a:r>
              <a:rPr lang="en-US" kern="0" dirty="0" err="1">
                <a:solidFill>
                  <a:srgbClr val="2B2C0E"/>
                </a:solidFill>
                <a:latin typeface="+mn-lt"/>
              </a:rPr>
              <a:t>perusahaan</a:t>
            </a:r>
            <a:r>
              <a:rPr lang="en-US" kern="0" dirty="0">
                <a:solidFill>
                  <a:srgbClr val="2B2C0E"/>
                </a:solidFill>
                <a:latin typeface="+mn-lt"/>
              </a:rPr>
              <a:t> </a:t>
            </a:r>
            <a:r>
              <a:rPr lang="en-US" kern="0" dirty="0" err="1">
                <a:solidFill>
                  <a:srgbClr val="2B2C0E"/>
                </a:solidFill>
                <a:latin typeface="+mn-lt"/>
              </a:rPr>
              <a:t>harus</a:t>
            </a:r>
            <a:r>
              <a:rPr lang="en-US" kern="0" dirty="0">
                <a:solidFill>
                  <a:srgbClr val="2B2C0E"/>
                </a:solidFill>
                <a:latin typeface="+mn-lt"/>
              </a:rPr>
              <a:t> </a:t>
            </a:r>
            <a:r>
              <a:rPr lang="en-US" kern="0" dirty="0" err="1">
                <a:solidFill>
                  <a:srgbClr val="2B2C0E"/>
                </a:solidFill>
                <a:latin typeface="+mn-lt"/>
              </a:rPr>
              <a:t>membayar</a:t>
            </a:r>
            <a:r>
              <a:rPr lang="en-US" kern="0" dirty="0">
                <a:solidFill>
                  <a:srgbClr val="2B2C0E"/>
                </a:solidFill>
                <a:latin typeface="+mn-lt"/>
              </a:rPr>
              <a:t> </a:t>
            </a:r>
            <a:r>
              <a:rPr lang="en-US" kern="0" dirty="0" err="1">
                <a:solidFill>
                  <a:srgbClr val="FF0000"/>
                </a:solidFill>
                <a:latin typeface="+mn-lt"/>
              </a:rPr>
              <a:t>kupon</a:t>
            </a:r>
            <a:r>
              <a:rPr lang="en-US" kern="0" dirty="0">
                <a:solidFill>
                  <a:srgbClr val="FF0000"/>
                </a:solidFill>
                <a:latin typeface="+mn-lt"/>
              </a:rPr>
              <a:t> </a:t>
            </a:r>
            <a:r>
              <a:rPr lang="en-US" kern="0" dirty="0" err="1">
                <a:solidFill>
                  <a:srgbClr val="FF0000"/>
                </a:solidFill>
                <a:latin typeface="+mn-lt"/>
              </a:rPr>
              <a:t>tambahan</a:t>
            </a:r>
            <a:r>
              <a:rPr lang="en-US" kern="0" dirty="0">
                <a:solidFill>
                  <a:srgbClr val="2B2C0E"/>
                </a:solidFill>
                <a:latin typeface="+mn-lt"/>
              </a:rPr>
              <a:t> (sweetener) </a:t>
            </a:r>
            <a:r>
              <a:rPr lang="en-US" kern="0" dirty="0" err="1">
                <a:solidFill>
                  <a:srgbClr val="2B2C0E"/>
                </a:solidFill>
                <a:latin typeface="+mn-lt"/>
              </a:rPr>
              <a:t>kepada</a:t>
            </a:r>
            <a:r>
              <a:rPr lang="en-US" kern="0" dirty="0">
                <a:solidFill>
                  <a:srgbClr val="2B2C0E"/>
                </a:solidFill>
                <a:latin typeface="+mn-lt"/>
              </a:rPr>
              <a:t> </a:t>
            </a:r>
            <a:r>
              <a:rPr lang="en-US" kern="0" dirty="0" err="1">
                <a:solidFill>
                  <a:srgbClr val="2B2C0E"/>
                </a:solidFill>
                <a:latin typeface="+mn-lt"/>
              </a:rPr>
              <a:t>pemegang</a:t>
            </a:r>
            <a:r>
              <a:rPr lang="en-US" kern="0" dirty="0">
                <a:solidFill>
                  <a:srgbClr val="2B2C0E"/>
                </a:solidFill>
                <a:latin typeface="+mn-lt"/>
              </a:rPr>
              <a:t> </a:t>
            </a:r>
            <a:r>
              <a:rPr lang="en-US" kern="0" dirty="0" err="1">
                <a:solidFill>
                  <a:srgbClr val="2B2C0E"/>
                </a:solidFill>
                <a:latin typeface="+mn-lt"/>
              </a:rPr>
              <a:t>obligasinya</a:t>
            </a:r>
            <a:r>
              <a:rPr lang="en-US" kern="0" dirty="0">
                <a:solidFill>
                  <a:srgbClr val="2B2C0E"/>
                </a:solidFill>
                <a:latin typeface="+mn-lt"/>
              </a:rPr>
              <a:t> </a:t>
            </a:r>
            <a:r>
              <a:rPr lang="en-US" kern="0" dirty="0" err="1">
                <a:solidFill>
                  <a:srgbClr val="2B2C0E"/>
                </a:solidFill>
                <a:latin typeface="+mn-lt"/>
              </a:rPr>
              <a:t>sebesar</a:t>
            </a:r>
            <a:r>
              <a:rPr lang="en-US" kern="0" dirty="0">
                <a:solidFill>
                  <a:srgbClr val="2B2C0E"/>
                </a:solidFill>
                <a:latin typeface="+mn-lt"/>
              </a:rPr>
              <a:t> 0,25% </a:t>
            </a:r>
            <a:r>
              <a:rPr lang="en-US" kern="0" dirty="0" err="1">
                <a:solidFill>
                  <a:srgbClr val="2B2C0E"/>
                </a:solidFill>
                <a:latin typeface="+mn-lt"/>
              </a:rPr>
              <a:t>dari</a:t>
            </a:r>
            <a:r>
              <a:rPr lang="en-US" kern="0" dirty="0">
                <a:solidFill>
                  <a:srgbClr val="2B2C0E"/>
                </a:solidFill>
                <a:latin typeface="+mn-lt"/>
              </a:rPr>
              <a:t> </a:t>
            </a:r>
            <a:r>
              <a:rPr lang="en-US" kern="0" dirty="0" err="1">
                <a:solidFill>
                  <a:srgbClr val="2B2C0E"/>
                </a:solidFill>
                <a:latin typeface="+mn-lt"/>
              </a:rPr>
              <a:t>nilai</a:t>
            </a:r>
            <a:r>
              <a:rPr lang="en-US" kern="0" dirty="0">
                <a:solidFill>
                  <a:srgbClr val="2B2C0E"/>
                </a:solidFill>
                <a:latin typeface="+mn-lt"/>
              </a:rPr>
              <a:t> </a:t>
            </a:r>
            <a:r>
              <a:rPr lang="en-US" kern="0" dirty="0" err="1">
                <a:solidFill>
                  <a:srgbClr val="2B2C0E"/>
                </a:solidFill>
                <a:latin typeface="+mn-lt"/>
              </a:rPr>
              <a:t>pokok</a:t>
            </a:r>
            <a:r>
              <a:rPr lang="en-US" kern="0" dirty="0">
                <a:solidFill>
                  <a:srgbClr val="2B2C0E"/>
                </a:solidFill>
                <a:latin typeface="+mn-lt"/>
              </a:rPr>
              <a:t>, </a:t>
            </a:r>
            <a:r>
              <a:rPr lang="en-US" kern="0" dirty="0" err="1">
                <a:solidFill>
                  <a:srgbClr val="2B2C0E"/>
                </a:solidFill>
                <a:latin typeface="+mn-lt"/>
              </a:rPr>
              <a:t>atau</a:t>
            </a:r>
            <a:r>
              <a:rPr lang="en-US" kern="0" dirty="0">
                <a:solidFill>
                  <a:srgbClr val="2B2C0E"/>
                </a:solidFill>
                <a:latin typeface="+mn-lt"/>
              </a:rPr>
              <a:t> </a:t>
            </a:r>
            <a:r>
              <a:rPr lang="en-US" kern="0" dirty="0" err="1">
                <a:solidFill>
                  <a:srgbClr val="2B2C0E"/>
                </a:solidFill>
                <a:latin typeface="+mn-lt"/>
              </a:rPr>
              <a:t>sebesar</a:t>
            </a:r>
            <a:r>
              <a:rPr lang="en-US" kern="0" dirty="0">
                <a:solidFill>
                  <a:srgbClr val="2B2C0E"/>
                </a:solidFill>
                <a:latin typeface="+mn-lt"/>
              </a:rPr>
              <a:t> Rp250 </a:t>
            </a:r>
            <a:r>
              <a:rPr lang="en-US" kern="0" dirty="0" err="1">
                <a:solidFill>
                  <a:srgbClr val="2B2C0E"/>
                </a:solidFill>
                <a:latin typeface="+mn-lt"/>
              </a:rPr>
              <a:t>juta</a:t>
            </a:r>
            <a:r>
              <a:rPr lang="en-US" kern="0" dirty="0">
                <a:solidFill>
                  <a:srgbClr val="2B2C0E"/>
                </a:solidFill>
                <a:latin typeface="+mn-lt"/>
              </a:rPr>
              <a:t>.</a:t>
            </a:r>
            <a:br>
              <a:rPr lang="en-US" kern="0" dirty="0">
                <a:solidFill>
                  <a:srgbClr val="2B2C0E"/>
                </a:solidFill>
                <a:latin typeface="+mn-lt"/>
              </a:rPr>
            </a:br>
            <a:r>
              <a:rPr lang="en-US" kern="0" dirty="0" err="1">
                <a:solidFill>
                  <a:srgbClr val="2B2C0E"/>
                </a:solidFill>
                <a:latin typeface="+mn-lt"/>
              </a:rPr>
              <a:t>Saat</a:t>
            </a:r>
            <a:r>
              <a:rPr lang="en-US" kern="0" dirty="0">
                <a:solidFill>
                  <a:srgbClr val="2B2C0E"/>
                </a:solidFill>
                <a:latin typeface="+mn-lt"/>
              </a:rPr>
              <a:t> </a:t>
            </a:r>
            <a:r>
              <a:rPr lang="en-US" kern="0" dirty="0" err="1">
                <a:solidFill>
                  <a:srgbClr val="2B2C0E"/>
                </a:solidFill>
                <a:latin typeface="+mn-lt"/>
              </a:rPr>
              <a:t>ini</a:t>
            </a:r>
            <a:r>
              <a:rPr lang="en-US" kern="0" dirty="0">
                <a:solidFill>
                  <a:srgbClr val="2B2C0E"/>
                </a:solidFill>
                <a:latin typeface="+mn-lt"/>
              </a:rPr>
              <a:t> </a:t>
            </a:r>
            <a:r>
              <a:rPr lang="en-US" kern="0" dirty="0" err="1">
                <a:solidFill>
                  <a:srgbClr val="2B2C0E"/>
                </a:solidFill>
                <a:latin typeface="+mn-lt"/>
              </a:rPr>
              <a:t>peringkat</a:t>
            </a:r>
            <a:r>
              <a:rPr lang="en-US" kern="0" dirty="0">
                <a:solidFill>
                  <a:srgbClr val="2B2C0E"/>
                </a:solidFill>
                <a:latin typeface="+mn-lt"/>
              </a:rPr>
              <a:t> </a:t>
            </a:r>
            <a:r>
              <a:rPr lang="en-US" kern="0" dirty="0" err="1">
                <a:solidFill>
                  <a:srgbClr val="2B2C0E"/>
                </a:solidFill>
                <a:latin typeface="+mn-lt"/>
              </a:rPr>
              <a:t>obligasi</a:t>
            </a:r>
            <a:r>
              <a:rPr lang="en-US" kern="0" dirty="0">
                <a:solidFill>
                  <a:srgbClr val="2B2C0E"/>
                </a:solidFill>
                <a:latin typeface="+mn-lt"/>
              </a:rPr>
              <a:t> </a:t>
            </a:r>
            <a:r>
              <a:rPr lang="en-US" kern="0" dirty="0" err="1">
                <a:solidFill>
                  <a:srgbClr val="2B2C0E"/>
                </a:solidFill>
                <a:latin typeface="+mn-lt"/>
              </a:rPr>
              <a:t>perusahaan</a:t>
            </a:r>
            <a:r>
              <a:rPr lang="en-US" kern="0" dirty="0">
                <a:solidFill>
                  <a:srgbClr val="2B2C0E"/>
                </a:solidFill>
                <a:latin typeface="+mn-lt"/>
              </a:rPr>
              <a:t> </a:t>
            </a:r>
            <a:r>
              <a:rPr lang="en-US" kern="0" dirty="0" err="1">
                <a:solidFill>
                  <a:srgbClr val="2B2C0E"/>
                </a:solidFill>
                <a:latin typeface="+mn-lt"/>
              </a:rPr>
              <a:t>berkode</a:t>
            </a:r>
            <a:r>
              <a:rPr lang="en-US" kern="0" dirty="0">
                <a:solidFill>
                  <a:srgbClr val="2B2C0E"/>
                </a:solidFill>
                <a:latin typeface="+mn-lt"/>
              </a:rPr>
              <a:t> </a:t>
            </a:r>
            <a:r>
              <a:rPr lang="en-US" kern="0" dirty="0" err="1">
                <a:solidFill>
                  <a:srgbClr val="2B2C0E"/>
                </a:solidFill>
                <a:latin typeface="+mn-lt"/>
              </a:rPr>
              <a:t>saham</a:t>
            </a:r>
            <a:r>
              <a:rPr lang="en-US" kern="0" dirty="0">
                <a:solidFill>
                  <a:srgbClr val="2B2C0E"/>
                </a:solidFill>
                <a:latin typeface="+mn-lt"/>
              </a:rPr>
              <a:t> RUIS yang </a:t>
            </a:r>
            <a:r>
              <a:rPr lang="en-US" kern="0" dirty="0" err="1">
                <a:solidFill>
                  <a:srgbClr val="2B2C0E"/>
                </a:solidFill>
                <a:latin typeface="+mn-lt"/>
              </a:rPr>
              <a:t>berada</a:t>
            </a:r>
            <a:r>
              <a:rPr lang="en-US" kern="0" dirty="0">
                <a:solidFill>
                  <a:srgbClr val="2B2C0E"/>
                </a:solidFill>
                <a:latin typeface="+mn-lt"/>
              </a:rPr>
              <a:t> </a:t>
            </a:r>
            <a:r>
              <a:rPr lang="en-US" kern="0" dirty="0" err="1">
                <a:solidFill>
                  <a:srgbClr val="2B2C0E"/>
                </a:solidFill>
                <a:latin typeface="+mn-lt"/>
              </a:rPr>
              <a:t>pada</a:t>
            </a:r>
            <a:r>
              <a:rPr lang="en-US" kern="0" dirty="0">
                <a:solidFill>
                  <a:srgbClr val="2B2C0E"/>
                </a:solidFill>
                <a:latin typeface="+mn-lt"/>
              </a:rPr>
              <a:t> level BBB </a:t>
            </a:r>
            <a:r>
              <a:rPr lang="en-US" kern="0" dirty="0" err="1">
                <a:solidFill>
                  <a:srgbClr val="2B2C0E"/>
                </a:solidFill>
                <a:latin typeface="+mn-lt"/>
              </a:rPr>
              <a:t>dari</a:t>
            </a:r>
            <a:r>
              <a:rPr lang="en-US" kern="0" dirty="0">
                <a:solidFill>
                  <a:srgbClr val="2B2C0E"/>
                </a:solidFill>
                <a:latin typeface="+mn-lt"/>
              </a:rPr>
              <a:t> PT Fitch Ratings Indonesia </a:t>
            </a:r>
            <a:r>
              <a:rPr lang="en-US" kern="0" dirty="0" err="1">
                <a:solidFill>
                  <a:srgbClr val="2B2C0E"/>
                </a:solidFill>
                <a:latin typeface="+mn-lt"/>
              </a:rPr>
              <a:t>baru</a:t>
            </a:r>
            <a:r>
              <a:rPr lang="en-US" kern="0" dirty="0">
                <a:solidFill>
                  <a:srgbClr val="2B2C0E"/>
                </a:solidFill>
                <a:latin typeface="+mn-lt"/>
              </a:rPr>
              <a:t> </a:t>
            </a:r>
            <a:r>
              <a:rPr lang="en-US" kern="0" dirty="0" err="1">
                <a:solidFill>
                  <a:srgbClr val="2B2C0E"/>
                </a:solidFill>
                <a:latin typeface="+mn-lt"/>
              </a:rPr>
              <a:t>dicabut</a:t>
            </a:r>
            <a:r>
              <a:rPr lang="en-US" kern="0" dirty="0">
                <a:solidFill>
                  <a:srgbClr val="2B2C0E"/>
                </a:solidFill>
                <a:latin typeface="+mn-lt"/>
              </a:rPr>
              <a:t> </a:t>
            </a:r>
            <a:r>
              <a:rPr lang="en-US" kern="0" dirty="0" err="1">
                <a:solidFill>
                  <a:srgbClr val="2B2C0E"/>
                </a:solidFill>
                <a:latin typeface="+mn-lt"/>
              </a:rPr>
              <a:t>akibat</a:t>
            </a:r>
            <a:r>
              <a:rPr lang="en-US" kern="0" dirty="0">
                <a:solidFill>
                  <a:srgbClr val="2B2C0E"/>
                </a:solidFill>
                <a:latin typeface="+mn-lt"/>
              </a:rPr>
              <a:t> </a:t>
            </a:r>
            <a:r>
              <a:rPr lang="en-US" kern="0" dirty="0" err="1">
                <a:solidFill>
                  <a:srgbClr val="2B2C0E"/>
                </a:solidFill>
                <a:latin typeface="+mn-lt"/>
              </a:rPr>
              <a:t>pelunasan</a:t>
            </a:r>
            <a:r>
              <a:rPr lang="en-US" kern="0" dirty="0">
                <a:solidFill>
                  <a:srgbClr val="2B2C0E"/>
                </a:solidFill>
                <a:latin typeface="+mn-lt"/>
              </a:rPr>
              <a:t> </a:t>
            </a:r>
            <a:r>
              <a:rPr lang="en-US" kern="0" dirty="0" err="1">
                <a:solidFill>
                  <a:srgbClr val="2B2C0E"/>
                </a:solidFill>
                <a:latin typeface="+mn-lt"/>
              </a:rPr>
              <a:t>lebih</a:t>
            </a:r>
            <a:r>
              <a:rPr lang="en-US" kern="0" dirty="0">
                <a:solidFill>
                  <a:srgbClr val="2B2C0E"/>
                </a:solidFill>
                <a:latin typeface="+mn-lt"/>
              </a:rPr>
              <a:t> </a:t>
            </a:r>
            <a:r>
              <a:rPr lang="en-US" kern="0" dirty="0" err="1">
                <a:solidFill>
                  <a:srgbClr val="2B2C0E"/>
                </a:solidFill>
                <a:latin typeface="+mn-lt"/>
              </a:rPr>
              <a:t>awal</a:t>
            </a:r>
            <a:r>
              <a:rPr lang="en-US" kern="0" dirty="0">
                <a:solidFill>
                  <a:srgbClr val="2B2C0E"/>
                </a:solidFill>
                <a:latin typeface="+mn-lt"/>
              </a:rPr>
              <a:t> </a:t>
            </a:r>
            <a:r>
              <a:rPr lang="en-US" kern="0" dirty="0" err="1">
                <a:solidFill>
                  <a:srgbClr val="2B2C0E"/>
                </a:solidFill>
                <a:latin typeface="+mn-lt"/>
              </a:rPr>
              <a:t>efek</a:t>
            </a:r>
            <a:r>
              <a:rPr lang="en-US" kern="0" dirty="0">
                <a:solidFill>
                  <a:srgbClr val="2B2C0E"/>
                </a:solidFill>
                <a:latin typeface="+mn-lt"/>
              </a:rPr>
              <a:t> </a:t>
            </a:r>
            <a:r>
              <a:rPr lang="en-US" kern="0" dirty="0" err="1">
                <a:solidFill>
                  <a:srgbClr val="2B2C0E"/>
                </a:solidFill>
                <a:latin typeface="+mn-lt"/>
              </a:rPr>
              <a:t>utang</a:t>
            </a:r>
            <a:r>
              <a:rPr lang="en-US" kern="0" dirty="0">
                <a:solidFill>
                  <a:srgbClr val="2B2C0E"/>
                </a:solidFill>
                <a:latin typeface="+mn-lt"/>
              </a:rPr>
              <a:t> </a:t>
            </a:r>
            <a:r>
              <a:rPr lang="en-US" kern="0" dirty="0" err="1">
                <a:solidFill>
                  <a:srgbClr val="2B2C0E"/>
                </a:solidFill>
                <a:latin typeface="+mn-lt"/>
              </a:rPr>
              <a:t>itu</a:t>
            </a:r>
            <a:r>
              <a:rPr lang="en-US" kern="0" dirty="0">
                <a:solidFill>
                  <a:srgbClr val="2B2C0E"/>
                </a:solidFill>
                <a:latin typeface="+mn-lt"/>
              </a:rPr>
              <a:t>.</a:t>
            </a:r>
            <a:br>
              <a:rPr lang="en-US" kern="0" dirty="0">
                <a:solidFill>
                  <a:srgbClr val="2B2C0E"/>
                </a:solidFill>
                <a:latin typeface="+mn-lt"/>
              </a:rPr>
            </a:br>
            <a:endParaRPr lang="en-US" kern="0" dirty="0">
              <a:solidFill>
                <a:srgbClr val="2B2C0E"/>
              </a:solidFill>
              <a:latin typeface="+mn-lt"/>
            </a:endParaRPr>
          </a:p>
          <a:p>
            <a:pPr marL="4763" indent="-4763" eaLnBrk="0" hangingPunct="0">
              <a:spcBef>
                <a:spcPct val="20000"/>
              </a:spcBef>
              <a:defRPr/>
            </a:pPr>
            <a:r>
              <a:rPr lang="en-US" kern="0" dirty="0" err="1">
                <a:solidFill>
                  <a:srgbClr val="2B2C0E"/>
                </a:solidFill>
                <a:latin typeface="+mn-lt"/>
              </a:rPr>
              <a:t>Pelunasan</a:t>
            </a:r>
            <a:r>
              <a:rPr lang="en-US" kern="0" dirty="0">
                <a:solidFill>
                  <a:srgbClr val="2B2C0E"/>
                </a:solidFill>
                <a:latin typeface="+mn-lt"/>
              </a:rPr>
              <a:t> </a:t>
            </a:r>
            <a:r>
              <a:rPr lang="en-US" kern="0" dirty="0" err="1">
                <a:solidFill>
                  <a:srgbClr val="2B2C0E"/>
                </a:solidFill>
                <a:latin typeface="+mn-lt"/>
              </a:rPr>
              <a:t>obligasi</a:t>
            </a:r>
            <a:r>
              <a:rPr lang="en-US" kern="0" dirty="0">
                <a:solidFill>
                  <a:srgbClr val="2B2C0E"/>
                </a:solidFill>
                <a:latin typeface="+mn-lt"/>
              </a:rPr>
              <a:t> </a:t>
            </a:r>
            <a:r>
              <a:rPr lang="en-US" kern="0" dirty="0" err="1">
                <a:solidFill>
                  <a:srgbClr val="2B2C0E"/>
                </a:solidFill>
                <a:latin typeface="+mn-lt"/>
              </a:rPr>
              <a:t>emiten</a:t>
            </a:r>
            <a:r>
              <a:rPr lang="en-US" kern="0" dirty="0">
                <a:solidFill>
                  <a:srgbClr val="2B2C0E"/>
                </a:solidFill>
                <a:latin typeface="+mn-lt"/>
              </a:rPr>
              <a:t> </a:t>
            </a:r>
            <a:r>
              <a:rPr lang="en-US" kern="0" dirty="0" err="1">
                <a:solidFill>
                  <a:srgbClr val="2B2C0E"/>
                </a:solidFill>
                <a:latin typeface="+mn-lt"/>
              </a:rPr>
              <a:t>telah</a:t>
            </a:r>
            <a:r>
              <a:rPr lang="en-US" kern="0" dirty="0">
                <a:solidFill>
                  <a:srgbClr val="2B2C0E"/>
                </a:solidFill>
                <a:latin typeface="+mn-lt"/>
              </a:rPr>
              <a:t> </a:t>
            </a:r>
            <a:r>
              <a:rPr lang="en-US" kern="0" dirty="0" err="1">
                <a:solidFill>
                  <a:srgbClr val="2B2C0E"/>
                </a:solidFill>
                <a:latin typeface="+mn-lt"/>
              </a:rPr>
              <a:t>mendapatkan</a:t>
            </a:r>
            <a:r>
              <a:rPr lang="en-US" kern="0" dirty="0">
                <a:solidFill>
                  <a:srgbClr val="2B2C0E"/>
                </a:solidFill>
                <a:latin typeface="+mn-lt"/>
              </a:rPr>
              <a:t> </a:t>
            </a:r>
            <a:r>
              <a:rPr lang="en-US" kern="0" dirty="0" err="1">
                <a:solidFill>
                  <a:srgbClr val="2B2C0E"/>
                </a:solidFill>
                <a:latin typeface="+mn-lt"/>
              </a:rPr>
              <a:t>persetujuan</a:t>
            </a:r>
            <a:r>
              <a:rPr lang="en-US" kern="0" dirty="0">
                <a:solidFill>
                  <a:srgbClr val="2B2C0E"/>
                </a:solidFill>
                <a:latin typeface="+mn-lt"/>
              </a:rPr>
              <a:t> </a:t>
            </a:r>
            <a:r>
              <a:rPr lang="en-US" kern="0" dirty="0" err="1">
                <a:solidFill>
                  <a:srgbClr val="2B2C0E"/>
                </a:solidFill>
                <a:latin typeface="+mn-lt"/>
              </a:rPr>
              <a:t>dari</a:t>
            </a:r>
            <a:r>
              <a:rPr lang="en-US" kern="0" dirty="0">
                <a:solidFill>
                  <a:srgbClr val="2B2C0E"/>
                </a:solidFill>
                <a:latin typeface="+mn-lt"/>
              </a:rPr>
              <a:t> </a:t>
            </a:r>
            <a:r>
              <a:rPr lang="en-US" kern="0" dirty="0" err="1">
                <a:solidFill>
                  <a:srgbClr val="2B2C0E"/>
                </a:solidFill>
                <a:latin typeface="+mn-lt"/>
              </a:rPr>
              <a:t>pemegang</a:t>
            </a:r>
            <a:r>
              <a:rPr lang="en-US" kern="0" dirty="0">
                <a:solidFill>
                  <a:srgbClr val="2B2C0E"/>
                </a:solidFill>
                <a:latin typeface="+mn-lt"/>
              </a:rPr>
              <a:t> </a:t>
            </a:r>
            <a:r>
              <a:rPr lang="en-US" kern="0" dirty="0" err="1">
                <a:solidFill>
                  <a:srgbClr val="2B2C0E"/>
                </a:solidFill>
                <a:latin typeface="+mn-lt"/>
              </a:rPr>
              <a:t>obligasi</a:t>
            </a:r>
            <a:r>
              <a:rPr lang="en-US" kern="0" dirty="0">
                <a:solidFill>
                  <a:srgbClr val="2B2C0E"/>
                </a:solidFill>
                <a:latin typeface="+mn-lt"/>
              </a:rPr>
              <a:t> </a:t>
            </a:r>
            <a:r>
              <a:rPr lang="en-US" kern="0" dirty="0" err="1">
                <a:solidFill>
                  <a:srgbClr val="2B2C0E"/>
                </a:solidFill>
                <a:latin typeface="+mn-lt"/>
              </a:rPr>
              <a:t>perseroan</a:t>
            </a:r>
            <a:r>
              <a:rPr lang="en-US" kern="0" dirty="0">
                <a:solidFill>
                  <a:srgbClr val="2B2C0E"/>
                </a:solidFill>
                <a:latin typeface="+mn-lt"/>
              </a:rPr>
              <a:t> </a:t>
            </a:r>
            <a:r>
              <a:rPr lang="en-US" kern="0" dirty="0" err="1">
                <a:solidFill>
                  <a:srgbClr val="2B2C0E"/>
                </a:solidFill>
                <a:latin typeface="+mn-lt"/>
              </a:rPr>
              <a:t>dalam</a:t>
            </a:r>
            <a:r>
              <a:rPr lang="en-US" kern="0" dirty="0">
                <a:solidFill>
                  <a:srgbClr val="2B2C0E"/>
                </a:solidFill>
                <a:latin typeface="+mn-lt"/>
              </a:rPr>
              <a:t> </a:t>
            </a:r>
            <a:r>
              <a:rPr lang="en-US" kern="0" dirty="0" err="1">
                <a:solidFill>
                  <a:srgbClr val="2B2C0E"/>
                </a:solidFill>
                <a:latin typeface="+mn-lt"/>
              </a:rPr>
              <a:t>rapat</a:t>
            </a:r>
            <a:r>
              <a:rPr lang="en-US" kern="0" dirty="0">
                <a:solidFill>
                  <a:srgbClr val="2B2C0E"/>
                </a:solidFill>
                <a:latin typeface="+mn-lt"/>
              </a:rPr>
              <a:t> </a:t>
            </a:r>
            <a:r>
              <a:rPr lang="en-US" kern="0" dirty="0" err="1">
                <a:solidFill>
                  <a:srgbClr val="2B2C0E"/>
                </a:solidFill>
                <a:latin typeface="+mn-lt"/>
              </a:rPr>
              <a:t>umum</a:t>
            </a:r>
            <a:r>
              <a:rPr lang="en-US" kern="0" dirty="0">
                <a:solidFill>
                  <a:srgbClr val="2B2C0E"/>
                </a:solidFill>
                <a:latin typeface="+mn-lt"/>
              </a:rPr>
              <a:t> </a:t>
            </a:r>
            <a:r>
              <a:rPr lang="en-US" kern="0" dirty="0" err="1">
                <a:solidFill>
                  <a:srgbClr val="2B2C0E"/>
                </a:solidFill>
                <a:latin typeface="+mn-lt"/>
              </a:rPr>
              <a:t>pemegang</a:t>
            </a:r>
            <a:r>
              <a:rPr lang="en-US" kern="0" dirty="0">
                <a:solidFill>
                  <a:srgbClr val="2B2C0E"/>
                </a:solidFill>
                <a:latin typeface="+mn-lt"/>
              </a:rPr>
              <a:t> </a:t>
            </a:r>
            <a:r>
              <a:rPr lang="en-US" kern="0" dirty="0" err="1">
                <a:solidFill>
                  <a:srgbClr val="2B2C0E"/>
                </a:solidFill>
                <a:latin typeface="+mn-lt"/>
              </a:rPr>
              <a:t>obligasi</a:t>
            </a:r>
            <a:r>
              <a:rPr lang="en-US" kern="0" dirty="0">
                <a:solidFill>
                  <a:srgbClr val="2B2C0E"/>
                </a:solidFill>
                <a:latin typeface="+mn-lt"/>
              </a:rPr>
              <a:t> (RUPO) yang </a:t>
            </a:r>
            <a:r>
              <a:rPr lang="en-US" kern="0" dirty="0" err="1">
                <a:solidFill>
                  <a:srgbClr val="2B2C0E"/>
                </a:solidFill>
                <a:latin typeface="+mn-lt"/>
              </a:rPr>
              <a:t>digelar</a:t>
            </a:r>
            <a:r>
              <a:rPr lang="en-US" kern="0" dirty="0">
                <a:solidFill>
                  <a:srgbClr val="2B2C0E"/>
                </a:solidFill>
                <a:latin typeface="+mn-lt"/>
              </a:rPr>
              <a:t> </a:t>
            </a:r>
            <a:r>
              <a:rPr lang="en-US" kern="0" dirty="0" err="1">
                <a:solidFill>
                  <a:srgbClr val="2B2C0E"/>
                </a:solidFill>
                <a:latin typeface="+mn-lt"/>
              </a:rPr>
              <a:t>pada</a:t>
            </a:r>
            <a:r>
              <a:rPr lang="en-US" kern="0" dirty="0">
                <a:solidFill>
                  <a:srgbClr val="2B2C0E"/>
                </a:solidFill>
                <a:latin typeface="+mn-lt"/>
              </a:rPr>
              <a:t> </a:t>
            </a:r>
            <a:r>
              <a:rPr lang="en-US" kern="0" dirty="0" err="1">
                <a:solidFill>
                  <a:srgbClr val="2B2C0E"/>
                </a:solidFill>
                <a:latin typeface="+mn-lt"/>
              </a:rPr>
              <a:t>bulan</a:t>
            </a:r>
            <a:r>
              <a:rPr lang="en-US" kern="0" dirty="0">
                <a:solidFill>
                  <a:srgbClr val="2B2C0E"/>
                </a:solidFill>
                <a:latin typeface="+mn-lt"/>
              </a:rPr>
              <a:t> </a:t>
            </a:r>
            <a:r>
              <a:rPr lang="en-US" kern="0" dirty="0" err="1">
                <a:solidFill>
                  <a:srgbClr val="2B2C0E"/>
                </a:solidFill>
                <a:latin typeface="+mn-lt"/>
              </a:rPr>
              <a:t>lalu</a:t>
            </a:r>
            <a:r>
              <a:rPr lang="en-US" kern="0" dirty="0">
                <a:solidFill>
                  <a:srgbClr val="2B2C0E"/>
                </a:solidFill>
                <a:latin typeface="+mn-lt"/>
              </a:rPr>
              <a:t>.</a:t>
            </a:r>
          </a:p>
          <a:p>
            <a:pPr marL="342900" indent="-342900" eaLnBrk="0" hangingPunct="0">
              <a:spcBef>
                <a:spcPct val="20000"/>
              </a:spcBef>
              <a:buFontTx/>
              <a:buChar char="•"/>
              <a:defRPr/>
            </a:pPr>
            <a:endParaRPr lang="en-US" kern="0" dirty="0">
              <a:solidFill>
                <a:srgbClr val="2B2C0E"/>
              </a:solidFill>
              <a:latin typeface="+mn-lt"/>
            </a:endParaRPr>
          </a:p>
        </p:txBody>
      </p:sp>
      <p:sp>
        <p:nvSpPr>
          <p:cNvPr id="3" name="Rectangle 2"/>
          <p:cNvSpPr txBox="1">
            <a:spLocks noChangeArrowheads="1"/>
          </p:cNvSpPr>
          <p:nvPr/>
        </p:nvSpPr>
        <p:spPr bwMode="auto">
          <a:xfrm>
            <a:off x="457200" y="76200"/>
            <a:ext cx="8382000" cy="914400"/>
          </a:xfrm>
          <a:prstGeom prst="rect">
            <a:avLst/>
          </a:prstGeom>
          <a:noFill/>
          <a:ln w="9525">
            <a:noFill/>
            <a:miter lim="800000"/>
            <a:headEnd/>
            <a:tailEnd/>
          </a:ln>
        </p:spPr>
        <p:txBody>
          <a:bodyPr anchor="b"/>
          <a:lstStyle/>
          <a:p>
            <a:pPr algn="ctr">
              <a:defRPr/>
            </a:pPr>
            <a:r>
              <a:rPr lang="en-US" sz="3500" kern="0" dirty="0">
                <a:solidFill>
                  <a:srgbClr val="2B2C0E"/>
                </a:solidFill>
                <a:latin typeface="+mj-lt"/>
                <a:ea typeface="+mj-ea"/>
                <a:cs typeface="+mj-cs"/>
              </a:rPr>
              <a:t>PT. Radiant </a:t>
            </a:r>
            <a:r>
              <a:rPr lang="en-US" sz="3500" kern="0" dirty="0" err="1">
                <a:solidFill>
                  <a:srgbClr val="2B2C0E"/>
                </a:solidFill>
                <a:latin typeface="+mj-lt"/>
                <a:ea typeface="+mj-ea"/>
                <a:cs typeface="+mj-cs"/>
              </a:rPr>
              <a:t>Utama</a:t>
            </a:r>
            <a:r>
              <a:rPr lang="en-US" sz="3500" kern="0" dirty="0">
                <a:solidFill>
                  <a:srgbClr val="2B2C0E"/>
                </a:solidFill>
                <a:latin typeface="+mj-lt"/>
                <a:ea typeface="+mj-ea"/>
                <a:cs typeface="+mj-cs"/>
              </a:rPr>
              <a:t> </a:t>
            </a:r>
            <a:r>
              <a:rPr lang="en-US" sz="3500" kern="0" dirty="0" err="1">
                <a:solidFill>
                  <a:srgbClr val="2B2C0E"/>
                </a:solidFill>
                <a:latin typeface="+mj-lt"/>
                <a:ea typeface="+mj-ea"/>
                <a:cs typeface="+mj-cs"/>
              </a:rPr>
              <a:t>Interinsco</a:t>
            </a:r>
            <a:r>
              <a:rPr lang="en-US" sz="3500" kern="0" dirty="0">
                <a:solidFill>
                  <a:srgbClr val="2B2C0E"/>
                </a:solidFill>
                <a:latin typeface="+mj-lt"/>
                <a:ea typeface="+mj-ea"/>
                <a:cs typeface="+mj-cs"/>
              </a:rPr>
              <a:t>, </a:t>
            </a:r>
            <a:r>
              <a:rPr lang="en-US" sz="3500" kern="0" dirty="0" err="1">
                <a:solidFill>
                  <a:srgbClr val="2B2C0E"/>
                </a:solidFill>
                <a:latin typeface="+mj-lt"/>
                <a:ea typeface="+mj-ea"/>
                <a:cs typeface="+mj-cs"/>
              </a:rPr>
              <a:t>Tbk</a:t>
            </a:r>
            <a:endParaRPr lang="en-US" sz="3500" kern="0" dirty="0">
              <a:solidFill>
                <a:srgbClr val="2B2C0E"/>
              </a:solidFill>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pPr eaLnBrk="1" hangingPunct="1"/>
            <a:r>
              <a:rPr lang="en-US" smtClean="0"/>
              <a:t>Corporate Bonds</a:t>
            </a:r>
          </a:p>
        </p:txBody>
      </p:sp>
      <p:sp>
        <p:nvSpPr>
          <p:cNvPr id="5123" name="Rectangle 3"/>
          <p:cNvSpPr>
            <a:spLocks noGrp="1" noChangeArrowheads="1"/>
          </p:cNvSpPr>
          <p:nvPr>
            <p:ph type="body" idx="4294967295"/>
          </p:nvPr>
        </p:nvSpPr>
        <p:spPr/>
        <p:txBody>
          <a:bodyPr/>
          <a:lstStyle/>
          <a:p>
            <a:pPr eaLnBrk="1" hangingPunct="1"/>
            <a:endParaRPr lang="en-US" smtClean="0"/>
          </a:p>
          <a:p>
            <a:pPr eaLnBrk="1" hangingPunct="1"/>
            <a:r>
              <a:rPr lang="en-US" smtClean="0"/>
              <a:t>Our goal in this chapter is to introduce the specialized knowledge concerning trading corporate bonds.</a:t>
            </a:r>
          </a:p>
          <a:p>
            <a:pPr eaLnBrk="1" hangingPunct="1"/>
            <a:endParaRPr lang="en-US" smtClean="0"/>
          </a:p>
          <a:p>
            <a:pPr eaLnBrk="1" hangingPunct="1"/>
            <a:r>
              <a:rPr lang="en-US" smtClean="0"/>
              <a:t>Money managers who buy and sell corporate bonds possess this kind of knowledge.</a:t>
            </a:r>
          </a:p>
          <a:p>
            <a:pPr eaLnBrk="1" hangingPunct="1"/>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pPr eaLnBrk="1" hangingPunct="1"/>
            <a:r>
              <a:rPr lang="en-US" smtClean="0"/>
              <a:t>3. Put Provisions</a:t>
            </a:r>
          </a:p>
        </p:txBody>
      </p:sp>
      <p:sp>
        <p:nvSpPr>
          <p:cNvPr id="18435" name="Rectangle 3"/>
          <p:cNvSpPr>
            <a:spLocks noGrp="1" noChangeArrowheads="1"/>
          </p:cNvSpPr>
          <p:nvPr>
            <p:ph type="body" idx="4294967295"/>
          </p:nvPr>
        </p:nvSpPr>
        <p:spPr/>
        <p:txBody>
          <a:bodyPr/>
          <a:lstStyle/>
          <a:p>
            <a:pPr lvl="1" eaLnBrk="1" hangingPunct="1"/>
            <a:endParaRPr lang="en-US" i="1" smtClean="0"/>
          </a:p>
          <a:p>
            <a:pPr eaLnBrk="1" hangingPunct="1"/>
            <a:r>
              <a:rPr lang="en-US" smtClean="0"/>
              <a:t>A bond with a </a:t>
            </a:r>
            <a:r>
              <a:rPr lang="en-US" b="1" i="1" smtClean="0">
                <a:solidFill>
                  <a:srgbClr val="000099"/>
                </a:solidFill>
              </a:rPr>
              <a:t>put provision</a:t>
            </a:r>
            <a:r>
              <a:rPr lang="en-US" smtClean="0"/>
              <a:t> can be sold back to the issuer at a pre-specified price (normally set at par value) on any of a sequence of pre-specified dates. </a:t>
            </a:r>
          </a:p>
          <a:p>
            <a:pPr lvl="1" eaLnBrk="1" hangingPunct="1"/>
            <a:endParaRPr lang="en-US" sz="800" smtClean="0"/>
          </a:p>
          <a:p>
            <a:pPr eaLnBrk="1" hangingPunct="1"/>
            <a:r>
              <a:rPr lang="en-US" smtClean="0"/>
              <a:t>Bonds with put provisions are often called </a:t>
            </a:r>
            <a:r>
              <a:rPr lang="en-US" b="1" i="1" smtClean="0">
                <a:solidFill>
                  <a:srgbClr val="000099"/>
                </a:solidFill>
              </a:rPr>
              <a:t>extendible bonds</a:t>
            </a:r>
            <a:r>
              <a:rPr lang="en-US" smtClean="0"/>
              <a:t>.</a:t>
            </a:r>
            <a:br>
              <a:rPr lang="en-US" smtClean="0"/>
            </a:b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12"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7200" y="76200"/>
            <a:ext cx="8382000" cy="914400"/>
          </a:xfrm>
        </p:spPr>
        <p:txBody>
          <a:bodyPr/>
          <a:lstStyle/>
          <a:p>
            <a:pPr eaLnBrk="1" hangingPunct="1"/>
            <a:r>
              <a:rPr lang="en-US" sz="3400" smtClean="0"/>
              <a:t/>
            </a:r>
            <a:br>
              <a:rPr lang="en-US" sz="3400" smtClean="0"/>
            </a:br>
            <a:r>
              <a:rPr lang="en-US" sz="3400" smtClean="0"/>
              <a:t>4. Bond-to-Stock Conversion Provisions</a:t>
            </a:r>
          </a:p>
        </p:txBody>
      </p:sp>
      <p:sp>
        <p:nvSpPr>
          <p:cNvPr id="19459" name="Rectangle 3"/>
          <p:cNvSpPr>
            <a:spLocks noGrp="1" noChangeArrowheads="1"/>
          </p:cNvSpPr>
          <p:nvPr>
            <p:ph type="body" idx="4294967295"/>
          </p:nvPr>
        </p:nvSpPr>
        <p:spPr/>
        <p:txBody>
          <a:bodyPr/>
          <a:lstStyle/>
          <a:p>
            <a:pPr eaLnBrk="1" hangingPunct="1"/>
            <a:endParaRPr lang="en-US" dirty="0" smtClean="0"/>
          </a:p>
          <a:p>
            <a:pPr eaLnBrk="1" hangingPunct="1">
              <a:buClr>
                <a:schemeClr val="tx1"/>
              </a:buClr>
            </a:pPr>
            <a:r>
              <a:rPr lang="en-US" b="1" i="1" dirty="0" smtClean="0">
                <a:solidFill>
                  <a:srgbClr val="000099"/>
                </a:solidFill>
              </a:rPr>
              <a:t>Convertible bonds</a:t>
            </a:r>
            <a:r>
              <a:rPr lang="en-US" dirty="0" smtClean="0"/>
              <a:t> are bonds that can be exchanged for common stock according to a </a:t>
            </a:r>
            <a:r>
              <a:rPr lang="en-US" b="1" dirty="0" smtClean="0"/>
              <a:t>pre-specified</a:t>
            </a:r>
            <a:r>
              <a:rPr lang="en-US" dirty="0" smtClean="0"/>
              <a:t> conversion ratio (i.e., the number of shares acquired</a:t>
            </a:r>
            <a:r>
              <a:rPr lang="en-US" dirty="0" smtClean="0"/>
              <a:t>).</a:t>
            </a:r>
          </a:p>
          <a:p>
            <a:pPr lvl="1" eaLnBrk="1" hangingPunct="1"/>
            <a:r>
              <a:rPr lang="en-US" sz="2400" dirty="0" smtClean="0"/>
              <a:t>Suppose </a:t>
            </a:r>
            <a:r>
              <a:rPr lang="en-US" sz="2400" dirty="0" smtClean="0"/>
              <a:t>the conversion ratio </a:t>
            </a:r>
            <a:r>
              <a:rPr lang="en-US" sz="2400" dirty="0" smtClean="0"/>
              <a:t>(rate) for </a:t>
            </a:r>
            <a:r>
              <a:rPr lang="en-US" sz="2400" dirty="0" smtClean="0"/>
              <a:t>a $1,000 par value bond is 20 shares.</a:t>
            </a:r>
            <a:br>
              <a:rPr lang="en-US" sz="2400" dirty="0" smtClean="0"/>
            </a:br>
            <a:endParaRPr lang="en-US" sz="1000" dirty="0" smtClean="0"/>
          </a:p>
          <a:p>
            <a:pPr eaLnBrk="1" hangingPunct="1"/>
            <a:r>
              <a:rPr lang="en-US" dirty="0" smtClean="0"/>
              <a:t>Conversion Price = Bond Par Value / Conversion Ratio</a:t>
            </a:r>
          </a:p>
          <a:p>
            <a:pPr lvl="1" eaLnBrk="1" hangingPunct="1"/>
            <a:r>
              <a:rPr lang="en-US" sz="2400" dirty="0" smtClean="0"/>
              <a:t>Then, the conversion price =</a:t>
            </a:r>
            <a:r>
              <a:rPr lang="en-US" sz="2400" dirty="0" smtClean="0"/>
              <a:t> $</a:t>
            </a:r>
            <a:r>
              <a:rPr lang="en-US" sz="2400" dirty="0" smtClean="0"/>
              <a:t>1,000 / </a:t>
            </a:r>
            <a:r>
              <a:rPr lang="en-US" sz="2400" dirty="0" smtClean="0"/>
              <a:t>20 </a:t>
            </a:r>
            <a:r>
              <a:rPr lang="en-US" sz="2400" dirty="0" smtClean="0"/>
              <a:t>= $50 </a:t>
            </a:r>
            <a:r>
              <a:rPr lang="en-US" sz="2400" dirty="0" smtClean="0"/>
              <a:t/>
            </a:r>
            <a:br>
              <a:rPr lang="en-US" sz="2400" dirty="0" smtClean="0"/>
            </a:br>
            <a:endParaRPr lang="en-US" sz="1000" dirty="0" smtClean="0"/>
          </a:p>
          <a:p>
            <a:pPr eaLnBrk="1" hangingPunct="1"/>
            <a:r>
              <a:rPr lang="en-US" dirty="0" smtClean="0"/>
              <a:t>Conversion Value = Price Per Share </a:t>
            </a:r>
            <a:r>
              <a:rPr lang="en-US" dirty="0" smtClean="0">
                <a:cs typeface="Arial" charset="0"/>
              </a:rPr>
              <a:t>×</a:t>
            </a:r>
            <a:r>
              <a:rPr lang="en-US" dirty="0" smtClean="0"/>
              <a:t> Conversion Ratio</a:t>
            </a:r>
          </a:p>
          <a:p>
            <a:pPr lvl="1" eaLnBrk="1" hangingPunct="1"/>
            <a:r>
              <a:rPr lang="en-US" sz="2400" dirty="0" smtClean="0"/>
              <a:t>If the market price per share of stock is currently $40, the conversion value =</a:t>
            </a:r>
            <a:r>
              <a:rPr lang="en-US" sz="2400" dirty="0" smtClean="0"/>
              <a:t> </a:t>
            </a:r>
            <a:r>
              <a:rPr lang="en-US" sz="2400" dirty="0" smtClean="0"/>
              <a:t>$40 </a:t>
            </a:r>
            <a:r>
              <a:rPr lang="en-US" sz="2400" dirty="0" smtClean="0">
                <a:cs typeface="Arial" charset="0"/>
              </a:rPr>
              <a:t>×</a:t>
            </a:r>
            <a:r>
              <a:rPr lang="en-US" sz="2400" dirty="0" smtClean="0"/>
              <a:t> </a:t>
            </a:r>
            <a:r>
              <a:rPr lang="en-US" sz="2400" dirty="0" smtClean="0"/>
              <a:t>20 = $800.</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7" dur="500"/>
                                        <p:tgtEl>
                                          <p:spTgt spid="194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pRg st="2" end="2"/>
                                            </p:txEl>
                                          </p:spTgt>
                                        </p:tgtEl>
                                        <p:attrNameLst>
                                          <p:attrName>style.visibility</p:attrName>
                                        </p:attrNameLst>
                                      </p:cBhvr>
                                      <p:to>
                                        <p:strVal val="visible"/>
                                      </p:to>
                                    </p:set>
                                    <p:animEffect transition="in" filter="blinds(horizontal)">
                                      <p:cBhvr>
                                        <p:cTn id="12" dur="500"/>
                                        <p:tgtEl>
                                          <p:spTgt spid="194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animEffect transition="in" filter="blinds(horizontal)">
                                      <p:cBhvr>
                                        <p:cTn id="17" dur="500"/>
                                        <p:tgtEl>
                                          <p:spTgt spid="1945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459">
                                            <p:txEl>
                                              <p:pRg st="4" end="4"/>
                                            </p:txEl>
                                          </p:spTgt>
                                        </p:tgtEl>
                                        <p:attrNameLst>
                                          <p:attrName>style.visibility</p:attrName>
                                        </p:attrNameLst>
                                      </p:cBhvr>
                                      <p:to>
                                        <p:strVal val="visible"/>
                                      </p:to>
                                    </p:set>
                                    <p:animEffect transition="in" filter="blinds(horizontal)">
                                      <p:cBhvr>
                                        <p:cTn id="22" dur="500"/>
                                        <p:tgtEl>
                                          <p:spTgt spid="1945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459">
                                            <p:txEl>
                                              <p:pRg st="5" end="5"/>
                                            </p:txEl>
                                          </p:spTgt>
                                        </p:tgtEl>
                                        <p:attrNameLst>
                                          <p:attrName>style.visibility</p:attrName>
                                        </p:attrNameLst>
                                      </p:cBhvr>
                                      <p:to>
                                        <p:strVal val="visible"/>
                                      </p:to>
                                    </p:set>
                                    <p:animEffect transition="in" filter="blinds(horizontal)">
                                      <p:cBhvr>
                                        <p:cTn id="27" dur="500"/>
                                        <p:tgtEl>
                                          <p:spTgt spid="1945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9459">
                                            <p:txEl>
                                              <p:pRg st="6" end="6"/>
                                            </p:txEl>
                                          </p:spTgt>
                                        </p:tgtEl>
                                        <p:attrNameLst>
                                          <p:attrName>style.visibility</p:attrName>
                                        </p:attrNameLst>
                                      </p:cBhvr>
                                      <p:to>
                                        <p:strVal val="visible"/>
                                      </p:to>
                                    </p:set>
                                    <p:animEffect transition="in" filter="blinds(horizontal)">
                                      <p:cBhvr>
                                        <p:cTn id="32" dur="500"/>
                                        <p:tgtEl>
                                          <p:spTgt spid="194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pPr eaLnBrk="1" hangingPunct="1"/>
            <a:r>
              <a:rPr lang="en-US" dirty="0" smtClean="0"/>
              <a:t>Example: Convertible </a:t>
            </a:r>
            <a:r>
              <a:rPr lang="en-US" dirty="0" smtClean="0"/>
              <a:t>Notes Issue</a:t>
            </a:r>
          </a:p>
        </p:txBody>
      </p:sp>
      <p:pic>
        <p:nvPicPr>
          <p:cNvPr id="20483" name="Picture 7" descr="jor82353_f1803"/>
          <p:cNvPicPr>
            <a:picLocks noChangeAspect="1" noChangeArrowheads="1"/>
          </p:cNvPicPr>
          <p:nvPr/>
        </p:nvPicPr>
        <p:blipFill>
          <a:blip r:embed="rId3" cstate="print"/>
          <a:srcRect l="2389" t="14733" r="1593" b="3843"/>
          <a:stretch>
            <a:fillRect/>
          </a:stretch>
        </p:blipFill>
        <p:spPr bwMode="auto">
          <a:xfrm>
            <a:off x="685800" y="1143000"/>
            <a:ext cx="5105400" cy="5381868"/>
          </a:xfrm>
          <a:prstGeom prst="rect">
            <a:avLst/>
          </a:prstGeom>
          <a:noFill/>
          <a:ln w="9525">
            <a:noFill/>
            <a:miter lim="800000"/>
            <a:headEnd/>
            <a:tailEnd/>
          </a:ln>
        </p:spPr>
      </p:pic>
      <p:sp>
        <p:nvSpPr>
          <p:cNvPr id="4" name="TextBox 3"/>
          <p:cNvSpPr txBox="1"/>
          <p:nvPr/>
        </p:nvSpPr>
        <p:spPr>
          <a:xfrm>
            <a:off x="5829300" y="1295400"/>
            <a:ext cx="2971800" cy="5724644"/>
          </a:xfrm>
          <a:prstGeom prst="rect">
            <a:avLst/>
          </a:prstGeom>
          <a:noFill/>
        </p:spPr>
        <p:txBody>
          <a:bodyPr wrap="square" rtlCol="0">
            <a:spAutoFit/>
          </a:bodyPr>
          <a:lstStyle/>
          <a:p>
            <a:pPr marL="274320" indent="-274320">
              <a:buFont typeface="Arial" pitchFamily="34" charset="0"/>
              <a:buChar char="•"/>
            </a:pPr>
            <a:r>
              <a:rPr lang="en-US" sz="2400" dirty="0" smtClean="0"/>
              <a:t>AMD’s bond with 6% coupon rate, mature in 2005</a:t>
            </a:r>
          </a:p>
          <a:p>
            <a:pPr marL="274320" indent="-274320">
              <a:buFont typeface="Arial" pitchFamily="34" charset="0"/>
              <a:buChar char="•"/>
            </a:pPr>
            <a:endParaRPr lang="en-US" sz="1000" dirty="0" smtClean="0"/>
          </a:p>
          <a:p>
            <a:pPr marL="274320" indent="-274320">
              <a:buFont typeface="Arial" pitchFamily="34" charset="0"/>
              <a:buChar char="•"/>
            </a:pPr>
            <a:r>
              <a:rPr lang="en-US" sz="2400" dirty="0" smtClean="0"/>
              <a:t>Conversion price = $37 per share</a:t>
            </a:r>
          </a:p>
          <a:p>
            <a:pPr marL="274320" indent="-274320">
              <a:buFont typeface="Arial" pitchFamily="34" charset="0"/>
              <a:buChar char="•"/>
            </a:pPr>
            <a:endParaRPr lang="en-US" sz="1000" dirty="0"/>
          </a:p>
          <a:p>
            <a:pPr marL="274320" indent="-274320">
              <a:buFont typeface="Arial" pitchFamily="34" charset="0"/>
              <a:buChar char="•"/>
            </a:pPr>
            <a:r>
              <a:rPr lang="en-US" sz="2400" dirty="0" smtClean="0"/>
              <a:t>Conversion rate = 1,000 / 37 = 27.07</a:t>
            </a:r>
          </a:p>
          <a:p>
            <a:pPr marL="274320" indent="-274320">
              <a:buFont typeface="Arial" pitchFamily="34" charset="0"/>
              <a:buChar char="•"/>
            </a:pPr>
            <a:endParaRPr lang="en-US" sz="1000" dirty="0"/>
          </a:p>
          <a:p>
            <a:pPr marL="274320" indent="-274320">
              <a:buFont typeface="Arial" pitchFamily="34" charset="0"/>
              <a:buChar char="•"/>
            </a:pPr>
            <a:r>
              <a:rPr lang="en-US" sz="2400" dirty="0" smtClean="0"/>
              <a:t>If AMD stock is sold at $40, then conversion value = 40 x 27.07 = $1,082.8</a:t>
            </a:r>
          </a:p>
          <a:p>
            <a:pPr marL="274320" indent="-274320">
              <a:buFont typeface="Arial" pitchFamily="34" charset="0"/>
              <a:buChar char="•"/>
            </a:pPr>
            <a:endParaRPr lang="en-US" sz="2400" dirty="0"/>
          </a:p>
          <a:p>
            <a:pPr marL="274320" indent="-274320">
              <a:buFont typeface="Arial" pitchFamily="34" charset="0"/>
              <a:buChar char="•"/>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linds(horizontal)">
                                      <p:cBhvr>
                                        <p:cTn id="7" dur="500"/>
                                        <p:tgtEl>
                                          <p:spTgt spid="204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linds(horizontal)">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blinds(horizontal)">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7200" y="76200"/>
            <a:ext cx="8382000" cy="914400"/>
          </a:xfrm>
        </p:spPr>
        <p:txBody>
          <a:bodyPr/>
          <a:lstStyle/>
          <a:p>
            <a:pPr eaLnBrk="1" hangingPunct="1"/>
            <a:r>
              <a:rPr lang="en-US" sz="3400" dirty="0" smtClean="0"/>
              <a:t/>
            </a:r>
            <a:br>
              <a:rPr lang="en-US" sz="3400" dirty="0" smtClean="0"/>
            </a:br>
            <a:r>
              <a:rPr lang="en-US" sz="3400" dirty="0" smtClean="0"/>
              <a:t>Convertible Bond</a:t>
            </a:r>
            <a:endParaRPr lang="en-US" sz="3400" dirty="0" smtClean="0"/>
          </a:p>
        </p:txBody>
      </p:sp>
      <p:sp>
        <p:nvSpPr>
          <p:cNvPr id="19459" name="Rectangle 3"/>
          <p:cNvSpPr>
            <a:spLocks noGrp="1" noChangeArrowheads="1"/>
          </p:cNvSpPr>
          <p:nvPr>
            <p:ph type="body" idx="4294967295"/>
          </p:nvPr>
        </p:nvSpPr>
        <p:spPr/>
        <p:txBody>
          <a:bodyPr/>
          <a:lstStyle/>
          <a:p>
            <a:pPr eaLnBrk="1" hangingPunct="1"/>
            <a:endParaRPr lang="en-US" sz="1000" dirty="0" smtClean="0"/>
          </a:p>
          <a:p>
            <a:pPr eaLnBrk="1" hangingPunct="1">
              <a:buClr>
                <a:schemeClr val="tx1"/>
              </a:buClr>
            </a:pPr>
            <a:r>
              <a:rPr lang="en-US" dirty="0" smtClean="0">
                <a:solidFill>
                  <a:schemeClr val="tx1"/>
                </a:solidFill>
              </a:rPr>
              <a:t>Convertible bonds grant bond holders the right to exchange each bond for a designed number of stock</a:t>
            </a:r>
          </a:p>
          <a:p>
            <a:pPr lvl="1" eaLnBrk="1" hangingPunct="1">
              <a:buClr>
                <a:schemeClr val="tx1"/>
              </a:buClr>
            </a:pPr>
            <a:r>
              <a:rPr lang="en-US" sz="2000" dirty="0" smtClean="0">
                <a:solidFill>
                  <a:schemeClr val="tx1"/>
                </a:solidFill>
              </a:rPr>
              <a:t>Thus, the price of convertible bond is closely and positively linked to the value of its underlying stock</a:t>
            </a:r>
          </a:p>
          <a:p>
            <a:pPr eaLnBrk="1" hangingPunct="1">
              <a:buClr>
                <a:schemeClr val="tx1"/>
              </a:buClr>
            </a:pPr>
            <a:endParaRPr lang="en-US" sz="800" dirty="0" smtClean="0">
              <a:solidFill>
                <a:schemeClr val="tx1"/>
              </a:solidFill>
            </a:endParaRPr>
          </a:p>
          <a:p>
            <a:pPr eaLnBrk="1" hangingPunct="1">
              <a:buClr>
                <a:schemeClr val="tx1"/>
              </a:buClr>
            </a:pPr>
            <a:r>
              <a:rPr lang="en-US" dirty="0" smtClean="0">
                <a:solidFill>
                  <a:schemeClr val="tx1"/>
                </a:solidFill>
              </a:rPr>
              <a:t>After converting to common stock, bond holders loss all subsequent coupons, however, they will receive dividend</a:t>
            </a:r>
          </a:p>
          <a:p>
            <a:pPr lvl="1" eaLnBrk="1" hangingPunct="1">
              <a:buClr>
                <a:schemeClr val="tx1"/>
              </a:buClr>
            </a:pPr>
            <a:r>
              <a:rPr lang="en-US" sz="2000" dirty="0" smtClean="0">
                <a:solidFill>
                  <a:schemeClr val="tx1"/>
                </a:solidFill>
              </a:rPr>
              <a:t>Thus, the best time to convert is when estimated dividend payment is greater than subsequent coupons </a:t>
            </a:r>
          </a:p>
          <a:p>
            <a:pPr lvl="1" eaLnBrk="1" hangingPunct="1">
              <a:buClr>
                <a:schemeClr val="tx1"/>
              </a:buClr>
            </a:pPr>
            <a:endParaRPr lang="en-US" sz="800" dirty="0" smtClean="0">
              <a:solidFill>
                <a:schemeClr val="tx1"/>
              </a:solidFill>
            </a:endParaRPr>
          </a:p>
          <a:p>
            <a:pPr eaLnBrk="1" hangingPunct="1">
              <a:buClr>
                <a:schemeClr val="tx1"/>
              </a:buClr>
            </a:pPr>
            <a:r>
              <a:rPr lang="en-US" dirty="0" smtClean="0">
                <a:solidFill>
                  <a:schemeClr val="tx1"/>
                </a:solidFill>
              </a:rPr>
              <a:t>Most convertible bonds are callable</a:t>
            </a:r>
          </a:p>
          <a:p>
            <a:pPr lvl="1" eaLnBrk="1" hangingPunct="1">
              <a:buClr>
                <a:schemeClr val="tx1"/>
              </a:buClr>
            </a:pPr>
            <a:r>
              <a:rPr lang="en-US" sz="2000" dirty="0" smtClean="0">
                <a:solidFill>
                  <a:schemeClr val="tx1"/>
                </a:solidFill>
              </a:rPr>
              <a:t>When bond holder postpone too long, they are forced to decide whether to convert to stock or accept cash payment of the call price</a:t>
            </a:r>
          </a:p>
          <a:p>
            <a:pPr lvl="1" eaLnBrk="1" hangingPunct="1">
              <a:buClr>
                <a:schemeClr val="tx1"/>
              </a:buClr>
            </a:pPr>
            <a:r>
              <a:rPr lang="en-US" sz="2000" dirty="0" smtClean="0">
                <a:solidFill>
                  <a:schemeClr val="tx1"/>
                </a:solidFill>
              </a:rPr>
              <a:t>They have to compare between call price of conversion value</a:t>
            </a:r>
            <a:endParaRPr lang="en-US" sz="2000" dirty="0" smtClean="0">
              <a:solidFill>
                <a:schemeClr val="tx1"/>
              </a:solidFill>
            </a:endParaRPr>
          </a:p>
          <a:p>
            <a:pPr eaLnBrk="1" hangingPunct="1">
              <a:buClr>
                <a:schemeClr val="tx1"/>
              </a:buClr>
            </a:pPr>
            <a:endParaRPr lang="en-US" sz="24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7" dur="500"/>
                                        <p:tgtEl>
                                          <p:spTgt spid="194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pRg st="2" end="2"/>
                                            </p:txEl>
                                          </p:spTgt>
                                        </p:tgtEl>
                                        <p:attrNameLst>
                                          <p:attrName>style.visibility</p:attrName>
                                        </p:attrNameLst>
                                      </p:cBhvr>
                                      <p:to>
                                        <p:strVal val="visible"/>
                                      </p:to>
                                    </p:set>
                                    <p:animEffect transition="in" filter="blinds(horizontal)">
                                      <p:cBhvr>
                                        <p:cTn id="12" dur="500"/>
                                        <p:tgtEl>
                                          <p:spTgt spid="194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animEffect transition="in" filter="blinds(horizontal)">
                                      <p:cBhvr>
                                        <p:cTn id="17" dur="500"/>
                                        <p:tgtEl>
                                          <p:spTgt spid="1945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459">
                                            <p:txEl>
                                              <p:pRg st="5" end="5"/>
                                            </p:txEl>
                                          </p:spTgt>
                                        </p:tgtEl>
                                        <p:attrNameLst>
                                          <p:attrName>style.visibility</p:attrName>
                                        </p:attrNameLst>
                                      </p:cBhvr>
                                      <p:to>
                                        <p:strVal val="visible"/>
                                      </p:to>
                                    </p:set>
                                    <p:animEffect transition="in" filter="blinds(horizontal)">
                                      <p:cBhvr>
                                        <p:cTn id="22" dur="500"/>
                                        <p:tgtEl>
                                          <p:spTgt spid="1945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459">
                                            <p:txEl>
                                              <p:pRg st="7" end="7"/>
                                            </p:txEl>
                                          </p:spTgt>
                                        </p:tgtEl>
                                        <p:attrNameLst>
                                          <p:attrName>style.visibility</p:attrName>
                                        </p:attrNameLst>
                                      </p:cBhvr>
                                      <p:to>
                                        <p:strVal val="visible"/>
                                      </p:to>
                                    </p:set>
                                    <p:animEffect transition="in" filter="blinds(horizontal)">
                                      <p:cBhvr>
                                        <p:cTn id="27" dur="500"/>
                                        <p:tgtEl>
                                          <p:spTgt spid="19459">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9459">
                                            <p:txEl>
                                              <p:pRg st="8" end="8"/>
                                            </p:txEl>
                                          </p:spTgt>
                                        </p:tgtEl>
                                        <p:attrNameLst>
                                          <p:attrName>style.visibility</p:attrName>
                                        </p:attrNameLst>
                                      </p:cBhvr>
                                      <p:to>
                                        <p:strVal val="visible"/>
                                      </p:to>
                                    </p:set>
                                    <p:animEffect transition="in" filter="blinds(horizontal)">
                                      <p:cBhvr>
                                        <p:cTn id="32" dur="500"/>
                                        <p:tgtEl>
                                          <p:spTgt spid="19459">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9459">
                                            <p:txEl>
                                              <p:pRg st="9" end="9"/>
                                            </p:txEl>
                                          </p:spTgt>
                                        </p:tgtEl>
                                        <p:attrNameLst>
                                          <p:attrName>style.visibility</p:attrName>
                                        </p:attrNameLst>
                                      </p:cBhvr>
                                      <p:to>
                                        <p:strVal val="visible"/>
                                      </p:to>
                                    </p:set>
                                    <p:animEffect transition="in" filter="blinds(horizontal)">
                                      <p:cBhvr>
                                        <p:cTn id="37" dur="500"/>
                                        <p:tgtEl>
                                          <p:spTgt spid="1945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533400" y="76200"/>
            <a:ext cx="8382000" cy="914400"/>
          </a:xfrm>
        </p:spPr>
        <p:txBody>
          <a:bodyPr/>
          <a:lstStyle/>
          <a:p>
            <a:pPr eaLnBrk="1" hangingPunct="1"/>
            <a:r>
              <a:rPr lang="en-US" sz="2800" smtClean="0"/>
              <a:t>Convertible Bond Prices and Conversion Values</a:t>
            </a:r>
          </a:p>
        </p:txBody>
      </p:sp>
      <p:pic>
        <p:nvPicPr>
          <p:cNvPr id="21507" name="Picture 7" descr="jor82353_f1804"/>
          <p:cNvPicPr>
            <a:picLocks noChangeAspect="1" noChangeArrowheads="1"/>
          </p:cNvPicPr>
          <p:nvPr/>
        </p:nvPicPr>
        <p:blipFill>
          <a:blip r:embed="rId3" cstate="print"/>
          <a:srcRect/>
          <a:stretch>
            <a:fillRect/>
          </a:stretch>
        </p:blipFill>
        <p:spPr bwMode="auto">
          <a:xfrm>
            <a:off x="685800" y="2390775"/>
            <a:ext cx="7867650" cy="4086225"/>
          </a:xfrm>
          <a:prstGeom prst="rect">
            <a:avLst/>
          </a:prstGeom>
          <a:noFill/>
          <a:ln w="9525">
            <a:noFill/>
            <a:miter lim="800000"/>
            <a:headEnd/>
            <a:tailEnd/>
          </a:ln>
        </p:spPr>
      </p:pic>
      <p:sp>
        <p:nvSpPr>
          <p:cNvPr id="4" name="TextBox 3"/>
          <p:cNvSpPr txBox="1"/>
          <p:nvPr/>
        </p:nvSpPr>
        <p:spPr>
          <a:xfrm>
            <a:off x="914400" y="1143000"/>
            <a:ext cx="6154249" cy="707886"/>
          </a:xfrm>
          <a:prstGeom prst="rect">
            <a:avLst/>
          </a:prstGeom>
          <a:noFill/>
        </p:spPr>
        <p:txBody>
          <a:bodyPr wrap="none" rtlCol="0">
            <a:spAutoFit/>
          </a:bodyPr>
          <a:lstStyle/>
          <a:p>
            <a:r>
              <a:rPr lang="en-US" sz="2000" dirty="0" smtClean="0"/>
              <a:t>In-the-money bond </a:t>
            </a:r>
            <a:r>
              <a:rPr lang="en-US" sz="2000" dirty="0" smtClean="0">
                <a:sym typeface="Wingdings" pitchFamily="2" charset="2"/>
              </a:rPr>
              <a:t> conversion value &gt; call price</a:t>
            </a:r>
          </a:p>
          <a:p>
            <a:r>
              <a:rPr lang="en-US" sz="2000" dirty="0" smtClean="0">
                <a:sym typeface="Wingdings" pitchFamily="2" charset="2"/>
              </a:rPr>
              <a:t>Out-the-money bond  conversion value &lt; call price</a:t>
            </a:r>
            <a:endParaRPr lang="en-US" sz="2000" dirty="0"/>
          </a:p>
        </p:txBody>
      </p:sp>
      <p:sp>
        <p:nvSpPr>
          <p:cNvPr id="5" name="TextBox 4"/>
          <p:cNvSpPr txBox="1"/>
          <p:nvPr/>
        </p:nvSpPr>
        <p:spPr>
          <a:xfrm>
            <a:off x="1447800" y="2514600"/>
            <a:ext cx="2133600" cy="1754326"/>
          </a:xfrm>
          <a:prstGeom prst="rect">
            <a:avLst/>
          </a:prstGeom>
          <a:noFill/>
        </p:spPr>
        <p:txBody>
          <a:bodyPr wrap="square" rtlCol="0">
            <a:spAutoFit/>
          </a:bodyPr>
          <a:lstStyle/>
          <a:p>
            <a:r>
              <a:rPr lang="en-US" dirty="0" smtClean="0"/>
              <a:t>Convertible bond can never sell for less than its conversion value and or intrinsic bond value</a:t>
            </a:r>
            <a:endParaRPr lang="en-US" dirty="0"/>
          </a:p>
        </p:txBody>
      </p:sp>
      <p:sp>
        <p:nvSpPr>
          <p:cNvPr id="6" name="TextBox 5"/>
          <p:cNvSpPr txBox="1"/>
          <p:nvPr/>
        </p:nvSpPr>
        <p:spPr>
          <a:xfrm>
            <a:off x="4084196" y="4495800"/>
            <a:ext cx="1326004" cy="369332"/>
          </a:xfrm>
          <a:prstGeom prst="rect">
            <a:avLst/>
          </a:prstGeom>
          <a:noFill/>
        </p:spPr>
        <p:txBody>
          <a:bodyPr wrap="none" rtlCol="0">
            <a:spAutoFit/>
          </a:bodyPr>
          <a:lstStyle/>
          <a:p>
            <a:r>
              <a:rPr lang="en-US" dirty="0" smtClean="0"/>
              <a:t>Floor value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blinds(horizontal)">
                                      <p:cBhvr>
                                        <p:cTn id="12" dur="500"/>
                                        <p:tgtEl>
                                          <p:spTgt spid="2150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457200" y="76200"/>
            <a:ext cx="8382000" cy="914400"/>
          </a:xfrm>
        </p:spPr>
        <p:txBody>
          <a:bodyPr anchor="b"/>
          <a:lstStyle/>
          <a:p>
            <a:pPr eaLnBrk="1" hangingPunct="1"/>
            <a:r>
              <a:rPr lang="en-US" sz="2800" dirty="0" smtClean="0"/>
              <a:t>5. </a:t>
            </a:r>
            <a:r>
              <a:rPr lang="en-US" sz="2800" dirty="0" smtClean="0"/>
              <a:t>Bond Maturity </a:t>
            </a:r>
            <a:r>
              <a:rPr lang="en-US" sz="2800" dirty="0" smtClean="0"/>
              <a:t>and Principal Payment Provisions</a:t>
            </a:r>
            <a:endParaRPr lang="en-US" sz="2800" dirty="0" smtClean="0"/>
          </a:p>
        </p:txBody>
      </p:sp>
      <p:sp>
        <p:nvSpPr>
          <p:cNvPr id="23555" name="Rectangle 3"/>
          <p:cNvSpPr>
            <a:spLocks noGrp="1" noChangeArrowheads="1"/>
          </p:cNvSpPr>
          <p:nvPr>
            <p:ph type="body" idx="4294967295"/>
          </p:nvPr>
        </p:nvSpPr>
        <p:spPr>
          <a:xfrm>
            <a:off x="533400" y="762000"/>
            <a:ext cx="8305800" cy="5334000"/>
          </a:xfrm>
        </p:spPr>
        <p:txBody>
          <a:bodyPr/>
          <a:lstStyle/>
          <a:p>
            <a:pPr lvl="1" eaLnBrk="1" hangingPunct="1">
              <a:lnSpc>
                <a:spcPct val="90000"/>
              </a:lnSpc>
            </a:pPr>
            <a:endParaRPr lang="en-US" i="1" dirty="0" smtClean="0"/>
          </a:p>
          <a:p>
            <a:pPr eaLnBrk="1" hangingPunct="1">
              <a:lnSpc>
                <a:spcPct val="90000"/>
              </a:lnSpc>
            </a:pPr>
            <a:r>
              <a:rPr lang="en-US" i="1" dirty="0" smtClean="0"/>
              <a:t>Bond maturity and principal payment </a:t>
            </a:r>
            <a:r>
              <a:rPr lang="en-US" i="1" dirty="0" smtClean="0"/>
              <a:t>provisions</a:t>
            </a:r>
            <a:r>
              <a:rPr lang="en-US" dirty="0" smtClean="0"/>
              <a:t> </a:t>
            </a:r>
          </a:p>
          <a:p>
            <a:pPr lvl="1" eaLnBrk="1" hangingPunct="1">
              <a:lnSpc>
                <a:spcPct val="90000"/>
              </a:lnSpc>
            </a:pPr>
            <a:r>
              <a:rPr lang="en-US" sz="2400" b="1" i="1" dirty="0" smtClean="0">
                <a:solidFill>
                  <a:schemeClr val="accent2"/>
                </a:solidFill>
              </a:rPr>
              <a:t>term </a:t>
            </a:r>
            <a:r>
              <a:rPr lang="en-US" sz="2400" b="1" i="1" dirty="0" smtClean="0">
                <a:solidFill>
                  <a:schemeClr val="accent2"/>
                </a:solidFill>
              </a:rPr>
              <a:t>bonds</a:t>
            </a:r>
            <a:r>
              <a:rPr lang="en-US" sz="2400" dirty="0" smtClean="0"/>
              <a:t> are issued with a </a:t>
            </a:r>
            <a:r>
              <a:rPr lang="en-US" sz="2400" b="1" dirty="0" smtClean="0">
                <a:solidFill>
                  <a:schemeClr val="accent2"/>
                </a:solidFill>
              </a:rPr>
              <a:t>single maturity </a:t>
            </a:r>
            <a:r>
              <a:rPr lang="en-US" sz="2400" b="1" dirty="0" smtClean="0">
                <a:solidFill>
                  <a:schemeClr val="accent2"/>
                </a:solidFill>
              </a:rPr>
              <a:t>date</a:t>
            </a:r>
            <a:endParaRPr lang="en-US" sz="2400" dirty="0" smtClean="0"/>
          </a:p>
          <a:p>
            <a:pPr lvl="1" eaLnBrk="1" hangingPunct="1">
              <a:lnSpc>
                <a:spcPct val="90000"/>
              </a:lnSpc>
            </a:pPr>
            <a:r>
              <a:rPr lang="en-US" sz="2400" b="1" i="1" dirty="0" smtClean="0">
                <a:solidFill>
                  <a:schemeClr val="hlink"/>
                </a:solidFill>
              </a:rPr>
              <a:t>serial </a:t>
            </a:r>
            <a:r>
              <a:rPr lang="en-US" sz="2400" b="1" i="1" dirty="0" smtClean="0">
                <a:solidFill>
                  <a:schemeClr val="hlink"/>
                </a:solidFill>
              </a:rPr>
              <a:t>bonds</a:t>
            </a:r>
            <a:r>
              <a:rPr lang="en-US" sz="2400" dirty="0" smtClean="0"/>
              <a:t> are issued with a regular </a:t>
            </a:r>
            <a:r>
              <a:rPr lang="en-US" sz="2400" b="1" dirty="0" smtClean="0">
                <a:solidFill>
                  <a:schemeClr val="hlink"/>
                </a:solidFill>
              </a:rPr>
              <a:t>sequence of maturity </a:t>
            </a:r>
            <a:r>
              <a:rPr lang="en-US" sz="2400" b="1" dirty="0" smtClean="0">
                <a:solidFill>
                  <a:schemeClr val="hlink"/>
                </a:solidFill>
              </a:rPr>
              <a:t>dates</a:t>
            </a:r>
            <a:r>
              <a:rPr lang="en-US" dirty="0" smtClean="0"/>
              <a:t/>
            </a:r>
            <a:br>
              <a:rPr lang="en-US" dirty="0" smtClean="0"/>
            </a:br>
            <a:endParaRPr lang="en-US" sz="800" dirty="0" smtClean="0"/>
          </a:p>
          <a:p>
            <a:pPr eaLnBrk="1" hangingPunct="1">
              <a:lnSpc>
                <a:spcPct val="90000"/>
              </a:lnSpc>
            </a:pPr>
            <a:r>
              <a:rPr lang="en-US" dirty="0" smtClean="0"/>
              <a:t>Term bonds normally have a </a:t>
            </a:r>
            <a:r>
              <a:rPr lang="en-US" b="1" dirty="0" smtClean="0">
                <a:solidFill>
                  <a:srgbClr val="800000"/>
                </a:solidFill>
              </a:rPr>
              <a:t>sinking fund</a:t>
            </a:r>
            <a:r>
              <a:rPr lang="en-US" dirty="0" smtClean="0"/>
              <a:t>, which is </a:t>
            </a:r>
            <a:r>
              <a:rPr lang="en-US" dirty="0" smtClean="0"/>
              <a:t>an account used to repay some bondholders before maturity.</a:t>
            </a:r>
          </a:p>
          <a:p>
            <a:pPr lvl="1" eaLnBrk="1" hangingPunct="1">
              <a:lnSpc>
                <a:spcPct val="90000"/>
              </a:lnSpc>
            </a:pPr>
            <a:r>
              <a:rPr lang="en-US" sz="2200" dirty="0" smtClean="0"/>
              <a:t>Money paid into a sinking fund can only be used to pay bondholders.</a:t>
            </a:r>
          </a:p>
          <a:p>
            <a:pPr lvl="1" eaLnBrk="1" hangingPunct="1">
              <a:lnSpc>
                <a:spcPct val="90000"/>
              </a:lnSpc>
            </a:pPr>
            <a:r>
              <a:rPr lang="en-US" sz="2200" dirty="0" smtClean="0"/>
              <a:t>Some bondholders are repaid before the stated maturity of their bonds, whether they want to be repaid or not.</a:t>
            </a:r>
          </a:p>
          <a:p>
            <a:pPr lvl="1" eaLnBrk="1" hangingPunct="1">
              <a:lnSpc>
                <a:spcPct val="90000"/>
              </a:lnSpc>
            </a:pPr>
            <a:r>
              <a:rPr lang="en-US" sz="2200" dirty="0" smtClean="0"/>
              <a:t>At maturity, only a portion of the original bond issue will still be outstanding.</a:t>
            </a:r>
            <a:r>
              <a:rPr lang="en-US" sz="2400" dirty="0" smtClean="0"/>
              <a:t/>
            </a:r>
            <a:br>
              <a:rPr lang="en-US" sz="2400" dirty="0" smtClean="0"/>
            </a:br>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blinds(horizontal)">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blinds(horizontal)">
                                      <p:cBhvr>
                                        <p:cTn id="12" dur="500"/>
                                        <p:tgtEl>
                                          <p:spTgt spid="235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blinds(horizontal)">
                                      <p:cBhvr>
                                        <p:cTn id="17" dur="500"/>
                                        <p:tgtEl>
                                          <p:spTgt spid="2355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3555">
                                            <p:txEl>
                                              <p:pRg st="4" end="4"/>
                                            </p:txEl>
                                          </p:spTgt>
                                        </p:tgtEl>
                                        <p:attrNameLst>
                                          <p:attrName>style.visibility</p:attrName>
                                        </p:attrNameLst>
                                      </p:cBhvr>
                                      <p:to>
                                        <p:strVal val="visible"/>
                                      </p:to>
                                    </p:set>
                                    <p:animEffect transition="in" filter="blinds(horizontal)">
                                      <p:cBhvr>
                                        <p:cTn id="22" dur="500"/>
                                        <p:tgtEl>
                                          <p:spTgt spid="2355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animEffect transition="in" filter="blinds(horizontal)">
                                      <p:cBhvr>
                                        <p:cTn id="27" dur="500"/>
                                        <p:tgtEl>
                                          <p:spTgt spid="2355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3555">
                                            <p:txEl>
                                              <p:pRg st="6" end="6"/>
                                            </p:txEl>
                                          </p:spTgt>
                                        </p:tgtEl>
                                        <p:attrNameLst>
                                          <p:attrName>style.visibility</p:attrName>
                                        </p:attrNameLst>
                                      </p:cBhvr>
                                      <p:to>
                                        <p:strVal val="visible"/>
                                      </p:to>
                                    </p:set>
                                    <p:animEffect transition="in" filter="blinds(horizontal)">
                                      <p:cBhvr>
                                        <p:cTn id="32" dur="500"/>
                                        <p:tgtEl>
                                          <p:spTgt spid="2355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3555">
                                            <p:txEl>
                                              <p:pRg st="7" end="7"/>
                                            </p:txEl>
                                          </p:spTgt>
                                        </p:tgtEl>
                                        <p:attrNameLst>
                                          <p:attrName>style.visibility</p:attrName>
                                        </p:attrNameLst>
                                      </p:cBhvr>
                                      <p:to>
                                        <p:strVal val="visible"/>
                                      </p:to>
                                    </p:set>
                                    <p:animEffect transition="in" filter="blinds(horizontal)">
                                      <p:cBhvr>
                                        <p:cTn id="37" dur="500"/>
                                        <p:tgtEl>
                                          <p:spTgt spid="235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457200" y="76200"/>
            <a:ext cx="8382000" cy="914400"/>
          </a:xfrm>
        </p:spPr>
        <p:txBody>
          <a:bodyPr anchor="b"/>
          <a:lstStyle/>
          <a:p>
            <a:pPr eaLnBrk="1" hangingPunct="1"/>
            <a:r>
              <a:rPr lang="en-US" sz="3400" dirty="0" smtClean="0"/>
              <a:t>6</a:t>
            </a:r>
            <a:r>
              <a:rPr lang="en-US" sz="3400" dirty="0" smtClean="0"/>
              <a:t>. Coupon Payment </a:t>
            </a:r>
            <a:r>
              <a:rPr lang="en-US" sz="3400" dirty="0" smtClean="0"/>
              <a:t>Provisions</a:t>
            </a:r>
          </a:p>
        </p:txBody>
      </p:sp>
      <p:sp>
        <p:nvSpPr>
          <p:cNvPr id="24579" name="Rectangle 3"/>
          <p:cNvSpPr>
            <a:spLocks noGrp="1" noChangeArrowheads="1"/>
          </p:cNvSpPr>
          <p:nvPr>
            <p:ph type="body" idx="4294967295"/>
          </p:nvPr>
        </p:nvSpPr>
        <p:spPr>
          <a:xfrm>
            <a:off x="533400" y="990600"/>
            <a:ext cx="8305800" cy="5334000"/>
          </a:xfrm>
        </p:spPr>
        <p:txBody>
          <a:bodyPr/>
          <a:lstStyle/>
          <a:p>
            <a:pPr eaLnBrk="1" hangingPunct="1">
              <a:lnSpc>
                <a:spcPct val="90000"/>
              </a:lnSpc>
            </a:pPr>
            <a:endParaRPr lang="en-US" b="1" i="1" smtClean="0">
              <a:solidFill>
                <a:srgbClr val="000099"/>
              </a:solidFill>
            </a:endParaRPr>
          </a:p>
          <a:p>
            <a:pPr eaLnBrk="1" hangingPunct="1">
              <a:lnSpc>
                <a:spcPct val="90000"/>
              </a:lnSpc>
              <a:buClr>
                <a:schemeClr val="tx1"/>
              </a:buClr>
            </a:pPr>
            <a:r>
              <a:rPr lang="en-US" b="1" i="1" smtClean="0">
                <a:solidFill>
                  <a:srgbClr val="000099"/>
                </a:solidFill>
              </a:rPr>
              <a:t>Coupon payment provisions</a:t>
            </a:r>
            <a:r>
              <a:rPr lang="en-US" smtClean="0"/>
              <a:t> - An </a:t>
            </a:r>
            <a:r>
              <a:rPr lang="en-US" b="1" i="1" smtClean="0"/>
              <a:t>exact </a:t>
            </a:r>
            <a:r>
              <a:rPr lang="en-US" smtClean="0"/>
              <a:t>schedule of coupon payment dates is specified.</a:t>
            </a:r>
          </a:p>
          <a:p>
            <a:pPr eaLnBrk="1" hangingPunct="1">
              <a:lnSpc>
                <a:spcPct val="90000"/>
              </a:lnSpc>
            </a:pPr>
            <a:endParaRPr lang="en-US" sz="1000" smtClean="0"/>
          </a:p>
          <a:p>
            <a:pPr eaLnBrk="1" hangingPunct="1">
              <a:lnSpc>
                <a:spcPct val="90000"/>
              </a:lnSpc>
            </a:pPr>
            <a:r>
              <a:rPr lang="en-US" smtClean="0"/>
              <a:t>If a company suspends payment of coupon interest, the company is said to be </a:t>
            </a:r>
            <a:r>
              <a:rPr lang="en-US" b="1" smtClean="0">
                <a:solidFill>
                  <a:srgbClr val="FF0000"/>
                </a:solidFill>
              </a:rPr>
              <a:t>in</a:t>
            </a:r>
            <a:r>
              <a:rPr lang="en-US" smtClean="0"/>
              <a:t> </a:t>
            </a:r>
            <a:r>
              <a:rPr lang="en-US" b="1" smtClean="0">
                <a:solidFill>
                  <a:srgbClr val="FF0000"/>
                </a:solidFill>
              </a:rPr>
              <a:t>default</a:t>
            </a:r>
            <a:r>
              <a:rPr lang="en-US" smtClean="0"/>
              <a:t>,</a:t>
            </a:r>
            <a:r>
              <a:rPr lang="en-US" b="1" smtClean="0">
                <a:solidFill>
                  <a:srgbClr val="FF0000"/>
                </a:solidFill>
              </a:rPr>
              <a:t> </a:t>
            </a:r>
            <a:r>
              <a:rPr lang="en-US" smtClean="0"/>
              <a:t>a serious matter.</a:t>
            </a:r>
            <a:endParaRPr lang="en-US" b="1" smtClean="0">
              <a:solidFill>
                <a:srgbClr val="FF0000"/>
              </a:solidFill>
            </a:endParaRPr>
          </a:p>
          <a:p>
            <a:pPr lvl="1" eaLnBrk="1" hangingPunct="1">
              <a:lnSpc>
                <a:spcPct val="90000"/>
              </a:lnSpc>
            </a:pPr>
            <a:r>
              <a:rPr lang="en-US" sz="2200" smtClean="0"/>
              <a:t>Bondholders have the </a:t>
            </a:r>
            <a:r>
              <a:rPr lang="en-US" sz="2200" b="1" smtClean="0"/>
              <a:t>unconditional</a:t>
            </a:r>
            <a:r>
              <a:rPr lang="en-US" sz="2200" smtClean="0"/>
              <a:t> right to timely repayment.</a:t>
            </a:r>
          </a:p>
          <a:p>
            <a:pPr lvl="1" eaLnBrk="1" hangingPunct="1">
              <a:lnSpc>
                <a:spcPct val="90000"/>
              </a:lnSpc>
            </a:pPr>
            <a:r>
              <a:rPr lang="en-US" sz="2200" smtClean="0"/>
              <a:t>Bondholders have the right to bring legal action to get paid.</a:t>
            </a:r>
          </a:p>
          <a:p>
            <a:pPr lvl="1" eaLnBrk="1" hangingPunct="1">
              <a:lnSpc>
                <a:spcPct val="90000"/>
              </a:lnSpc>
            </a:pPr>
            <a:r>
              <a:rPr lang="en-US" sz="2200" smtClean="0"/>
              <a:t>Companies in default have the right to seek protection from inflexible bondholders in bankruptcy court.</a:t>
            </a:r>
          </a:p>
          <a:p>
            <a:pPr eaLnBrk="1" hangingPunct="1">
              <a:lnSpc>
                <a:spcPct val="90000"/>
              </a:lnSpc>
            </a:pPr>
            <a:endParaRPr lang="en-US" sz="1000" smtClean="0"/>
          </a:p>
          <a:p>
            <a:pPr eaLnBrk="1" hangingPunct="1">
              <a:lnSpc>
                <a:spcPct val="90000"/>
              </a:lnSpc>
            </a:pPr>
            <a:r>
              <a:rPr lang="en-US" smtClean="0"/>
              <a:t>If there is default, it is often in the best interests of the bondholders and the company to avoid court and negotiate a new bond issue to replace the existing 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579">
                                            <p:txEl>
                                              <p:pRg st="3" end="3"/>
                                            </p:txEl>
                                          </p:spTgt>
                                        </p:tgtEl>
                                        <p:attrNameLst>
                                          <p:attrName>style.visibility</p:attrName>
                                        </p:attrNameLst>
                                      </p:cBhvr>
                                      <p:to>
                                        <p:strVal val="visible"/>
                                      </p:to>
                                    </p:set>
                                    <p:animEffect transition="in" filter="blinds(horizontal)">
                                      <p:cBhvr>
                                        <p:cTn id="12" dur="500"/>
                                        <p:tgtEl>
                                          <p:spTgt spid="2457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579">
                                            <p:txEl>
                                              <p:pRg st="4" end="4"/>
                                            </p:txEl>
                                          </p:spTgt>
                                        </p:tgtEl>
                                        <p:attrNameLst>
                                          <p:attrName>style.visibility</p:attrName>
                                        </p:attrNameLst>
                                      </p:cBhvr>
                                      <p:to>
                                        <p:strVal val="visible"/>
                                      </p:to>
                                    </p:set>
                                    <p:animEffect transition="in" filter="blinds(horizontal)">
                                      <p:cBhvr>
                                        <p:cTn id="17" dur="500"/>
                                        <p:tgtEl>
                                          <p:spTgt spid="2457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4579">
                                            <p:txEl>
                                              <p:pRg st="5" end="5"/>
                                            </p:txEl>
                                          </p:spTgt>
                                        </p:tgtEl>
                                        <p:attrNameLst>
                                          <p:attrName>style.visibility</p:attrName>
                                        </p:attrNameLst>
                                      </p:cBhvr>
                                      <p:to>
                                        <p:strVal val="visible"/>
                                      </p:to>
                                    </p:set>
                                    <p:animEffect transition="in" filter="blinds(horizontal)">
                                      <p:cBhvr>
                                        <p:cTn id="22" dur="500"/>
                                        <p:tgtEl>
                                          <p:spTgt spid="2457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animEffect transition="in" filter="blinds(horizontal)">
                                      <p:cBhvr>
                                        <p:cTn id="27" dur="500"/>
                                        <p:tgtEl>
                                          <p:spTgt spid="2457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4579">
                                            <p:txEl>
                                              <p:pRg st="8" end="8"/>
                                            </p:txEl>
                                          </p:spTgt>
                                        </p:tgtEl>
                                        <p:attrNameLst>
                                          <p:attrName>style.visibility</p:attrName>
                                        </p:attrNameLst>
                                      </p:cBhvr>
                                      <p:to>
                                        <p:strVal val="visible"/>
                                      </p:to>
                                    </p:set>
                                    <p:animEffect transition="in" filter="blinds(horizontal)">
                                      <p:cBhvr>
                                        <p:cTn id="32" dur="500"/>
                                        <p:tgtEl>
                                          <p:spTgt spid="2457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1600200"/>
            <a:ext cx="8229600" cy="4525963"/>
          </a:xfrm>
          <a:prstGeom prst="rect">
            <a:avLst/>
          </a:prstGeom>
        </p:spPr>
        <p:txBody>
          <a:bodyPr>
            <a:normAutofit fontScale="85000" lnSpcReduction="10000"/>
          </a:bodyPr>
          <a:lstStyle/>
          <a:p>
            <a:pPr marL="342900" indent="-342900" eaLnBrk="0" hangingPunct="0">
              <a:spcBef>
                <a:spcPct val="20000"/>
              </a:spcBef>
              <a:buFontTx/>
              <a:buChar char="•"/>
              <a:defRPr/>
            </a:pPr>
            <a:r>
              <a:rPr lang="en-US" sz="2400" kern="0">
                <a:solidFill>
                  <a:srgbClr val="2B2C0E"/>
                </a:solidFill>
                <a:latin typeface="+mn-lt"/>
              </a:rPr>
              <a:t>Davomas Abadi Tbk menyelesaikan </a:t>
            </a:r>
            <a:r>
              <a:rPr lang="en-US" sz="2400" kern="0">
                <a:solidFill>
                  <a:srgbClr val="FF0000"/>
                </a:solidFill>
                <a:latin typeface="+mn-lt"/>
              </a:rPr>
              <a:t>restrukturisasi surat utang berupa Guaranteed Senior Secured Notes</a:t>
            </a:r>
            <a:r>
              <a:rPr lang="en-US" sz="2400" kern="0">
                <a:solidFill>
                  <a:srgbClr val="2B2C0E"/>
                </a:solidFill>
                <a:latin typeface="+mn-lt"/>
              </a:rPr>
              <a:t> atau obligasi dollar senilai 238 juta dollar AS berkupon 11 persen yang jatuh tempo 2011 melalui </a:t>
            </a:r>
            <a:r>
              <a:rPr lang="en-US" sz="2400" kern="0">
                <a:solidFill>
                  <a:srgbClr val="FF0000"/>
                </a:solidFill>
                <a:latin typeface="+mn-lt"/>
              </a:rPr>
              <a:t>mekanisme penawaran pertukaran </a:t>
            </a:r>
            <a:r>
              <a:rPr lang="en-US" sz="2400" kern="0">
                <a:solidFill>
                  <a:srgbClr val="2B2C0E"/>
                </a:solidFill>
                <a:latin typeface="+mn-lt"/>
              </a:rPr>
              <a:t>(exchange offer). </a:t>
            </a:r>
          </a:p>
          <a:p>
            <a:pPr marL="342900" indent="-342900" eaLnBrk="0" hangingPunct="0">
              <a:spcBef>
                <a:spcPct val="20000"/>
              </a:spcBef>
              <a:buFontTx/>
              <a:buChar char="•"/>
              <a:defRPr/>
            </a:pPr>
            <a:r>
              <a:rPr lang="en-US" sz="2400" kern="0">
                <a:solidFill>
                  <a:srgbClr val="2B2C0E"/>
                </a:solidFill>
                <a:latin typeface="+mn-lt"/>
              </a:rPr>
              <a:t>Penawaran pertukaran dilakukan dengan obligasi yang memiliki tingkat bunga variabel atau variable interest guaranteed senior secured notes sebesar 119 juta dollar AS yang jatuh tempo pada 2014 diikuti 98,35 persen dari total obligasi yang ada.</a:t>
            </a:r>
          </a:p>
          <a:p>
            <a:pPr marL="342900" indent="-342900" eaLnBrk="0" hangingPunct="0">
              <a:spcBef>
                <a:spcPct val="20000"/>
              </a:spcBef>
              <a:buFontTx/>
              <a:buChar char="•"/>
              <a:defRPr/>
            </a:pPr>
            <a:r>
              <a:rPr lang="en-US" sz="2400" kern="0">
                <a:solidFill>
                  <a:srgbClr val="2B2C0E"/>
                </a:solidFill>
                <a:latin typeface="+mn-lt"/>
              </a:rPr>
              <a:t>Davomas Abadi merestrukturisasi Guaranteed Senior Secured Notes yang diterbitkan anak usahanya, Davomas International Finance Company Pte Ltd, dan jatuh tempo pada 2011 itu karena sempat </a:t>
            </a:r>
            <a:r>
              <a:rPr lang="en-US" sz="2400" kern="0">
                <a:solidFill>
                  <a:srgbClr val="FF0000"/>
                </a:solidFill>
                <a:latin typeface="+mn-lt"/>
              </a:rPr>
              <a:t>mengalami gagal bayar atau default kupon yang jatuh tempo pada 8 Mei 2009</a:t>
            </a:r>
            <a:r>
              <a:rPr lang="en-US" sz="2400" kern="0">
                <a:solidFill>
                  <a:srgbClr val="2B2C0E"/>
                </a:solidFill>
                <a:latin typeface="+mn-lt"/>
              </a:rPr>
              <a:t>.</a:t>
            </a:r>
          </a:p>
          <a:p>
            <a:pPr marL="342900" indent="-342900" eaLnBrk="0" hangingPunct="0">
              <a:spcBef>
                <a:spcPct val="20000"/>
              </a:spcBef>
              <a:buFontTx/>
              <a:buChar char="•"/>
              <a:defRPr/>
            </a:pPr>
            <a:r>
              <a:rPr lang="en-US" sz="2400" kern="0">
                <a:solidFill>
                  <a:srgbClr val="2B2C0E"/>
                </a:solidFill>
                <a:latin typeface="+mn-lt"/>
              </a:rPr>
              <a:t>Pihak manajemen perseroan, sebelumnya, menjelaskan gagal bayar itu disebabkan merosotnya kinerja keuangan perseroan.</a:t>
            </a:r>
          </a:p>
          <a:p>
            <a:pPr marL="342900" indent="-342900" eaLnBrk="0" hangingPunct="0">
              <a:spcBef>
                <a:spcPct val="20000"/>
              </a:spcBef>
              <a:buFontTx/>
              <a:buChar char="•"/>
              <a:defRPr/>
            </a:pPr>
            <a:endParaRPr lang="en-US" sz="2400" kern="0">
              <a:solidFill>
                <a:srgbClr val="2B2C0E"/>
              </a:solidFill>
              <a:latin typeface="+mn-lt"/>
            </a:endParaRPr>
          </a:p>
          <a:p>
            <a:pPr marL="342900" indent="-342900" eaLnBrk="0" hangingPunct="0">
              <a:spcBef>
                <a:spcPct val="20000"/>
              </a:spcBef>
              <a:buFontTx/>
              <a:buChar char="•"/>
              <a:defRPr/>
            </a:pPr>
            <a:endParaRPr lang="en-US" sz="2400" kern="0" dirty="0">
              <a:solidFill>
                <a:srgbClr val="2B2C0E"/>
              </a:solidFill>
              <a:latin typeface="+mn-lt"/>
            </a:endParaRPr>
          </a:p>
        </p:txBody>
      </p:sp>
      <p:sp>
        <p:nvSpPr>
          <p:cNvPr id="3" name="Rectangle 2"/>
          <p:cNvSpPr txBox="1">
            <a:spLocks noChangeArrowheads="1"/>
          </p:cNvSpPr>
          <p:nvPr/>
        </p:nvSpPr>
        <p:spPr bwMode="auto">
          <a:xfrm>
            <a:off x="457200" y="76200"/>
            <a:ext cx="8382000" cy="914400"/>
          </a:xfrm>
          <a:prstGeom prst="rect">
            <a:avLst/>
          </a:prstGeom>
          <a:noFill/>
          <a:ln w="9525">
            <a:noFill/>
            <a:miter lim="800000"/>
            <a:headEnd/>
            <a:tailEnd/>
          </a:ln>
        </p:spPr>
        <p:txBody>
          <a:bodyPr anchor="b"/>
          <a:lstStyle/>
          <a:p>
            <a:pPr algn="ctr">
              <a:defRPr/>
            </a:pPr>
            <a:r>
              <a:rPr lang="en-US" sz="3400" kern="0" dirty="0">
                <a:solidFill>
                  <a:srgbClr val="2B2C0E"/>
                </a:solidFill>
                <a:latin typeface="+mj-lt"/>
                <a:ea typeface="+mj-ea"/>
                <a:cs typeface="+mj-cs"/>
              </a:rPr>
              <a:t>PT. </a:t>
            </a:r>
            <a:r>
              <a:rPr lang="en-US" sz="3400" kern="0" dirty="0" err="1">
                <a:solidFill>
                  <a:srgbClr val="2B2C0E"/>
                </a:solidFill>
                <a:latin typeface="+mj-lt"/>
                <a:ea typeface="+mj-ea"/>
                <a:cs typeface="+mj-cs"/>
              </a:rPr>
              <a:t>Davomas</a:t>
            </a:r>
            <a:r>
              <a:rPr lang="en-US" sz="3400" kern="0" dirty="0">
                <a:solidFill>
                  <a:srgbClr val="2B2C0E"/>
                </a:solidFill>
                <a:latin typeface="+mj-lt"/>
                <a:ea typeface="+mj-ea"/>
                <a:cs typeface="+mj-cs"/>
              </a:rPr>
              <a:t> </a:t>
            </a:r>
            <a:r>
              <a:rPr lang="en-US" sz="3400" kern="0" dirty="0" err="1">
                <a:solidFill>
                  <a:srgbClr val="2B2C0E"/>
                </a:solidFill>
                <a:latin typeface="+mj-lt"/>
                <a:ea typeface="+mj-ea"/>
                <a:cs typeface="+mj-cs"/>
              </a:rPr>
              <a:t>Abadi</a:t>
            </a:r>
            <a:r>
              <a:rPr lang="en-US" sz="3400" kern="0" dirty="0">
                <a:solidFill>
                  <a:srgbClr val="2B2C0E"/>
                </a:solidFill>
                <a:latin typeface="+mj-lt"/>
                <a:ea typeface="+mj-ea"/>
                <a:cs typeface="+mj-cs"/>
              </a:rPr>
              <a:t> </a:t>
            </a:r>
            <a:r>
              <a:rPr lang="en-US" sz="3400" kern="0" dirty="0" err="1">
                <a:solidFill>
                  <a:srgbClr val="2B2C0E"/>
                </a:solidFill>
                <a:latin typeface="+mj-lt"/>
                <a:ea typeface="+mj-ea"/>
                <a:cs typeface="+mj-cs"/>
              </a:rPr>
              <a:t>Tbk</a:t>
            </a:r>
            <a:endParaRPr lang="en-US" sz="3400" kern="0" dirty="0">
              <a:solidFill>
                <a:srgbClr val="2B2C0E"/>
              </a:solidFill>
              <a:latin typeface="+mj-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381000" y="304800"/>
            <a:ext cx="8382000" cy="914400"/>
          </a:xfrm>
        </p:spPr>
        <p:txBody>
          <a:bodyPr/>
          <a:lstStyle/>
          <a:p>
            <a:pPr eaLnBrk="1" hangingPunct="1"/>
            <a:r>
              <a:rPr lang="en-US" smtClean="0"/>
              <a:t>Protective Covenants</a:t>
            </a:r>
          </a:p>
        </p:txBody>
      </p:sp>
      <p:sp>
        <p:nvSpPr>
          <p:cNvPr id="25603" name="Rectangle 3"/>
          <p:cNvSpPr>
            <a:spLocks noGrp="1" noChangeArrowheads="1"/>
          </p:cNvSpPr>
          <p:nvPr>
            <p:ph type="body" idx="4294967295"/>
          </p:nvPr>
        </p:nvSpPr>
        <p:spPr>
          <a:xfrm>
            <a:off x="533400" y="762000"/>
            <a:ext cx="8305800" cy="5334000"/>
          </a:xfrm>
        </p:spPr>
        <p:txBody>
          <a:bodyPr/>
          <a:lstStyle/>
          <a:p>
            <a:pPr eaLnBrk="1" hangingPunct="1"/>
            <a:endParaRPr lang="en-US" dirty="0" smtClean="0"/>
          </a:p>
          <a:p>
            <a:pPr eaLnBrk="1" hangingPunct="1"/>
            <a:r>
              <a:rPr lang="en-US" dirty="0" smtClean="0"/>
              <a:t>A bond indenture is likely to contain a number of </a:t>
            </a:r>
            <a:r>
              <a:rPr lang="en-US" b="1" i="1" dirty="0" smtClean="0">
                <a:solidFill>
                  <a:srgbClr val="000099"/>
                </a:solidFill>
              </a:rPr>
              <a:t>protective </a:t>
            </a:r>
            <a:r>
              <a:rPr lang="en-US" b="1" i="1" dirty="0" smtClean="0">
                <a:solidFill>
                  <a:srgbClr val="000099"/>
                </a:solidFill>
              </a:rPr>
              <a:t>covenants</a:t>
            </a:r>
            <a:r>
              <a:rPr lang="en-US" dirty="0" smtClean="0"/>
              <a:t> (i.e. restrictions </a:t>
            </a:r>
            <a:r>
              <a:rPr lang="en-US" dirty="0" smtClean="0"/>
              <a:t>designed to protect </a:t>
            </a:r>
            <a:r>
              <a:rPr lang="en-US" dirty="0" smtClean="0"/>
              <a:t>bondholders).</a:t>
            </a:r>
            <a:r>
              <a:rPr lang="en-US" dirty="0" smtClean="0"/>
              <a:t/>
            </a:r>
            <a:br>
              <a:rPr lang="en-US" dirty="0" smtClean="0"/>
            </a:br>
            <a:endParaRPr lang="en-US" sz="1200" dirty="0" smtClean="0"/>
          </a:p>
          <a:p>
            <a:pPr lvl="1" eaLnBrk="1" hangingPunct="1"/>
            <a:r>
              <a:rPr lang="en-US" sz="2400" i="1" dirty="0" smtClean="0"/>
              <a:t>Negative covenant (“thou </a:t>
            </a:r>
            <a:r>
              <a:rPr lang="en-US" sz="2400" i="1" dirty="0" err="1" smtClean="0"/>
              <a:t>shalt</a:t>
            </a:r>
            <a:r>
              <a:rPr lang="en-US" sz="2400" i="1" dirty="0" smtClean="0"/>
              <a:t> not”) </a:t>
            </a:r>
            <a:r>
              <a:rPr lang="en-US" sz="2400" i="1" dirty="0" smtClean="0"/>
              <a:t>example</a:t>
            </a:r>
            <a:r>
              <a:rPr lang="en-US" sz="2400" dirty="0" smtClean="0"/>
              <a:t>: refunding provision, negative pledged clause, guarantee  the debt of other company</a:t>
            </a:r>
          </a:p>
          <a:p>
            <a:pPr lvl="2" eaLnBrk="1" hangingPunct="1"/>
            <a:endParaRPr lang="en-US" sz="1200" dirty="0" smtClean="0"/>
          </a:p>
          <a:p>
            <a:pPr lvl="1" eaLnBrk="1" hangingPunct="1"/>
            <a:r>
              <a:rPr lang="en-US" sz="2400" i="1" dirty="0" smtClean="0"/>
              <a:t>Positive covenant (“thou </a:t>
            </a:r>
            <a:r>
              <a:rPr lang="en-US" sz="2400" i="1" dirty="0" err="1" smtClean="0"/>
              <a:t>shalt</a:t>
            </a:r>
            <a:r>
              <a:rPr lang="en-US" sz="2400" i="1" dirty="0" smtClean="0"/>
              <a:t>”) example</a:t>
            </a:r>
            <a:r>
              <a:rPr lang="en-US" sz="2400" dirty="0" smtClean="0"/>
              <a:t> - Proceeds from the sale of assets must be used either to acquire other assets of equal value or to redeem outstanding </a:t>
            </a:r>
            <a:r>
              <a:rPr lang="en-US" sz="2400" dirty="0" smtClean="0"/>
              <a:t>bonds, the firm must maintain the good condition of assets pledged as security for an outstanding debt</a:t>
            </a:r>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blinds(horizontal)">
                                      <p:cBhvr>
                                        <p:cTn id="7" dur="500"/>
                                        <p:tgtEl>
                                          <p:spTgt spid="256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blinds(horizontal)">
                                      <p:cBhvr>
                                        <p:cTn id="12" dur="500"/>
                                        <p:tgtEl>
                                          <p:spTgt spid="256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animEffect transition="in" filter="blinds(horizontal)">
                                      <p:cBhvr>
                                        <p:cTn id="17" dur="500"/>
                                        <p:tgtEl>
                                          <p:spTgt spid="256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lstStyle/>
          <a:p>
            <a:pPr eaLnBrk="1" hangingPunct="1"/>
            <a:r>
              <a:rPr lang="en-US" smtClean="0"/>
              <a:t>Event Risk</a:t>
            </a:r>
          </a:p>
        </p:txBody>
      </p:sp>
      <p:sp>
        <p:nvSpPr>
          <p:cNvPr id="26627" name="Rectangle 3"/>
          <p:cNvSpPr>
            <a:spLocks noGrp="1" noChangeArrowheads="1"/>
          </p:cNvSpPr>
          <p:nvPr>
            <p:ph type="body" idx="4294967295"/>
          </p:nvPr>
        </p:nvSpPr>
        <p:spPr/>
        <p:txBody>
          <a:bodyPr/>
          <a:lstStyle/>
          <a:p>
            <a:pPr eaLnBrk="1" hangingPunct="1"/>
            <a:endParaRPr lang="en-US" dirty="0" smtClean="0"/>
          </a:p>
          <a:p>
            <a:pPr eaLnBrk="1" hangingPunct="1">
              <a:buClr>
                <a:schemeClr val="tx1"/>
              </a:buClr>
            </a:pPr>
            <a:r>
              <a:rPr lang="en-US" b="1" i="1" dirty="0" smtClean="0">
                <a:solidFill>
                  <a:srgbClr val="000099"/>
                </a:solidFill>
              </a:rPr>
              <a:t>Event risk</a:t>
            </a:r>
            <a:r>
              <a:rPr lang="en-US" b="1" i="1" dirty="0" smtClean="0"/>
              <a:t> </a:t>
            </a:r>
            <a:r>
              <a:rPr lang="en-US" dirty="0" smtClean="0"/>
              <a:t>is the possibility that the issuing corporation will experience a significant change in its bond credit quality.</a:t>
            </a:r>
          </a:p>
          <a:p>
            <a:pPr eaLnBrk="1" hangingPunct="1">
              <a:buFontTx/>
              <a:buNone/>
            </a:pPr>
            <a:endParaRPr lang="en-US" sz="1000" dirty="0" smtClean="0"/>
          </a:p>
          <a:p>
            <a:pPr eaLnBrk="1" hangingPunct="1"/>
            <a:r>
              <a:rPr lang="en-US" b="1" i="1" dirty="0" smtClean="0"/>
              <a:t>Example:</a:t>
            </a:r>
            <a:r>
              <a:rPr lang="en-US" dirty="0" smtClean="0"/>
              <a:t> In October 1992, Marriott Corporation announced its intention to spin off part of the company.</a:t>
            </a:r>
          </a:p>
          <a:p>
            <a:pPr lvl="1" eaLnBrk="1" hangingPunct="1"/>
            <a:r>
              <a:rPr lang="en-US" sz="2200" b="1" dirty="0" smtClean="0"/>
              <a:t>The spinoff, called Host Marriott, would acquire most of the parent company’s debt and its poorly performing real estate holdings.</a:t>
            </a:r>
          </a:p>
          <a:p>
            <a:pPr lvl="1" eaLnBrk="1" hangingPunct="1"/>
            <a:r>
              <a:rPr lang="en-US" sz="2200" b="1" dirty="0" smtClean="0"/>
              <a:t>Holding bonds in Host Marriott is more risky than holding bonds in Marriott Corporation.</a:t>
            </a:r>
          </a:p>
          <a:p>
            <a:pPr lvl="1" eaLnBrk="1" hangingPunct="1">
              <a:buFontTx/>
              <a:buNone/>
            </a:pPr>
            <a:endParaRPr lang="en-US" sz="22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blinds(horizontal)">
                                      <p:cBhvr>
                                        <p:cTn id="7" dur="500"/>
                                        <p:tgtEl>
                                          <p:spTgt spid="266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627">
                                            <p:txEl>
                                              <p:pRg st="3" end="3"/>
                                            </p:txEl>
                                          </p:spTgt>
                                        </p:tgtEl>
                                        <p:attrNameLst>
                                          <p:attrName>style.visibility</p:attrName>
                                        </p:attrNameLst>
                                      </p:cBhvr>
                                      <p:to>
                                        <p:strVal val="visible"/>
                                      </p:to>
                                    </p:set>
                                    <p:animEffect transition="in" filter="blinds(horizontal)">
                                      <p:cBhvr>
                                        <p:cTn id="12" dur="500"/>
                                        <p:tgtEl>
                                          <p:spTgt spid="2662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animEffect transition="in" filter="blinds(horizontal)">
                                      <p:cBhvr>
                                        <p:cTn id="17" dur="500"/>
                                        <p:tgtEl>
                                          <p:spTgt spid="2662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6627">
                                            <p:txEl>
                                              <p:pRg st="5" end="5"/>
                                            </p:txEl>
                                          </p:spTgt>
                                        </p:tgtEl>
                                        <p:attrNameLst>
                                          <p:attrName>style.visibility</p:attrName>
                                        </p:attrNameLst>
                                      </p:cBhvr>
                                      <p:to>
                                        <p:strVal val="visible"/>
                                      </p:to>
                                    </p:set>
                                    <p:animEffect transition="in" filter="blinds(horizontal)">
                                      <p:cBhvr>
                                        <p:cTn id="22" dur="500"/>
                                        <p:tgtEl>
                                          <p:spTgt spid="266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pPr eaLnBrk="1" hangingPunct="1"/>
            <a:r>
              <a:rPr lang="en-US" smtClean="0"/>
              <a:t>Bond Issuers and Bond Holders</a:t>
            </a:r>
          </a:p>
        </p:txBody>
      </p:sp>
      <p:sp>
        <p:nvSpPr>
          <p:cNvPr id="5" name="Rectangle 3"/>
          <p:cNvSpPr txBox="1">
            <a:spLocks noChangeArrowheads="1"/>
          </p:cNvSpPr>
          <p:nvPr/>
        </p:nvSpPr>
        <p:spPr>
          <a:xfrm>
            <a:off x="762000" y="1524000"/>
            <a:ext cx="3733800" cy="4525963"/>
          </a:xfrm>
          <a:prstGeom prst="rect">
            <a:avLst/>
          </a:prstGeom>
        </p:spPr>
        <p:txBody>
          <a:bodyPr/>
          <a:lstStyle/>
          <a:p>
            <a:pPr marL="342900" indent="-342900" eaLnBrk="0" hangingPunct="0">
              <a:lnSpc>
                <a:spcPct val="90000"/>
              </a:lnSpc>
              <a:spcBef>
                <a:spcPct val="20000"/>
              </a:spcBef>
              <a:defRPr/>
            </a:pPr>
            <a:r>
              <a:rPr lang="en-US" sz="2400" kern="0" dirty="0">
                <a:solidFill>
                  <a:srgbClr val="2B2C0E"/>
                </a:solidFill>
                <a:latin typeface="+mn-lt"/>
              </a:rPr>
              <a:t>Issuers:</a:t>
            </a:r>
          </a:p>
          <a:p>
            <a:pPr marL="342900" indent="-342900" eaLnBrk="0" hangingPunct="0">
              <a:lnSpc>
                <a:spcPct val="90000"/>
              </a:lnSpc>
              <a:spcBef>
                <a:spcPct val="20000"/>
              </a:spcBef>
              <a:buFontTx/>
              <a:buChar char="•"/>
              <a:defRPr/>
            </a:pPr>
            <a:r>
              <a:rPr lang="en-US" sz="2400" kern="0" dirty="0">
                <a:solidFill>
                  <a:srgbClr val="2B2C0E"/>
                </a:solidFill>
                <a:latin typeface="+mn-lt"/>
              </a:rPr>
              <a:t>Federal government</a:t>
            </a:r>
          </a:p>
          <a:p>
            <a:pPr marL="342900" indent="-342900" eaLnBrk="0" hangingPunct="0">
              <a:lnSpc>
                <a:spcPct val="90000"/>
              </a:lnSpc>
              <a:spcBef>
                <a:spcPct val="20000"/>
              </a:spcBef>
              <a:buFontTx/>
              <a:buChar char="•"/>
              <a:defRPr/>
            </a:pPr>
            <a:r>
              <a:rPr lang="en-US" sz="2400" kern="0" dirty="0" smtClean="0">
                <a:solidFill>
                  <a:srgbClr val="2B2C0E"/>
                </a:solidFill>
                <a:latin typeface="+mn-lt"/>
              </a:rPr>
              <a:t>Municipalities</a:t>
            </a:r>
            <a:endParaRPr lang="en-US" sz="2400" kern="0" dirty="0">
              <a:solidFill>
                <a:srgbClr val="2B2C0E"/>
              </a:solidFill>
              <a:latin typeface="+mn-lt"/>
            </a:endParaRPr>
          </a:p>
          <a:p>
            <a:pPr marL="342900" indent="-342900" eaLnBrk="0" hangingPunct="0">
              <a:lnSpc>
                <a:spcPct val="90000"/>
              </a:lnSpc>
              <a:spcBef>
                <a:spcPct val="20000"/>
              </a:spcBef>
              <a:buFontTx/>
              <a:buChar char="•"/>
              <a:defRPr/>
            </a:pPr>
            <a:r>
              <a:rPr lang="en-US" sz="2400" kern="0" dirty="0">
                <a:solidFill>
                  <a:srgbClr val="2B2C0E"/>
                </a:solidFill>
                <a:latin typeface="+mn-lt"/>
              </a:rPr>
              <a:t>Corporations</a:t>
            </a:r>
          </a:p>
          <a:p>
            <a:pPr marL="342900" indent="-342900" eaLnBrk="0" hangingPunct="0">
              <a:lnSpc>
                <a:spcPct val="90000"/>
              </a:lnSpc>
              <a:spcBef>
                <a:spcPct val="20000"/>
              </a:spcBef>
              <a:buFontTx/>
              <a:buChar char="•"/>
              <a:defRPr/>
            </a:pPr>
            <a:r>
              <a:rPr lang="en-US" sz="2400" kern="0" dirty="0">
                <a:solidFill>
                  <a:srgbClr val="2B2C0E"/>
                </a:solidFill>
                <a:latin typeface="+mn-lt"/>
              </a:rPr>
              <a:t>International issues</a:t>
            </a:r>
            <a:endParaRPr lang="en-US" sz="2400" kern="0" dirty="0">
              <a:solidFill>
                <a:srgbClr val="2B2C0E"/>
              </a:solidFill>
              <a:latin typeface="+mn-lt"/>
            </a:endParaRPr>
          </a:p>
        </p:txBody>
      </p:sp>
      <p:sp>
        <p:nvSpPr>
          <p:cNvPr id="6" name="Rectangle 5"/>
          <p:cNvSpPr txBox="1">
            <a:spLocks noChangeArrowheads="1"/>
          </p:cNvSpPr>
          <p:nvPr/>
        </p:nvSpPr>
        <p:spPr>
          <a:xfrm>
            <a:off x="4800600" y="1600200"/>
            <a:ext cx="4038600" cy="4525963"/>
          </a:xfrm>
          <a:prstGeom prst="rect">
            <a:avLst/>
          </a:prstGeom>
        </p:spPr>
        <p:txBody>
          <a:bodyPr/>
          <a:lstStyle/>
          <a:p>
            <a:pPr marL="342900" indent="-342900" eaLnBrk="0" hangingPunct="0">
              <a:lnSpc>
                <a:spcPct val="90000"/>
              </a:lnSpc>
              <a:spcBef>
                <a:spcPct val="20000"/>
              </a:spcBef>
              <a:defRPr/>
            </a:pPr>
            <a:r>
              <a:rPr lang="en-US" sz="2400" kern="0" dirty="0">
                <a:solidFill>
                  <a:srgbClr val="2B2C0E"/>
                </a:solidFill>
                <a:latin typeface="+mn-lt"/>
              </a:rPr>
              <a:t>Holders (Investors):</a:t>
            </a:r>
          </a:p>
          <a:p>
            <a:pPr marL="342900" indent="-342900" eaLnBrk="0" hangingPunct="0">
              <a:lnSpc>
                <a:spcPct val="90000"/>
              </a:lnSpc>
              <a:spcBef>
                <a:spcPct val="20000"/>
              </a:spcBef>
              <a:buFontTx/>
              <a:buChar char="•"/>
              <a:defRPr/>
            </a:pPr>
            <a:r>
              <a:rPr lang="en-US" sz="2400" kern="0" dirty="0">
                <a:solidFill>
                  <a:srgbClr val="2B2C0E"/>
                </a:solidFill>
                <a:latin typeface="+mn-lt"/>
              </a:rPr>
              <a:t>Individual investors</a:t>
            </a:r>
          </a:p>
          <a:p>
            <a:pPr marL="342900" indent="-342900" eaLnBrk="0" hangingPunct="0">
              <a:lnSpc>
                <a:spcPct val="90000"/>
              </a:lnSpc>
              <a:spcBef>
                <a:spcPct val="20000"/>
              </a:spcBef>
              <a:buFontTx/>
              <a:buChar char="•"/>
              <a:defRPr/>
            </a:pPr>
            <a:r>
              <a:rPr lang="en-US" sz="2400" kern="0" dirty="0">
                <a:solidFill>
                  <a:srgbClr val="2B2C0E"/>
                </a:solidFill>
                <a:latin typeface="+mn-lt"/>
              </a:rPr>
              <a:t>Institutional investors such as mutual funds, insurance companies, pension funds, etc.</a:t>
            </a:r>
            <a:endParaRPr lang="en-US" sz="2400" kern="0" dirty="0">
              <a:solidFill>
                <a:srgbClr val="2B2C0E"/>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blinds(horizontal)">
                                      <p:cBhvr>
                                        <p:cTn id="24" dur="500"/>
                                        <p:tgtEl>
                                          <p:spTgt spid="6">
                                            <p:txEl>
                                              <p:pRg st="0" end="0"/>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blinds(horizontal)">
                                      <p:cBhvr>
                                        <p:cTn id="27" dur="500"/>
                                        <p:tgtEl>
                                          <p:spTgt spid="6">
                                            <p:txEl>
                                              <p:pRg st="1" end="1"/>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blinds(horizontal)">
                                      <p:cBhvr>
                                        <p:cTn id="3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pPr eaLnBrk="1" hangingPunct="1"/>
            <a:r>
              <a:rPr lang="en-US" smtClean="0"/>
              <a:t>Bonds Without Indentures</a:t>
            </a:r>
          </a:p>
        </p:txBody>
      </p:sp>
      <p:sp>
        <p:nvSpPr>
          <p:cNvPr id="27651" name="Rectangle 3"/>
          <p:cNvSpPr>
            <a:spLocks noGrp="1" noChangeArrowheads="1"/>
          </p:cNvSpPr>
          <p:nvPr>
            <p:ph type="body" idx="4294967295"/>
          </p:nvPr>
        </p:nvSpPr>
        <p:spPr/>
        <p:txBody>
          <a:bodyPr/>
          <a:lstStyle/>
          <a:p>
            <a:pPr eaLnBrk="1" hangingPunct="1"/>
            <a:endParaRPr lang="en-US" smtClean="0"/>
          </a:p>
          <a:p>
            <a:pPr eaLnBrk="1" hangingPunct="1"/>
            <a:r>
              <a:rPr lang="en-US" sz="2000" smtClean="0"/>
              <a:t>A </a:t>
            </a:r>
            <a:r>
              <a:rPr lang="en-US" sz="2000" b="1" i="1" smtClean="0">
                <a:solidFill>
                  <a:srgbClr val="000099"/>
                </a:solidFill>
              </a:rPr>
              <a:t>private placement </a:t>
            </a:r>
            <a:r>
              <a:rPr lang="en-US" sz="2000" smtClean="0"/>
              <a:t>is a new bond issue sold privately to one or more parties.  That is, this new bond issue is not available to the general public.</a:t>
            </a:r>
          </a:p>
          <a:p>
            <a:pPr eaLnBrk="1" hangingPunct="1"/>
            <a:endParaRPr lang="en-US" smtClean="0"/>
          </a:p>
          <a:p>
            <a:pPr eaLnBrk="1" hangingPunct="1">
              <a:buFontTx/>
              <a:buNone/>
            </a:pPr>
            <a:endParaRPr lang="en-US" smtClean="0"/>
          </a:p>
          <a:p>
            <a:pPr eaLnBrk="1" hangingPunct="1"/>
            <a:endParaRPr lang="en-US" smtClean="0"/>
          </a:p>
        </p:txBody>
      </p:sp>
      <p:pic>
        <p:nvPicPr>
          <p:cNvPr id="4" name="Picture 2"/>
          <p:cNvPicPr>
            <a:picLocks noChangeAspect="1" noChangeArrowheads="1"/>
          </p:cNvPicPr>
          <p:nvPr/>
        </p:nvPicPr>
        <p:blipFill>
          <a:blip r:embed="rId3" cstate="print"/>
          <a:srcRect/>
          <a:stretch>
            <a:fillRect/>
          </a:stretch>
        </p:blipFill>
        <p:spPr bwMode="auto">
          <a:xfrm>
            <a:off x="3778250" y="2819400"/>
            <a:ext cx="5022850" cy="3352800"/>
          </a:xfrm>
          <a:prstGeom prst="rect">
            <a:avLst/>
          </a:prstGeom>
          <a:noFill/>
          <a:ln w="9525">
            <a:noFill/>
            <a:miter lim="800000"/>
            <a:headEnd/>
            <a:tailEnd/>
          </a:ln>
        </p:spPr>
      </p:pic>
      <p:sp>
        <p:nvSpPr>
          <p:cNvPr id="5" name="Rectangle 4"/>
          <p:cNvSpPr/>
          <p:nvPr/>
        </p:nvSpPr>
        <p:spPr>
          <a:xfrm>
            <a:off x="520700" y="2743200"/>
            <a:ext cx="3136900" cy="3694113"/>
          </a:xfrm>
          <a:prstGeom prst="rect">
            <a:avLst/>
          </a:prstGeom>
        </p:spPr>
        <p:txBody>
          <a:bodyPr>
            <a:spAutoFit/>
          </a:bodyPr>
          <a:lstStyle/>
          <a:p>
            <a:pPr marL="342900" indent="-342900">
              <a:spcBef>
                <a:spcPct val="20000"/>
              </a:spcBef>
              <a:buFontTx/>
              <a:buChar char="•"/>
              <a:defRPr/>
            </a:pPr>
            <a:r>
              <a:rPr lang="en-US" sz="2000" kern="0" dirty="0">
                <a:solidFill>
                  <a:srgbClr val="2B2C0E"/>
                </a:solidFill>
                <a:latin typeface="Arial"/>
              </a:rPr>
              <a:t>Private placements are exempt from registration requirements with the SEC, although they often have formal indentures.</a:t>
            </a:r>
            <a:r>
              <a:rPr lang="en-US" sz="2400" kern="0" dirty="0">
                <a:solidFill>
                  <a:srgbClr val="2B2C0E"/>
                </a:solidFill>
                <a:latin typeface="Arial"/>
              </a:rPr>
              <a:t/>
            </a:r>
            <a:br>
              <a:rPr lang="en-US" sz="2400" kern="0" dirty="0">
                <a:solidFill>
                  <a:srgbClr val="2B2C0E"/>
                </a:solidFill>
                <a:latin typeface="Arial"/>
              </a:rPr>
            </a:br>
            <a:endParaRPr lang="en-US" sz="1000" kern="0" dirty="0">
              <a:solidFill>
                <a:srgbClr val="2B2C0E"/>
              </a:solidFill>
              <a:latin typeface="Arial"/>
            </a:endParaRPr>
          </a:p>
          <a:p>
            <a:pPr marL="342900" indent="-342900">
              <a:spcBef>
                <a:spcPct val="20000"/>
              </a:spcBef>
              <a:buFontTx/>
              <a:buChar char="•"/>
              <a:defRPr/>
            </a:pPr>
            <a:r>
              <a:rPr lang="en-US" sz="2000" kern="0" dirty="0">
                <a:solidFill>
                  <a:srgbClr val="2B2C0E"/>
                </a:solidFill>
                <a:latin typeface="Arial"/>
              </a:rPr>
              <a:t>Debt issued without an indenture is basically a simple IOU of the corporation.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blinds(horizontal)">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linds(horizontal)">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
          <p:cNvSpPr txBox="1">
            <a:spLocks noChangeArrowheads="1"/>
          </p:cNvSpPr>
          <p:nvPr/>
        </p:nvSpPr>
        <p:spPr bwMode="auto">
          <a:xfrm>
            <a:off x="1131888" y="2743200"/>
            <a:ext cx="6878637" cy="1600200"/>
          </a:xfrm>
          <a:prstGeom prst="rect">
            <a:avLst/>
          </a:prstGeom>
          <a:noFill/>
          <a:ln w="9525">
            <a:noFill/>
            <a:miter lim="800000"/>
            <a:headEnd/>
            <a:tailEnd/>
          </a:ln>
        </p:spPr>
        <p:txBody>
          <a:bodyPr wrap="none">
            <a:spAutoFit/>
          </a:bodyPr>
          <a:lstStyle/>
          <a:p>
            <a:r>
              <a:rPr lang="en-US" sz="4400"/>
              <a:t>Part-3</a:t>
            </a:r>
          </a:p>
          <a:p>
            <a:r>
              <a:rPr lang="en-US" sz="5400" b="1"/>
              <a:t>Bond Credit Ratings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pPr eaLnBrk="1" hangingPunct="1"/>
            <a:r>
              <a:rPr lang="en-US" smtClean="0"/>
              <a:t>Corporate Bond Credit Ratings</a:t>
            </a:r>
          </a:p>
        </p:txBody>
      </p:sp>
      <p:sp>
        <p:nvSpPr>
          <p:cNvPr id="32771" name="Rectangle 3"/>
          <p:cNvSpPr>
            <a:spLocks noGrp="1" noChangeArrowheads="1"/>
          </p:cNvSpPr>
          <p:nvPr>
            <p:ph type="body" idx="4294967295"/>
          </p:nvPr>
        </p:nvSpPr>
        <p:spPr>
          <a:xfrm>
            <a:off x="533400" y="914400"/>
            <a:ext cx="8305800" cy="5334000"/>
          </a:xfrm>
        </p:spPr>
        <p:txBody>
          <a:bodyPr/>
          <a:lstStyle/>
          <a:p>
            <a:pPr eaLnBrk="1" hangingPunct="1"/>
            <a:endParaRPr lang="en-US" smtClean="0"/>
          </a:p>
          <a:p>
            <a:pPr eaLnBrk="1" hangingPunct="1"/>
            <a:r>
              <a:rPr lang="en-US" smtClean="0"/>
              <a:t>A corporation usually subscribes to several bond rating agencies for a credit evaluation of a new bond issue.</a:t>
            </a:r>
            <a:br>
              <a:rPr lang="en-US" smtClean="0"/>
            </a:br>
            <a:endParaRPr lang="en-US" smtClean="0"/>
          </a:p>
          <a:p>
            <a:pPr eaLnBrk="1" hangingPunct="1"/>
            <a:r>
              <a:rPr lang="en-US" smtClean="0"/>
              <a:t>Each contracted rating agency will then provide a </a:t>
            </a:r>
            <a:r>
              <a:rPr lang="en-US" b="1" i="1" smtClean="0">
                <a:solidFill>
                  <a:srgbClr val="000099"/>
                </a:solidFill>
              </a:rPr>
              <a:t>credit rating</a:t>
            </a:r>
            <a:r>
              <a:rPr lang="en-US" smtClean="0"/>
              <a:t> - an assessment of the credit quality of the bond issue based on the issuer’s financial condition.</a:t>
            </a:r>
          </a:p>
          <a:p>
            <a:pPr lvl="1" eaLnBrk="1" hangingPunct="1"/>
            <a:r>
              <a:rPr lang="en-US" sz="2000" smtClean="0"/>
              <a:t>The best known rating agencies in the U.S. are Moody’s Investors Services and Standard &amp; Poors Corporation.</a:t>
            </a:r>
          </a:p>
          <a:p>
            <a:pPr lvl="1" eaLnBrk="1" hangingPunct="1"/>
            <a:r>
              <a:rPr lang="en-US" sz="2000" smtClean="0"/>
              <a:t>Rating agencies in the U.S. also include: Duff and Phelps, Fitch Investors Service, and McCarthy, Crisanti, and Maffei.</a:t>
            </a:r>
          </a:p>
          <a:p>
            <a:pPr lvl="1" eaLnBrk="1" hangingPunct="1"/>
            <a:r>
              <a:rPr lang="en-US" sz="2000" smtClean="0"/>
              <a:t>In Indonesia (as Nov 2010): PT Pemeringkat Efek Indonesia (Pefindo), PT Fitch Rating Indonesia, and ICRA Indonesia (since Sept 2010). Previously includes Moody’s Indonesia and Kasnic Indonesia</a:t>
            </a:r>
          </a:p>
          <a:p>
            <a:pPr lvl="1" eaLnBrk="1" hangingPunct="1"/>
            <a:endParaRPr lang="en-US"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12" dur="500"/>
                                        <p:tgtEl>
                                          <p:spTgt spid="327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animEffect transition="in" filter="blinds(horizontal)">
                                      <p:cBhvr>
                                        <p:cTn id="17" dur="500"/>
                                        <p:tgtEl>
                                          <p:spTgt spid="327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2771">
                                            <p:txEl>
                                              <p:pRg st="4" end="4"/>
                                            </p:txEl>
                                          </p:spTgt>
                                        </p:tgtEl>
                                        <p:attrNameLst>
                                          <p:attrName>style.visibility</p:attrName>
                                        </p:attrNameLst>
                                      </p:cBhvr>
                                      <p:to>
                                        <p:strVal val="visible"/>
                                      </p:to>
                                    </p:set>
                                    <p:animEffect transition="in" filter="blinds(horizontal)">
                                      <p:cBhvr>
                                        <p:cTn id="22" dur="500"/>
                                        <p:tgtEl>
                                          <p:spTgt spid="3277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2771">
                                            <p:txEl>
                                              <p:pRg st="5" end="5"/>
                                            </p:txEl>
                                          </p:spTgt>
                                        </p:tgtEl>
                                        <p:attrNameLst>
                                          <p:attrName>style.visibility</p:attrName>
                                        </p:attrNameLst>
                                      </p:cBhvr>
                                      <p:to>
                                        <p:strVal val="visible"/>
                                      </p:to>
                                    </p:set>
                                    <p:animEffect transition="in" filter="blinds(horizontal)">
                                      <p:cBhvr>
                                        <p:cTn id="27" dur="5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pPr eaLnBrk="1" hangingPunct="1"/>
            <a:r>
              <a:rPr lang="en-US" smtClean="0"/>
              <a:t>Corporate Bond Credit Rating Symbols</a:t>
            </a:r>
          </a:p>
        </p:txBody>
      </p:sp>
      <p:pic>
        <p:nvPicPr>
          <p:cNvPr id="33795" name="Picture 7" descr="jor82353_tb1802"/>
          <p:cNvPicPr>
            <a:picLocks noChangeAspect="1" noChangeArrowheads="1"/>
          </p:cNvPicPr>
          <p:nvPr/>
        </p:nvPicPr>
        <p:blipFill>
          <a:blip r:embed="rId3" cstate="print"/>
          <a:srcRect l="25288"/>
          <a:stretch>
            <a:fillRect/>
          </a:stretch>
        </p:blipFill>
        <p:spPr bwMode="auto">
          <a:xfrm>
            <a:off x="838200" y="1219200"/>
            <a:ext cx="5584825" cy="525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linds(horizontal)">
                                      <p:cBhvr>
                                        <p:cTn id="7" dur="5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457200" y="76200"/>
            <a:ext cx="8382000" cy="914400"/>
          </a:xfrm>
        </p:spPr>
        <p:txBody>
          <a:bodyPr/>
          <a:lstStyle/>
          <a:p>
            <a:pPr eaLnBrk="1" hangingPunct="1"/>
            <a:r>
              <a:rPr lang="en-US" sz="3400" smtClean="0"/>
              <a:t>The Importance of </a:t>
            </a:r>
            <a:br>
              <a:rPr lang="en-US" sz="3400" smtClean="0"/>
            </a:br>
            <a:r>
              <a:rPr lang="en-US" sz="3400" smtClean="0"/>
              <a:t>Corporate Bond Credit Ratings</a:t>
            </a:r>
          </a:p>
        </p:txBody>
      </p:sp>
      <p:sp>
        <p:nvSpPr>
          <p:cNvPr id="34819" name="Rectangle 3"/>
          <p:cNvSpPr>
            <a:spLocks noGrp="1" noChangeArrowheads="1"/>
          </p:cNvSpPr>
          <p:nvPr>
            <p:ph type="body" idx="4294967295"/>
          </p:nvPr>
        </p:nvSpPr>
        <p:spPr/>
        <p:txBody>
          <a:bodyPr/>
          <a:lstStyle/>
          <a:p>
            <a:pPr eaLnBrk="1" hangingPunct="1"/>
            <a:endParaRPr lang="en-US" smtClean="0"/>
          </a:p>
          <a:p>
            <a:pPr eaLnBrk="1" hangingPunct="1"/>
            <a:r>
              <a:rPr lang="en-US" sz="2000" smtClean="0"/>
              <a:t>Only a few institutional investors have the resources and expertise necessary to evaluate correctly the credit quality of a particular bond.</a:t>
            </a:r>
            <a:br>
              <a:rPr lang="en-US" sz="2000" smtClean="0"/>
            </a:br>
            <a:endParaRPr lang="en-US" sz="2000" smtClean="0"/>
          </a:p>
          <a:p>
            <a:pPr eaLnBrk="1" hangingPunct="1"/>
            <a:r>
              <a:rPr lang="en-US" sz="2000" smtClean="0"/>
              <a:t>Many financial institutions have </a:t>
            </a:r>
            <a:r>
              <a:rPr lang="en-US" sz="2000" b="1" i="1" smtClean="0">
                <a:solidFill>
                  <a:srgbClr val="000099"/>
                </a:solidFill>
              </a:rPr>
              <a:t>prudent investment guidelines</a:t>
            </a:r>
            <a:r>
              <a:rPr lang="en-US" sz="2000" smtClean="0"/>
              <a:t> stipulating that only securities with a certain level of investment safety can be included in their portfolios.</a:t>
            </a:r>
          </a:p>
          <a:p>
            <a:pPr eaLnBrk="1" hangingPunct="1"/>
            <a:endParaRPr lang="en-US" sz="2000" smtClean="0"/>
          </a:p>
          <a:p>
            <a:pPr eaLnBrk="1" hangingPunct="1"/>
            <a:r>
              <a:rPr lang="en-US" sz="2000" smtClean="0"/>
              <a:t>Individuals investing in bonds generally do not have the ability to diversify extensively. </a:t>
            </a:r>
          </a:p>
          <a:p>
            <a:pPr eaLnBrk="1" hangingPunct="1"/>
            <a:endParaRPr lang="en-US" sz="2000" smtClean="0"/>
          </a:p>
          <a:p>
            <a:pPr eaLnBrk="1" hangingPunct="1"/>
            <a:r>
              <a:rPr lang="en-US" sz="2000" smtClean="0"/>
              <a:t>With limited diversification ability, individuals should most likely invest in bonds with higher credit ratings.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blinds(horizontal)">
                                      <p:cBhvr>
                                        <p:cTn id="7" dur="500"/>
                                        <p:tgtEl>
                                          <p:spTgt spid="348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blinds(horizontal)">
                                      <p:cBhvr>
                                        <p:cTn id="12" dur="500"/>
                                        <p:tgtEl>
                                          <p:spTgt spid="348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animEffect transition="in" filter="blinds(horizontal)">
                                      <p:cBhvr>
                                        <p:cTn id="17" dur="500"/>
                                        <p:tgtEl>
                                          <p:spTgt spid="3481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4819">
                                            <p:txEl>
                                              <p:pRg st="6" end="6"/>
                                            </p:txEl>
                                          </p:spTgt>
                                        </p:tgtEl>
                                        <p:attrNameLst>
                                          <p:attrName>style.visibility</p:attrName>
                                        </p:attrNameLst>
                                      </p:cBhvr>
                                      <p:to>
                                        <p:strVal val="visible"/>
                                      </p:to>
                                    </p:set>
                                    <p:animEffect transition="in" filter="blinds(horizontal)">
                                      <p:cBhvr>
                                        <p:cTn id="22" dur="500"/>
                                        <p:tgtEl>
                                          <p:spTgt spid="34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p:txBody>
          <a:bodyPr/>
          <a:lstStyle/>
          <a:p>
            <a:pPr eaLnBrk="1" hangingPunct="1"/>
            <a:r>
              <a:rPr lang="en-US" smtClean="0"/>
              <a:t>An Alternative to Bond Ratings</a:t>
            </a:r>
          </a:p>
        </p:txBody>
      </p:sp>
      <p:sp>
        <p:nvSpPr>
          <p:cNvPr id="35843" name="Content Placeholder 2"/>
          <p:cNvSpPr>
            <a:spLocks noGrp="1"/>
          </p:cNvSpPr>
          <p:nvPr>
            <p:ph idx="4294967295"/>
          </p:nvPr>
        </p:nvSpPr>
        <p:spPr/>
        <p:txBody>
          <a:bodyPr/>
          <a:lstStyle/>
          <a:p>
            <a:pPr eaLnBrk="1" hangingPunct="1"/>
            <a:endParaRPr lang="en-US" sz="2000" smtClean="0"/>
          </a:p>
          <a:p>
            <a:pPr eaLnBrk="1" hangingPunct="1"/>
            <a:r>
              <a:rPr lang="en-US" sz="2000" smtClean="0"/>
              <a:t>Bond ratings are not the only way to evaluate a bond’s credit quality. </a:t>
            </a:r>
            <a:br>
              <a:rPr lang="en-US" sz="2000" smtClean="0"/>
            </a:br>
            <a:endParaRPr lang="en-US" sz="1200" smtClean="0"/>
          </a:p>
          <a:p>
            <a:pPr eaLnBrk="1" hangingPunct="1"/>
            <a:r>
              <a:rPr lang="en-US" sz="2000" smtClean="0"/>
              <a:t>Another particularly important measure is a bond’s </a:t>
            </a:r>
            <a:r>
              <a:rPr lang="en-US" sz="2000" b="1" smtClean="0">
                <a:solidFill>
                  <a:srgbClr val="0000FF"/>
                </a:solidFill>
              </a:rPr>
              <a:t>credit spread</a:t>
            </a:r>
            <a:r>
              <a:rPr lang="en-US" sz="2000" smtClean="0"/>
              <a:t>. </a:t>
            </a:r>
            <a:br>
              <a:rPr lang="en-US" sz="2000" smtClean="0"/>
            </a:br>
            <a:endParaRPr lang="en-US" sz="1200" smtClean="0"/>
          </a:p>
          <a:p>
            <a:pPr eaLnBrk="1" hangingPunct="1"/>
            <a:r>
              <a:rPr lang="en-US" sz="2000" smtClean="0"/>
              <a:t>The credit spread is simply </a:t>
            </a:r>
            <a:r>
              <a:rPr lang="en-US" sz="2000" b="1" smtClean="0">
                <a:solidFill>
                  <a:srgbClr val="0000FF"/>
                </a:solidFill>
              </a:rPr>
              <a:t>an estimate of the difference in yield between the bond and a comparable maturity Treasury security</a:t>
            </a:r>
            <a:r>
              <a:rPr lang="en-US" sz="2000" smtClean="0"/>
              <a:t>. </a:t>
            </a:r>
            <a:br>
              <a:rPr lang="en-US" sz="2000" smtClean="0"/>
            </a:br>
            <a:endParaRPr lang="en-US" sz="1200" smtClean="0"/>
          </a:p>
          <a:p>
            <a:pPr eaLnBrk="1" hangingPunct="1"/>
            <a:r>
              <a:rPr lang="en-US" sz="2000" b="1" smtClean="0">
                <a:solidFill>
                  <a:srgbClr val="FF0000"/>
                </a:solidFill>
              </a:rPr>
              <a:t>The higher the credit spread, the higher the level of perceived default risk</a:t>
            </a:r>
            <a:r>
              <a:rPr lang="en-US" sz="2000" smtClean="0"/>
              <a:t>.</a:t>
            </a:r>
            <a:br>
              <a:rPr lang="en-US" sz="2000" smtClean="0"/>
            </a:br>
            <a:endParaRPr lang="en-US" sz="1200" smtClean="0"/>
          </a:p>
          <a:p>
            <a:pPr eaLnBrk="1" hangingPunct="1"/>
            <a:r>
              <a:rPr lang="en-US" sz="2000" smtClean="0"/>
              <a:t>Credit spreads and credit ratings should show a strong correlation. </a:t>
            </a:r>
          </a:p>
          <a:p>
            <a:pPr lvl="1" eaLnBrk="1" hangingPunct="1"/>
            <a:r>
              <a:rPr lang="en-US" sz="2000" smtClean="0"/>
              <a:t>Credit spreads, however, are updated nearly continuously through the trading activities of many bond market participants. </a:t>
            </a:r>
          </a:p>
          <a:p>
            <a:pPr lvl="1" eaLnBrk="1" hangingPunct="1"/>
            <a:r>
              <a:rPr lang="en-US" sz="2000" smtClean="0"/>
              <a:t>Credit ratings tend to be more stable and therefore could be a lagging indicator of the bond’s credit quality.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blinds(horizontal)">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blinds(horizontal)">
                                      <p:cBhvr>
                                        <p:cTn id="12" dur="500"/>
                                        <p:tgtEl>
                                          <p:spTgt spid="358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843">
                                            <p:txEl>
                                              <p:pRg st="3" end="3"/>
                                            </p:txEl>
                                          </p:spTgt>
                                        </p:tgtEl>
                                        <p:attrNameLst>
                                          <p:attrName>style.visibility</p:attrName>
                                        </p:attrNameLst>
                                      </p:cBhvr>
                                      <p:to>
                                        <p:strVal val="visible"/>
                                      </p:to>
                                    </p:set>
                                    <p:animEffect transition="in" filter="blinds(horizontal)">
                                      <p:cBhvr>
                                        <p:cTn id="17" dur="500"/>
                                        <p:tgtEl>
                                          <p:spTgt spid="358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5843">
                                            <p:txEl>
                                              <p:pRg st="4" end="4"/>
                                            </p:txEl>
                                          </p:spTgt>
                                        </p:tgtEl>
                                        <p:attrNameLst>
                                          <p:attrName>style.visibility</p:attrName>
                                        </p:attrNameLst>
                                      </p:cBhvr>
                                      <p:to>
                                        <p:strVal val="visible"/>
                                      </p:to>
                                    </p:set>
                                    <p:animEffect transition="in" filter="blinds(horizontal)">
                                      <p:cBhvr>
                                        <p:cTn id="22" dur="500"/>
                                        <p:tgtEl>
                                          <p:spTgt spid="358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5843">
                                            <p:txEl>
                                              <p:pRg st="5" end="5"/>
                                            </p:txEl>
                                          </p:spTgt>
                                        </p:tgtEl>
                                        <p:attrNameLst>
                                          <p:attrName>style.visibility</p:attrName>
                                        </p:attrNameLst>
                                      </p:cBhvr>
                                      <p:to>
                                        <p:strVal val="visible"/>
                                      </p:to>
                                    </p:set>
                                    <p:animEffect transition="in" filter="blinds(horizontal)">
                                      <p:cBhvr>
                                        <p:cTn id="27" dur="500"/>
                                        <p:tgtEl>
                                          <p:spTgt spid="3584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5843">
                                            <p:txEl>
                                              <p:pRg st="6" end="6"/>
                                            </p:txEl>
                                          </p:spTgt>
                                        </p:tgtEl>
                                        <p:attrNameLst>
                                          <p:attrName>style.visibility</p:attrName>
                                        </p:attrNameLst>
                                      </p:cBhvr>
                                      <p:to>
                                        <p:strVal val="visible"/>
                                      </p:to>
                                    </p:set>
                                    <p:animEffect transition="in" filter="blinds(horizontal)">
                                      <p:cBhvr>
                                        <p:cTn id="32" dur="500"/>
                                        <p:tgtEl>
                                          <p:spTgt spid="3584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5843">
                                            <p:txEl>
                                              <p:pRg st="7" end="7"/>
                                            </p:txEl>
                                          </p:spTgt>
                                        </p:tgtEl>
                                        <p:attrNameLst>
                                          <p:attrName>style.visibility</p:attrName>
                                        </p:attrNameLst>
                                      </p:cBhvr>
                                      <p:to>
                                        <p:strVal val="visible"/>
                                      </p:to>
                                    </p:set>
                                    <p:animEffect transition="in" filter="blinds(horizontal)">
                                      <p:cBhvr>
                                        <p:cTn id="37" dur="500"/>
                                        <p:tgtEl>
                                          <p:spTgt spid="358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p:txBody>
          <a:bodyPr/>
          <a:lstStyle/>
          <a:p>
            <a:pPr eaLnBrk="1" hangingPunct="1"/>
            <a:r>
              <a:rPr lang="en-US" smtClean="0"/>
              <a:t>The Yield Spread, I.</a:t>
            </a:r>
          </a:p>
        </p:txBody>
      </p:sp>
      <p:sp>
        <p:nvSpPr>
          <p:cNvPr id="36867" name="Rectangle 3"/>
          <p:cNvSpPr>
            <a:spLocks noGrp="1" noChangeArrowheads="1"/>
          </p:cNvSpPr>
          <p:nvPr>
            <p:ph type="body" idx="4294967295"/>
          </p:nvPr>
        </p:nvSpPr>
        <p:spPr/>
        <p:txBody>
          <a:bodyPr/>
          <a:lstStyle/>
          <a:p>
            <a:pPr eaLnBrk="1" hangingPunct="1"/>
            <a:endParaRPr lang="en-US" smtClean="0"/>
          </a:p>
          <a:p>
            <a:pPr eaLnBrk="1" hangingPunct="1"/>
            <a:r>
              <a:rPr lang="en-US" sz="2000" smtClean="0"/>
              <a:t>A bond’s credit rating helps determine its </a:t>
            </a:r>
            <a:r>
              <a:rPr lang="en-US" sz="2000" b="1" smtClean="0">
                <a:solidFill>
                  <a:srgbClr val="0000FF"/>
                </a:solidFill>
              </a:rPr>
              <a:t>yield spread</a:t>
            </a:r>
            <a:r>
              <a:rPr lang="en-US" sz="2000" smtClean="0"/>
              <a:t>.</a:t>
            </a:r>
          </a:p>
          <a:p>
            <a:pPr eaLnBrk="1" hangingPunct="1"/>
            <a:endParaRPr lang="en-US" sz="2000" smtClean="0"/>
          </a:p>
          <a:p>
            <a:pPr eaLnBrk="1" hangingPunct="1"/>
            <a:r>
              <a:rPr lang="en-US" sz="2000" smtClean="0"/>
              <a:t>The yield spread is the extra return (increased yield to maturity) that investors demand for buying a bond with a lower credit rating (and higher risk).</a:t>
            </a:r>
          </a:p>
          <a:p>
            <a:pPr eaLnBrk="1" hangingPunct="1"/>
            <a:endParaRPr lang="en-US" sz="2000" smtClean="0"/>
          </a:p>
          <a:p>
            <a:pPr eaLnBrk="1" hangingPunct="1"/>
            <a:r>
              <a:rPr lang="en-US" sz="2000" smtClean="0"/>
              <a:t>Yield spreads are often quoted in basis points over Treasury notes and bonds. Suppose we see:</a:t>
            </a:r>
          </a:p>
          <a:p>
            <a:pPr lvl="1" eaLnBrk="1" hangingPunct="1"/>
            <a:r>
              <a:rPr lang="en-US" sz="2000" smtClean="0"/>
              <a:t>A 5-year corporate AAA yield of 2.93%.</a:t>
            </a:r>
          </a:p>
          <a:p>
            <a:pPr lvl="1" eaLnBrk="1" hangingPunct="1"/>
            <a:r>
              <a:rPr lang="en-US" sz="2000" smtClean="0"/>
              <a:t>A 5-year US Treasury yield of 2.44%.</a:t>
            </a:r>
          </a:p>
          <a:p>
            <a:pPr lvl="1" eaLnBrk="1" hangingPunct="1"/>
            <a:r>
              <a:rPr lang="en-US" sz="2000" smtClean="0"/>
              <a:t>The yield spread of this corporate bond is 49 basis points.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blinds(horizontal)">
                                      <p:cBhvr>
                                        <p:cTn id="7" dur="500"/>
                                        <p:tgtEl>
                                          <p:spTgt spid="368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6867">
                                            <p:txEl>
                                              <p:pRg st="3" end="3"/>
                                            </p:txEl>
                                          </p:spTgt>
                                        </p:tgtEl>
                                        <p:attrNameLst>
                                          <p:attrName>style.visibility</p:attrName>
                                        </p:attrNameLst>
                                      </p:cBhvr>
                                      <p:to>
                                        <p:strVal val="visible"/>
                                      </p:to>
                                    </p:set>
                                    <p:animEffect transition="in" filter="blinds(horizontal)">
                                      <p:cBhvr>
                                        <p:cTn id="12" dur="500"/>
                                        <p:tgtEl>
                                          <p:spTgt spid="3686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6867">
                                            <p:txEl>
                                              <p:pRg st="5" end="5"/>
                                            </p:txEl>
                                          </p:spTgt>
                                        </p:tgtEl>
                                        <p:attrNameLst>
                                          <p:attrName>style.visibility</p:attrName>
                                        </p:attrNameLst>
                                      </p:cBhvr>
                                      <p:to>
                                        <p:strVal val="visible"/>
                                      </p:to>
                                    </p:set>
                                    <p:animEffect transition="in" filter="blinds(horizontal)">
                                      <p:cBhvr>
                                        <p:cTn id="17" dur="500"/>
                                        <p:tgtEl>
                                          <p:spTgt spid="3686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6867">
                                            <p:txEl>
                                              <p:pRg st="6" end="6"/>
                                            </p:txEl>
                                          </p:spTgt>
                                        </p:tgtEl>
                                        <p:attrNameLst>
                                          <p:attrName>style.visibility</p:attrName>
                                        </p:attrNameLst>
                                      </p:cBhvr>
                                      <p:to>
                                        <p:strVal val="visible"/>
                                      </p:to>
                                    </p:set>
                                    <p:animEffect transition="in" filter="blinds(horizontal)">
                                      <p:cBhvr>
                                        <p:cTn id="22" dur="500"/>
                                        <p:tgtEl>
                                          <p:spTgt spid="3686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6867">
                                            <p:txEl>
                                              <p:pRg st="7" end="7"/>
                                            </p:txEl>
                                          </p:spTgt>
                                        </p:tgtEl>
                                        <p:attrNameLst>
                                          <p:attrName>style.visibility</p:attrName>
                                        </p:attrNameLst>
                                      </p:cBhvr>
                                      <p:to>
                                        <p:strVal val="visible"/>
                                      </p:to>
                                    </p:set>
                                    <p:animEffect transition="in" filter="blinds(horizontal)">
                                      <p:cBhvr>
                                        <p:cTn id="27" dur="500"/>
                                        <p:tgtEl>
                                          <p:spTgt spid="3686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6867">
                                            <p:txEl>
                                              <p:pRg st="8" end="8"/>
                                            </p:txEl>
                                          </p:spTgt>
                                        </p:tgtEl>
                                        <p:attrNameLst>
                                          <p:attrName>style.visibility</p:attrName>
                                        </p:attrNameLst>
                                      </p:cBhvr>
                                      <p:to>
                                        <p:strVal val="visible"/>
                                      </p:to>
                                    </p:set>
                                    <p:animEffect transition="in" filter="blinds(horizontal)">
                                      <p:cBhvr>
                                        <p:cTn id="32" dur="500"/>
                                        <p:tgtEl>
                                          <p:spTgt spid="368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p:txBody>
          <a:bodyPr/>
          <a:lstStyle/>
          <a:p>
            <a:pPr eaLnBrk="1" hangingPunct="1"/>
            <a:r>
              <a:rPr lang="en-US" smtClean="0"/>
              <a:t>The Yield Spread, II.</a:t>
            </a:r>
          </a:p>
        </p:txBody>
      </p:sp>
      <p:pic>
        <p:nvPicPr>
          <p:cNvPr id="35843" name="Picture 5" descr="jor30719_cut18b1"/>
          <p:cNvPicPr>
            <a:picLocks noChangeAspect="1" noChangeArrowheads="1"/>
          </p:cNvPicPr>
          <p:nvPr/>
        </p:nvPicPr>
        <p:blipFill>
          <a:blip r:embed="rId3" cstate="print"/>
          <a:srcRect/>
          <a:stretch>
            <a:fillRect/>
          </a:stretch>
        </p:blipFill>
        <p:spPr bwMode="auto">
          <a:xfrm>
            <a:off x="1447800" y="1219200"/>
            <a:ext cx="6477000" cy="2276475"/>
          </a:xfrm>
          <a:prstGeom prst="rect">
            <a:avLst/>
          </a:prstGeom>
          <a:noFill/>
          <a:ln w="9525">
            <a:noFill/>
            <a:miter lim="800000"/>
            <a:headEnd/>
            <a:tailEnd/>
          </a:ln>
        </p:spPr>
      </p:pic>
      <p:pic>
        <p:nvPicPr>
          <p:cNvPr id="35844" name="Picture 6" descr="jor30719_cut18b2"/>
          <p:cNvPicPr>
            <a:picLocks noChangeAspect="1" noChangeArrowheads="1"/>
          </p:cNvPicPr>
          <p:nvPr/>
        </p:nvPicPr>
        <p:blipFill>
          <a:blip r:embed="rId4" cstate="print"/>
          <a:srcRect/>
          <a:stretch>
            <a:fillRect/>
          </a:stretch>
        </p:blipFill>
        <p:spPr bwMode="auto">
          <a:xfrm>
            <a:off x="1905000" y="3581400"/>
            <a:ext cx="5486400" cy="2852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57200" y="76200"/>
            <a:ext cx="8382000" cy="914400"/>
          </a:xfrm>
        </p:spPr>
        <p:txBody>
          <a:bodyPr/>
          <a:lstStyle/>
          <a:p>
            <a:pPr eaLnBrk="1" hangingPunct="1"/>
            <a:r>
              <a:rPr lang="en-US" sz="3400" dirty="0" smtClean="0"/>
              <a:t>High Yield </a:t>
            </a:r>
            <a:r>
              <a:rPr lang="en-US" sz="3400" dirty="0" smtClean="0"/>
              <a:t>Bonds ("</a:t>
            </a:r>
            <a:r>
              <a:rPr lang="en-US" sz="3400" dirty="0" smtClean="0"/>
              <a:t>Junk" Bonds)</a:t>
            </a:r>
          </a:p>
        </p:txBody>
      </p:sp>
      <p:sp>
        <p:nvSpPr>
          <p:cNvPr id="38915" name="Rectangle 3"/>
          <p:cNvSpPr>
            <a:spLocks noGrp="1" noChangeArrowheads="1"/>
          </p:cNvSpPr>
          <p:nvPr>
            <p:ph type="body" idx="4294967295"/>
          </p:nvPr>
        </p:nvSpPr>
        <p:spPr/>
        <p:txBody>
          <a:bodyPr/>
          <a:lstStyle/>
          <a:p>
            <a:pPr eaLnBrk="1" hangingPunct="1"/>
            <a:endParaRPr lang="en-US" smtClean="0"/>
          </a:p>
          <a:p>
            <a:pPr eaLnBrk="1" hangingPunct="1">
              <a:buClr>
                <a:schemeClr val="tx1"/>
              </a:buClr>
            </a:pPr>
            <a:r>
              <a:rPr lang="en-US" b="1" i="1" smtClean="0">
                <a:solidFill>
                  <a:srgbClr val="0000FF"/>
                </a:solidFill>
              </a:rPr>
              <a:t>High-yield bonds</a:t>
            </a:r>
            <a:r>
              <a:rPr lang="en-US" b="1" smtClean="0">
                <a:solidFill>
                  <a:srgbClr val="0000FF"/>
                </a:solidFill>
              </a:rPr>
              <a:t> </a:t>
            </a:r>
            <a:r>
              <a:rPr lang="en-US" smtClean="0"/>
              <a:t>are bonds with a </a:t>
            </a:r>
            <a:r>
              <a:rPr lang="en-US" b="1" smtClean="0">
                <a:solidFill>
                  <a:srgbClr val="FF0000"/>
                </a:solidFill>
              </a:rPr>
              <a:t>speculative</a:t>
            </a:r>
            <a:r>
              <a:rPr lang="en-US" b="1" smtClean="0">
                <a:solidFill>
                  <a:schemeClr val="folHlink"/>
                </a:solidFill>
              </a:rPr>
              <a:t> </a:t>
            </a:r>
            <a:r>
              <a:rPr lang="en-US" smtClean="0"/>
              <a:t>credit rating.</a:t>
            </a:r>
          </a:p>
          <a:p>
            <a:pPr eaLnBrk="1" hangingPunct="1"/>
            <a:endParaRPr lang="en-US" smtClean="0"/>
          </a:p>
          <a:p>
            <a:pPr eaLnBrk="1" hangingPunct="1"/>
            <a:r>
              <a:rPr lang="en-US" smtClean="0"/>
              <a:t>As a result of this poor credit rating, a yield premium must be offered on these bonds to compensate investors for higher credit risk. </a:t>
            </a:r>
          </a:p>
          <a:p>
            <a:pPr eaLnBrk="1" hangingPunct="1"/>
            <a:endParaRPr lang="en-US" smtClean="0"/>
          </a:p>
          <a:p>
            <a:pPr eaLnBrk="1" hangingPunct="1"/>
            <a:r>
              <a:rPr lang="en-US" smtClean="0"/>
              <a:t>High-yield bonds are also called </a:t>
            </a:r>
            <a:r>
              <a:rPr lang="en-US" b="1" i="1" smtClean="0">
                <a:solidFill>
                  <a:srgbClr val="0000FF"/>
                </a:solidFill>
              </a:rPr>
              <a:t>junk bonds</a:t>
            </a:r>
            <a:r>
              <a:rPr lang="en-US" smtClean="0"/>
              <a:t>.</a:t>
            </a:r>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blinds(horizontal)">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8915">
                                            <p:txEl>
                                              <p:pRg st="3" end="3"/>
                                            </p:txEl>
                                          </p:spTgt>
                                        </p:tgtEl>
                                        <p:attrNameLst>
                                          <p:attrName>style.visibility</p:attrName>
                                        </p:attrNameLst>
                                      </p:cBhvr>
                                      <p:to>
                                        <p:strVal val="visible"/>
                                      </p:to>
                                    </p:set>
                                    <p:animEffect transition="in" filter="blinds(horizontal)">
                                      <p:cBhvr>
                                        <p:cTn id="12" dur="500"/>
                                        <p:tgtEl>
                                          <p:spTgt spid="3891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8915">
                                            <p:txEl>
                                              <p:pRg st="5" end="5"/>
                                            </p:txEl>
                                          </p:spTgt>
                                        </p:tgtEl>
                                        <p:attrNameLst>
                                          <p:attrName>style.visibility</p:attrName>
                                        </p:attrNameLst>
                                      </p:cBhvr>
                                      <p:to>
                                        <p:strVal val="visible"/>
                                      </p:to>
                                    </p:set>
                                    <p:animEffect transition="in" filter="blinds(horizontal)">
                                      <p:cBhvr>
                                        <p:cTn id="17" dur="500"/>
                                        <p:tgtEl>
                                          <p:spTgt spid="389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p:txBody>
          <a:bodyPr/>
          <a:lstStyle/>
          <a:p>
            <a:pPr eaLnBrk="1" hangingPunct="1"/>
            <a:r>
              <a:rPr lang="en-US" smtClean="0"/>
              <a:t>High Yield Bond Quotes</a:t>
            </a:r>
          </a:p>
        </p:txBody>
      </p:sp>
      <p:pic>
        <p:nvPicPr>
          <p:cNvPr id="39939" name="Picture 5" descr="jor82353_f1806"/>
          <p:cNvPicPr>
            <a:picLocks noChangeAspect="1" noChangeArrowheads="1"/>
          </p:cNvPicPr>
          <p:nvPr/>
        </p:nvPicPr>
        <p:blipFill>
          <a:blip r:embed="rId3" cstate="print"/>
          <a:srcRect/>
          <a:stretch>
            <a:fillRect/>
          </a:stretch>
        </p:blipFill>
        <p:spPr bwMode="auto">
          <a:xfrm>
            <a:off x="609600" y="1600200"/>
            <a:ext cx="8229600" cy="3962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blinds(horizontal)">
                                      <p:cBhvr>
                                        <p:cTn id="7" dur="5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1131888" y="2743200"/>
            <a:ext cx="5454650" cy="1600200"/>
          </a:xfrm>
          <a:prstGeom prst="rect">
            <a:avLst/>
          </a:prstGeom>
          <a:noFill/>
          <a:ln w="9525">
            <a:noFill/>
            <a:miter lim="800000"/>
            <a:headEnd/>
            <a:tailEnd/>
          </a:ln>
        </p:spPr>
        <p:txBody>
          <a:bodyPr wrap="none">
            <a:spAutoFit/>
          </a:bodyPr>
          <a:lstStyle/>
          <a:p>
            <a:r>
              <a:rPr lang="en-US" sz="4400"/>
              <a:t>Part-1</a:t>
            </a:r>
          </a:p>
          <a:p>
            <a:r>
              <a:rPr lang="en-US" sz="5400" b="1"/>
              <a:t>Corporate Bond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
          <p:cNvSpPr txBox="1">
            <a:spLocks noChangeArrowheads="1"/>
          </p:cNvSpPr>
          <p:nvPr/>
        </p:nvSpPr>
        <p:spPr bwMode="auto">
          <a:xfrm>
            <a:off x="1131888" y="2743200"/>
            <a:ext cx="6224587" cy="1600200"/>
          </a:xfrm>
          <a:prstGeom prst="rect">
            <a:avLst/>
          </a:prstGeom>
          <a:noFill/>
          <a:ln w="9525">
            <a:noFill/>
            <a:miter lim="800000"/>
            <a:headEnd/>
            <a:tailEnd/>
          </a:ln>
        </p:spPr>
        <p:txBody>
          <a:bodyPr wrap="none">
            <a:spAutoFit/>
          </a:bodyPr>
          <a:lstStyle/>
          <a:p>
            <a:r>
              <a:rPr lang="en-US" sz="4400"/>
              <a:t>Part-4</a:t>
            </a:r>
          </a:p>
          <a:p>
            <a:r>
              <a:rPr lang="en-US" sz="5400" b="1"/>
              <a:t>Government Bond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it-IT" sz="3600" smtClean="0"/>
              <a:t>Surat Utang yang tercatat di BEI</a:t>
            </a:r>
            <a:endParaRPr lang="en-US" sz="3600" smtClean="0"/>
          </a:p>
        </p:txBody>
      </p:sp>
      <p:sp>
        <p:nvSpPr>
          <p:cNvPr id="40963" name="Content Placeholder 2"/>
          <p:cNvSpPr>
            <a:spLocks noGrp="1"/>
          </p:cNvSpPr>
          <p:nvPr>
            <p:ph idx="1"/>
          </p:nvPr>
        </p:nvSpPr>
        <p:spPr/>
        <p:txBody>
          <a:bodyPr/>
          <a:lstStyle/>
          <a:p>
            <a:r>
              <a:rPr lang="en-US" sz="1800" b="1" dirty="0" err="1" smtClean="0"/>
              <a:t>Obligasi</a:t>
            </a:r>
            <a:r>
              <a:rPr lang="en-US" sz="1800" b="1" dirty="0" smtClean="0"/>
              <a:t> </a:t>
            </a:r>
            <a:r>
              <a:rPr lang="en-US" sz="1800" b="1" dirty="0" err="1" smtClean="0"/>
              <a:t>Korporasi</a:t>
            </a:r>
            <a:r>
              <a:rPr lang="en-US" sz="1800" b="1" dirty="0" smtClean="0"/>
              <a:t>  </a:t>
            </a:r>
            <a:r>
              <a:rPr lang="en-US" sz="1800" dirty="0" err="1" smtClean="0"/>
              <a:t>adalah</a:t>
            </a:r>
            <a:r>
              <a:rPr lang="en-US" sz="1800" b="1" dirty="0" smtClean="0"/>
              <a:t> </a:t>
            </a:r>
            <a:r>
              <a:rPr lang="en-US" sz="1800" dirty="0" err="1" smtClean="0"/>
              <a:t>obligasi</a:t>
            </a:r>
            <a:r>
              <a:rPr lang="en-US" sz="1800" dirty="0" smtClean="0"/>
              <a:t> yang </a:t>
            </a:r>
            <a:r>
              <a:rPr lang="en-US" sz="1800" dirty="0" err="1" smtClean="0"/>
              <a:t>di</a:t>
            </a:r>
            <a:r>
              <a:rPr lang="en-US" sz="1800" dirty="0" smtClean="0"/>
              <a:t> </a:t>
            </a:r>
            <a:r>
              <a:rPr lang="en-US" sz="1800" dirty="0" err="1" smtClean="0"/>
              <a:t>terbitkan</a:t>
            </a:r>
            <a:r>
              <a:rPr lang="en-US" sz="1800" dirty="0" smtClean="0"/>
              <a:t> </a:t>
            </a:r>
            <a:r>
              <a:rPr lang="en-US" sz="1800" dirty="0" err="1" smtClean="0"/>
              <a:t>oleh</a:t>
            </a:r>
            <a:r>
              <a:rPr lang="en-US" sz="1800" dirty="0" smtClean="0"/>
              <a:t> Perusahaan </a:t>
            </a:r>
            <a:r>
              <a:rPr lang="en-US" sz="1800" dirty="0" err="1" smtClean="0"/>
              <a:t>Swasta</a:t>
            </a:r>
            <a:r>
              <a:rPr lang="en-US" sz="1800" dirty="0" smtClean="0"/>
              <a:t> </a:t>
            </a:r>
            <a:r>
              <a:rPr lang="en-US" sz="1800" dirty="0" err="1" smtClean="0"/>
              <a:t>Nasional</a:t>
            </a:r>
            <a:r>
              <a:rPr lang="en-US" sz="1800" dirty="0" smtClean="0"/>
              <a:t> </a:t>
            </a:r>
            <a:r>
              <a:rPr lang="en-US" sz="1800" dirty="0" err="1" smtClean="0"/>
              <a:t>termasuk</a:t>
            </a:r>
            <a:r>
              <a:rPr lang="en-US" sz="1800" dirty="0" smtClean="0"/>
              <a:t> BUMN </a:t>
            </a:r>
            <a:r>
              <a:rPr lang="en-US" sz="1800" dirty="0" err="1" smtClean="0"/>
              <a:t>dan</a:t>
            </a:r>
            <a:r>
              <a:rPr lang="en-US" sz="1800" dirty="0" smtClean="0"/>
              <a:t> BUMD.</a:t>
            </a:r>
          </a:p>
          <a:p>
            <a:r>
              <a:rPr lang="en-US" sz="1800" b="1" dirty="0" err="1" smtClean="0"/>
              <a:t>Surat</a:t>
            </a:r>
            <a:r>
              <a:rPr lang="en-US" sz="1800" b="1" dirty="0" smtClean="0"/>
              <a:t> </a:t>
            </a:r>
            <a:r>
              <a:rPr lang="en-US" sz="1800" b="1" dirty="0" err="1" smtClean="0"/>
              <a:t>Utang</a:t>
            </a:r>
            <a:r>
              <a:rPr lang="en-US" sz="1800" b="1" dirty="0" smtClean="0"/>
              <a:t> Negara  </a:t>
            </a:r>
            <a:r>
              <a:rPr lang="en-US" sz="1800" dirty="0" err="1" smtClean="0"/>
              <a:t>adalah</a:t>
            </a:r>
            <a:r>
              <a:rPr lang="en-US" sz="1800" dirty="0" smtClean="0"/>
              <a:t> </a:t>
            </a:r>
            <a:r>
              <a:rPr lang="en-US" sz="1800" dirty="0" err="1" smtClean="0"/>
              <a:t>Surat</a:t>
            </a:r>
            <a:r>
              <a:rPr lang="en-US" sz="1800" dirty="0" smtClean="0"/>
              <a:t> </a:t>
            </a:r>
            <a:r>
              <a:rPr lang="en-US" sz="1800" dirty="0" err="1" smtClean="0"/>
              <a:t>Berharga</a:t>
            </a:r>
            <a:r>
              <a:rPr lang="en-US" sz="1800" dirty="0" smtClean="0"/>
              <a:t> yang </a:t>
            </a:r>
            <a:r>
              <a:rPr lang="en-US" sz="1800" dirty="0" err="1" smtClean="0"/>
              <a:t>diterbitkan</a:t>
            </a:r>
            <a:r>
              <a:rPr lang="en-US" sz="1800" dirty="0" smtClean="0"/>
              <a:t> </a:t>
            </a:r>
            <a:r>
              <a:rPr lang="en-US" sz="1800" dirty="0" err="1" smtClean="0"/>
              <a:t>oleh</a:t>
            </a:r>
            <a:r>
              <a:rPr lang="en-US" sz="1800" dirty="0" smtClean="0"/>
              <a:t> </a:t>
            </a:r>
            <a:r>
              <a:rPr lang="en-US" sz="1800" dirty="0" err="1" smtClean="0"/>
              <a:t>Pemerintah</a:t>
            </a:r>
            <a:r>
              <a:rPr lang="en-US" sz="1800" dirty="0" smtClean="0"/>
              <a:t> </a:t>
            </a:r>
            <a:r>
              <a:rPr lang="en-US" sz="1800" dirty="0" err="1" smtClean="0"/>
              <a:t>sesuai</a:t>
            </a:r>
            <a:r>
              <a:rPr lang="en-US" sz="1800" dirty="0" smtClean="0"/>
              <a:t> </a:t>
            </a:r>
            <a:r>
              <a:rPr lang="en-US" sz="1800" dirty="0" err="1" smtClean="0"/>
              <a:t>Undang-Undang</a:t>
            </a:r>
            <a:r>
              <a:rPr lang="en-US" sz="1800" dirty="0" smtClean="0"/>
              <a:t> No. 24 </a:t>
            </a:r>
            <a:r>
              <a:rPr lang="en-US" sz="1800" dirty="0" err="1" smtClean="0"/>
              <a:t>Tahun</a:t>
            </a:r>
            <a:r>
              <a:rPr lang="en-US" sz="1800" dirty="0" smtClean="0"/>
              <a:t> 2002, </a:t>
            </a:r>
            <a:r>
              <a:rPr lang="en-US" sz="1800" dirty="0" err="1" smtClean="0"/>
              <a:t>terdiri</a:t>
            </a:r>
            <a:r>
              <a:rPr lang="en-US" sz="1800" dirty="0" smtClean="0"/>
              <a:t> </a:t>
            </a:r>
            <a:r>
              <a:rPr lang="en-US" sz="1800" dirty="0" err="1" smtClean="0"/>
              <a:t>dari</a:t>
            </a:r>
            <a:r>
              <a:rPr lang="en-US" sz="1800" dirty="0" smtClean="0"/>
              <a:t>: </a:t>
            </a:r>
          </a:p>
          <a:p>
            <a:pPr lvl="1"/>
            <a:r>
              <a:rPr lang="en-US" sz="1800" dirty="0" smtClean="0"/>
              <a:t> </a:t>
            </a:r>
            <a:r>
              <a:rPr lang="en-US" sz="1800" dirty="0" err="1" smtClean="0"/>
              <a:t>Obligasi</a:t>
            </a:r>
            <a:r>
              <a:rPr lang="en-US" sz="1800" dirty="0" smtClean="0"/>
              <a:t> Negara (</a:t>
            </a:r>
            <a:r>
              <a:rPr lang="en-US" sz="1800" dirty="0" err="1" smtClean="0"/>
              <a:t>termasuk</a:t>
            </a:r>
            <a:r>
              <a:rPr lang="en-US" sz="1800" dirty="0" smtClean="0"/>
              <a:t> </a:t>
            </a:r>
            <a:r>
              <a:rPr lang="en-US" sz="1800" dirty="0" err="1" smtClean="0"/>
              <a:t>Obligasi</a:t>
            </a:r>
            <a:r>
              <a:rPr lang="en-US" sz="1800" dirty="0" smtClean="0"/>
              <a:t> </a:t>
            </a:r>
            <a:r>
              <a:rPr lang="en-US" sz="1800" dirty="0" smtClean="0"/>
              <a:t>Retail/ORI</a:t>
            </a:r>
            <a:r>
              <a:rPr lang="en-US" sz="1800" dirty="0" smtClean="0"/>
              <a:t>)</a:t>
            </a:r>
          </a:p>
          <a:p>
            <a:pPr lvl="1"/>
            <a:r>
              <a:rPr lang="en-US" sz="1800" dirty="0" smtClean="0"/>
              <a:t> </a:t>
            </a:r>
            <a:r>
              <a:rPr lang="en-US" sz="1800" dirty="0" err="1" smtClean="0"/>
              <a:t>Surat</a:t>
            </a:r>
            <a:r>
              <a:rPr lang="en-US" sz="1800" dirty="0" smtClean="0"/>
              <a:t> </a:t>
            </a:r>
            <a:r>
              <a:rPr lang="en-US" sz="1800" dirty="0" err="1" smtClean="0"/>
              <a:t>Perbendaharaan</a:t>
            </a:r>
            <a:r>
              <a:rPr lang="en-US" sz="1800" dirty="0" smtClean="0"/>
              <a:t> Negara (SPN)</a:t>
            </a:r>
          </a:p>
          <a:p>
            <a:r>
              <a:rPr lang="en-US" sz="1800" b="1" dirty="0" err="1" smtClean="0"/>
              <a:t>Sukuk</a:t>
            </a:r>
            <a:r>
              <a:rPr lang="en-US" sz="1800" b="1" dirty="0" smtClean="0"/>
              <a:t> </a:t>
            </a:r>
            <a:r>
              <a:rPr lang="en-US" sz="1800" b="1" dirty="0" err="1" smtClean="0"/>
              <a:t>Korporasi</a:t>
            </a:r>
            <a:r>
              <a:rPr lang="en-US" sz="1800" b="1" dirty="0" smtClean="0"/>
              <a:t>  </a:t>
            </a:r>
            <a:r>
              <a:rPr lang="en-US" sz="1800" dirty="0" err="1" smtClean="0"/>
              <a:t>adalah</a:t>
            </a:r>
            <a:r>
              <a:rPr lang="en-US" sz="1800" dirty="0" smtClean="0"/>
              <a:t> </a:t>
            </a:r>
            <a:r>
              <a:rPr lang="en-US" sz="1800" dirty="0" err="1" smtClean="0"/>
              <a:t>Instrumen</a:t>
            </a:r>
            <a:r>
              <a:rPr lang="en-US" sz="1800" dirty="0" smtClean="0"/>
              <a:t> </a:t>
            </a:r>
            <a:r>
              <a:rPr lang="en-US" sz="1800" dirty="0" err="1" smtClean="0"/>
              <a:t>berpendapatan</a:t>
            </a:r>
            <a:r>
              <a:rPr lang="en-US" sz="1800" dirty="0" smtClean="0"/>
              <a:t> </a:t>
            </a:r>
            <a:r>
              <a:rPr lang="en-US" sz="1800" dirty="0" err="1" smtClean="0"/>
              <a:t>tetap</a:t>
            </a:r>
            <a:r>
              <a:rPr lang="en-US" sz="1800" dirty="0" smtClean="0"/>
              <a:t> yang </a:t>
            </a:r>
            <a:r>
              <a:rPr lang="en-US" sz="1800" dirty="0" err="1" smtClean="0"/>
              <a:t>diterbitkan</a:t>
            </a:r>
            <a:r>
              <a:rPr lang="en-US" sz="1800" dirty="0" smtClean="0"/>
              <a:t> </a:t>
            </a:r>
            <a:r>
              <a:rPr lang="en-US" sz="1800" dirty="0" err="1" smtClean="0"/>
              <a:t>berdasarkan</a:t>
            </a:r>
            <a:r>
              <a:rPr lang="en-US" sz="1800" dirty="0" smtClean="0"/>
              <a:t> </a:t>
            </a:r>
            <a:r>
              <a:rPr lang="en-US" sz="1800" dirty="0" err="1" smtClean="0"/>
              <a:t>prinsip</a:t>
            </a:r>
            <a:r>
              <a:rPr lang="en-US" sz="1800" dirty="0" smtClean="0"/>
              <a:t> </a:t>
            </a:r>
            <a:r>
              <a:rPr lang="en-US" sz="1800" dirty="0" err="1" smtClean="0"/>
              <a:t>syariah</a:t>
            </a:r>
            <a:r>
              <a:rPr lang="en-US" sz="1800" dirty="0" smtClean="0"/>
              <a:t> </a:t>
            </a:r>
            <a:r>
              <a:rPr lang="en-US" sz="1800" dirty="0" err="1" smtClean="0"/>
              <a:t>sesuai</a:t>
            </a:r>
            <a:r>
              <a:rPr lang="en-US" sz="1800" dirty="0" smtClean="0"/>
              <a:t> </a:t>
            </a:r>
            <a:r>
              <a:rPr lang="en-US" sz="1800" dirty="0" err="1" smtClean="0"/>
              <a:t>ketentuan</a:t>
            </a:r>
            <a:r>
              <a:rPr lang="en-US" sz="1800" dirty="0" smtClean="0"/>
              <a:t> </a:t>
            </a:r>
            <a:r>
              <a:rPr lang="en-US" sz="1800" dirty="0" err="1" smtClean="0"/>
              <a:t>Bapepam</a:t>
            </a:r>
            <a:r>
              <a:rPr lang="en-US" sz="1800" dirty="0" smtClean="0"/>
              <a:t> &amp; LK </a:t>
            </a:r>
            <a:r>
              <a:rPr lang="en-US" sz="1800" dirty="0" err="1" smtClean="0"/>
              <a:t>Np</a:t>
            </a:r>
            <a:r>
              <a:rPr lang="en-US" sz="1800" dirty="0" smtClean="0"/>
              <a:t>. IX.A.13 </a:t>
            </a:r>
            <a:r>
              <a:rPr lang="en-US" sz="1800" dirty="0" err="1" smtClean="0"/>
              <a:t>tentang</a:t>
            </a:r>
            <a:r>
              <a:rPr lang="en-US" sz="1800" dirty="0" smtClean="0"/>
              <a:t> </a:t>
            </a:r>
            <a:r>
              <a:rPr lang="en-US" sz="1800" dirty="0" err="1" smtClean="0"/>
              <a:t>Efek</a:t>
            </a:r>
            <a:r>
              <a:rPr lang="en-US" sz="1800" dirty="0" smtClean="0"/>
              <a:t> </a:t>
            </a:r>
            <a:r>
              <a:rPr lang="en-US" sz="1800" dirty="0" err="1" smtClean="0"/>
              <a:t>Syariah</a:t>
            </a:r>
            <a:r>
              <a:rPr lang="en-US" sz="1800" dirty="0" smtClean="0"/>
              <a:t>. </a:t>
            </a:r>
            <a:r>
              <a:rPr lang="en-US" sz="1800" dirty="0" err="1" smtClean="0"/>
              <a:t>Pendapatan</a:t>
            </a:r>
            <a:r>
              <a:rPr lang="en-US" sz="1800" dirty="0" smtClean="0"/>
              <a:t> </a:t>
            </a:r>
            <a:r>
              <a:rPr lang="en-US" sz="1800" dirty="0" err="1" smtClean="0"/>
              <a:t>Sukuk</a:t>
            </a:r>
            <a:r>
              <a:rPr lang="en-US" sz="1800" dirty="0" smtClean="0"/>
              <a:t> </a:t>
            </a:r>
            <a:r>
              <a:rPr lang="en-US" sz="1800" dirty="0" err="1" smtClean="0"/>
              <a:t>Korporasi</a:t>
            </a:r>
            <a:r>
              <a:rPr lang="en-US" sz="1800" dirty="0" smtClean="0"/>
              <a:t> </a:t>
            </a:r>
            <a:r>
              <a:rPr lang="en-US" sz="1800" dirty="0" err="1" smtClean="0"/>
              <a:t>berdasarkan</a:t>
            </a:r>
            <a:r>
              <a:rPr lang="en-US" sz="1800" dirty="0" smtClean="0"/>
              <a:t> </a:t>
            </a:r>
            <a:r>
              <a:rPr lang="en-US" sz="1800" dirty="0" err="1" smtClean="0"/>
              <a:t>Akad-akad</a:t>
            </a:r>
            <a:r>
              <a:rPr lang="en-US" sz="1800" dirty="0" smtClean="0"/>
              <a:t> yang </a:t>
            </a:r>
            <a:r>
              <a:rPr lang="en-US" sz="1800" dirty="0" err="1" smtClean="0"/>
              <a:t>tertuang</a:t>
            </a:r>
            <a:r>
              <a:rPr lang="en-US" sz="1800" dirty="0" smtClean="0"/>
              <a:t> </a:t>
            </a:r>
            <a:r>
              <a:rPr lang="en-US" sz="1800" dirty="0" err="1" smtClean="0"/>
              <a:t>dalam</a:t>
            </a:r>
            <a:r>
              <a:rPr lang="en-US" sz="1800" dirty="0" smtClean="0"/>
              <a:t> </a:t>
            </a:r>
            <a:r>
              <a:rPr lang="en-US" sz="1800" dirty="0" err="1" smtClean="0"/>
              <a:t>ketentuan</a:t>
            </a:r>
            <a:r>
              <a:rPr lang="en-US" sz="1800" dirty="0" smtClean="0"/>
              <a:t> </a:t>
            </a:r>
            <a:r>
              <a:rPr lang="en-US" sz="1800" dirty="0" err="1" smtClean="0"/>
              <a:t>Bapepam</a:t>
            </a:r>
            <a:r>
              <a:rPr lang="en-US" sz="1800" dirty="0" smtClean="0"/>
              <a:t> &amp; LK </a:t>
            </a:r>
            <a:r>
              <a:rPr lang="en-US" sz="1800" dirty="0" err="1" smtClean="0"/>
              <a:t>tentang</a:t>
            </a:r>
            <a:r>
              <a:rPr lang="en-US" sz="1800" dirty="0" smtClean="0"/>
              <a:t> </a:t>
            </a:r>
            <a:r>
              <a:rPr lang="en-US" sz="1800" dirty="0" err="1" smtClean="0"/>
              <a:t>Akad-akad</a:t>
            </a:r>
            <a:r>
              <a:rPr lang="en-US" sz="1800" dirty="0" smtClean="0"/>
              <a:t> </a:t>
            </a:r>
            <a:r>
              <a:rPr lang="en-US" sz="1800" dirty="0" err="1" smtClean="0"/>
              <a:t>Efek</a:t>
            </a:r>
            <a:r>
              <a:rPr lang="en-US" sz="1800" dirty="0" smtClean="0"/>
              <a:t> </a:t>
            </a:r>
            <a:r>
              <a:rPr lang="en-US" sz="1800" dirty="0" err="1" smtClean="0"/>
              <a:t>Syariah</a:t>
            </a:r>
            <a:r>
              <a:rPr lang="en-US" sz="1800" dirty="0" smtClean="0"/>
              <a:t>.</a:t>
            </a:r>
          </a:p>
          <a:p>
            <a:r>
              <a:rPr lang="en-US" sz="1800" b="1" dirty="0" err="1" smtClean="0"/>
              <a:t>Surat</a:t>
            </a:r>
            <a:r>
              <a:rPr lang="en-US" sz="1800" b="1" dirty="0" smtClean="0"/>
              <a:t> </a:t>
            </a:r>
            <a:r>
              <a:rPr lang="en-US" sz="1800" b="1" dirty="0" err="1" smtClean="0"/>
              <a:t>Berharga</a:t>
            </a:r>
            <a:r>
              <a:rPr lang="en-US" sz="1800" b="1" dirty="0" smtClean="0"/>
              <a:t> </a:t>
            </a:r>
            <a:r>
              <a:rPr lang="en-US" sz="1800" b="1" dirty="0" err="1" smtClean="0"/>
              <a:t>Syariah</a:t>
            </a:r>
            <a:r>
              <a:rPr lang="en-US" sz="1800" b="1" dirty="0" smtClean="0"/>
              <a:t> Negara/SBSN </a:t>
            </a:r>
            <a:r>
              <a:rPr lang="en-US" sz="1800" b="1" dirty="0" err="1" smtClean="0"/>
              <a:t>atau</a:t>
            </a:r>
            <a:r>
              <a:rPr lang="en-US" sz="1800" b="1" dirty="0" smtClean="0"/>
              <a:t> </a:t>
            </a:r>
            <a:r>
              <a:rPr lang="en-US" sz="1800" b="1" dirty="0" err="1" smtClean="0"/>
              <a:t>Sukuk</a:t>
            </a:r>
            <a:r>
              <a:rPr lang="en-US" sz="1800" b="1" dirty="0" smtClean="0"/>
              <a:t> Negara </a:t>
            </a:r>
            <a:r>
              <a:rPr lang="en-US" sz="1800" dirty="0" err="1" smtClean="0"/>
              <a:t>adalah</a:t>
            </a:r>
            <a:r>
              <a:rPr lang="en-US" sz="1800" dirty="0" smtClean="0"/>
              <a:t> </a:t>
            </a:r>
            <a:r>
              <a:rPr lang="en-US" sz="1800" dirty="0" err="1" smtClean="0"/>
              <a:t>Surat</a:t>
            </a:r>
            <a:r>
              <a:rPr lang="en-US" sz="1800" dirty="0" smtClean="0"/>
              <a:t> </a:t>
            </a:r>
            <a:r>
              <a:rPr lang="en-US" sz="1800" dirty="0" err="1" smtClean="0"/>
              <a:t>Berharga</a:t>
            </a:r>
            <a:r>
              <a:rPr lang="en-US" sz="1800" dirty="0" smtClean="0"/>
              <a:t> yang </a:t>
            </a:r>
            <a:r>
              <a:rPr lang="en-US" sz="1800" dirty="0" err="1" smtClean="0"/>
              <a:t>diterbitkan</a:t>
            </a:r>
            <a:r>
              <a:rPr lang="en-US" sz="1800" dirty="0" smtClean="0"/>
              <a:t> </a:t>
            </a:r>
            <a:r>
              <a:rPr lang="en-US" sz="1800" dirty="0" err="1" smtClean="0"/>
              <a:t>oleh</a:t>
            </a:r>
            <a:r>
              <a:rPr lang="en-US" sz="1800" dirty="0" smtClean="0"/>
              <a:t> </a:t>
            </a:r>
            <a:r>
              <a:rPr lang="en-US" sz="1800" dirty="0" err="1" smtClean="0"/>
              <a:t>Pemerintah</a:t>
            </a:r>
            <a:r>
              <a:rPr lang="en-US" sz="1800" dirty="0" smtClean="0"/>
              <a:t> yang </a:t>
            </a:r>
            <a:r>
              <a:rPr lang="en-US" sz="1800" dirty="0" err="1" smtClean="0"/>
              <a:t>berdasarkan</a:t>
            </a:r>
            <a:r>
              <a:rPr lang="en-US" sz="1800" dirty="0" smtClean="0"/>
              <a:t> </a:t>
            </a:r>
            <a:r>
              <a:rPr lang="en-US" sz="1800" dirty="0" err="1" smtClean="0"/>
              <a:t>Syariah</a:t>
            </a:r>
            <a:r>
              <a:rPr lang="en-US" sz="1800" dirty="0" smtClean="0"/>
              <a:t> Islam </a:t>
            </a:r>
            <a:r>
              <a:rPr lang="en-US" sz="1800" dirty="0" err="1" smtClean="0"/>
              <a:t>sesuai</a:t>
            </a:r>
            <a:r>
              <a:rPr lang="en-US" sz="1800" dirty="0" smtClean="0"/>
              <a:t> </a:t>
            </a:r>
            <a:r>
              <a:rPr lang="en-US" sz="1800" dirty="0" err="1" smtClean="0"/>
              <a:t>dengan</a:t>
            </a:r>
            <a:r>
              <a:rPr lang="en-US" sz="1800" dirty="0" smtClean="0"/>
              <a:t> </a:t>
            </a:r>
            <a:r>
              <a:rPr lang="en-US" sz="1800" dirty="0" err="1" smtClean="0"/>
              <a:t>Undang-Undang</a:t>
            </a:r>
            <a:r>
              <a:rPr lang="en-US" sz="1800" dirty="0" smtClean="0"/>
              <a:t> No. 19 </a:t>
            </a:r>
            <a:r>
              <a:rPr lang="en-US" sz="1800" dirty="0" err="1" smtClean="0"/>
              <a:t>Tahun</a:t>
            </a:r>
            <a:r>
              <a:rPr lang="en-US" sz="1800" dirty="0" smtClean="0"/>
              <a:t> 2008 </a:t>
            </a:r>
            <a:r>
              <a:rPr lang="en-US" sz="1800" dirty="0" err="1" smtClean="0"/>
              <a:t>Tentang</a:t>
            </a:r>
            <a:r>
              <a:rPr lang="en-US" sz="1800" dirty="0" smtClean="0"/>
              <a:t> </a:t>
            </a:r>
            <a:r>
              <a:rPr lang="en-US" sz="1800" dirty="0" err="1" smtClean="0"/>
              <a:t>Surat</a:t>
            </a:r>
            <a:r>
              <a:rPr lang="en-US" sz="1800" dirty="0" smtClean="0"/>
              <a:t> </a:t>
            </a:r>
            <a:r>
              <a:rPr lang="en-US" sz="1800" dirty="0" err="1" smtClean="0"/>
              <a:t>Berharga</a:t>
            </a:r>
            <a:r>
              <a:rPr lang="en-US" sz="1800" dirty="0" smtClean="0"/>
              <a:t> </a:t>
            </a:r>
            <a:r>
              <a:rPr lang="en-US" sz="1800" dirty="0" err="1" smtClean="0"/>
              <a:t>Syariah</a:t>
            </a:r>
            <a:r>
              <a:rPr lang="en-US" sz="1800" dirty="0" smtClean="0"/>
              <a:t> Negara (SBSN).</a:t>
            </a:r>
          </a:p>
          <a:p>
            <a:r>
              <a:rPr lang="en-US" sz="1800" b="1" dirty="0" err="1" smtClean="0"/>
              <a:t>Efek</a:t>
            </a:r>
            <a:r>
              <a:rPr lang="en-US" sz="1800" b="1" dirty="0" smtClean="0"/>
              <a:t> </a:t>
            </a:r>
            <a:r>
              <a:rPr lang="en-US" sz="1800" b="1" dirty="0" err="1" smtClean="0"/>
              <a:t>Beragun</a:t>
            </a:r>
            <a:r>
              <a:rPr lang="en-US" sz="1800" b="1" dirty="0" smtClean="0"/>
              <a:t> </a:t>
            </a:r>
            <a:r>
              <a:rPr lang="en-US" sz="1800" b="1" dirty="0" err="1" smtClean="0"/>
              <a:t>Aset</a:t>
            </a:r>
            <a:r>
              <a:rPr lang="en-US" sz="1800" b="1" dirty="0" smtClean="0"/>
              <a:t> (EBA) </a:t>
            </a:r>
            <a:r>
              <a:rPr lang="en-US" sz="1800" dirty="0" err="1" smtClean="0"/>
              <a:t>adalah</a:t>
            </a:r>
            <a:r>
              <a:rPr lang="en-US" sz="1800" b="1" dirty="0" smtClean="0"/>
              <a:t> </a:t>
            </a:r>
            <a:r>
              <a:rPr lang="en-US" sz="1800" dirty="0" err="1" smtClean="0"/>
              <a:t>Efek</a:t>
            </a:r>
            <a:r>
              <a:rPr lang="en-US" sz="1800" dirty="0" smtClean="0"/>
              <a:t> </a:t>
            </a:r>
            <a:r>
              <a:rPr lang="en-US" sz="1800" dirty="0" err="1" smtClean="0"/>
              <a:t>bersifat</a:t>
            </a:r>
            <a:r>
              <a:rPr lang="en-US" sz="1800" dirty="0" smtClean="0"/>
              <a:t> </a:t>
            </a:r>
            <a:r>
              <a:rPr lang="en-US" sz="1800" dirty="0" err="1" smtClean="0"/>
              <a:t>utang</a:t>
            </a:r>
            <a:r>
              <a:rPr lang="en-US" sz="1800" dirty="0" smtClean="0"/>
              <a:t> yang </a:t>
            </a:r>
            <a:r>
              <a:rPr lang="en-US" sz="1800" dirty="0" err="1" smtClean="0"/>
              <a:t>diterbitkan</a:t>
            </a:r>
            <a:r>
              <a:rPr lang="en-US" sz="1800" dirty="0" smtClean="0"/>
              <a:t> </a:t>
            </a:r>
            <a:r>
              <a:rPr lang="en-US" sz="1800" dirty="0" err="1" smtClean="0"/>
              <a:t>dengan</a:t>
            </a:r>
            <a:r>
              <a:rPr lang="en-US" sz="1800" dirty="0" smtClean="0"/>
              <a:t> </a:t>
            </a:r>
            <a:r>
              <a:rPr lang="en-US" sz="1800" i="1" dirty="0" smtClean="0"/>
              <a:t>Underlying </a:t>
            </a:r>
            <a:r>
              <a:rPr lang="en-US" sz="1800" i="1" dirty="0" err="1" smtClean="0"/>
              <a:t>Aset</a:t>
            </a:r>
            <a:r>
              <a:rPr lang="en-US" sz="1800" dirty="0" smtClean="0"/>
              <a:t> </a:t>
            </a:r>
            <a:r>
              <a:rPr lang="en-US" sz="1800" dirty="0" err="1" smtClean="0"/>
              <a:t>sebagai</a:t>
            </a:r>
            <a:r>
              <a:rPr lang="en-US" sz="1800" dirty="0" smtClean="0"/>
              <a:t> </a:t>
            </a:r>
            <a:r>
              <a:rPr lang="en-US" sz="1800" dirty="0" err="1" smtClean="0"/>
              <a:t>dasar</a:t>
            </a:r>
            <a:r>
              <a:rPr lang="en-US" sz="1800" dirty="0" smtClean="0"/>
              <a:t> </a:t>
            </a:r>
            <a:r>
              <a:rPr lang="en-US" sz="1800" dirty="0" err="1" smtClean="0"/>
              <a:t>penerbitan</a:t>
            </a:r>
            <a:r>
              <a:rPr lang="en-US" sz="1800" dirty="0" smtClean="0"/>
              <a:t>.</a:t>
            </a:r>
          </a:p>
        </p:txBody>
      </p:sp>
      <p:sp>
        <p:nvSpPr>
          <p:cNvPr id="40964" name="Rectangle 3"/>
          <p:cNvSpPr>
            <a:spLocks noChangeArrowheads="1"/>
          </p:cNvSpPr>
          <p:nvPr/>
        </p:nvSpPr>
        <p:spPr bwMode="auto">
          <a:xfrm>
            <a:off x="0" y="6611938"/>
            <a:ext cx="3192463" cy="246062"/>
          </a:xfrm>
          <a:prstGeom prst="rect">
            <a:avLst/>
          </a:prstGeom>
          <a:noFill/>
          <a:ln w="9525">
            <a:noFill/>
            <a:miter lim="800000"/>
            <a:headEnd/>
            <a:tailEnd/>
          </a:ln>
        </p:spPr>
        <p:txBody>
          <a:bodyPr wrap="none">
            <a:spAutoFit/>
          </a:bodyPr>
          <a:lstStyle/>
          <a:p>
            <a:r>
              <a:rPr lang="en-US" sz="1000"/>
              <a:t>Sumber: http://www.idx.co.id, diunduh 8 Desember 2010</a:t>
            </a:r>
          </a:p>
        </p:txBody>
      </p:sp>
      <p:sp>
        <p:nvSpPr>
          <p:cNvPr id="40965" name="Slide Number Placeholder 5"/>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BAAF21A6-B757-40A0-ABB2-DEAE1B59F5CF}" type="slidenum">
              <a:rPr lang="en-US"/>
              <a:pPr/>
              <a:t>41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linds(horizontal)">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blinds(horizontal)">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blinds(horizontal)">
                                      <p:cBhvr>
                                        <p:cTn id="22" dur="500"/>
                                        <p:tgtEl>
                                          <p:spTgt spid="409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0963">
                                            <p:txEl>
                                              <p:pRg st="4" end="4"/>
                                            </p:txEl>
                                          </p:spTgt>
                                        </p:tgtEl>
                                        <p:attrNameLst>
                                          <p:attrName>style.visibility</p:attrName>
                                        </p:attrNameLst>
                                      </p:cBhvr>
                                      <p:to>
                                        <p:strVal val="visible"/>
                                      </p:to>
                                    </p:set>
                                    <p:animEffect transition="in" filter="blinds(horizontal)">
                                      <p:cBhvr>
                                        <p:cTn id="27" dur="500"/>
                                        <p:tgtEl>
                                          <p:spTgt spid="409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0963">
                                            <p:txEl>
                                              <p:pRg st="5" end="5"/>
                                            </p:txEl>
                                          </p:spTgt>
                                        </p:tgtEl>
                                        <p:attrNameLst>
                                          <p:attrName>style.visibility</p:attrName>
                                        </p:attrNameLst>
                                      </p:cBhvr>
                                      <p:to>
                                        <p:strVal val="visible"/>
                                      </p:to>
                                    </p:set>
                                    <p:animEffect transition="in" filter="blinds(horizontal)">
                                      <p:cBhvr>
                                        <p:cTn id="32" dur="500"/>
                                        <p:tgtEl>
                                          <p:spTgt spid="4096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0963">
                                            <p:txEl>
                                              <p:pRg st="6" end="6"/>
                                            </p:txEl>
                                          </p:spTgt>
                                        </p:tgtEl>
                                        <p:attrNameLst>
                                          <p:attrName>style.visibility</p:attrName>
                                        </p:attrNameLst>
                                      </p:cBhvr>
                                      <p:to>
                                        <p:strVal val="visible"/>
                                      </p:to>
                                    </p:set>
                                    <p:animEffect transition="in" filter="blinds(horizontal)">
                                      <p:cBhvr>
                                        <p:cTn id="37" dur="500"/>
                                        <p:tgtEl>
                                          <p:spTgt spid="409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Municipal Bond</a:t>
            </a:r>
          </a:p>
        </p:txBody>
      </p:sp>
      <p:sp>
        <p:nvSpPr>
          <p:cNvPr id="41987" name="Content Placeholder 2"/>
          <p:cNvSpPr>
            <a:spLocks noGrp="1"/>
          </p:cNvSpPr>
          <p:nvPr>
            <p:ph idx="1"/>
          </p:nvPr>
        </p:nvSpPr>
        <p:spPr>
          <a:xfrm>
            <a:off x="609600" y="1447800"/>
            <a:ext cx="8229600" cy="4953000"/>
          </a:xfrm>
        </p:spPr>
        <p:txBody>
          <a:bodyPr/>
          <a:lstStyle/>
          <a:p>
            <a:pPr marL="0" indent="0">
              <a:buFontTx/>
              <a:buNone/>
            </a:pPr>
            <a:r>
              <a:rPr lang="en-US" sz="1600" b="1" smtClean="0"/>
              <a:t>Jakarta</a:t>
            </a:r>
            <a:r>
              <a:rPr lang="en-US" sz="1600" smtClean="0"/>
              <a:t> - Pemerintah Daerah (Pemda) bisa menggalang dana pembangunan dengan cara, menerbitkan obligasi. Obligasi bisa diperjualbelikan antar Pemda dengan lahan yang dimiliki sebagai aset yang dijaminkan. Demikian disampaikan Menteri Perumahan Rakyat, Suharso Monoarfa, di kantornya, Jakarta, Rabu (23/3/2011).</a:t>
            </a:r>
            <a:br>
              <a:rPr lang="en-US" sz="1600" smtClean="0"/>
            </a:br>
            <a:r>
              <a:rPr lang="en-US" sz="800" smtClean="0"/>
              <a:t/>
            </a:r>
            <a:br>
              <a:rPr lang="en-US" sz="800" smtClean="0"/>
            </a:br>
            <a:r>
              <a:rPr lang="en-US" sz="1600" smtClean="0"/>
              <a:t>"Obligasi daerah harus terus didengungkan, karena ini menjadi salah satu opsi pendanaan eksternal yang bisa dikumpulkan. Obligasi sudah ada di UU 23 Nomor 2003, dan ada Permenkeu-nya. Tanah bisa sebagai bank securities," ucap Suharso.</a:t>
            </a:r>
            <a:br>
              <a:rPr lang="en-US" sz="1600" smtClean="0"/>
            </a:br>
            <a:r>
              <a:rPr lang="en-US" sz="800" smtClean="0"/>
              <a:t/>
            </a:r>
            <a:br>
              <a:rPr lang="en-US" sz="800" smtClean="0"/>
            </a:br>
            <a:r>
              <a:rPr lang="en-US" sz="1600" smtClean="0"/>
              <a:t>Dana obligasi dapat digunakan untuk pengembangan daerah, yang salah satunya pengadaan lahan untuk pembangunan rumah bagi rakyat. "Obligasi daerah bisa diperjualbelikan antar daerah. Yang beli daerah yang bagus," tuturnya.</a:t>
            </a:r>
            <a:br>
              <a:rPr lang="en-US" sz="1600" smtClean="0"/>
            </a:br>
            <a:r>
              <a:rPr lang="en-US" sz="800" smtClean="0"/>
              <a:t/>
            </a:r>
            <a:br>
              <a:rPr lang="en-US" sz="800" smtClean="0"/>
            </a:br>
            <a:r>
              <a:rPr lang="en-US" sz="1600" smtClean="0"/>
              <a:t>Dengan kepemilikan lahan, Pemda bisa membuat perencanaan dasar (masterplan) hingga rincian atas tata ruang kota. Penuntukkan sebagai kawasan hunian, industri, atau bahkan kawasan hijau. "Tanah itu, valuasinya akan naik, neraca juga meningkat. Dan (obligasi) bisa digunakan untuk belanja modal," kata Suharso.</a:t>
            </a:r>
            <a:br>
              <a:rPr lang="en-US" sz="1600" smtClean="0"/>
            </a:br>
            <a:r>
              <a:rPr lang="en-US" sz="800" smtClean="0"/>
              <a:t/>
            </a:r>
            <a:br>
              <a:rPr lang="en-US" sz="800" smtClean="0"/>
            </a:br>
            <a:r>
              <a:rPr lang="en-US" sz="1600" smtClean="0"/>
              <a:t>"Kini juga penyediaan infrastruktur di daerah, setengah mati. Alasannya daerah tidak punya tanah. Dan saat membangun infrastruktur, habis waktu karena menetapkan harga, dan kepada siapa. Padahal Pemda membeli tanah dengan sisa dana APBD, SILPA atau SAL," imbuhnya.</a:t>
            </a:r>
          </a:p>
        </p:txBody>
      </p:sp>
      <p:sp>
        <p:nvSpPr>
          <p:cNvPr id="41988"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91B20C67-F9DD-4411-9426-0098DF3FDD0B}" type="slidenum">
              <a:rPr lang="en-US"/>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457200" y="88900"/>
            <a:ext cx="8382000" cy="914400"/>
          </a:xfrm>
        </p:spPr>
        <p:txBody>
          <a:bodyPr/>
          <a:lstStyle/>
          <a:p>
            <a:r>
              <a:rPr lang="en-US" sz="2800" smtClean="0"/>
              <a:t>Indonesian Government Bonds</a:t>
            </a:r>
            <a:br>
              <a:rPr lang="en-US" sz="2800" smtClean="0"/>
            </a:br>
            <a:r>
              <a:rPr lang="en-US" sz="2800" smtClean="0"/>
              <a:t>(Surat Utang Negara)</a:t>
            </a:r>
          </a:p>
        </p:txBody>
      </p:sp>
      <p:sp>
        <p:nvSpPr>
          <p:cNvPr id="5" name="Content Placeholder 4"/>
          <p:cNvSpPr>
            <a:spLocks noGrp="1"/>
          </p:cNvSpPr>
          <p:nvPr>
            <p:ph idx="1"/>
          </p:nvPr>
        </p:nvSpPr>
        <p:spPr/>
        <p:txBody>
          <a:bodyPr>
            <a:normAutofit/>
          </a:bodyPr>
          <a:lstStyle/>
          <a:p>
            <a:pPr marL="514350" indent="-514350">
              <a:lnSpc>
                <a:spcPct val="80000"/>
              </a:lnSpc>
              <a:buFontTx/>
              <a:buNone/>
            </a:pPr>
            <a:r>
              <a:rPr lang="en-US" dirty="0" err="1" smtClean="0"/>
              <a:t>Tujuan</a:t>
            </a:r>
            <a:r>
              <a:rPr lang="en-US" dirty="0" smtClean="0"/>
              <a:t> </a:t>
            </a:r>
            <a:r>
              <a:rPr lang="en-US" dirty="0" err="1" smtClean="0"/>
              <a:t>penerbitan</a:t>
            </a:r>
            <a:r>
              <a:rPr lang="en-US" dirty="0" smtClean="0"/>
              <a:t> SUN:</a:t>
            </a:r>
          </a:p>
          <a:p>
            <a:pPr marL="514350" indent="-514350">
              <a:lnSpc>
                <a:spcPct val="80000"/>
              </a:lnSpc>
              <a:buFontTx/>
              <a:buAutoNum type="arabicPeriod"/>
            </a:pPr>
            <a:r>
              <a:rPr lang="en-US" sz="2200" dirty="0" err="1" smtClean="0"/>
              <a:t>Membiayai</a:t>
            </a:r>
            <a:r>
              <a:rPr lang="en-US" sz="2200" dirty="0" smtClean="0"/>
              <a:t> </a:t>
            </a:r>
            <a:r>
              <a:rPr lang="en-US" sz="2200" dirty="0" err="1" smtClean="0"/>
              <a:t>defisit</a:t>
            </a:r>
            <a:r>
              <a:rPr lang="en-US" sz="2200" dirty="0" smtClean="0"/>
              <a:t> </a:t>
            </a:r>
            <a:r>
              <a:rPr lang="en-US" sz="2200" dirty="0" err="1" smtClean="0"/>
              <a:t>Anggaran</a:t>
            </a:r>
            <a:r>
              <a:rPr lang="en-US" sz="2200" dirty="0" smtClean="0"/>
              <a:t> </a:t>
            </a:r>
            <a:r>
              <a:rPr lang="en-US" sz="2200" dirty="0" err="1" smtClean="0"/>
              <a:t>Pendapatan</a:t>
            </a:r>
            <a:r>
              <a:rPr lang="en-US" sz="2200" dirty="0" smtClean="0"/>
              <a:t> </a:t>
            </a:r>
            <a:r>
              <a:rPr lang="en-US" sz="2200" dirty="0" err="1" smtClean="0"/>
              <a:t>dan</a:t>
            </a:r>
            <a:r>
              <a:rPr lang="en-US" sz="2200" dirty="0" smtClean="0"/>
              <a:t> </a:t>
            </a:r>
            <a:r>
              <a:rPr lang="en-US" sz="2200" dirty="0" err="1" smtClean="0"/>
              <a:t>Belanja</a:t>
            </a:r>
            <a:r>
              <a:rPr lang="en-US" sz="2200" dirty="0" smtClean="0"/>
              <a:t> Negara;</a:t>
            </a:r>
          </a:p>
          <a:p>
            <a:pPr marL="514350" indent="-514350">
              <a:lnSpc>
                <a:spcPct val="80000"/>
              </a:lnSpc>
              <a:buFontTx/>
              <a:buAutoNum type="arabicPeriod"/>
            </a:pPr>
            <a:r>
              <a:rPr lang="en-US" sz="2200" dirty="0" err="1" smtClean="0"/>
              <a:t>Menutup</a:t>
            </a:r>
            <a:r>
              <a:rPr lang="en-US" sz="2200" dirty="0" smtClean="0"/>
              <a:t> </a:t>
            </a:r>
            <a:r>
              <a:rPr lang="en-US" sz="2200" dirty="0" err="1" smtClean="0"/>
              <a:t>kekurangan</a:t>
            </a:r>
            <a:r>
              <a:rPr lang="en-US" sz="2200" dirty="0" smtClean="0"/>
              <a:t> </a:t>
            </a:r>
            <a:r>
              <a:rPr lang="en-US" sz="2200" dirty="0" err="1" smtClean="0"/>
              <a:t>kas</a:t>
            </a:r>
            <a:r>
              <a:rPr lang="en-US" sz="2200" dirty="0" smtClean="0"/>
              <a:t> </a:t>
            </a:r>
            <a:r>
              <a:rPr lang="en-US" sz="2200" dirty="0" err="1" smtClean="0"/>
              <a:t>jangka</a:t>
            </a:r>
            <a:r>
              <a:rPr lang="en-US" sz="2200" dirty="0" smtClean="0"/>
              <a:t> </a:t>
            </a:r>
            <a:r>
              <a:rPr lang="en-US" sz="2200" dirty="0" err="1" smtClean="0"/>
              <a:t>pendek</a:t>
            </a:r>
            <a:r>
              <a:rPr lang="en-US" sz="2200" dirty="0" smtClean="0"/>
              <a:t> </a:t>
            </a:r>
            <a:r>
              <a:rPr lang="en-US" sz="2200" dirty="0" err="1" smtClean="0"/>
              <a:t>akibat</a:t>
            </a:r>
            <a:r>
              <a:rPr lang="en-US" sz="2200" dirty="0" smtClean="0"/>
              <a:t> </a:t>
            </a:r>
            <a:r>
              <a:rPr lang="en-US" sz="2200" dirty="0" err="1" smtClean="0"/>
              <a:t>ketidaksesuaian</a:t>
            </a:r>
            <a:r>
              <a:rPr lang="en-US" sz="2200" dirty="0" smtClean="0"/>
              <a:t> </a:t>
            </a:r>
            <a:r>
              <a:rPr lang="en-US" sz="2200" dirty="0" err="1" smtClean="0"/>
              <a:t>antara</a:t>
            </a:r>
            <a:r>
              <a:rPr lang="en-US" sz="2200" dirty="0" smtClean="0"/>
              <a:t> </a:t>
            </a:r>
            <a:r>
              <a:rPr lang="en-US" sz="2200" dirty="0" err="1" smtClean="0"/>
              <a:t>arus</a:t>
            </a:r>
            <a:r>
              <a:rPr lang="en-US" sz="2200" dirty="0" smtClean="0"/>
              <a:t> </a:t>
            </a:r>
            <a:r>
              <a:rPr lang="en-US" sz="2200" dirty="0" err="1" smtClean="0"/>
              <a:t>kas</a:t>
            </a:r>
            <a:r>
              <a:rPr lang="en-US" sz="2200" dirty="0" smtClean="0"/>
              <a:t> </a:t>
            </a:r>
            <a:r>
              <a:rPr lang="en-US" sz="2200" dirty="0" err="1" smtClean="0"/>
              <a:t>penerimaan</a:t>
            </a:r>
            <a:r>
              <a:rPr lang="en-US" sz="2200" dirty="0" smtClean="0"/>
              <a:t> </a:t>
            </a:r>
            <a:r>
              <a:rPr lang="en-US" sz="2200" dirty="0" err="1" smtClean="0"/>
              <a:t>dan</a:t>
            </a:r>
            <a:r>
              <a:rPr lang="en-US" sz="2200" dirty="0" smtClean="0"/>
              <a:t> </a:t>
            </a:r>
            <a:r>
              <a:rPr lang="en-US" sz="2200" dirty="0" err="1" smtClean="0"/>
              <a:t>pengeluaran</a:t>
            </a:r>
            <a:r>
              <a:rPr lang="en-US" sz="2200" dirty="0" smtClean="0"/>
              <a:t> </a:t>
            </a:r>
            <a:r>
              <a:rPr lang="en-US" sz="2200" dirty="0" err="1" smtClean="0"/>
              <a:t>dari</a:t>
            </a:r>
            <a:r>
              <a:rPr lang="en-US" sz="2200" dirty="0" smtClean="0"/>
              <a:t> </a:t>
            </a:r>
            <a:r>
              <a:rPr lang="en-US" sz="2200" dirty="0" err="1" smtClean="0"/>
              <a:t>Rekening</a:t>
            </a:r>
            <a:r>
              <a:rPr lang="en-US" sz="2200" dirty="0" smtClean="0"/>
              <a:t> </a:t>
            </a:r>
            <a:r>
              <a:rPr lang="en-US" sz="2200" dirty="0" err="1" smtClean="0"/>
              <a:t>Kas</a:t>
            </a:r>
            <a:r>
              <a:rPr lang="en-US" sz="2200" dirty="0" smtClean="0"/>
              <a:t> Negara </a:t>
            </a:r>
            <a:r>
              <a:rPr lang="en-US" sz="2200" dirty="0" err="1" smtClean="0"/>
              <a:t>dalam</a:t>
            </a:r>
            <a:r>
              <a:rPr lang="en-US" sz="2200" dirty="0" smtClean="0"/>
              <a:t> </a:t>
            </a:r>
            <a:r>
              <a:rPr lang="en-US" sz="2200" dirty="0" err="1" smtClean="0"/>
              <a:t>satu</a:t>
            </a:r>
            <a:r>
              <a:rPr lang="en-US" sz="2200" dirty="0" smtClean="0"/>
              <a:t> </a:t>
            </a:r>
            <a:r>
              <a:rPr lang="en-US" sz="2200" dirty="0" err="1" smtClean="0"/>
              <a:t>tahun</a:t>
            </a:r>
            <a:r>
              <a:rPr lang="en-US" sz="2200" dirty="0" smtClean="0"/>
              <a:t> </a:t>
            </a:r>
            <a:r>
              <a:rPr lang="en-US" sz="2200" dirty="0" err="1" smtClean="0"/>
              <a:t>anggaran</a:t>
            </a:r>
            <a:r>
              <a:rPr lang="en-US" sz="2200" dirty="0" smtClean="0"/>
              <a:t>; </a:t>
            </a:r>
          </a:p>
          <a:p>
            <a:pPr marL="514350" indent="-514350">
              <a:lnSpc>
                <a:spcPct val="80000"/>
              </a:lnSpc>
              <a:buFontTx/>
              <a:buAutoNum type="arabicPeriod"/>
            </a:pPr>
            <a:r>
              <a:rPr lang="en-US" sz="2200" dirty="0" err="1" smtClean="0"/>
              <a:t>Mengelola</a:t>
            </a:r>
            <a:r>
              <a:rPr lang="en-US" sz="2200" dirty="0" smtClean="0"/>
              <a:t> </a:t>
            </a:r>
            <a:r>
              <a:rPr lang="en-US" sz="2200" dirty="0" err="1" smtClean="0"/>
              <a:t>portofolio</a:t>
            </a:r>
            <a:r>
              <a:rPr lang="en-US" sz="2200" dirty="0" smtClean="0"/>
              <a:t> </a:t>
            </a:r>
            <a:r>
              <a:rPr lang="en-US" sz="2200" dirty="0" err="1" smtClean="0"/>
              <a:t>utang</a:t>
            </a:r>
            <a:r>
              <a:rPr lang="en-US" sz="2200" dirty="0" smtClean="0"/>
              <a:t> </a:t>
            </a:r>
            <a:r>
              <a:rPr lang="en-US" sz="2200" dirty="0" err="1" smtClean="0"/>
              <a:t>negara</a:t>
            </a:r>
            <a:r>
              <a:rPr lang="en-US" sz="2200" dirty="0" smtClean="0"/>
              <a:t>.</a:t>
            </a:r>
          </a:p>
          <a:p>
            <a:pPr marL="514350" indent="-514350">
              <a:lnSpc>
                <a:spcPct val="80000"/>
              </a:lnSpc>
              <a:buFontTx/>
              <a:buNone/>
            </a:pPr>
            <a:endParaRPr lang="en-US" dirty="0" smtClean="0"/>
          </a:p>
          <a:p>
            <a:pPr marL="514350" indent="-514350">
              <a:lnSpc>
                <a:spcPct val="80000"/>
              </a:lnSpc>
              <a:buFontTx/>
              <a:buNone/>
            </a:pPr>
            <a:r>
              <a:rPr lang="en-US" dirty="0" err="1" smtClean="0"/>
              <a:t>Jenis-jenis</a:t>
            </a:r>
            <a:r>
              <a:rPr lang="en-US" dirty="0" smtClean="0"/>
              <a:t> SUN</a:t>
            </a:r>
          </a:p>
          <a:p>
            <a:pPr marL="514350" indent="-514350">
              <a:lnSpc>
                <a:spcPct val="80000"/>
              </a:lnSpc>
            </a:pPr>
            <a:r>
              <a:rPr lang="en-US" sz="2200" dirty="0" err="1" smtClean="0"/>
              <a:t>Surat</a:t>
            </a:r>
            <a:r>
              <a:rPr lang="en-US" sz="2200" dirty="0" smtClean="0"/>
              <a:t> </a:t>
            </a:r>
            <a:r>
              <a:rPr lang="en-US" sz="2200" dirty="0" err="1" smtClean="0"/>
              <a:t>Perbendaharaan</a:t>
            </a:r>
            <a:r>
              <a:rPr lang="en-US" sz="2200" dirty="0" smtClean="0"/>
              <a:t> </a:t>
            </a:r>
            <a:r>
              <a:rPr lang="en-US" sz="2200" dirty="0" smtClean="0"/>
              <a:t>Negara (SPN), </a:t>
            </a:r>
            <a:r>
              <a:rPr lang="en-US" sz="2200" dirty="0" err="1" smtClean="0"/>
              <a:t>berjangka</a:t>
            </a:r>
            <a:r>
              <a:rPr lang="en-US" sz="2200" dirty="0" smtClean="0"/>
              <a:t> </a:t>
            </a:r>
            <a:r>
              <a:rPr lang="en-US" sz="2200" dirty="0" err="1" smtClean="0"/>
              <a:t>waktu</a:t>
            </a:r>
            <a:r>
              <a:rPr lang="en-US" sz="2200" dirty="0" smtClean="0"/>
              <a:t> </a:t>
            </a:r>
            <a:r>
              <a:rPr lang="en-US" sz="2200" dirty="0" err="1" smtClean="0"/>
              <a:t>sampai</a:t>
            </a:r>
            <a:r>
              <a:rPr lang="en-US" sz="2200" dirty="0" smtClean="0"/>
              <a:t> </a:t>
            </a:r>
            <a:r>
              <a:rPr lang="en-US" sz="2200" dirty="0" err="1" smtClean="0"/>
              <a:t>dengan</a:t>
            </a:r>
            <a:r>
              <a:rPr lang="en-US" sz="2200" dirty="0" smtClean="0"/>
              <a:t> 12 (</a:t>
            </a:r>
            <a:r>
              <a:rPr lang="en-US" sz="2200" dirty="0" err="1" smtClean="0"/>
              <a:t>dua</a:t>
            </a:r>
            <a:r>
              <a:rPr lang="en-US" sz="2200" dirty="0" smtClean="0"/>
              <a:t> </a:t>
            </a:r>
            <a:r>
              <a:rPr lang="en-US" sz="2200" dirty="0" err="1" smtClean="0"/>
              <a:t>belas</a:t>
            </a:r>
            <a:r>
              <a:rPr lang="en-US" sz="2200" dirty="0" smtClean="0"/>
              <a:t>) </a:t>
            </a:r>
            <a:r>
              <a:rPr lang="en-US" sz="2200" dirty="0" err="1" smtClean="0"/>
              <a:t>bulan</a:t>
            </a:r>
            <a:r>
              <a:rPr lang="en-US" sz="2200" dirty="0" smtClean="0"/>
              <a:t> </a:t>
            </a:r>
            <a:r>
              <a:rPr lang="en-US" sz="2200" dirty="0" err="1" smtClean="0"/>
              <a:t>dengan</a:t>
            </a:r>
            <a:r>
              <a:rPr lang="en-US" sz="2200" dirty="0" smtClean="0"/>
              <a:t> </a:t>
            </a:r>
            <a:r>
              <a:rPr lang="en-US" sz="2200" dirty="0" err="1" smtClean="0"/>
              <a:t>pembayaran</a:t>
            </a:r>
            <a:r>
              <a:rPr lang="en-US" sz="2200" dirty="0" smtClean="0"/>
              <a:t> </a:t>
            </a:r>
            <a:r>
              <a:rPr lang="en-US" sz="2200" dirty="0" err="1" smtClean="0"/>
              <a:t>bunga</a:t>
            </a:r>
            <a:r>
              <a:rPr lang="en-US" sz="2200" dirty="0" smtClean="0"/>
              <a:t> </a:t>
            </a:r>
            <a:r>
              <a:rPr lang="en-US" sz="2200" dirty="0" err="1" smtClean="0"/>
              <a:t>secara</a:t>
            </a:r>
            <a:r>
              <a:rPr lang="en-US" sz="2200" dirty="0" smtClean="0"/>
              <a:t> </a:t>
            </a:r>
            <a:r>
              <a:rPr lang="en-US" sz="2200" dirty="0" err="1" smtClean="0"/>
              <a:t>diskonto</a:t>
            </a:r>
            <a:r>
              <a:rPr lang="en-US" sz="2200" dirty="0" smtClean="0"/>
              <a:t>. </a:t>
            </a:r>
          </a:p>
          <a:p>
            <a:pPr marL="514350" indent="-514350">
              <a:lnSpc>
                <a:spcPct val="80000"/>
              </a:lnSpc>
            </a:pPr>
            <a:endParaRPr lang="en-US" sz="900" dirty="0" smtClean="0"/>
          </a:p>
          <a:p>
            <a:pPr marL="514350" indent="-514350">
              <a:lnSpc>
                <a:spcPct val="80000"/>
              </a:lnSpc>
            </a:pPr>
            <a:r>
              <a:rPr lang="en-US" sz="2200" dirty="0" err="1" smtClean="0"/>
              <a:t>Obligasi</a:t>
            </a:r>
            <a:r>
              <a:rPr lang="en-US" sz="2200" dirty="0" smtClean="0"/>
              <a:t> Negara, </a:t>
            </a:r>
            <a:r>
              <a:rPr lang="en-US" sz="2200" dirty="0" err="1" smtClean="0"/>
              <a:t>berjangka</a:t>
            </a:r>
            <a:r>
              <a:rPr lang="en-US" sz="2200" dirty="0" smtClean="0"/>
              <a:t> </a:t>
            </a:r>
            <a:r>
              <a:rPr lang="en-US" sz="2200" dirty="0" err="1" smtClean="0"/>
              <a:t>waktu</a:t>
            </a:r>
            <a:r>
              <a:rPr lang="en-US" sz="2200" dirty="0" smtClean="0"/>
              <a:t> </a:t>
            </a:r>
            <a:r>
              <a:rPr lang="en-US" sz="2200" dirty="0" err="1" smtClean="0"/>
              <a:t>lebih</a:t>
            </a:r>
            <a:r>
              <a:rPr lang="en-US" sz="2200" dirty="0" smtClean="0"/>
              <a:t> </a:t>
            </a:r>
            <a:r>
              <a:rPr lang="en-US" sz="2200" dirty="0" err="1" smtClean="0"/>
              <a:t>dari</a:t>
            </a:r>
            <a:r>
              <a:rPr lang="en-US" sz="2200" dirty="0" smtClean="0"/>
              <a:t> 12 (</a:t>
            </a:r>
            <a:r>
              <a:rPr lang="en-US" sz="2200" dirty="0" err="1" smtClean="0"/>
              <a:t>dua</a:t>
            </a:r>
            <a:r>
              <a:rPr lang="en-US" sz="2200" dirty="0" smtClean="0"/>
              <a:t> </a:t>
            </a:r>
            <a:r>
              <a:rPr lang="en-US" sz="2200" dirty="0" err="1" smtClean="0"/>
              <a:t>belas</a:t>
            </a:r>
            <a:r>
              <a:rPr lang="en-US" sz="2200" dirty="0" smtClean="0"/>
              <a:t>) </a:t>
            </a:r>
            <a:r>
              <a:rPr lang="en-US" sz="2200" dirty="0" err="1" smtClean="0"/>
              <a:t>bulan</a:t>
            </a:r>
            <a:r>
              <a:rPr lang="en-US" sz="2200" dirty="0" smtClean="0"/>
              <a:t> </a:t>
            </a:r>
            <a:r>
              <a:rPr lang="en-US" sz="2200" dirty="0" err="1" smtClean="0"/>
              <a:t>dengan</a:t>
            </a:r>
            <a:r>
              <a:rPr lang="en-US" sz="2200" dirty="0" smtClean="0"/>
              <a:t> </a:t>
            </a:r>
            <a:r>
              <a:rPr lang="en-US" sz="2200" dirty="0" err="1" smtClean="0"/>
              <a:t>kupon</a:t>
            </a:r>
            <a:r>
              <a:rPr lang="en-US" sz="2200" dirty="0" smtClean="0"/>
              <a:t> </a:t>
            </a:r>
            <a:r>
              <a:rPr lang="en-US" sz="2200" dirty="0" err="1" smtClean="0"/>
              <a:t>dan</a:t>
            </a:r>
            <a:r>
              <a:rPr lang="en-US" sz="2200" dirty="0" smtClean="0"/>
              <a:t>/</a:t>
            </a:r>
            <a:r>
              <a:rPr lang="en-US" sz="2200" dirty="0" err="1" smtClean="0"/>
              <a:t>atau</a:t>
            </a:r>
            <a:r>
              <a:rPr lang="en-US" sz="2200" dirty="0" smtClean="0"/>
              <a:t> </a:t>
            </a:r>
            <a:r>
              <a:rPr lang="en-US" sz="2200" dirty="0" err="1" smtClean="0"/>
              <a:t>dengan</a:t>
            </a:r>
            <a:r>
              <a:rPr lang="en-US" sz="2200" dirty="0" smtClean="0"/>
              <a:t> </a:t>
            </a:r>
            <a:r>
              <a:rPr lang="en-US" sz="2200" dirty="0" err="1" smtClean="0"/>
              <a:t>pembayaran</a:t>
            </a:r>
            <a:r>
              <a:rPr lang="en-US" sz="2200" dirty="0" smtClean="0"/>
              <a:t> </a:t>
            </a:r>
            <a:r>
              <a:rPr lang="en-US" sz="2200" dirty="0" err="1" smtClean="0"/>
              <a:t>bunga</a:t>
            </a:r>
            <a:r>
              <a:rPr lang="en-US" sz="2200" dirty="0" smtClean="0"/>
              <a:t> </a:t>
            </a:r>
            <a:r>
              <a:rPr lang="en-US" sz="2200" dirty="0" err="1" smtClean="0"/>
              <a:t>secara</a:t>
            </a:r>
            <a:r>
              <a:rPr lang="en-US" sz="2200" dirty="0" smtClean="0"/>
              <a:t> </a:t>
            </a:r>
            <a:r>
              <a:rPr lang="en-US" sz="2200" dirty="0" err="1" smtClean="0"/>
              <a:t>diskonto</a:t>
            </a:r>
            <a:r>
              <a:rPr lang="en-US" sz="2200" dirty="0" smtClean="0"/>
              <a:t>.</a:t>
            </a:r>
          </a:p>
          <a:p>
            <a:pPr marL="514350" indent="-514350">
              <a:lnSpc>
                <a:spcPct val="80000"/>
              </a:lnSpc>
              <a:buFontTx/>
              <a:buNone/>
            </a:pPr>
            <a:endParaRPr lang="en-US" dirty="0" smtClean="0"/>
          </a:p>
        </p:txBody>
      </p:sp>
      <p:sp>
        <p:nvSpPr>
          <p:cNvPr id="45060" name="TextBox 5"/>
          <p:cNvSpPr txBox="1">
            <a:spLocks noChangeArrowheads="1"/>
          </p:cNvSpPr>
          <p:nvPr/>
        </p:nvSpPr>
        <p:spPr bwMode="auto">
          <a:xfrm>
            <a:off x="0" y="6642100"/>
            <a:ext cx="9144000" cy="215900"/>
          </a:xfrm>
          <a:prstGeom prst="rect">
            <a:avLst/>
          </a:prstGeom>
          <a:noFill/>
          <a:ln w="9525">
            <a:noFill/>
            <a:miter lim="800000"/>
            <a:headEnd/>
            <a:tailEnd/>
          </a:ln>
        </p:spPr>
        <p:txBody>
          <a:bodyPr>
            <a:spAutoFit/>
          </a:bodyPr>
          <a:lstStyle/>
          <a:p>
            <a:r>
              <a:rPr lang="en-US" sz="800"/>
              <a:t>Sumber: PASAL 4 UNDANG-UNDANG REPUBLIK INDONESIA NOMOR   24   TAHUN  2002 TENTANG SURAT UTANG NEGARA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blinds(horizontal)">
                                      <p:cBhvr>
                                        <p:cTn id="32" dur="500"/>
                                        <p:tgtEl>
                                          <p:spTgt spid="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blinds(horizontal)">
                                      <p:cBhvr>
                                        <p:cTn id="3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200" dirty="0" err="1" smtClean="0"/>
              <a:t>Sebelum</a:t>
            </a:r>
            <a:r>
              <a:rPr lang="en-US" sz="3200" dirty="0" smtClean="0"/>
              <a:t> UU No 24/2002, SUN </a:t>
            </a:r>
            <a:r>
              <a:rPr lang="en-US" sz="3200" dirty="0" err="1" smtClean="0"/>
              <a:t>bertujuan</a:t>
            </a:r>
            <a:r>
              <a:rPr lang="en-US" sz="3200" dirty="0" smtClean="0"/>
              <a:t> </a:t>
            </a:r>
            <a:r>
              <a:rPr lang="en-US" sz="3200" dirty="0" err="1" smtClean="0"/>
              <a:t>untuk</a:t>
            </a:r>
            <a:r>
              <a:rPr lang="en-US" sz="3200" dirty="0" smtClean="0"/>
              <a:t>:</a:t>
            </a:r>
            <a:endParaRPr lang="en-US" sz="3200" dirty="0"/>
          </a:p>
        </p:txBody>
      </p:sp>
      <p:sp>
        <p:nvSpPr>
          <p:cNvPr id="3" name="Content Placeholder 2"/>
          <p:cNvSpPr>
            <a:spLocks noGrp="1"/>
          </p:cNvSpPr>
          <p:nvPr>
            <p:ph idx="1"/>
          </p:nvPr>
        </p:nvSpPr>
        <p:spPr>
          <a:xfrm>
            <a:off x="457200" y="1371600"/>
            <a:ext cx="8229600" cy="5257800"/>
          </a:xfrm>
        </p:spPr>
        <p:txBody>
          <a:bodyPr>
            <a:normAutofit/>
          </a:bodyPr>
          <a:lstStyle/>
          <a:p>
            <a:pPr marL="514350" indent="-514350">
              <a:lnSpc>
                <a:spcPct val="80000"/>
              </a:lnSpc>
              <a:buFontTx/>
              <a:buAutoNum type="alphaLcPeriod"/>
            </a:pPr>
            <a:r>
              <a:rPr lang="en-US" sz="2000" b="1" smtClean="0">
                <a:solidFill>
                  <a:srgbClr val="002060"/>
                </a:solidFill>
              </a:rPr>
              <a:t>Program rekapitalisasi bank umum </a:t>
            </a:r>
            <a:r>
              <a:rPr lang="en-US" sz="2000" smtClean="0"/>
              <a:t>(Peraturan Pemerintah Nomor 84 Tahun 1998 tentang Program Rekapitalisasi Bank Umum)</a:t>
            </a:r>
          </a:p>
          <a:p>
            <a:pPr marL="514350" indent="-514350">
              <a:lnSpc>
                <a:spcPct val="80000"/>
              </a:lnSpc>
              <a:buFontTx/>
              <a:buAutoNum type="alphaLcPeriod"/>
            </a:pPr>
            <a:r>
              <a:rPr lang="en-US" sz="2000" b="1" smtClean="0">
                <a:solidFill>
                  <a:srgbClr val="002060"/>
                </a:solidFill>
              </a:rPr>
              <a:t>Pinjaman luar negeri dalam bentuk surat utang atau obligasi </a:t>
            </a:r>
            <a:r>
              <a:rPr lang="en-US" sz="2000" smtClean="0"/>
              <a:t>(Keputusan Presiden Nomor 17 Tahun 1978 tentang Pinjaman Luar Negeri Dalam Bentuk Surat Hutang atau Obligasi)</a:t>
            </a:r>
          </a:p>
          <a:p>
            <a:pPr marL="514350" indent="-514350">
              <a:lnSpc>
                <a:spcPct val="80000"/>
              </a:lnSpc>
              <a:buFontTx/>
              <a:buAutoNum type="alphaLcPeriod"/>
            </a:pPr>
            <a:r>
              <a:rPr lang="en-US" sz="2000" b="1" smtClean="0">
                <a:solidFill>
                  <a:srgbClr val="002060"/>
                </a:solidFill>
              </a:rPr>
              <a:t>Pinjaman dalam negeri dalam bentuk surat utang </a:t>
            </a:r>
            <a:r>
              <a:rPr lang="en-US" sz="2000" smtClean="0"/>
              <a:t>(Keputusan Presiden Nomor 26 Tahun 1998  tentang  Jaminan  Terhadap  Kewajiban  Pembayaran  Bank  Umum, Keputusan Presiden Nomor 55 Tahun 1998 tentang Pinjaman Dalam Negeri Dalam Bentuk Surat Utang, Keputusan Presiden Nomor 120 Tahun 1998 tentang Penerbitan Jaminan Bank Indonesia, serta Penerbitan Jaminan Bank oleh Bank Persero dan Bank Pembangunan Daerah untuk Pinjaman Luar Negeri, dan Keputusan Presiden Nomor 193 Tahun 1998 tentang Jaminan Terhadap Kewajiban Pembayaran Bank Perkreditan Rakyat)</a:t>
            </a:r>
          </a:p>
          <a:p>
            <a:pPr marL="514350" indent="-514350">
              <a:lnSpc>
                <a:spcPct val="80000"/>
              </a:lnSpc>
              <a:buFontTx/>
              <a:buAutoNum type="alphaLcPeriod"/>
            </a:pPr>
            <a:r>
              <a:rPr lang="en-US" sz="2000" b="1" smtClean="0">
                <a:solidFill>
                  <a:srgbClr val="002060"/>
                </a:solidFill>
              </a:rPr>
              <a:t>Pembiayaan kredit program </a:t>
            </a:r>
            <a:r>
              <a:rPr lang="en-US" sz="2000" smtClean="0"/>
              <a:t>(Keputusan Presiden Nomor 176 Tahun 1999 tentang Penerbitan Surat Utang Pemerintah Dalam Rangka Pembiayaan Kredit Program)</a:t>
            </a:r>
          </a:p>
        </p:txBody>
      </p:sp>
      <p:sp>
        <p:nvSpPr>
          <p:cNvPr id="46084" name="TextBox 3"/>
          <p:cNvSpPr txBox="1">
            <a:spLocks noChangeArrowheads="1"/>
          </p:cNvSpPr>
          <p:nvPr/>
        </p:nvSpPr>
        <p:spPr bwMode="auto">
          <a:xfrm>
            <a:off x="0" y="6642100"/>
            <a:ext cx="9144000" cy="215900"/>
          </a:xfrm>
          <a:prstGeom prst="rect">
            <a:avLst/>
          </a:prstGeom>
          <a:noFill/>
          <a:ln w="9525">
            <a:noFill/>
            <a:miter lim="800000"/>
            <a:headEnd/>
            <a:tailEnd/>
          </a:ln>
        </p:spPr>
        <p:txBody>
          <a:bodyPr>
            <a:spAutoFit/>
          </a:bodyPr>
          <a:lstStyle/>
          <a:p>
            <a:r>
              <a:rPr lang="en-US" sz="800"/>
              <a:t>Sumber: PASAL 20 UNDANG-UNDANG REPUBLIK INDONESIA NOMOR   24   TAHUN  2002 TENTANG SURAT UTANG NEGARA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2400" smtClean="0"/>
              <a:t>Indonesian Government Securities Yield Curve (IGSYC)</a:t>
            </a:r>
          </a:p>
        </p:txBody>
      </p:sp>
      <p:sp>
        <p:nvSpPr>
          <p:cNvPr id="31747" name="Rectangle 3"/>
          <p:cNvSpPr>
            <a:spLocks noGrp="1" noChangeArrowheads="1"/>
          </p:cNvSpPr>
          <p:nvPr>
            <p:ph type="body" idx="1"/>
          </p:nvPr>
        </p:nvSpPr>
        <p:spPr>
          <a:xfrm>
            <a:off x="533400" y="1219200"/>
            <a:ext cx="8305800" cy="5334000"/>
          </a:xfrm>
        </p:spPr>
        <p:txBody>
          <a:bodyPr/>
          <a:lstStyle/>
          <a:p>
            <a:pPr>
              <a:lnSpc>
                <a:spcPct val="90000"/>
              </a:lnSpc>
            </a:pPr>
            <a:r>
              <a:rPr lang="en-US" sz="2800" smtClean="0"/>
              <a:t>IGSYC is a graph illustrating yield to maturity of the Indonesian Government Securities.</a:t>
            </a:r>
          </a:p>
          <a:p>
            <a:pPr>
              <a:lnSpc>
                <a:spcPct val="90000"/>
              </a:lnSpc>
            </a:pPr>
            <a:endParaRPr lang="en-US" sz="1000" smtClean="0"/>
          </a:p>
          <a:p>
            <a:pPr>
              <a:lnSpc>
                <a:spcPct val="90000"/>
              </a:lnSpc>
            </a:pPr>
            <a:r>
              <a:rPr lang="en-US" sz="2800" smtClean="0"/>
              <a:t>IGSYC is developed as a benchmark for the Indonesian Government Securities' yield and price which can also be used as a guidance for  the Indonesian Government Securities investment and determining the credit rate in banking and other financial institution. </a:t>
            </a:r>
          </a:p>
          <a:p>
            <a:pPr>
              <a:lnSpc>
                <a:spcPct val="90000"/>
              </a:lnSpc>
            </a:pPr>
            <a:endParaRPr lang="en-US" sz="1000" smtClean="0"/>
          </a:p>
          <a:p>
            <a:pPr>
              <a:lnSpc>
                <a:spcPct val="90000"/>
              </a:lnSpc>
            </a:pPr>
            <a:r>
              <a:rPr lang="en-US" sz="2800" smtClean="0"/>
              <a:t>Bonds and other debt instruments pricing may refer to a risk-free yield curve such as IGSYC.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12" dur="500"/>
                                        <p:tgtEl>
                                          <p:spTgt spid="317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animEffect transition="in" filter="blinds(horizontal)">
                                      <p:cBhvr>
                                        <p:cTn id="17" dur="5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descr="D:\YieldCurve.jpg"/>
          <p:cNvPicPr>
            <a:picLocks noChangeAspect="1" noChangeArrowheads="1"/>
          </p:cNvPicPr>
          <p:nvPr/>
        </p:nvPicPr>
        <p:blipFill>
          <a:blip r:embed="rId2" cstate="print"/>
          <a:srcRect b="14559"/>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History of Indonesian Government Bond</a:t>
            </a:r>
          </a:p>
        </p:txBody>
      </p:sp>
      <p:sp>
        <p:nvSpPr>
          <p:cNvPr id="3" name="Content Placeholder 2"/>
          <p:cNvSpPr>
            <a:spLocks noGrp="1"/>
          </p:cNvSpPr>
          <p:nvPr>
            <p:ph idx="1"/>
          </p:nvPr>
        </p:nvSpPr>
        <p:spPr>
          <a:xfrm>
            <a:off x="533400" y="1219200"/>
            <a:ext cx="8305800" cy="5334000"/>
          </a:xfrm>
        </p:spPr>
        <p:txBody>
          <a:bodyPr>
            <a:normAutofit lnSpcReduction="10000"/>
          </a:bodyPr>
          <a:lstStyle/>
          <a:p>
            <a:pPr>
              <a:defRPr/>
            </a:pPr>
            <a:r>
              <a:rPr lang="en-US" dirty="0" err="1" smtClean="0"/>
              <a:t>Pemerintah</a:t>
            </a:r>
            <a:r>
              <a:rPr lang="en-US" dirty="0" smtClean="0"/>
              <a:t> </a:t>
            </a:r>
            <a:r>
              <a:rPr lang="en-US" dirty="0" err="1" smtClean="0"/>
              <a:t>Orde</a:t>
            </a:r>
            <a:r>
              <a:rPr lang="en-US" dirty="0" smtClean="0"/>
              <a:t> Lama </a:t>
            </a:r>
            <a:r>
              <a:rPr lang="en-US" dirty="0" err="1" smtClean="0"/>
              <a:t>menerbitkan</a:t>
            </a:r>
            <a:r>
              <a:rPr lang="en-US" dirty="0" smtClean="0"/>
              <a:t> </a:t>
            </a:r>
            <a:r>
              <a:rPr lang="en-US" dirty="0" err="1" smtClean="0"/>
              <a:t>empat</a:t>
            </a:r>
            <a:r>
              <a:rPr lang="en-US" dirty="0" smtClean="0"/>
              <a:t> </a:t>
            </a:r>
            <a:r>
              <a:rPr lang="en-US" dirty="0" err="1" smtClean="0"/>
              <a:t>jenis</a:t>
            </a:r>
            <a:r>
              <a:rPr lang="en-US" dirty="0" smtClean="0"/>
              <a:t> </a:t>
            </a:r>
            <a:r>
              <a:rPr lang="en-US" dirty="0" err="1" smtClean="0"/>
              <a:t>obligasi</a:t>
            </a:r>
            <a:r>
              <a:rPr lang="en-US" dirty="0" smtClean="0"/>
              <a:t> </a:t>
            </a:r>
            <a:r>
              <a:rPr lang="en-US" dirty="0" err="1" smtClean="0"/>
              <a:t>negara</a:t>
            </a:r>
            <a:r>
              <a:rPr lang="en-US" dirty="0" smtClean="0"/>
              <a:t> </a:t>
            </a:r>
            <a:r>
              <a:rPr lang="en-US" dirty="0" err="1" smtClean="0"/>
              <a:t>ritel</a:t>
            </a:r>
            <a:r>
              <a:rPr lang="en-US" dirty="0" smtClean="0"/>
              <a:t> </a:t>
            </a:r>
            <a:r>
              <a:rPr lang="en-US" dirty="0" err="1" smtClean="0"/>
              <a:t>tahun</a:t>
            </a:r>
            <a:r>
              <a:rPr lang="en-US" dirty="0" smtClean="0"/>
              <a:t> 1946, 1950 </a:t>
            </a:r>
            <a:r>
              <a:rPr lang="en-US" dirty="0" err="1" smtClean="0"/>
              <a:t>dan</a:t>
            </a:r>
            <a:r>
              <a:rPr lang="en-US" dirty="0" smtClean="0"/>
              <a:t> 1959</a:t>
            </a:r>
          </a:p>
          <a:p>
            <a:pPr>
              <a:defRPr/>
            </a:pPr>
            <a:endParaRPr lang="en-US" sz="800" dirty="0" smtClean="0"/>
          </a:p>
          <a:p>
            <a:pPr>
              <a:defRPr/>
            </a:pPr>
            <a:r>
              <a:rPr lang="en-US" dirty="0" err="1" smtClean="0"/>
              <a:t>Obligasi</a:t>
            </a:r>
            <a:r>
              <a:rPr lang="en-US" dirty="0" smtClean="0"/>
              <a:t> RI </a:t>
            </a:r>
            <a:r>
              <a:rPr lang="en-US" dirty="0" err="1" smtClean="0"/>
              <a:t>pertama</a:t>
            </a:r>
            <a:r>
              <a:rPr lang="en-US" dirty="0" smtClean="0"/>
              <a:t> </a:t>
            </a:r>
            <a:r>
              <a:rPr lang="en-US" dirty="0" err="1" smtClean="0"/>
              <a:t>diterbitkan</a:t>
            </a:r>
            <a:r>
              <a:rPr lang="en-US" dirty="0" smtClean="0"/>
              <a:t> </a:t>
            </a:r>
            <a:r>
              <a:rPr lang="en-US" dirty="0" err="1" smtClean="0"/>
              <a:t>bulan</a:t>
            </a:r>
            <a:r>
              <a:rPr lang="en-US" dirty="0" smtClean="0"/>
              <a:t> Mei 1946, </a:t>
            </a:r>
            <a:r>
              <a:rPr lang="en-US" dirty="0" err="1" smtClean="0"/>
              <a:t>berjangka</a:t>
            </a:r>
            <a:r>
              <a:rPr lang="en-US" dirty="0" smtClean="0"/>
              <a:t> </a:t>
            </a:r>
            <a:r>
              <a:rPr lang="en-US" dirty="0" err="1" smtClean="0"/>
              <a:t>waktu</a:t>
            </a:r>
            <a:r>
              <a:rPr lang="en-US" dirty="0" smtClean="0"/>
              <a:t> 40 </a:t>
            </a:r>
            <a:r>
              <a:rPr lang="en-US" dirty="0" err="1" smtClean="0"/>
              <a:t>tahun</a:t>
            </a:r>
            <a:r>
              <a:rPr lang="en-US" dirty="0" smtClean="0"/>
              <a:t> </a:t>
            </a:r>
            <a:r>
              <a:rPr lang="en-US" dirty="0" err="1" smtClean="0"/>
              <a:t>dan</a:t>
            </a:r>
            <a:r>
              <a:rPr lang="en-US" dirty="0" smtClean="0"/>
              <a:t> </a:t>
            </a:r>
            <a:r>
              <a:rPr lang="en-US" dirty="0" err="1" smtClean="0"/>
              <a:t>bertujuan</a:t>
            </a:r>
            <a:r>
              <a:rPr lang="en-US" dirty="0" smtClean="0"/>
              <a:t> </a:t>
            </a:r>
            <a:r>
              <a:rPr lang="en-US" dirty="0" err="1" smtClean="0"/>
              <a:t>untuk</a:t>
            </a:r>
            <a:r>
              <a:rPr lang="en-US" dirty="0" smtClean="0"/>
              <a:t> </a:t>
            </a:r>
            <a:r>
              <a:rPr lang="en-US" dirty="0" err="1" smtClean="0"/>
              <a:t>mengumpulkan</a:t>
            </a:r>
            <a:r>
              <a:rPr lang="en-US" dirty="0" smtClean="0"/>
              <a:t> </a:t>
            </a:r>
            <a:r>
              <a:rPr lang="en-US" dirty="0" err="1" smtClean="0"/>
              <a:t>dana</a:t>
            </a:r>
            <a:r>
              <a:rPr lang="en-US" dirty="0" smtClean="0"/>
              <a:t> </a:t>
            </a:r>
            <a:r>
              <a:rPr lang="en-US" dirty="0" err="1" smtClean="0"/>
              <a:t>perjuangan</a:t>
            </a:r>
            <a:r>
              <a:rPr lang="en-US" dirty="0" smtClean="0"/>
              <a:t>. </a:t>
            </a:r>
            <a:r>
              <a:rPr lang="en-US" dirty="0" err="1" smtClean="0"/>
              <a:t>Masyarakat</a:t>
            </a:r>
            <a:r>
              <a:rPr lang="en-US" dirty="0" smtClean="0"/>
              <a:t> </a:t>
            </a:r>
            <a:r>
              <a:rPr lang="en-US" dirty="0" err="1" smtClean="0"/>
              <a:t>kala</a:t>
            </a:r>
            <a:r>
              <a:rPr lang="en-US" dirty="0" smtClean="0"/>
              <a:t> </a:t>
            </a:r>
            <a:r>
              <a:rPr lang="en-US" dirty="0" err="1" smtClean="0"/>
              <a:t>itu</a:t>
            </a:r>
            <a:r>
              <a:rPr lang="en-US" dirty="0" smtClean="0"/>
              <a:t> </a:t>
            </a:r>
            <a:r>
              <a:rPr lang="en-US" dirty="0" err="1" smtClean="0"/>
              <a:t>antusias</a:t>
            </a:r>
            <a:r>
              <a:rPr lang="en-US" dirty="0" smtClean="0"/>
              <a:t> </a:t>
            </a:r>
            <a:r>
              <a:rPr lang="en-US" dirty="0" err="1" smtClean="0"/>
              <a:t>sekali</a:t>
            </a:r>
            <a:r>
              <a:rPr lang="en-US" dirty="0" smtClean="0"/>
              <a:t> </a:t>
            </a:r>
            <a:r>
              <a:rPr lang="en-US" dirty="0" err="1" smtClean="0"/>
              <a:t>membeli</a:t>
            </a:r>
            <a:r>
              <a:rPr lang="en-US" dirty="0" smtClean="0"/>
              <a:t> </a:t>
            </a:r>
            <a:r>
              <a:rPr lang="en-US" dirty="0" err="1" smtClean="0"/>
              <a:t>obligasi</a:t>
            </a:r>
            <a:r>
              <a:rPr lang="en-US" dirty="0" smtClean="0"/>
              <a:t> </a:t>
            </a:r>
            <a:r>
              <a:rPr lang="en-US" dirty="0" err="1" smtClean="0"/>
              <a:t>negara</a:t>
            </a:r>
            <a:r>
              <a:rPr lang="en-US" dirty="0" smtClean="0"/>
              <a:t> </a:t>
            </a:r>
            <a:r>
              <a:rPr lang="en-US" dirty="0" err="1" smtClean="0"/>
              <a:t>karena</a:t>
            </a:r>
            <a:r>
              <a:rPr lang="en-US" dirty="0" smtClean="0"/>
              <a:t> </a:t>
            </a:r>
            <a:r>
              <a:rPr lang="en-US" dirty="0" err="1" smtClean="0"/>
              <a:t>idealisme</a:t>
            </a:r>
            <a:r>
              <a:rPr lang="en-US" dirty="0" smtClean="0"/>
              <a:t> </a:t>
            </a:r>
            <a:r>
              <a:rPr lang="en-US" dirty="0" err="1" smtClean="0"/>
              <a:t>kemerdekaan</a:t>
            </a:r>
            <a:r>
              <a:rPr lang="en-US" dirty="0" smtClean="0"/>
              <a:t> yang </a:t>
            </a:r>
            <a:r>
              <a:rPr lang="en-US" dirty="0" err="1" smtClean="0"/>
              <a:t>masih</a:t>
            </a:r>
            <a:r>
              <a:rPr lang="en-US" dirty="0" smtClean="0"/>
              <a:t> </a:t>
            </a:r>
            <a:r>
              <a:rPr lang="en-US" dirty="0" err="1" smtClean="0"/>
              <a:t>tinggi</a:t>
            </a:r>
            <a:r>
              <a:rPr lang="en-US" dirty="0" smtClean="0"/>
              <a:t>. Dana </a:t>
            </a:r>
            <a:r>
              <a:rPr lang="en-US" dirty="0" err="1" smtClean="0"/>
              <a:t>hasil</a:t>
            </a:r>
            <a:r>
              <a:rPr lang="en-US" dirty="0" smtClean="0"/>
              <a:t> </a:t>
            </a:r>
            <a:r>
              <a:rPr lang="en-US" dirty="0" err="1" smtClean="0"/>
              <a:t>penerbitan</a:t>
            </a:r>
            <a:r>
              <a:rPr lang="en-US" dirty="0" smtClean="0"/>
              <a:t> </a:t>
            </a:r>
            <a:r>
              <a:rPr lang="en-US" dirty="0" err="1" smtClean="0"/>
              <a:t>obligasi</a:t>
            </a:r>
            <a:r>
              <a:rPr lang="en-US" dirty="0" smtClean="0"/>
              <a:t> </a:t>
            </a:r>
            <a:r>
              <a:rPr lang="en-US" dirty="0" err="1" smtClean="0"/>
              <a:t>nasional</a:t>
            </a:r>
            <a:r>
              <a:rPr lang="en-US" dirty="0" smtClean="0"/>
              <a:t> 1946 </a:t>
            </a:r>
            <a:r>
              <a:rPr lang="en-US" dirty="0" err="1" smtClean="0"/>
              <a:t>digunakan</a:t>
            </a:r>
            <a:r>
              <a:rPr lang="en-US" dirty="0" smtClean="0"/>
              <a:t> </a:t>
            </a:r>
            <a:r>
              <a:rPr lang="en-US" dirty="0" err="1" smtClean="0"/>
              <a:t>untuk</a:t>
            </a:r>
            <a:r>
              <a:rPr lang="en-US" dirty="0" smtClean="0"/>
              <a:t> </a:t>
            </a:r>
            <a:r>
              <a:rPr lang="en-US" dirty="0" err="1" smtClean="0"/>
              <a:t>membiayai</a:t>
            </a:r>
            <a:r>
              <a:rPr lang="en-US" dirty="0" smtClean="0"/>
              <a:t> </a:t>
            </a:r>
            <a:r>
              <a:rPr lang="en-US" dirty="0" err="1" smtClean="0"/>
              <a:t>sektor</a:t>
            </a:r>
            <a:r>
              <a:rPr lang="en-US" dirty="0" smtClean="0"/>
              <a:t> </a:t>
            </a:r>
            <a:r>
              <a:rPr lang="en-US" dirty="0" err="1" smtClean="0"/>
              <a:t>pertanian</a:t>
            </a:r>
            <a:r>
              <a:rPr lang="en-US" dirty="0" smtClean="0"/>
              <a:t> </a:t>
            </a:r>
            <a:r>
              <a:rPr lang="en-US" dirty="0" err="1" smtClean="0"/>
              <a:t>dan</a:t>
            </a:r>
            <a:r>
              <a:rPr lang="en-US" dirty="0" smtClean="0"/>
              <a:t> </a:t>
            </a:r>
            <a:r>
              <a:rPr lang="en-US" dirty="0" err="1" smtClean="0"/>
              <a:t>kerajinan</a:t>
            </a:r>
            <a:r>
              <a:rPr lang="en-US" dirty="0" smtClean="0"/>
              <a:t> </a:t>
            </a:r>
            <a:r>
              <a:rPr lang="en-US" dirty="0" err="1" smtClean="0"/>
              <a:t>rakyat</a:t>
            </a:r>
            <a:r>
              <a:rPr lang="en-US" dirty="0" smtClean="0"/>
              <a:t>.</a:t>
            </a:r>
          </a:p>
          <a:p>
            <a:pPr>
              <a:defRPr/>
            </a:pPr>
            <a:endParaRPr lang="en-US" sz="800" dirty="0" smtClean="0"/>
          </a:p>
          <a:p>
            <a:pPr>
              <a:defRPr/>
            </a:pPr>
            <a:r>
              <a:rPr lang="en-US" dirty="0" err="1" smtClean="0"/>
              <a:t>Ketika</a:t>
            </a:r>
            <a:r>
              <a:rPr lang="en-US" dirty="0" smtClean="0"/>
              <a:t> </a:t>
            </a:r>
            <a:r>
              <a:rPr lang="en-US" dirty="0" err="1" smtClean="0"/>
              <a:t>terjadi</a:t>
            </a:r>
            <a:r>
              <a:rPr lang="en-US" dirty="0" smtClean="0"/>
              <a:t> </a:t>
            </a:r>
            <a:r>
              <a:rPr lang="en-US" dirty="0" err="1" smtClean="0"/>
              <a:t>defisit</a:t>
            </a:r>
            <a:r>
              <a:rPr lang="en-US" dirty="0" smtClean="0"/>
              <a:t> </a:t>
            </a:r>
            <a:r>
              <a:rPr lang="en-US" dirty="0" err="1" smtClean="0"/>
              <a:t>hebat</a:t>
            </a:r>
            <a:r>
              <a:rPr lang="en-US" dirty="0" smtClean="0"/>
              <a:t> </a:t>
            </a:r>
            <a:r>
              <a:rPr lang="en-US" dirty="0" err="1" smtClean="0"/>
              <a:t>di</a:t>
            </a:r>
            <a:r>
              <a:rPr lang="en-US" dirty="0" smtClean="0"/>
              <a:t> </a:t>
            </a:r>
            <a:r>
              <a:rPr lang="en-US" dirty="0" err="1" smtClean="0"/>
              <a:t>tahun</a:t>
            </a:r>
            <a:r>
              <a:rPr lang="en-US" dirty="0" smtClean="0"/>
              <a:t> 1950, </a:t>
            </a:r>
            <a:r>
              <a:rPr lang="en-US" dirty="0" err="1" smtClean="0"/>
              <a:t>pemerintah</a:t>
            </a:r>
            <a:r>
              <a:rPr lang="en-US" dirty="0" smtClean="0"/>
              <a:t> </a:t>
            </a:r>
            <a:r>
              <a:rPr lang="en-US" dirty="0" err="1" smtClean="0"/>
              <a:t>mengambil</a:t>
            </a:r>
            <a:r>
              <a:rPr lang="en-US" dirty="0" smtClean="0"/>
              <a:t> </a:t>
            </a:r>
            <a:r>
              <a:rPr lang="en-US" dirty="0" err="1" smtClean="0"/>
              <a:t>kebijakan</a:t>
            </a:r>
            <a:r>
              <a:rPr lang="en-US" dirty="0" smtClean="0"/>
              <a:t> ‘</a:t>
            </a:r>
            <a:r>
              <a:rPr lang="en-US" dirty="0" err="1" smtClean="0"/>
              <a:t>pengguntingan</a:t>
            </a:r>
            <a:r>
              <a:rPr lang="en-US" dirty="0" smtClean="0"/>
              <a:t> </a:t>
            </a:r>
            <a:r>
              <a:rPr lang="en-US" dirty="0" err="1" smtClean="0"/>
              <a:t>uang</a:t>
            </a:r>
            <a:r>
              <a:rPr lang="en-US" dirty="0" smtClean="0"/>
              <a:t>'. </a:t>
            </a:r>
            <a:r>
              <a:rPr lang="en-US" dirty="0" err="1" smtClean="0"/>
              <a:t>Separuh</a:t>
            </a:r>
            <a:r>
              <a:rPr lang="en-US" dirty="0" smtClean="0"/>
              <a:t> </a:t>
            </a:r>
            <a:r>
              <a:rPr lang="en-US" dirty="0" err="1" smtClean="0"/>
              <a:t>mata</a:t>
            </a:r>
            <a:r>
              <a:rPr lang="en-US" dirty="0" smtClean="0"/>
              <a:t> </a:t>
            </a:r>
            <a:r>
              <a:rPr lang="en-US" dirty="0" err="1" smtClean="0"/>
              <a:t>uang</a:t>
            </a:r>
            <a:r>
              <a:rPr lang="en-US" dirty="0" smtClean="0"/>
              <a:t> </a:t>
            </a:r>
            <a:r>
              <a:rPr lang="en-US" dirty="0" err="1" smtClean="0"/>
              <a:t>dipakai</a:t>
            </a:r>
            <a:r>
              <a:rPr lang="en-US" dirty="0" smtClean="0"/>
              <a:t> </a:t>
            </a:r>
            <a:r>
              <a:rPr lang="en-US" dirty="0" err="1" smtClean="0"/>
              <a:t>sebagai</a:t>
            </a:r>
            <a:r>
              <a:rPr lang="en-US" dirty="0" smtClean="0"/>
              <a:t> </a:t>
            </a:r>
            <a:r>
              <a:rPr lang="en-US" dirty="0" err="1" smtClean="0"/>
              <a:t>alat</a:t>
            </a:r>
            <a:r>
              <a:rPr lang="en-US" dirty="0" smtClean="0"/>
              <a:t> </a:t>
            </a:r>
            <a:r>
              <a:rPr lang="en-US" dirty="0" err="1" smtClean="0"/>
              <a:t>pembayaran</a:t>
            </a:r>
            <a:r>
              <a:rPr lang="en-US" dirty="0" smtClean="0"/>
              <a:t>, </a:t>
            </a:r>
            <a:r>
              <a:rPr lang="en-US" dirty="0" err="1" smtClean="0"/>
              <a:t>dan</a:t>
            </a:r>
            <a:r>
              <a:rPr lang="en-US" dirty="0" smtClean="0"/>
              <a:t> </a:t>
            </a:r>
            <a:r>
              <a:rPr lang="en-US" dirty="0" err="1" smtClean="0"/>
              <a:t>separuh</a:t>
            </a:r>
            <a:r>
              <a:rPr lang="en-US" dirty="0" smtClean="0"/>
              <a:t> </a:t>
            </a:r>
            <a:r>
              <a:rPr lang="en-US" dirty="0" err="1" smtClean="0"/>
              <a:t>lainnya</a:t>
            </a:r>
            <a:r>
              <a:rPr lang="en-US" dirty="0" smtClean="0"/>
              <a:t> </a:t>
            </a:r>
            <a:r>
              <a:rPr lang="en-US" dirty="0" err="1" smtClean="0"/>
              <a:t>ditukar</a:t>
            </a:r>
            <a:r>
              <a:rPr lang="en-US" dirty="0" smtClean="0"/>
              <a:t> </a:t>
            </a:r>
            <a:r>
              <a:rPr lang="en-US" dirty="0" err="1" smtClean="0"/>
              <a:t>dengan</a:t>
            </a:r>
            <a:r>
              <a:rPr lang="en-US" dirty="0" smtClean="0"/>
              <a:t> </a:t>
            </a:r>
            <a:r>
              <a:rPr lang="en-US" dirty="0" err="1" smtClean="0"/>
              <a:t>obligasi</a:t>
            </a:r>
            <a:r>
              <a:rPr lang="en-US" dirty="0" smtClean="0"/>
              <a:t> </a:t>
            </a:r>
            <a:r>
              <a:rPr lang="en-US" dirty="0" err="1" smtClean="0"/>
              <a:t>pemerintah</a:t>
            </a:r>
            <a:r>
              <a:rPr lang="en-US" dirty="0" smtClean="0"/>
              <a:t> yang </a:t>
            </a:r>
            <a:r>
              <a:rPr lang="en-US" dirty="0" err="1" smtClean="0"/>
              <a:t>kemudian</a:t>
            </a:r>
            <a:r>
              <a:rPr lang="en-US" dirty="0" smtClean="0"/>
              <a:t> </a:t>
            </a:r>
            <a:r>
              <a:rPr lang="en-US" dirty="0" err="1" smtClean="0"/>
              <a:t>dinamakan</a:t>
            </a:r>
            <a:r>
              <a:rPr lang="en-US" dirty="0" smtClean="0"/>
              <a:t> </a:t>
            </a:r>
            <a:r>
              <a:rPr lang="en-US" dirty="0" err="1" smtClean="0"/>
              <a:t>Obligasi</a:t>
            </a:r>
            <a:r>
              <a:rPr lang="en-US" dirty="0" smtClean="0"/>
              <a:t> RI 1950.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3"/>
          <p:cNvSpPr>
            <a:spLocks noGrp="1"/>
          </p:cNvSpPr>
          <p:nvPr>
            <p:ph type="title"/>
          </p:nvPr>
        </p:nvSpPr>
        <p:spPr/>
        <p:txBody>
          <a:bodyPr/>
          <a:lstStyle/>
          <a:p>
            <a:r>
              <a:rPr lang="en-US" sz="3600" smtClean="0"/>
              <a:t>Obligasi Pemerintah Indonesia 1950</a:t>
            </a:r>
          </a:p>
        </p:txBody>
      </p:sp>
      <p:pic>
        <p:nvPicPr>
          <p:cNvPr id="48131" name="Picture 2" descr="http://2.bp.blogspot.com/_3wGkVFVgesk/TJl2sUr5yaI/AAAAAAAABy4/1pP9rCS1A0M/s1600/Obligasi+Seratus+Rupiah+Kcl.jpg"/>
          <p:cNvPicPr>
            <a:picLocks noChangeAspect="1" noChangeArrowheads="1"/>
          </p:cNvPicPr>
          <p:nvPr/>
        </p:nvPicPr>
        <p:blipFill>
          <a:blip r:embed="rId2" cstate="print"/>
          <a:srcRect/>
          <a:stretch>
            <a:fillRect/>
          </a:stretch>
        </p:blipFill>
        <p:spPr bwMode="auto">
          <a:xfrm>
            <a:off x="1066800" y="1341438"/>
            <a:ext cx="3305175" cy="5287962"/>
          </a:xfrm>
          <a:prstGeom prst="rect">
            <a:avLst/>
          </a:prstGeom>
          <a:noFill/>
          <a:ln w="9525">
            <a:noFill/>
            <a:miter lim="800000"/>
            <a:headEnd/>
            <a:tailEnd/>
          </a:ln>
        </p:spPr>
      </p:pic>
      <p:pic>
        <p:nvPicPr>
          <p:cNvPr id="48132" name="Picture 4" descr="http://4.bp.blogspot.com/_3wGkVFVgesk/TJl2lUVPQ1I/AAAAAAAAByw/jsTX6sTNmzI/s1600/Obligasi+Seratus+Rupiah+Blk+Kcl.jpg"/>
          <p:cNvPicPr>
            <a:picLocks noChangeAspect="1" noChangeArrowheads="1"/>
          </p:cNvPicPr>
          <p:nvPr/>
        </p:nvPicPr>
        <p:blipFill>
          <a:blip r:embed="rId3" cstate="print"/>
          <a:srcRect/>
          <a:stretch>
            <a:fillRect/>
          </a:stretch>
        </p:blipFill>
        <p:spPr bwMode="auto">
          <a:xfrm>
            <a:off x="4572000" y="1295400"/>
            <a:ext cx="3973513" cy="4727575"/>
          </a:xfrm>
          <a:prstGeom prst="rect">
            <a:avLst/>
          </a:prstGeom>
          <a:noFill/>
          <a:ln w="9525">
            <a:noFill/>
            <a:miter lim="800000"/>
            <a:headEnd/>
            <a:tailEnd/>
          </a:ln>
        </p:spPr>
      </p:pic>
      <p:sp>
        <p:nvSpPr>
          <p:cNvPr id="48133" name="Slide Number Placeholder 7"/>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A883381D-769A-4FBD-B0B6-D211A7510D71}" type="slidenum">
              <a:rPr lang="en-US"/>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3200" smtClean="0"/>
              <a:t>History of Indonesian Government Bond</a:t>
            </a:r>
          </a:p>
        </p:txBody>
      </p:sp>
      <p:sp>
        <p:nvSpPr>
          <p:cNvPr id="3" name="Content Placeholder 2"/>
          <p:cNvSpPr>
            <a:spLocks noGrp="1"/>
          </p:cNvSpPr>
          <p:nvPr>
            <p:ph idx="1"/>
          </p:nvPr>
        </p:nvSpPr>
        <p:spPr/>
        <p:txBody>
          <a:bodyPr/>
          <a:lstStyle/>
          <a:p>
            <a:r>
              <a:rPr lang="en-US" sz="2000" smtClean="0"/>
              <a:t>Sembilan tahun kemudian, pemerintahan Presiden Soekarno kembali menerbitkan obligasi. Ada dua obligasi yang didistribusikan ke rakyat di tahun 1959, yaitu Obligasi Konsolidasi 1959, dan Obligasi Berhadiah 1959 senilai Rp 2 juta. Penerbitan Obligasi Konsolidasi dilakukan untuk menggantikan uang rakyat yang dibekukan di bank-bank pemerintah. Sementara Obligasi Berhadiah lebih bersifat sukarela sebagai dana pembangunan.</a:t>
            </a:r>
          </a:p>
          <a:p>
            <a:endParaRPr lang="en-US" sz="800" smtClean="0"/>
          </a:p>
          <a:p>
            <a:r>
              <a:rPr lang="en-US" sz="2000" smtClean="0"/>
              <a:t>Obligasi Berhadiah berjangka waktu 30 tahun ini yang kemudian banyak dibeli pemodal individu dalam negeri. Pada tahun-tahun pertama, Obligasi Berhadiah lancar memberikan kupon tiap tahun kepada pemiliknya. Namun lama kelamaan, karena bentuknya masih fisik, dan sudah berpindah-pindah tangan, keberadaan obligasi-obligasi ini tidak jelas lagi.</a:t>
            </a:r>
          </a:p>
          <a:p>
            <a:endParaRPr 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r>
              <a:rPr lang="en-US" smtClean="0"/>
              <a:t>Corporate Bond</a:t>
            </a:r>
          </a:p>
        </p:txBody>
      </p:sp>
      <p:sp>
        <p:nvSpPr>
          <p:cNvPr id="6147" name="Rectangle 3"/>
          <p:cNvSpPr>
            <a:spLocks noGrp="1" noChangeArrowheads="1"/>
          </p:cNvSpPr>
          <p:nvPr>
            <p:ph type="body" idx="4294967295"/>
          </p:nvPr>
        </p:nvSpPr>
        <p:spPr/>
        <p:txBody>
          <a:bodyPr/>
          <a:lstStyle/>
          <a:p>
            <a:pPr eaLnBrk="1" hangingPunct="1"/>
            <a:endParaRPr lang="en-US" smtClean="0"/>
          </a:p>
          <a:p>
            <a:pPr eaLnBrk="1" hangingPunct="1"/>
            <a:r>
              <a:rPr lang="en-US" smtClean="0"/>
              <a:t>A </a:t>
            </a:r>
            <a:r>
              <a:rPr lang="en-US" b="1" smtClean="0">
                <a:solidFill>
                  <a:srgbClr val="000099"/>
                </a:solidFill>
              </a:rPr>
              <a:t>Corporate bond </a:t>
            </a:r>
            <a:r>
              <a:rPr lang="en-US" smtClean="0"/>
              <a:t>is a security issued by a corporation.</a:t>
            </a:r>
          </a:p>
          <a:p>
            <a:pPr eaLnBrk="1" hangingPunct="1"/>
            <a:endParaRPr lang="en-US" sz="1000" smtClean="0"/>
          </a:p>
          <a:p>
            <a:pPr eaLnBrk="1" hangingPunct="1"/>
            <a:r>
              <a:rPr lang="en-US" smtClean="0"/>
              <a:t>Corporate bonds differ from common stock in three fundamental ways.</a:t>
            </a:r>
          </a:p>
          <a:p>
            <a:pPr eaLnBrk="1" hangingPunct="1"/>
            <a:endParaRPr lang="en-US" smtClean="0"/>
          </a:p>
          <a:p>
            <a:pPr eaLnBrk="1" hangingPunct="1"/>
            <a:endParaRPr lang="en-US" smtClean="0"/>
          </a:p>
        </p:txBody>
      </p:sp>
      <p:graphicFrame>
        <p:nvGraphicFramePr>
          <p:cNvPr id="4" name="Group 22"/>
          <p:cNvGraphicFramePr>
            <a:graphicFrameLocks noGrp="1"/>
          </p:cNvGraphicFramePr>
          <p:nvPr/>
        </p:nvGraphicFramePr>
        <p:xfrm>
          <a:off x="1600200" y="3352800"/>
          <a:ext cx="6477000" cy="2785429"/>
        </p:xfrm>
        <a:graphic>
          <a:graphicData uri="http://schemas.openxmlformats.org/drawingml/2006/table">
            <a:tbl>
              <a:tblPr/>
              <a:tblGrid>
                <a:gridCol w="3238500"/>
                <a:gridCol w="3238500"/>
              </a:tblGrid>
              <a:tr h="442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2B2C0E"/>
                          </a:solidFill>
                          <a:effectLst/>
                          <a:latin typeface="Arial" charset="0"/>
                        </a:rPr>
                        <a:t>Corporate Bonds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2B2C0E"/>
                          </a:solidFill>
                          <a:effectLst/>
                          <a:latin typeface="Arial" charset="0"/>
                        </a:rPr>
                        <a:t>Common Stock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2B2C0E"/>
                          </a:solidFill>
                          <a:effectLst/>
                          <a:latin typeface="Arial" charset="0"/>
                        </a:rPr>
                        <a:t>Represent a creditor’s claim on the corporation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Represents an ownership claim on the corporation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3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Promised cash  flows (coupons and principal) are stated in advance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Amount and timing of</a:t>
                      </a:r>
                    </a:p>
                    <a:p>
                      <a:pPr marL="0" marR="0" lvl="0" indent="0" algn="l" defTabSz="914400" rtl="0" eaLnBrk="0" fontAlgn="base" latinLnBrk="0" hangingPunct="0">
                        <a:lnSpc>
                          <a:spcPct val="85000"/>
                        </a:lnSpc>
                        <a:spcBef>
                          <a:spcPct val="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dividends may change</a:t>
                      </a:r>
                    </a:p>
                    <a:p>
                      <a:pPr marL="0" marR="0" lvl="0" indent="0" algn="l" defTabSz="914400" rtl="0" eaLnBrk="0" fontAlgn="base" latinLnBrk="0" hangingPunct="0">
                        <a:lnSpc>
                          <a:spcPct val="85000"/>
                        </a:lnSpc>
                        <a:spcBef>
                          <a:spcPct val="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at any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2B2C0E"/>
                          </a:solidFill>
                          <a:effectLst/>
                          <a:latin typeface="Arial" charset="0"/>
                        </a:rPr>
                        <a:t>Mostly callable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2B2C0E"/>
                          </a:solidFill>
                          <a:effectLst/>
                          <a:latin typeface="Arial" charset="0"/>
                        </a:rPr>
                        <a:t>Almost never callable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2" dur="500"/>
                                        <p:tgtEl>
                                          <p:spTgt spid="614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8"/>
            <a:ext cx="8229600" cy="5592762"/>
          </a:xfrm>
        </p:spPr>
        <p:txBody>
          <a:bodyPr/>
          <a:lstStyle/>
          <a:p>
            <a:r>
              <a:rPr lang="en-US" sz="1800" smtClean="0"/>
              <a:t>Hingga Obligasi tahun 1950 jatuh tempo tahun 1980-an, tak ditemukan data akurat siapa saja pemiliknya. Dana pengembaliannya pun saat jatuh tempo tak tersosialisasi dengan baik. Banyak yang akhirnya memvonis obligasi-obligasi negara Orde Lama itu default alias gagal menebus kembali utangnya kepada rakyat.</a:t>
            </a:r>
          </a:p>
          <a:p>
            <a:r>
              <a:rPr lang="en-US" sz="1800" smtClean="0"/>
              <a:t>Menurut Rahmat Waluyanto, direktur Direktorat Pengelolaan Surat Utang Negara Departemen Keuangan, sekitar tahun 1980 pemerintah pernah menganggarkan dana untuk membayar pokok obligasi-obligasi negara yang diterbitkan zaman Orde Lama yang masih outstanding. Masa pelunasan lima tahun. Lewat lima tahun bersifat kadaluwarsa. Tetapi karena waktu itu sarana komunikasi dan informasi masih terbatas, masyarakat (terutama yang di luar Jawa) banyak yang tidak tahu dan tidak mencairkannya.</a:t>
            </a:r>
          </a:p>
          <a:p>
            <a:r>
              <a:rPr lang="en-US" sz="1800" smtClean="0"/>
              <a:t>Obligasi negara yang diterbitkan pemerintah 60 tahun yang lalu tidak dijamin Undang-Undang. Berbeda dengan saat ini, pemerintah menerbitkan surat utang negara baik untuk institusi maupun ritel dengan payung hukum Undang-Undang Republik Indonesia Nomor 24 Tahun 2002 Tentang Surat Utang Negara yang menjamin pemilik obligasi memperoleh pembayaran bunga dan pokok obligasi dari negara.</a:t>
            </a:r>
          </a:p>
          <a:p>
            <a:endParaRPr lang="en-US" sz="1800" smtClean="0"/>
          </a:p>
        </p:txBody>
      </p:sp>
      <p:sp>
        <p:nvSpPr>
          <p:cNvPr id="50179" name="TextBox 3"/>
          <p:cNvSpPr txBox="1">
            <a:spLocks noChangeArrowheads="1"/>
          </p:cNvSpPr>
          <p:nvPr/>
        </p:nvSpPr>
        <p:spPr bwMode="auto">
          <a:xfrm>
            <a:off x="0" y="6642100"/>
            <a:ext cx="8763000" cy="215900"/>
          </a:xfrm>
          <a:prstGeom prst="rect">
            <a:avLst/>
          </a:prstGeom>
          <a:noFill/>
          <a:ln w="9525">
            <a:noFill/>
            <a:miter lim="800000"/>
            <a:headEnd/>
            <a:tailEnd/>
          </a:ln>
        </p:spPr>
        <p:txBody>
          <a:bodyPr>
            <a:spAutoFit/>
          </a:bodyPr>
          <a:lstStyle/>
          <a:p>
            <a:r>
              <a:rPr lang="en-US" sz="800"/>
              <a:t>Sumber: http://www.belajarinvestasi.com/dasar-obligasi/sejarah-obligasi-di-indonesia.html, diunduh 10 Desember 2010</a:t>
            </a:r>
          </a:p>
        </p:txBody>
      </p:sp>
      <p:sp>
        <p:nvSpPr>
          <p:cNvPr id="50180" name="Title 1"/>
          <p:cNvSpPr>
            <a:spLocks noGrp="1"/>
          </p:cNvSpPr>
          <p:nvPr>
            <p:ph type="title"/>
          </p:nvPr>
        </p:nvSpPr>
        <p:spPr/>
        <p:txBody>
          <a:bodyPr/>
          <a:lstStyle/>
          <a:p>
            <a:r>
              <a:rPr lang="en-US" sz="3200" smtClean="0"/>
              <a:t>History of Indonesian Government Bond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z="2800" smtClean="0"/>
              <a:t>Indonesian Government Bond Ownership</a:t>
            </a:r>
          </a:p>
        </p:txBody>
      </p:sp>
      <p:graphicFrame>
        <p:nvGraphicFramePr>
          <p:cNvPr id="3" name="Table 2"/>
          <p:cNvGraphicFramePr>
            <a:graphicFrameLocks noGrp="1"/>
          </p:cNvGraphicFramePr>
          <p:nvPr/>
        </p:nvGraphicFramePr>
        <p:xfrm>
          <a:off x="727646" y="2133600"/>
          <a:ext cx="7882954" cy="2255520"/>
        </p:xfrm>
        <a:graphic>
          <a:graphicData uri="http://schemas.openxmlformats.org/drawingml/2006/table">
            <a:tbl>
              <a:tblPr>
                <a:tableStyleId>{3C2FFA5D-87B4-456A-9821-1D502468CF0F}</a:tableStyleId>
              </a:tblPr>
              <a:tblGrid>
                <a:gridCol w="4301554"/>
                <a:gridCol w="1282700"/>
                <a:gridCol w="1149350"/>
                <a:gridCol w="1149350"/>
              </a:tblGrid>
              <a:tr h="0">
                <a:tc>
                  <a:txBody>
                    <a:bodyPr/>
                    <a:lstStyle/>
                    <a:p>
                      <a:pPr algn="ctr"/>
                      <a:r>
                        <a:rPr lang="en-US" sz="2800" dirty="0"/>
                        <a:t>INSTITUTION</a:t>
                      </a:r>
                    </a:p>
                  </a:txBody>
                  <a:tcPr marL="0" marR="0" marT="0" marB="0" anchor="ctr"/>
                </a:tc>
                <a:tc>
                  <a:txBody>
                    <a:bodyPr/>
                    <a:lstStyle/>
                    <a:p>
                      <a:pPr algn="ctr"/>
                      <a:r>
                        <a:rPr lang="en-US" sz="2800"/>
                        <a:t>2005</a:t>
                      </a:r>
                    </a:p>
                  </a:txBody>
                  <a:tcPr marL="0" marR="0" marT="0" marB="0" anchor="ctr"/>
                </a:tc>
                <a:tc>
                  <a:txBody>
                    <a:bodyPr/>
                    <a:lstStyle/>
                    <a:p>
                      <a:pPr algn="ctr"/>
                      <a:r>
                        <a:rPr lang="en-US" sz="2800"/>
                        <a:t>2006</a:t>
                      </a:r>
                    </a:p>
                  </a:txBody>
                  <a:tcPr marL="0" marR="0" marT="0" marB="0" anchor="ctr"/>
                </a:tc>
                <a:tc>
                  <a:txBody>
                    <a:bodyPr/>
                    <a:lstStyle/>
                    <a:p>
                      <a:pPr algn="ctr"/>
                      <a:r>
                        <a:rPr lang="en-US" sz="2800"/>
                        <a:t>2007</a:t>
                      </a:r>
                    </a:p>
                  </a:txBody>
                  <a:tcPr marL="0" marR="0" marT="0" marB="0" anchor="ctr"/>
                </a:tc>
              </a:tr>
              <a:tr h="0">
                <a:tc>
                  <a:txBody>
                    <a:bodyPr/>
                    <a:lstStyle/>
                    <a:p>
                      <a:pPr algn="l"/>
                      <a:r>
                        <a:rPr lang="en-US" sz="2400" dirty="0"/>
                        <a:t>Bank</a:t>
                      </a:r>
                    </a:p>
                  </a:txBody>
                  <a:tcPr marL="0" marR="0" marT="0" marB="0" anchor="ctr"/>
                </a:tc>
                <a:tc>
                  <a:txBody>
                    <a:bodyPr/>
                    <a:lstStyle/>
                    <a:p>
                      <a:pPr algn="ctr"/>
                      <a:r>
                        <a:rPr lang="en-US" sz="2400" dirty="0"/>
                        <a:t>72.44%</a:t>
                      </a:r>
                    </a:p>
                  </a:txBody>
                  <a:tcPr marL="0" marR="0" marT="0" marB="0" anchor="ctr"/>
                </a:tc>
                <a:tc>
                  <a:txBody>
                    <a:bodyPr/>
                    <a:lstStyle/>
                    <a:p>
                      <a:pPr algn="ctr"/>
                      <a:r>
                        <a:rPr lang="en-US" sz="2400" dirty="0"/>
                        <a:t>64.23%</a:t>
                      </a:r>
                    </a:p>
                  </a:txBody>
                  <a:tcPr marL="0" marR="0" marT="0" marB="0" anchor="ctr"/>
                </a:tc>
                <a:tc>
                  <a:txBody>
                    <a:bodyPr/>
                    <a:lstStyle/>
                    <a:p>
                      <a:pPr algn="ctr"/>
                      <a:r>
                        <a:rPr lang="en-US" sz="2400"/>
                        <a:t>56.23%</a:t>
                      </a:r>
                    </a:p>
                  </a:txBody>
                  <a:tcPr marL="0" marR="0" marT="0" marB="0" anchor="ctr"/>
                </a:tc>
              </a:tr>
              <a:tr h="0">
                <a:tc>
                  <a:txBody>
                    <a:bodyPr/>
                    <a:lstStyle/>
                    <a:p>
                      <a:pPr algn="l"/>
                      <a:r>
                        <a:rPr lang="en-US" sz="2400" dirty="0" err="1"/>
                        <a:t>Lembaga</a:t>
                      </a:r>
                      <a:r>
                        <a:rPr lang="en-US" sz="2400" dirty="0"/>
                        <a:t> </a:t>
                      </a:r>
                      <a:r>
                        <a:rPr lang="en-US" sz="2400" dirty="0" err="1"/>
                        <a:t>Keuangan</a:t>
                      </a:r>
                      <a:r>
                        <a:rPr lang="en-US" sz="2400" dirty="0"/>
                        <a:t> Non Bank </a:t>
                      </a:r>
                    </a:p>
                  </a:txBody>
                  <a:tcPr marL="0" marR="0" marT="0" marB="0" anchor="ctr"/>
                </a:tc>
                <a:tc>
                  <a:txBody>
                    <a:bodyPr/>
                    <a:lstStyle/>
                    <a:p>
                      <a:pPr algn="ctr"/>
                      <a:r>
                        <a:rPr lang="en-US" sz="2400" dirty="0"/>
                        <a:t>15.98%</a:t>
                      </a:r>
                    </a:p>
                  </a:txBody>
                  <a:tcPr marL="0" marR="0" marT="0" marB="0" anchor="ctr"/>
                </a:tc>
                <a:tc>
                  <a:txBody>
                    <a:bodyPr/>
                    <a:lstStyle/>
                    <a:p>
                      <a:pPr algn="ctr"/>
                      <a:r>
                        <a:rPr lang="en-US" sz="2400" dirty="0"/>
                        <a:t>19.23%</a:t>
                      </a:r>
                    </a:p>
                  </a:txBody>
                  <a:tcPr marL="0" marR="0" marT="0" marB="0" anchor="ctr"/>
                </a:tc>
                <a:tc>
                  <a:txBody>
                    <a:bodyPr/>
                    <a:lstStyle/>
                    <a:p>
                      <a:pPr algn="ctr"/>
                      <a:r>
                        <a:rPr lang="en-US" sz="2400"/>
                        <a:t>20.01%</a:t>
                      </a:r>
                    </a:p>
                  </a:txBody>
                  <a:tcPr marL="0" marR="0" marT="0" marB="0" anchor="ctr"/>
                </a:tc>
              </a:tr>
              <a:tr h="0">
                <a:tc>
                  <a:txBody>
                    <a:bodyPr/>
                    <a:lstStyle/>
                    <a:p>
                      <a:pPr algn="l"/>
                      <a:r>
                        <a:rPr lang="en-US" sz="2400" dirty="0" err="1"/>
                        <a:t>Pemerintah</a:t>
                      </a:r>
                      <a:endParaRPr lang="en-US" sz="2400" dirty="0"/>
                    </a:p>
                  </a:txBody>
                  <a:tcPr marL="0" marR="0" marT="0" marB="0" anchor="ctr"/>
                </a:tc>
                <a:tc>
                  <a:txBody>
                    <a:bodyPr/>
                    <a:lstStyle/>
                    <a:p>
                      <a:pPr algn="ctr"/>
                      <a:r>
                        <a:rPr lang="en-US" sz="2400"/>
                        <a:t>2.63%</a:t>
                      </a:r>
                    </a:p>
                  </a:txBody>
                  <a:tcPr marL="0" marR="0" marT="0" marB="0" anchor="ctr"/>
                </a:tc>
                <a:tc>
                  <a:txBody>
                    <a:bodyPr/>
                    <a:lstStyle/>
                    <a:p>
                      <a:pPr algn="ctr"/>
                      <a:r>
                        <a:rPr lang="en-US" sz="2400" dirty="0"/>
                        <a:t>1.80%</a:t>
                      </a:r>
                    </a:p>
                  </a:txBody>
                  <a:tcPr marL="0" marR="0" marT="0" marB="0" anchor="ctr"/>
                </a:tc>
                <a:tc>
                  <a:txBody>
                    <a:bodyPr/>
                    <a:lstStyle/>
                    <a:p>
                      <a:pPr algn="ctr"/>
                      <a:r>
                        <a:rPr lang="en-US" sz="2400" dirty="0"/>
                        <a:t>3.11%</a:t>
                      </a:r>
                    </a:p>
                  </a:txBody>
                  <a:tcPr marL="0" marR="0" marT="0" marB="0" anchor="ctr"/>
                </a:tc>
              </a:tr>
              <a:tr h="0">
                <a:tc>
                  <a:txBody>
                    <a:bodyPr/>
                    <a:lstStyle/>
                    <a:p>
                      <a:pPr algn="l"/>
                      <a:r>
                        <a:rPr lang="en-US" sz="2400" dirty="0" err="1"/>
                        <a:t>Asing</a:t>
                      </a:r>
                      <a:endParaRPr lang="en-US" sz="2400" dirty="0"/>
                    </a:p>
                  </a:txBody>
                  <a:tcPr marL="0" marR="0" marT="0" marB="0" anchor="ctr"/>
                </a:tc>
                <a:tc>
                  <a:txBody>
                    <a:bodyPr/>
                    <a:lstStyle/>
                    <a:p>
                      <a:pPr algn="ctr"/>
                      <a:r>
                        <a:rPr lang="en-US" sz="2400"/>
                        <a:t>7.78%</a:t>
                      </a:r>
                    </a:p>
                  </a:txBody>
                  <a:tcPr marL="0" marR="0" marT="0" marB="0" anchor="ctr"/>
                </a:tc>
                <a:tc>
                  <a:txBody>
                    <a:bodyPr/>
                    <a:lstStyle/>
                    <a:p>
                      <a:pPr algn="ctr"/>
                      <a:r>
                        <a:rPr lang="en-US" sz="2400"/>
                        <a:t>13.16%</a:t>
                      </a:r>
                    </a:p>
                  </a:txBody>
                  <a:tcPr marL="0" marR="0" marT="0" marB="0" anchor="ctr"/>
                </a:tc>
                <a:tc>
                  <a:txBody>
                    <a:bodyPr/>
                    <a:lstStyle/>
                    <a:p>
                      <a:pPr algn="ctr"/>
                      <a:r>
                        <a:rPr lang="en-US" sz="2400" dirty="0"/>
                        <a:t>16.36%</a:t>
                      </a:r>
                    </a:p>
                  </a:txBody>
                  <a:tcPr marL="0" marR="0" marT="0" marB="0" anchor="ctr"/>
                </a:tc>
              </a:tr>
              <a:tr h="0">
                <a:tc>
                  <a:txBody>
                    <a:bodyPr/>
                    <a:lstStyle/>
                    <a:p>
                      <a:pPr algn="l"/>
                      <a:r>
                        <a:rPr lang="en-US" sz="2400" dirty="0"/>
                        <a:t>Lain-lain</a:t>
                      </a:r>
                    </a:p>
                  </a:txBody>
                  <a:tcPr marL="0" marR="0" marT="0" marB="0" anchor="ctr"/>
                </a:tc>
                <a:tc>
                  <a:txBody>
                    <a:bodyPr/>
                    <a:lstStyle/>
                    <a:p>
                      <a:pPr algn="ctr"/>
                      <a:r>
                        <a:rPr lang="en-US" sz="2400"/>
                        <a:t>1.17%</a:t>
                      </a:r>
                    </a:p>
                  </a:txBody>
                  <a:tcPr marL="0" marR="0" marT="0" marB="0" anchor="ctr"/>
                </a:tc>
                <a:tc>
                  <a:txBody>
                    <a:bodyPr/>
                    <a:lstStyle/>
                    <a:p>
                      <a:pPr algn="ctr"/>
                      <a:r>
                        <a:rPr lang="en-US" sz="2400"/>
                        <a:t>1.58%</a:t>
                      </a:r>
                    </a:p>
                  </a:txBody>
                  <a:tcPr marL="0" marR="0" marT="0" marB="0" anchor="ctr"/>
                </a:tc>
                <a:tc>
                  <a:txBody>
                    <a:bodyPr/>
                    <a:lstStyle/>
                    <a:p>
                      <a:pPr algn="ctr"/>
                      <a:r>
                        <a:rPr lang="en-US" sz="2400" dirty="0"/>
                        <a:t>4.29%</a:t>
                      </a:r>
                    </a:p>
                  </a:txBody>
                  <a:tcPr marL="0" marR="0" marT="0" marB="0" anchor="ctr"/>
                </a:tc>
              </a:tr>
            </a:tbl>
          </a:graphicData>
        </a:graphic>
      </p:graphicFrame>
      <p:sp>
        <p:nvSpPr>
          <p:cNvPr id="51204" name="TextBox 4"/>
          <p:cNvSpPr txBox="1">
            <a:spLocks noChangeArrowheads="1"/>
          </p:cNvSpPr>
          <p:nvPr/>
        </p:nvSpPr>
        <p:spPr bwMode="auto">
          <a:xfrm>
            <a:off x="673100" y="4521200"/>
            <a:ext cx="3546475" cy="215900"/>
          </a:xfrm>
          <a:prstGeom prst="rect">
            <a:avLst/>
          </a:prstGeom>
          <a:noFill/>
          <a:ln w="9525">
            <a:noFill/>
            <a:miter lim="800000"/>
            <a:headEnd/>
            <a:tailEnd/>
          </a:ln>
        </p:spPr>
        <p:txBody>
          <a:bodyPr wrap="none">
            <a:spAutoFit/>
          </a:bodyPr>
          <a:lstStyle/>
          <a:p>
            <a:r>
              <a:rPr lang="en-US" sz="800"/>
              <a:t>Sumber: Perhimpunan Pedagang Surat Utang Negara, diunduh 9 Desember 2010</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cstate="print"/>
          <a:srcRect/>
          <a:stretch>
            <a:fillRect/>
          </a:stretch>
        </p:blipFill>
        <p:spPr bwMode="auto">
          <a:xfrm>
            <a:off x="762000" y="1371600"/>
            <a:ext cx="7627507" cy="2438400"/>
          </a:xfrm>
          <a:prstGeom prst="rect">
            <a:avLst/>
          </a:prstGeom>
          <a:noFill/>
          <a:ln w="9525">
            <a:noFill/>
            <a:miter lim="800000"/>
            <a:headEnd/>
            <a:tailEnd/>
          </a:ln>
        </p:spPr>
      </p:pic>
      <p:pic>
        <p:nvPicPr>
          <p:cNvPr id="109571" name="Picture 3"/>
          <p:cNvPicPr>
            <a:picLocks noChangeAspect="1" noChangeArrowheads="1"/>
          </p:cNvPicPr>
          <p:nvPr/>
        </p:nvPicPr>
        <p:blipFill>
          <a:blip r:embed="rId3" cstate="print"/>
          <a:srcRect/>
          <a:stretch>
            <a:fillRect/>
          </a:stretch>
        </p:blipFill>
        <p:spPr bwMode="auto">
          <a:xfrm>
            <a:off x="838199" y="4038600"/>
            <a:ext cx="7543801"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2" cstate="print"/>
          <a:srcRect/>
          <a:stretch>
            <a:fillRect/>
          </a:stretch>
        </p:blipFill>
        <p:spPr bwMode="auto">
          <a:xfrm>
            <a:off x="702235" y="1485900"/>
            <a:ext cx="8085044" cy="445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Nick Name of Global Bonds</a:t>
            </a:r>
            <a:endParaRPr lang="en-US" dirty="0"/>
          </a:p>
        </p:txBody>
      </p:sp>
      <p:sp>
        <p:nvSpPr>
          <p:cNvPr id="3" name="Content Placeholder 2"/>
          <p:cNvSpPr>
            <a:spLocks noGrp="1"/>
          </p:cNvSpPr>
          <p:nvPr>
            <p:ph idx="1"/>
          </p:nvPr>
        </p:nvSpPr>
        <p:spPr>
          <a:xfrm>
            <a:off x="533400" y="1371600"/>
            <a:ext cx="8458200" cy="5105400"/>
          </a:xfrm>
        </p:spPr>
        <p:txBody>
          <a:bodyPr/>
          <a:lstStyle/>
          <a:p>
            <a:r>
              <a:rPr lang="en-US" sz="1800" dirty="0" smtClean="0">
                <a:solidFill>
                  <a:srgbClr val="FF0000"/>
                </a:solidFill>
              </a:rPr>
              <a:t>Samurai Bonds </a:t>
            </a:r>
            <a:r>
              <a:rPr lang="en-US" sz="1800" dirty="0" smtClean="0"/>
              <a:t>(yen-denominated bonds issued in Japan by foreigner)</a:t>
            </a:r>
          </a:p>
          <a:p>
            <a:r>
              <a:rPr lang="en-US" sz="1800" dirty="0" smtClean="0">
                <a:solidFill>
                  <a:srgbClr val="FF0000"/>
                </a:solidFill>
              </a:rPr>
              <a:t>Shogun Bonds</a:t>
            </a:r>
            <a:r>
              <a:rPr lang="en-US" sz="1800" dirty="0" smtClean="0"/>
              <a:t> (non yen-denominated bonds issued in Japan by foreigner)</a:t>
            </a:r>
          </a:p>
          <a:p>
            <a:r>
              <a:rPr lang="en-US" sz="1800" dirty="0" smtClean="0">
                <a:solidFill>
                  <a:srgbClr val="FF0000"/>
                </a:solidFill>
              </a:rPr>
              <a:t>Yankee Bonds </a:t>
            </a:r>
            <a:r>
              <a:rPr lang="en-US" sz="1800" dirty="0" smtClean="0"/>
              <a:t>(USD-denominated bonds issued in US by foreigner)</a:t>
            </a:r>
          </a:p>
          <a:p>
            <a:r>
              <a:rPr lang="en-US" sz="1800" dirty="0" smtClean="0">
                <a:solidFill>
                  <a:srgbClr val="FF0000"/>
                </a:solidFill>
              </a:rPr>
              <a:t>Bulldog Bonds </a:t>
            </a:r>
            <a:r>
              <a:rPr lang="en-US" sz="1800" dirty="0" smtClean="0"/>
              <a:t>(sterling-denominated bonds issued in UK by foreigner)</a:t>
            </a:r>
          </a:p>
          <a:p>
            <a:r>
              <a:rPr lang="en-US" sz="1800" dirty="0" smtClean="0">
                <a:solidFill>
                  <a:srgbClr val="FF0000"/>
                </a:solidFill>
              </a:rPr>
              <a:t>Rembrandt Bonds </a:t>
            </a:r>
            <a:r>
              <a:rPr lang="en-US" sz="1800" dirty="0" smtClean="0"/>
              <a:t>(euro-denominated bonds issued in Netherland by foreign institution)</a:t>
            </a:r>
          </a:p>
          <a:p>
            <a:r>
              <a:rPr lang="en-US" sz="1800" dirty="0" smtClean="0">
                <a:solidFill>
                  <a:srgbClr val="FF0000"/>
                </a:solidFill>
              </a:rPr>
              <a:t>Kangaroo Bonds </a:t>
            </a:r>
            <a:r>
              <a:rPr lang="en-US" sz="1800" dirty="0" smtClean="0"/>
              <a:t>(AUD-denominated bonds issued in Australia by foreigner)</a:t>
            </a:r>
          </a:p>
          <a:p>
            <a:r>
              <a:rPr lang="en-US" sz="1800" dirty="0" smtClean="0">
                <a:solidFill>
                  <a:srgbClr val="FF0000"/>
                </a:solidFill>
              </a:rPr>
              <a:t>Maple Bonds </a:t>
            </a:r>
            <a:r>
              <a:rPr lang="en-US" sz="1800" dirty="0" smtClean="0"/>
              <a:t>(CAD-denominated bonds issued in Canada by foreigner)</a:t>
            </a:r>
          </a:p>
          <a:p>
            <a:r>
              <a:rPr lang="en-US" sz="1800" dirty="0" smtClean="0">
                <a:solidFill>
                  <a:srgbClr val="FF0000"/>
                </a:solidFill>
              </a:rPr>
              <a:t>Dim sum Bonds </a:t>
            </a:r>
            <a:r>
              <a:rPr lang="en-US" sz="1800" dirty="0" smtClean="0"/>
              <a:t>(</a:t>
            </a:r>
            <a:r>
              <a:rPr lang="en-US" sz="1800" dirty="0" err="1" smtClean="0"/>
              <a:t>yuan</a:t>
            </a:r>
            <a:r>
              <a:rPr lang="en-US" sz="1800" dirty="0" smtClean="0"/>
              <a:t>-denominated bonds issued in HK)</a:t>
            </a:r>
          </a:p>
          <a:p>
            <a:r>
              <a:rPr lang="en-US" sz="1800" dirty="0" smtClean="0">
                <a:solidFill>
                  <a:srgbClr val="FF0000"/>
                </a:solidFill>
              </a:rPr>
              <a:t>Panda Bonds </a:t>
            </a:r>
            <a:r>
              <a:rPr lang="en-US" sz="1800" dirty="0" smtClean="0"/>
              <a:t>(</a:t>
            </a:r>
            <a:r>
              <a:rPr lang="en-US" sz="1800" dirty="0" err="1" smtClean="0"/>
              <a:t>yuan</a:t>
            </a:r>
            <a:r>
              <a:rPr lang="en-US" sz="1800" dirty="0" smtClean="0"/>
              <a:t>-denominated bonds issued in China by foreigner)</a:t>
            </a:r>
          </a:p>
          <a:p>
            <a:r>
              <a:rPr lang="en-US" sz="1800" dirty="0" err="1" smtClean="0">
                <a:solidFill>
                  <a:srgbClr val="FF0000"/>
                </a:solidFill>
              </a:rPr>
              <a:t>Arirang</a:t>
            </a:r>
            <a:r>
              <a:rPr lang="en-US" sz="1800" dirty="0" smtClean="0">
                <a:solidFill>
                  <a:srgbClr val="FF0000"/>
                </a:solidFill>
              </a:rPr>
              <a:t> Bonds </a:t>
            </a:r>
            <a:r>
              <a:rPr lang="en-US" sz="1800" dirty="0" smtClean="0"/>
              <a:t>(won-denominated bonds issued in Korea by foreigner)</a:t>
            </a:r>
          </a:p>
          <a:p>
            <a:r>
              <a:rPr lang="en-US" sz="1800" dirty="0" err="1" smtClean="0">
                <a:solidFill>
                  <a:srgbClr val="FF0000"/>
                </a:solidFill>
              </a:rPr>
              <a:t>Kimchi</a:t>
            </a:r>
            <a:r>
              <a:rPr lang="en-US" sz="1800" dirty="0" smtClean="0">
                <a:solidFill>
                  <a:srgbClr val="FF0000"/>
                </a:solidFill>
              </a:rPr>
              <a:t> Bonds </a:t>
            </a:r>
            <a:r>
              <a:rPr lang="en-US" sz="1800" dirty="0" smtClean="0"/>
              <a:t>(non won-denominated bonds issued in Korea by foreigner)</a:t>
            </a:r>
          </a:p>
          <a:p>
            <a:r>
              <a:rPr lang="en-US" sz="1800" dirty="0" smtClean="0">
                <a:solidFill>
                  <a:srgbClr val="FF0000"/>
                </a:solidFill>
              </a:rPr>
              <a:t>War Bonds </a:t>
            </a:r>
            <a:r>
              <a:rPr lang="en-US" sz="1800" dirty="0" smtClean="0"/>
              <a:t>(bonds issued by government to finance military operation during times of war)</a:t>
            </a:r>
            <a:r>
              <a:rPr lang="en-US" sz="1800" dirty="0" smtClean="0"/>
              <a:t> </a:t>
            </a:r>
          </a:p>
          <a:p>
            <a:r>
              <a:rPr lang="en-US" sz="1800" dirty="0" smtClean="0"/>
              <a:t>Etc.</a:t>
            </a:r>
            <a:endParaRPr lang="en-US" sz="1800" dirty="0" smtClean="0"/>
          </a:p>
          <a:p>
            <a:endParaRPr lang="en-US" sz="1800" dirty="0" smtClean="0"/>
          </a:p>
          <a:p>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linds(horizontal)">
                                      <p:cBhvr>
                                        <p:cTn id="31" dur="500"/>
                                        <p:tgtEl>
                                          <p:spTgt spid="3">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linds(horizontal)">
                                      <p:cBhvr>
                                        <p:cTn id="34" dur="500"/>
                                        <p:tgtEl>
                                          <p:spTgt spid="3">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linds(horizontal)">
                                      <p:cBhvr>
                                        <p:cTn id="40" dur="500"/>
                                        <p:tgtEl>
                                          <p:spTgt spid="3">
                                            <p:txEl>
                                              <p:pRg st="11" end="11"/>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blinds(horizontal)">
                                      <p:cBhvr>
                                        <p:cTn id="4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p:txBody>
          <a:bodyPr anchor="ctr"/>
          <a:lstStyle/>
          <a:p>
            <a:pPr algn="ctr">
              <a:buNone/>
            </a:pPr>
            <a:r>
              <a:rPr lang="en-US" sz="7200" dirty="0" smtClean="0"/>
              <a:t>Thank You</a:t>
            </a:r>
            <a:endParaRPr lang="en-US" sz="7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r>
              <a:rPr lang="en-US" smtClean="0"/>
              <a:t>Types of Corporate Bonds</a:t>
            </a:r>
          </a:p>
        </p:txBody>
      </p:sp>
      <p:sp>
        <p:nvSpPr>
          <p:cNvPr id="9219" name="Rectangle 3"/>
          <p:cNvSpPr>
            <a:spLocks noGrp="1" noChangeArrowheads="1"/>
          </p:cNvSpPr>
          <p:nvPr>
            <p:ph type="body" idx="4294967295"/>
          </p:nvPr>
        </p:nvSpPr>
        <p:spPr/>
        <p:txBody>
          <a:bodyPr/>
          <a:lstStyle/>
          <a:p>
            <a:pPr eaLnBrk="1" hangingPunct="1"/>
            <a:endParaRPr lang="en-US" b="1" i="1" dirty="0" smtClean="0">
              <a:solidFill>
                <a:srgbClr val="000099"/>
              </a:solidFill>
            </a:endParaRPr>
          </a:p>
          <a:p>
            <a:pPr eaLnBrk="1" hangingPunct="1"/>
            <a:r>
              <a:rPr lang="en-US" b="1" i="1" dirty="0" smtClean="0">
                <a:solidFill>
                  <a:srgbClr val="000099"/>
                </a:solidFill>
              </a:rPr>
              <a:t>Plain </a:t>
            </a:r>
            <a:r>
              <a:rPr lang="en-US" b="1" i="1" dirty="0" smtClean="0">
                <a:solidFill>
                  <a:srgbClr val="000099"/>
                </a:solidFill>
              </a:rPr>
              <a:t>Vanilla Bonds (or “bullet” bonds</a:t>
            </a:r>
            <a:r>
              <a:rPr lang="en-US" b="1" i="1" dirty="0" smtClean="0">
                <a:solidFill>
                  <a:srgbClr val="000099"/>
                </a:solidFill>
              </a:rPr>
              <a:t>)</a:t>
            </a:r>
            <a:r>
              <a:rPr lang="en-US" dirty="0" smtClean="0">
                <a:solidFill>
                  <a:schemeClr val="tx1"/>
                </a:solidFill>
              </a:rPr>
              <a:t> are type of bonds with a standard, relatively simple set of features</a:t>
            </a:r>
            <a:endParaRPr lang="en-US" b="1" i="1" dirty="0" smtClean="0">
              <a:solidFill>
                <a:srgbClr val="000099"/>
              </a:solidFill>
            </a:endParaRPr>
          </a:p>
          <a:p>
            <a:pPr eaLnBrk="1" hangingPunct="1"/>
            <a:endParaRPr lang="en-US" sz="800" dirty="0" smtClean="0"/>
          </a:p>
          <a:p>
            <a:pPr eaLnBrk="1" hangingPunct="1">
              <a:buClr>
                <a:schemeClr val="tx1"/>
              </a:buClr>
            </a:pPr>
            <a:r>
              <a:rPr lang="en-US" b="1" i="1" dirty="0" smtClean="0">
                <a:solidFill>
                  <a:srgbClr val="000099"/>
                </a:solidFill>
              </a:rPr>
              <a:t>Debentures</a:t>
            </a:r>
            <a:r>
              <a:rPr lang="en-US" dirty="0" smtClean="0"/>
              <a:t> are unsecured bonds issued by a </a:t>
            </a:r>
            <a:r>
              <a:rPr lang="en-US" dirty="0" smtClean="0"/>
              <a:t>corporation (without specific collateral pledged)</a:t>
            </a:r>
          </a:p>
          <a:p>
            <a:pPr eaLnBrk="1" hangingPunct="1">
              <a:buClr>
                <a:schemeClr val="tx1"/>
              </a:buClr>
            </a:pPr>
            <a:endParaRPr lang="en-US" sz="800" dirty="0" smtClean="0"/>
          </a:p>
          <a:p>
            <a:pPr eaLnBrk="1" hangingPunct="1">
              <a:buClr>
                <a:schemeClr val="tx1"/>
              </a:buClr>
            </a:pPr>
            <a:r>
              <a:rPr lang="en-US" b="1" i="1" dirty="0" smtClean="0">
                <a:solidFill>
                  <a:srgbClr val="000099"/>
                </a:solidFill>
              </a:rPr>
              <a:t>Mortgage bonds</a:t>
            </a:r>
            <a:r>
              <a:rPr lang="en-US" dirty="0" smtClean="0"/>
              <a:t> are debt secured with a property lien</a:t>
            </a:r>
          </a:p>
          <a:p>
            <a:pPr eaLnBrk="1" hangingPunct="1">
              <a:buClr>
                <a:schemeClr val="tx1"/>
              </a:buClr>
            </a:pPr>
            <a:endParaRPr lang="en-US" sz="800" dirty="0" smtClean="0"/>
          </a:p>
          <a:p>
            <a:pPr eaLnBrk="1" hangingPunct="1">
              <a:buClr>
                <a:schemeClr val="tx1"/>
              </a:buClr>
            </a:pPr>
            <a:r>
              <a:rPr lang="en-US" b="1" i="1" dirty="0" smtClean="0">
                <a:solidFill>
                  <a:srgbClr val="000099"/>
                </a:solidFill>
              </a:rPr>
              <a:t>Collateral trust bonds</a:t>
            </a:r>
            <a:r>
              <a:rPr lang="en-US" dirty="0" smtClean="0"/>
              <a:t> are debt secured with financial collateral</a:t>
            </a:r>
          </a:p>
          <a:p>
            <a:pPr eaLnBrk="1" hangingPunct="1">
              <a:buClr>
                <a:schemeClr val="tx1"/>
              </a:buClr>
            </a:pPr>
            <a:endParaRPr lang="en-US" sz="800" dirty="0" smtClean="0"/>
          </a:p>
          <a:p>
            <a:pPr eaLnBrk="1" hangingPunct="1">
              <a:buClr>
                <a:schemeClr val="tx1"/>
              </a:buClr>
            </a:pPr>
            <a:r>
              <a:rPr lang="en-US" b="1" i="1" dirty="0" smtClean="0">
                <a:solidFill>
                  <a:srgbClr val="000099"/>
                </a:solidFill>
              </a:rPr>
              <a:t>Equipment trust certificates</a:t>
            </a:r>
            <a:r>
              <a:rPr lang="en-US" dirty="0" smtClean="0"/>
              <a:t> are shares in a trust with income from a lease </a:t>
            </a:r>
            <a:r>
              <a:rPr lang="en-US" dirty="0" smtClean="0"/>
              <a:t>contract (usually used by railroads, airlines, etc.)</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Effect transition="in" filter="blinds(horizontal)">
                                      <p:cBhvr>
                                        <p:cTn id="7" dur="500"/>
                                        <p:tgtEl>
                                          <p:spTgt spid="92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219">
                                            <p:txEl>
                                              <p:pRg st="3" end="3"/>
                                            </p:txEl>
                                          </p:spTgt>
                                        </p:tgtEl>
                                        <p:attrNameLst>
                                          <p:attrName>style.visibility</p:attrName>
                                        </p:attrNameLst>
                                      </p:cBhvr>
                                      <p:to>
                                        <p:strVal val="visible"/>
                                      </p:to>
                                    </p:set>
                                    <p:animEffect transition="in" filter="blinds(horizontal)">
                                      <p:cBhvr>
                                        <p:cTn id="12" dur="500"/>
                                        <p:tgtEl>
                                          <p:spTgt spid="921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animEffect transition="in" filter="blinds(horizontal)">
                                      <p:cBhvr>
                                        <p:cTn id="17" dur="500"/>
                                        <p:tgtEl>
                                          <p:spTgt spid="9219">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219">
                                            <p:txEl>
                                              <p:pRg st="7" end="7"/>
                                            </p:txEl>
                                          </p:spTgt>
                                        </p:tgtEl>
                                        <p:attrNameLst>
                                          <p:attrName>style.visibility</p:attrName>
                                        </p:attrNameLst>
                                      </p:cBhvr>
                                      <p:to>
                                        <p:strVal val="visible"/>
                                      </p:to>
                                    </p:set>
                                    <p:animEffect transition="in" filter="blinds(horizontal)">
                                      <p:cBhvr>
                                        <p:cTn id="22" dur="500"/>
                                        <p:tgtEl>
                                          <p:spTgt spid="9219">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219">
                                            <p:txEl>
                                              <p:pRg st="9" end="9"/>
                                            </p:txEl>
                                          </p:spTgt>
                                        </p:tgtEl>
                                        <p:attrNameLst>
                                          <p:attrName>style.visibility</p:attrName>
                                        </p:attrNameLst>
                                      </p:cBhvr>
                                      <p:to>
                                        <p:strVal val="visible"/>
                                      </p:to>
                                    </p:set>
                                    <p:animEffect transition="in" filter="blinds(horizontal)">
                                      <p:cBhvr>
                                        <p:cTn id="27" dur="500"/>
                                        <p:tgtEl>
                                          <p:spTgt spid="921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pPr eaLnBrk="1" hangingPunct="1"/>
            <a:r>
              <a:rPr lang="en-US" dirty="0" smtClean="0"/>
              <a:t>Example of Plain Vanilla Bond</a:t>
            </a:r>
            <a:endParaRPr lang="en-US" dirty="0" smtClean="0"/>
          </a:p>
        </p:txBody>
      </p:sp>
      <p:pic>
        <p:nvPicPr>
          <p:cNvPr id="11267" name="Picture 8" descr="jor82353_tb1801"/>
          <p:cNvPicPr>
            <a:picLocks noChangeAspect="1" noChangeArrowheads="1"/>
          </p:cNvPicPr>
          <p:nvPr/>
        </p:nvPicPr>
        <p:blipFill>
          <a:blip r:embed="rId3" cstate="print"/>
          <a:srcRect l="25288"/>
          <a:stretch>
            <a:fillRect/>
          </a:stretch>
        </p:blipFill>
        <p:spPr bwMode="auto">
          <a:xfrm>
            <a:off x="685800" y="1738313"/>
            <a:ext cx="8001000" cy="3824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457200" y="76200"/>
            <a:ext cx="8382000" cy="914400"/>
          </a:xfrm>
        </p:spPr>
        <p:txBody>
          <a:bodyPr/>
          <a:lstStyle/>
          <a:p>
            <a:pPr eaLnBrk="1" hangingPunct="1"/>
            <a:r>
              <a:rPr lang="en-US" sz="3200" dirty="0" smtClean="0"/>
              <a:t>Example: Equipment </a:t>
            </a:r>
            <a:r>
              <a:rPr lang="en-US" sz="3200" dirty="0" smtClean="0"/>
              <a:t>Trust Notes Issue</a:t>
            </a:r>
          </a:p>
        </p:txBody>
      </p:sp>
      <p:pic>
        <p:nvPicPr>
          <p:cNvPr id="10243" name="Picture 7" descr="jor82353_f1801"/>
          <p:cNvPicPr>
            <a:picLocks noChangeAspect="1" noChangeArrowheads="1"/>
          </p:cNvPicPr>
          <p:nvPr/>
        </p:nvPicPr>
        <p:blipFill>
          <a:blip r:embed="rId3" cstate="print"/>
          <a:srcRect l="6063" t="14932" r="6821" b="8440"/>
          <a:stretch>
            <a:fillRect/>
          </a:stretch>
        </p:blipFill>
        <p:spPr bwMode="auto">
          <a:xfrm>
            <a:off x="2057400" y="1117599"/>
            <a:ext cx="5257800" cy="53983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57200" y="304800"/>
            <a:ext cx="8382000" cy="914400"/>
          </a:xfrm>
          <a:prstGeom prst="rect">
            <a:avLst/>
          </a:prstGeom>
          <a:noFill/>
          <a:ln w="9525">
            <a:noFill/>
            <a:miter lim="800000"/>
            <a:headEnd/>
            <a:tailEnd/>
          </a:ln>
        </p:spPr>
        <p:txBody>
          <a:bodyPr anchor="ctr"/>
          <a:lstStyle/>
          <a:p>
            <a:pPr algn="ctr">
              <a:defRPr/>
            </a:pPr>
            <a:r>
              <a:rPr lang="en-US" sz="3500" kern="0" dirty="0">
                <a:solidFill>
                  <a:srgbClr val="2B2C0E"/>
                </a:solidFill>
                <a:latin typeface="+mj-lt"/>
                <a:ea typeface="+mj-ea"/>
                <a:cs typeface="+mj-cs"/>
              </a:rPr>
              <a:t>Example</a:t>
            </a:r>
          </a:p>
        </p:txBody>
      </p:sp>
      <p:graphicFrame>
        <p:nvGraphicFramePr>
          <p:cNvPr id="1026" name="Object 2"/>
          <p:cNvGraphicFramePr>
            <a:graphicFrameLocks noChangeAspect="1"/>
          </p:cNvGraphicFramePr>
          <p:nvPr/>
        </p:nvGraphicFramePr>
        <p:xfrm>
          <a:off x="609600" y="2133600"/>
          <a:ext cx="8229600" cy="2806700"/>
        </p:xfrm>
        <a:graphic>
          <a:graphicData uri="http://schemas.openxmlformats.org/presentationml/2006/ole">
            <p:oleObj spid="_x0000_s1026" name="Worksheet" r:id="rId3" imgW="11706308" imgH="3571751" progId="Excel.Sheet.8">
              <p:embed/>
            </p:oleObj>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2"/>
  <p:tag name="MMPROD_UIDATA" val="&lt;database version=&quot;7.0&quot;&gt;&lt;object type=&quot;1&quot; unique_id=&quot;10001&quot;&gt;&lt;object type=&quot;8&quot; unique_id=&quot;10654&quot;&gt;&lt;/object&gt;&lt;object type=&quot;2&quot; unique_id=&quot;10655&quot;&gt;&lt;object type=&quot;3&quot; unique_id=&quot;10656&quot;&gt;&lt;property id=&quot;20148&quot; value=&quot;5&quot;/&gt;&lt;property id=&quot;20300&quot; value=&quot;Slide 1 - &amp;quot;18&amp;quot;&quot;/&gt;&lt;property id=&quot;20307&quot; value=&quot;256&quot;/&gt;&lt;/object&gt;&lt;object type=&quot;3&quot; unique_id=&quot;10657&quot;&gt;&lt;property id=&quot;20148&quot; value=&quot;5&quot;/&gt;&lt;property id=&quot;20300&quot; value=&quot;Slide 2 - &amp;quot;Learning Objectives&amp;quot;&quot;/&gt;&lt;property id=&quot;20307&quot; value=&quot;307&quot;/&gt;&lt;/object&gt;&lt;object type=&quot;3&quot; unique_id=&quot;10658&quot;&gt;&lt;property id=&quot;20148&quot; value=&quot;5&quot;/&gt;&lt;property id=&quot;20300&quot; value=&quot;Slide 3 - &amp;quot;Corporate Bonds&amp;quot;&quot;/&gt;&lt;property id=&quot;20307&quot; value=&quot;260&quot;/&gt;&lt;/object&gt;&lt;object type=&quot;3&quot; unique_id=&quot;10659&quot;&gt;&lt;property id=&quot;20148&quot; value=&quot;5&quot;/&gt;&lt;property id=&quot;20300&quot; value=&quot;Slide 4 - &amp;quot;Corporate Bond Basics, I.&amp;quot;&quot;/&gt;&lt;property id=&quot;20307&quot; value=&quot;261&quot;/&gt;&lt;/object&gt;&lt;object type=&quot;3&quot; unique_id=&quot;10660&quot;&gt;&lt;property id=&quot;20148&quot; value=&quot;5&quot;/&gt;&lt;property id=&quot;20300&quot; value=&quot;Slide 5 - &amp;quot;Corporate Bond Basics, II.&amp;quot;&quot;/&gt;&lt;property id=&quot;20307&quot; value=&quot;262&quot;/&gt;&lt;/object&gt;&lt;object type=&quot;3&quot; unique_id=&quot;10661&quot;&gt;&lt;property id=&quot;20148&quot; value=&quot;5&quot;/&gt;&lt;property id=&quot;20300&quot; value=&quot;Slide 6 - &amp;quot;Corporate Bond Basics, III.&amp;quot;&quot;/&gt;&lt;property id=&quot;20307&quot; value=&quot;263&quot;/&gt;&lt;/object&gt;&lt;object type=&quot;3&quot; unique_id=&quot;10662&quot;&gt;&lt;property id=&quot;20148&quot; value=&quot;5&quot;/&gt;&lt;property id=&quot;20300&quot; value=&quot;Slide 7 - &amp;quot;Corporate Bond Basics, IV.&amp;quot;&quot;/&gt;&lt;property id=&quot;20307&quot; value=&quot;297&quot;/&gt;&lt;/object&gt;&lt;object type=&quot;3&quot; unique_id=&quot;10663&quot;&gt;&lt;property id=&quot;20148&quot; value=&quot;5&quot;/&gt;&lt;property id=&quot;20300&quot; value=&quot;Slide 8 - &amp;quot;Types of Corporate Bonds&amp;quot;&quot;/&gt;&lt;property id=&quot;20307&quot; value=&quot;265&quot;/&gt;&lt;/object&gt;&lt;object type=&quot;3&quot; unique_id=&quot;10664&quot;&gt;&lt;property id=&quot;20148&quot; value=&quot;5&quot;/&gt;&lt;property id=&quot;20300&quot; value=&quot;Slide 9 - &amp;quot;Tombstone Ad, Equipment Trust Notes Issue&amp;quot;&quot;/&gt;&lt;property id=&quot;20307&quot; value=&quot;298&quot;/&gt;&lt;/object&gt;&lt;object type=&quot;3&quot; unique_id=&quot;10665&quot;&gt;&lt;property id=&quot;20148&quot; value=&quot;5&quot;/&gt;&lt;property id=&quot;20300&quot; value=&quot;Slide 10 - &amp;quot;Bond Indentures&amp;quot;&quot;/&gt;&lt;property id=&quot;20307&quot; value=&quot;267&quot;/&gt;&lt;/object&gt;&lt;object type=&quot;3&quot; unique_id=&quot;10666&quot;&gt;&lt;property id=&quot;20148&quot; value=&quot;5&quot;/&gt;&lt;property id=&quot;20300&quot; value=&quot;Slide 11 - &amp;quot;Bond Indentures, II.&amp;quot;&quot;/&gt;&lt;property id=&quot;20307&quot; value=&quot;268&quot;/&gt;&lt;/object&gt;&lt;object type=&quot;3&quot; unique_id=&quot;10667&quot;&gt;&lt;property id=&quot;20148&quot; value=&quot;5&quot;/&gt;&lt;property id=&quot;20300&quot; value=&quot;Slide 12 - &amp;quot;Bond Indentures, Seniority Provisions&amp;quot;&quot;/&gt;&lt;property id=&quot;20307&quot; value=&quot;269&quot;/&gt;&lt;/object&gt;&lt;object type=&quot;3&quot; unique_id=&quot;10668&quot;&gt;&lt;property id=&quot;20148&quot; value=&quot;5&quot;/&gt;&lt;property id=&quot;20300&quot; value=&quot;Slide 13 - &amp;quot;Bond Indentures, Fixed-Price Call Provisions&amp;quot;&quot;/&gt;&lt;property id=&quot;20307&quot; value=&quot;270&quot;/&gt;&lt;/object&gt;&lt;object type=&quot;3&quot; unique_id=&quot;10669&quot;&gt;&lt;property id=&quot;20148&quot; value=&quot;5&quot;/&gt;&lt;property id=&quot;20300&quot; value=&quot;Slide 14 - &amp;quot;Maximum Price of a Fixed-Price Callable Bond&amp;quot;&quot;/&gt;&lt;property id=&quot;20307&quot; value=&quot;299&quot;/&gt;&lt;/object&gt;&lt;object type=&quot;3&quot; unique_id=&quot;10670&quot;&gt;&lt;property id=&quot;20148&quot; value=&quot;5&quot;/&gt;&lt;property id=&quot;20300&quot; value=&quot;Slide 15 - &amp;quot;Bond Indentures, Make-Whole Call Provisions&amp;quot;&quot;/&gt;&lt;property id=&quot;20307&quot; value=&quot;300&quot;/&gt;&lt;/object&gt;&lt;object type=&quot;3&quot; unique_id=&quot;10671&quot;&gt;&lt;property id=&quot;20148&quot; value=&quot;5&quot;/&gt;&lt;property id=&quot;20300&quot; value=&quot;Slide 16 - &amp;quot;Bond Indentures, Put Provisions&amp;quot;&quot;/&gt;&lt;property id=&quot;20307&quot; value=&quot;272&quot;/&gt;&lt;/object&gt;&lt;object type=&quot;3&quot; unique_id=&quot;10672&quot;&gt;&lt;property id=&quot;20148&quot; value=&quot;5&quot;/&gt;&lt;property id=&quot;20300&quot; value=&quot;Slide 17 - &amp;quot;Bond Indentures, &amp;#x0D;&amp;#x0A;Bond-to-Stock Conversion Provisions&amp;quot;&quot;/&gt;&lt;property id=&quot;20307&quot; value=&quot;273&quot;/&gt;&lt;/object&gt;&lt;object type=&quot;3&quot; unique_id=&quot;10673&quot;&gt;&lt;property id=&quot;20148&quot; value=&quot;5&quot;/&gt;&lt;property id=&quot;20300&quot; value=&quot;Slide 18 - &amp;quot;Tombstone Ad, Convertible Notes Issue&amp;quot;&quot;/&gt;&lt;property id=&quot;20307&quot; value=&quot;301&quot;/&gt;&lt;/object&gt;&lt;object type=&quot;3&quot; unique_id=&quot;10674&quot;&gt;&lt;property id=&quot;20148&quot; value=&quot;5&quot;/&gt;&lt;property id=&quot;20300&quot; value=&quot;Slide 19 - &amp;quot;Convertible Bond Prices and Conversion Values&amp;quot;&quot;/&gt;&lt;property id=&quot;20307&quot; value=&quot;302&quot;/&gt;&lt;/object&gt;&lt;object type=&quot;3&quot; unique_id=&quot;10675&quot;&gt;&lt;property id=&quot;20148&quot; value=&quot;5&quot;/&gt;&lt;property id=&quot;20300&quot; value=&quot;Slide 20 - &amp;quot;Tombstone Ad, &amp;#x0D;&amp;#x0A;Exchangeable Debenture Issue&amp;quot;&quot;/&gt;&lt;property id=&quot;20307&quot; value=&quot;303&quot;/&gt;&lt;/object&gt;&lt;object type=&quot;3&quot; unique_id=&quot;10676&quot;&gt;&lt;property id=&quot;20148&quot; value=&quot;5&quot;/&gt;&lt;property id=&quot;20300&quot; value=&quot;Slide 21 - &amp;quot;Bond Indentures,&amp;#x0D;&amp;#x0A;Bond Maturity Provisions&amp;quot;&quot;/&gt;&lt;property id=&quot;20307&quot; value=&quot;277&quot;/&gt;&lt;/object&gt;&lt;object type=&quot;3&quot; unique_id=&quot;10677&quot;&gt;&lt;property id=&quot;20148&quot; value=&quot;5&quot;/&gt;&lt;property id=&quot;20300&quot; value=&quot;Slide 22 - &amp;quot;Bond Indentures,&amp;#x0D;&amp;#x0A;Principal Payment Provisions&amp;quot;&quot;/&gt;&lt;property id=&quot;20307&quot; value=&quot;278&quot;/&gt;&lt;/object&gt;&lt;object type=&quot;3&quot; unique_id=&quot;10678&quot;&gt;&lt;property id=&quot;20148&quot; value=&quot;5&quot;/&gt;&lt;property id=&quot;20300&quot; value=&quot;Slide 23 - &amp;quot;Protective Covenants&amp;quot;&quot;/&gt;&lt;property id=&quot;20307&quot; value=&quot;279&quot;/&gt;&lt;/object&gt;&lt;object type=&quot;3&quot; unique_id=&quot;10679&quot;&gt;&lt;property id=&quot;20148&quot; value=&quot;5&quot;/&gt;&lt;property id=&quot;20300&quot; value=&quot;Slide 24 - &amp;quot;Event Risk&amp;quot;&quot;/&gt;&lt;property id=&quot;20307&quot; value=&quot;280&quot;/&gt;&lt;/object&gt;&lt;object type=&quot;3&quot; unique_id=&quot;10680&quot;&gt;&lt;property id=&quot;20148&quot; value=&quot;5&quot;/&gt;&lt;property id=&quot;20300&quot; value=&quot;Slide 25 - &amp;quot;Bonds Without Indentures&amp;quot;&quot;/&gt;&lt;property id=&quot;20307&quot; value=&quot;281&quot;/&gt;&lt;/object&gt;&lt;object type=&quot;3&quot; unique_id=&quot;10681&quot;&gt;&lt;property id=&quot;20148&quot; value=&quot;5&quot;/&gt;&lt;property id=&quot;20300&quot; value=&quot;Slide 26 - &amp;quot;Preferred Stock, I.&amp;quot;&quot;/&gt;&lt;property id=&quot;20307&quot; value=&quot;282&quot;/&gt;&lt;/object&gt;&lt;object type=&quot;3&quot; unique_id=&quot;10682&quot;&gt;&lt;property id=&quot;20148&quot; value=&quot;5&quot;/&gt;&lt;property id=&quot;20300&quot; value=&quot;Slide 27 - &amp;quot;Preferred Stock, II.&amp;quot;&quot;/&gt;&lt;property id=&quot;20307&quot; value=&quot;283&quot;/&gt;&lt;/object&gt;&lt;object type=&quot;3&quot; unique_id=&quot;10683&quot;&gt;&lt;property id=&quot;20148&quot; value=&quot;5&quot;/&gt;&lt;property id=&quot;20300&quot; value=&quot;Slide 28 - &amp;quot;Adjustable-Rate Bonds &amp;#x0D;&amp;#x0A;and Preferred Stock&amp;quot;&quot;/&gt;&lt;property id=&quot;20307&quot; value=&quot;284&quot;/&gt;&lt;/object&gt;&lt;object type=&quot;3&quot; unique_id=&quot;10684&quot;&gt;&lt;property id=&quot;20148&quot; value=&quot;5&quot;/&gt;&lt;property id=&quot;20300&quot; value=&quot;Slide 29 - &amp;quot;Corporate Bond Credit Ratings&amp;quot;&quot;/&gt;&lt;property id=&quot;20307&quot; value=&quot;285&quot;/&gt;&lt;/object&gt;&lt;object type=&quot;3&quot; unique_id=&quot;10685&quot;&gt;&lt;property id=&quot;20148&quot; value=&quot;5&quot;/&gt;&lt;property id=&quot;20300&quot; value=&quot;Slide 30 - &amp;quot;Corporate Bond Credit Rating Symbols&amp;quot;&quot;/&gt;&lt;property id=&quot;20307&quot; value=&quot;304&quot;/&gt;&lt;/object&gt;&lt;object type=&quot;3&quot; unique_id=&quot;10686&quot;&gt;&lt;property id=&quot;20148&quot; value=&quot;5&quot;/&gt;&lt;property id=&quot;20300&quot; value=&quot;Slide 31 - &amp;quot;The Importance of &amp;#x0D;&amp;#x0A;Corporate Bond Credit Ratings&amp;quot;&quot;/&gt;&lt;property id=&quot;20307&quot; value=&quot;287&quot;/&gt;&lt;/object&gt;&lt;object type=&quot;3&quot; unique_id=&quot;10687&quot;&gt;&lt;property id=&quot;20148&quot; value=&quot;5&quot;/&gt;&lt;property id=&quot;20300&quot; value=&quot;Slide 32 - &amp;quot;An Alternative to Bond Ratings&amp;quot;&quot;/&gt;&lt;property id=&quot;20307&quot; value=&quot;308&quot;/&gt;&lt;/object&gt;&lt;object type=&quot;3&quot; unique_id=&quot;10688&quot;&gt;&lt;property id=&quot;20148&quot; value=&quot;5&quot;/&gt;&lt;property id=&quot;20300&quot; value=&quot;Slide 33 - &amp;quot;The Yield Spread, I.&amp;quot;&quot;/&gt;&lt;property id=&quot;20307&quot; value=&quot;288&quot;/&gt;&lt;/object&gt;&lt;object type=&quot;3&quot; unique_id=&quot;10689&quot;&gt;&lt;property id=&quot;20148&quot; value=&quot;5&quot;/&gt;&lt;property id=&quot;20300&quot; value=&quot;Slide 34 - &amp;quot;The Yield Spread, II.&amp;quot;&quot;/&gt;&lt;property id=&quot;20307&quot; value=&quot;306&quot;/&gt;&lt;/object&gt;&lt;object type=&quot;3&quot; unique_id=&quot;10690&quot;&gt;&lt;property id=&quot;20148&quot; value=&quot;5&quot;/&gt;&lt;property id=&quot;20300&quot; value=&quot;Slide 35 - &amp;quot;High Yield Bonds&amp;#x0D;&amp;#x0A;(&amp;quot;Junk&amp;quot; Bonds)&amp;quot;&quot;/&gt;&lt;property id=&quot;20307&quot; value=&quot;289&quot;/&gt;&lt;/object&gt;&lt;object type=&quot;3&quot; unique_id=&quot;10691&quot;&gt;&lt;property id=&quot;20148&quot; value=&quot;5&quot;/&gt;&lt;property id=&quot;20300&quot; value=&quot;Slide 36 - &amp;quot;High Yield Bond Quotes&amp;quot;&quot;/&gt;&lt;property id=&quot;20307&quot; value=&quot;305&quot;/&gt;&lt;/object&gt;&lt;object type=&quot;3&quot; unique_id=&quot;10692&quot;&gt;&lt;property id=&quot;20148&quot; value=&quot;5&quot;/&gt;&lt;property id=&quot;20300&quot; value=&quot;Slide 37 - &amp;quot;Bond Market Trading&amp;quot;&quot;/&gt;&lt;property id=&quot;20307&quot; value=&quot;291&quot;/&gt;&lt;/object&gt;&lt;object type=&quot;3&quot; unique_id=&quot;10693&quot;&gt;&lt;property id=&quot;20148&quot; value=&quot;5&quot;/&gt;&lt;property id=&quot;20300&quot; value=&quot;Slide 38 - &amp;quot;Trade Reporting and Compliance Engine (TRACE)&amp;quot;&quot;/&gt;&lt;property id=&quot;20307&quot; value=&quot;293&quot;/&gt;&lt;/object&gt;&lt;object type=&quot;3&quot; unique_id=&quot;10694&quot;&gt;&lt;property id=&quot;20148&quot; value=&quot;5&quot;/&gt;&lt;property id=&quot;20300&quot; value=&quot;Slide 39 - &amp;quot;Useful Websites&amp;quot;&quot;/&gt;&lt;property id=&quot;20307&quot; value=&quot;294&quot;/&gt;&lt;/object&gt;&lt;object type=&quot;3&quot; unique_id=&quot;10695&quot;&gt;&lt;property id=&quot;20148&quot; value=&quot;5&quot;/&gt;&lt;property id=&quot;20300&quot; value=&quot;Slide 40 - &amp;quot;Chapter Review, I.&amp;quot;&quot;/&gt;&lt;property id=&quot;20307&quot; value=&quot;295&quot;/&gt;&lt;/object&gt;&lt;object type=&quot;3&quot; unique_id=&quot;10696&quot;&gt;&lt;property id=&quot;20148&quot; value=&quot;5&quot;/&gt;&lt;property id=&quot;20300&quot; value=&quot;Slide 41 - &amp;quot;Chapter Review, II.&amp;quot;&quot;/&gt;&lt;property id=&quot;20307&quot; value=&quot;296&quot;/&gt;&lt;/object&gt;&lt;/object&gt;&lt;/object&gt;&lt;/database&gt;"/>
  <p:tag name="SECTOMILLISECCONVERTED" val="1"/>
</p:tagLst>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896</TotalTime>
  <Words>2931</Words>
  <Application>Microsoft Office PowerPoint</Application>
  <PresentationFormat>On-screen Show (4:3)</PresentationFormat>
  <Paragraphs>389</Paragraphs>
  <Slides>55</Slides>
  <Notes>32</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55</vt:i4>
      </vt:variant>
    </vt:vector>
  </HeadingPairs>
  <TitlesOfParts>
    <vt:vector size="61" baseType="lpstr">
      <vt:lpstr>Arial</vt:lpstr>
      <vt:lpstr>Times New Roman</vt:lpstr>
      <vt:lpstr>Tahoma</vt:lpstr>
      <vt:lpstr>1_Custom Design</vt:lpstr>
      <vt:lpstr>2_Custom Design</vt:lpstr>
      <vt:lpstr>Worksheet</vt:lpstr>
      <vt:lpstr>18</vt:lpstr>
      <vt:lpstr>Corporate Bonds</vt:lpstr>
      <vt:lpstr>Bond Issuers and Bond Holders</vt:lpstr>
      <vt:lpstr>Slide 4</vt:lpstr>
      <vt:lpstr>Corporate Bond</vt:lpstr>
      <vt:lpstr>Types of Corporate Bonds</vt:lpstr>
      <vt:lpstr>Example of Plain Vanilla Bond</vt:lpstr>
      <vt:lpstr>Example: Equipment Trust Notes Issue</vt:lpstr>
      <vt:lpstr>Slide 9</vt:lpstr>
      <vt:lpstr>Slide 10</vt:lpstr>
      <vt:lpstr>Bond Indentures</vt:lpstr>
      <vt:lpstr>Trustee (Wali Amanat)</vt:lpstr>
      <vt:lpstr>Slide 13</vt:lpstr>
      <vt:lpstr>1. Seniority Provisions</vt:lpstr>
      <vt:lpstr>2. Callable Bond</vt:lpstr>
      <vt:lpstr>2a. Fixed-Price Call Provisions</vt:lpstr>
      <vt:lpstr>Maximum Price of a Fixed-Price Callable Bond</vt:lpstr>
      <vt:lpstr>2b. Make-Whole Call Provisions</vt:lpstr>
      <vt:lpstr>Slide 19</vt:lpstr>
      <vt:lpstr>3. Put Provisions</vt:lpstr>
      <vt:lpstr> 4. Bond-to-Stock Conversion Provisions</vt:lpstr>
      <vt:lpstr>Example: Convertible Notes Issue</vt:lpstr>
      <vt:lpstr> Convertible Bond</vt:lpstr>
      <vt:lpstr>Convertible Bond Prices and Conversion Values</vt:lpstr>
      <vt:lpstr>5. Bond Maturity and Principal Payment Provisions</vt:lpstr>
      <vt:lpstr>6. Coupon Payment Provisions</vt:lpstr>
      <vt:lpstr>Slide 27</vt:lpstr>
      <vt:lpstr>Protective Covenants</vt:lpstr>
      <vt:lpstr>Event Risk</vt:lpstr>
      <vt:lpstr>Bonds Without Indentures</vt:lpstr>
      <vt:lpstr>Slide 31</vt:lpstr>
      <vt:lpstr>Corporate Bond Credit Ratings</vt:lpstr>
      <vt:lpstr>Corporate Bond Credit Rating Symbols</vt:lpstr>
      <vt:lpstr>The Importance of  Corporate Bond Credit Ratings</vt:lpstr>
      <vt:lpstr>An Alternative to Bond Ratings</vt:lpstr>
      <vt:lpstr>The Yield Spread, I.</vt:lpstr>
      <vt:lpstr>The Yield Spread, II.</vt:lpstr>
      <vt:lpstr>High Yield Bonds ("Junk" Bonds)</vt:lpstr>
      <vt:lpstr>High Yield Bond Quotes</vt:lpstr>
      <vt:lpstr>Slide 40</vt:lpstr>
      <vt:lpstr>Surat Utang yang tercatat di BEI</vt:lpstr>
      <vt:lpstr>Municipal Bond</vt:lpstr>
      <vt:lpstr>Indonesian Government Bonds (Surat Utang Negara)</vt:lpstr>
      <vt:lpstr>Sebelum UU No 24/2002, SUN bertujuan untuk:</vt:lpstr>
      <vt:lpstr>Indonesian Government Securities Yield Curve (IGSYC)</vt:lpstr>
      <vt:lpstr>Slide 46</vt:lpstr>
      <vt:lpstr>History of Indonesian Government Bond</vt:lpstr>
      <vt:lpstr>Obligasi Pemerintah Indonesia 1950</vt:lpstr>
      <vt:lpstr>History of Indonesian Government Bond</vt:lpstr>
      <vt:lpstr>History of Indonesian Government Bond</vt:lpstr>
      <vt:lpstr>Indonesian Government Bond Ownership</vt:lpstr>
      <vt:lpstr>Slide 52</vt:lpstr>
      <vt:lpstr>Slide 53</vt:lpstr>
      <vt:lpstr>Nick Name of Global Bonds</vt:lpstr>
      <vt:lpstr>Slide 55</vt:lpstr>
    </vt:vector>
  </TitlesOfParts>
  <Company>The McGraw-Hill Companies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MHE</dc:creator>
  <cp:lastModifiedBy>Jimmy</cp:lastModifiedBy>
  <cp:revision>208</cp:revision>
  <dcterms:created xsi:type="dcterms:W3CDTF">2006-03-14T22:58:03Z</dcterms:created>
  <dcterms:modified xsi:type="dcterms:W3CDTF">2013-12-03T15:50:52Z</dcterms:modified>
</cp:coreProperties>
</file>