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96" r:id="rId3"/>
    <p:sldId id="297" r:id="rId4"/>
    <p:sldId id="292" r:id="rId5"/>
    <p:sldId id="259" r:id="rId6"/>
    <p:sldId id="260" r:id="rId7"/>
    <p:sldId id="261" r:id="rId8"/>
    <p:sldId id="262" r:id="rId9"/>
    <p:sldId id="288" r:id="rId10"/>
    <p:sldId id="263" r:id="rId11"/>
    <p:sldId id="298" r:id="rId12"/>
    <p:sldId id="264" r:id="rId13"/>
    <p:sldId id="294" r:id="rId14"/>
    <p:sldId id="293" r:id="rId15"/>
    <p:sldId id="265" r:id="rId16"/>
    <p:sldId id="267" r:id="rId17"/>
    <p:sldId id="291" r:id="rId18"/>
    <p:sldId id="295" r:id="rId19"/>
    <p:sldId id="269" r:id="rId20"/>
    <p:sldId id="270" r:id="rId21"/>
    <p:sldId id="271" r:id="rId22"/>
    <p:sldId id="273" r:id="rId23"/>
    <p:sldId id="274" r:id="rId24"/>
    <p:sldId id="275" r:id="rId25"/>
    <p:sldId id="277" r:id="rId26"/>
    <p:sldId id="278" r:id="rId27"/>
    <p:sldId id="280" r:id="rId28"/>
    <p:sldId id="281" r:id="rId29"/>
    <p:sldId id="282" r:id="rId30"/>
    <p:sldId id="289" r:id="rId31"/>
    <p:sldId id="285" r:id="rId32"/>
    <p:sldId id="286"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ED4E4"/>
    <a:srgbClr val="B6B6B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315" autoAdjust="0"/>
    <p:restoredTop sz="75429" autoAdjust="0"/>
  </p:normalViewPr>
  <p:slideViewPr>
    <p:cSldViewPr>
      <p:cViewPr>
        <p:scale>
          <a:sx n="50" d="100"/>
          <a:sy n="50" d="100"/>
        </p:scale>
        <p:origin x="-1114" y="21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60" d="100"/>
          <a:sy n="60" d="100"/>
        </p:scale>
        <p:origin x="-1843" y="28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5F7881B8-42FA-4336-AD4D-72C3F6C0FBB8}" type="datetimeFigureOut">
              <a:rPr lang="en-US"/>
              <a:pPr>
                <a:defRPr/>
              </a:pPr>
              <a:t>12/4/2013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0D35F26E-A547-48F0-9E09-54C1A08D42E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8132" name="Slide Number Placeholder 3"/>
          <p:cNvSpPr>
            <a:spLocks noGrp="1"/>
          </p:cNvSpPr>
          <p:nvPr>
            <p:ph type="sldNum" sz="quarter" idx="5"/>
          </p:nvPr>
        </p:nvSpPr>
        <p:spPr bwMode="auto">
          <a:noFill/>
          <a:ln>
            <a:miter lim="800000"/>
            <a:headEnd/>
            <a:tailEnd/>
          </a:ln>
        </p:spPr>
        <p:txBody>
          <a:bodyPr/>
          <a:lstStyle/>
          <a:p>
            <a:fld id="{03B39584-9B83-4B17-BC32-65247B53BA6B}" type="slidenum">
              <a:rPr lang="en-US" smtClean="0">
                <a:cs typeface="Arial" charset="0"/>
              </a:rPr>
              <a:pPr/>
              <a:t>1</a:t>
            </a:fld>
            <a:endParaRPr lang="en-US" smtClean="0">
              <a:cs typeface="Arial" charset="0"/>
            </a:endParaRPr>
          </a:p>
        </p:txBody>
      </p:sp>
      <p:sp>
        <p:nvSpPr>
          <p:cNvPr id="48133" name="Footer Placeholder 1"/>
          <p:cNvSpPr>
            <a:spLocks noGrp="1"/>
          </p:cNvSpPr>
          <p:nvPr>
            <p:ph type="ftr" sz="quarter" idx="4"/>
          </p:nvPr>
        </p:nvSpPr>
        <p:spPr bwMode="auto">
          <a:noFill/>
          <a:ln>
            <a:miter lim="800000"/>
            <a:headEnd/>
            <a:tailEnd/>
          </a:ln>
        </p:spPr>
        <p:txBody>
          <a:bodyPr/>
          <a:lstStyle/>
          <a:p>
            <a:r>
              <a:rPr lang="en-US" smtClean="0">
                <a:cs typeface="Arial" charset="0"/>
              </a:rPr>
              <a:t>Copyright © 2014 Pearson Education Inc.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xfrm>
            <a:off x="304800" y="4191000"/>
            <a:ext cx="6324600" cy="4648200"/>
          </a:xfrm>
          <a:noFill/>
        </p:spPr>
        <p:txBody>
          <a:bodyPr wrap="square" numCol="1" anchor="t" anchorCtr="0" compatLnSpc="1">
            <a:prstTxWarp prst="textNoShape">
              <a:avLst/>
            </a:prstTxWarp>
          </a:bodyPr>
          <a:lstStyle/>
          <a:p>
            <a:pPr eaLnBrk="1" hangingPunct="1">
              <a:spcBef>
                <a:spcPct val="0"/>
              </a:spcBef>
            </a:pPr>
            <a:endParaRPr lang="en-GB" sz="1100" smtClean="0"/>
          </a:p>
        </p:txBody>
      </p:sp>
      <p:sp>
        <p:nvSpPr>
          <p:cNvPr id="61444" name="Slide Number Placeholder 3"/>
          <p:cNvSpPr>
            <a:spLocks noGrp="1"/>
          </p:cNvSpPr>
          <p:nvPr>
            <p:ph type="sldNum" sz="quarter" idx="5"/>
          </p:nvPr>
        </p:nvSpPr>
        <p:spPr bwMode="auto">
          <a:noFill/>
          <a:ln>
            <a:miter lim="800000"/>
            <a:headEnd/>
            <a:tailEnd/>
          </a:ln>
        </p:spPr>
        <p:txBody>
          <a:bodyPr/>
          <a:lstStyle/>
          <a:p>
            <a:fld id="{BBF3737E-E4F7-42A4-8FB7-DBEA0030A696}" type="slidenum">
              <a:rPr lang="en-US" smtClean="0">
                <a:cs typeface="Arial" charset="0"/>
              </a:rPr>
              <a:pPr/>
              <a:t>11</a:t>
            </a:fld>
            <a:endParaRPr lang="en-US" smtClean="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xfrm>
            <a:off x="304800" y="4191000"/>
            <a:ext cx="6324600" cy="4648200"/>
          </a:xfrm>
          <a:noFill/>
        </p:spPr>
        <p:txBody>
          <a:bodyPr wrap="square" numCol="1" anchor="t" anchorCtr="0" compatLnSpc="1">
            <a:prstTxWarp prst="textNoShape">
              <a:avLst/>
            </a:prstTxWarp>
          </a:bodyPr>
          <a:lstStyle/>
          <a:p>
            <a:pPr eaLnBrk="1" hangingPunct="1">
              <a:spcBef>
                <a:spcPct val="0"/>
              </a:spcBef>
            </a:pPr>
            <a:endParaRPr lang="en-GB" sz="1100" smtClean="0"/>
          </a:p>
        </p:txBody>
      </p:sp>
      <p:sp>
        <p:nvSpPr>
          <p:cNvPr id="62468" name="Slide Number Placeholder 3"/>
          <p:cNvSpPr>
            <a:spLocks noGrp="1"/>
          </p:cNvSpPr>
          <p:nvPr>
            <p:ph type="sldNum" sz="quarter" idx="5"/>
          </p:nvPr>
        </p:nvSpPr>
        <p:spPr bwMode="auto">
          <a:noFill/>
          <a:ln>
            <a:miter lim="800000"/>
            <a:headEnd/>
            <a:tailEnd/>
          </a:ln>
        </p:spPr>
        <p:txBody>
          <a:bodyPr/>
          <a:lstStyle/>
          <a:p>
            <a:fld id="{626AF1DD-48C0-44C8-AE9B-42E446A877BC}" type="slidenum">
              <a:rPr lang="en-US" smtClean="0">
                <a:cs typeface="Arial" charset="0"/>
              </a:rPr>
              <a:pPr/>
              <a:t>12</a:t>
            </a:fld>
            <a:endParaRPr lang="en-US" smtClean="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xfrm>
            <a:off x="304800" y="4191000"/>
            <a:ext cx="6324600" cy="4648200"/>
          </a:xfrm>
          <a:noFill/>
        </p:spPr>
        <p:txBody>
          <a:bodyPr wrap="square" numCol="1" anchor="t" anchorCtr="0" compatLnSpc="1">
            <a:prstTxWarp prst="textNoShape">
              <a:avLst/>
            </a:prstTxWarp>
          </a:bodyPr>
          <a:lstStyle/>
          <a:p>
            <a:pPr eaLnBrk="1" hangingPunct="1">
              <a:spcBef>
                <a:spcPct val="0"/>
              </a:spcBef>
            </a:pPr>
            <a:r>
              <a:rPr lang="en-US" sz="1100" smtClean="0"/>
              <a:t>While standardizing where they can, firms may also engage in </a:t>
            </a:r>
            <a:r>
              <a:rPr lang="en-US" sz="1100" b="1" i="1" smtClean="0"/>
              <a:t>adaptation</a:t>
            </a:r>
            <a:r>
              <a:rPr lang="en-US" sz="1100" smtClean="0"/>
              <a:t> when they consider local responsiveness a priority. Adaptation is useful in </a:t>
            </a:r>
            <a:r>
              <a:rPr lang="en-US" sz="1100" i="1" smtClean="0"/>
              <a:t>multidomestic industries</a:t>
            </a:r>
            <a:r>
              <a:rPr lang="en-US" sz="1100" smtClean="0"/>
              <a:t>, like publishing and software, which tailor their offerings to suit individual markets. It may be as straightforward as translating labels, instructions, or books into a foreign language or as complex as completely modifying a product to fit unique market conditions. Local adaptation can provide the marketer with important advantages. </a:t>
            </a:r>
          </a:p>
          <a:p>
            <a:pPr eaLnBrk="1" hangingPunct="1">
              <a:spcBef>
                <a:spcPct val="0"/>
              </a:spcBef>
            </a:pPr>
            <a:r>
              <a:rPr lang="en-US" sz="1100" smtClean="0"/>
              <a:t>Managers consider several different rationales when adapting marketing program elements, which we explore next.</a:t>
            </a:r>
          </a:p>
          <a:p>
            <a:pPr eaLnBrk="1" hangingPunct="1">
              <a:spcBef>
                <a:spcPct val="0"/>
              </a:spcBef>
            </a:pPr>
            <a:r>
              <a:rPr lang="en-US" sz="1100" smtClean="0"/>
              <a:t>■ </a:t>
            </a:r>
            <a:r>
              <a:rPr lang="en-US" sz="1100" i="1" smtClean="0"/>
              <a:t>Differences in national preferences. </a:t>
            </a:r>
            <a:r>
              <a:rPr lang="en-US" sz="1100" smtClean="0"/>
              <a:t>Adaptation may be carried out to modify the offering to the specific, unique wants and needs of customers in individual markets. The dairy producer New Zealand Milk adds ginger and papaya flavoring to its milk products to suit the tastes of Chinese customers. The Netherlands’ Foremost Friesland Co. sells green tea-flavored fresh milk in Thailand. </a:t>
            </a:r>
            <a:br>
              <a:rPr lang="en-US" sz="1100" smtClean="0"/>
            </a:br>
            <a:r>
              <a:rPr lang="en-US" sz="1100" smtClean="0"/>
              <a:t>         When</a:t>
            </a:r>
            <a:r>
              <a:rPr lang="en-US" sz="1100" i="1" smtClean="0"/>
              <a:t>The Simpsons </a:t>
            </a:r>
            <a:r>
              <a:rPr lang="en-US" sz="1100" smtClean="0"/>
              <a:t>cartoon series was broadcast in Saudi Arabia, it was substantially adapted for language and local Islamic sensibilities. The show was renamed </a:t>
            </a:r>
            <a:r>
              <a:rPr lang="en-US" sz="1100" i="1" smtClean="0"/>
              <a:t>Al Shamshoon</a:t>
            </a:r>
            <a:r>
              <a:rPr lang="en-US" sz="1100" smtClean="0"/>
              <a:t>, Homer Simpson’s name was changed to “Omar,” and Bart Simpson became “Badr.” The program aims to win coveted young viewers, who constitute much of the Arab world. In addition to translating the show into Arabic, producers had to address the way the Simpson daughter and mother dress. Producers removed references to practices forbidden by the Qur’an or considered potentially offensive, such as consuming pork and beer. They changed Homer Simpson’s Duff beer to soda, hot dogs to Egyptian beef sausages, and donuts to the popular Arab cookies called </a:t>
            </a:r>
            <a:r>
              <a:rPr lang="en-US" sz="1100" i="1" smtClean="0"/>
              <a:t>kahk</a:t>
            </a:r>
            <a:r>
              <a:rPr lang="en-US" sz="1100" smtClean="0"/>
              <a:t>. Moe’s Bar was edited out of the show. As one Arab viewer told ABC News, “We are a totally different culture, so you can’t talk about the same subject in the same way.”</a:t>
            </a:r>
          </a:p>
          <a:p>
            <a:pPr eaLnBrk="1" hangingPunct="1">
              <a:spcBef>
                <a:spcPct val="0"/>
              </a:spcBef>
            </a:pPr>
            <a:r>
              <a:rPr lang="en-US" sz="1100" smtClean="0"/>
              <a:t>           McDonald’s has been able to standardize its hamburgers across most world markets but not all. Some cultures and religions shun consumption of beef. McDonald’s substitutes lamb or chicken in its burgers in some markets such as India. It also adds additional items such as Kofte burgers (hamburger with special spices) in Turkey. In Hong Kong, burgers are sandwiched between buns made of glutinous rice. McDonald’s outlets in Norway serve “McLaks,” a grilled salmon sandwich with dill sauce. In Berlin, consumers can savor a beer with their double cheeseburgers and fries. In some Arab countries, the “McArabia,” a spicy chicken filet on flatbread, has been a success. Customers in Chile dress their burgers with avocado paste.</a:t>
            </a:r>
          </a:p>
          <a:p>
            <a:pPr eaLnBrk="1" hangingPunct="1">
              <a:spcBef>
                <a:spcPct val="0"/>
              </a:spcBef>
            </a:pPr>
            <a:endParaRPr lang="en-US" sz="1100" smtClean="0"/>
          </a:p>
        </p:txBody>
      </p:sp>
      <p:sp>
        <p:nvSpPr>
          <p:cNvPr id="63492" name="Slide Number Placeholder 3"/>
          <p:cNvSpPr>
            <a:spLocks noGrp="1"/>
          </p:cNvSpPr>
          <p:nvPr>
            <p:ph type="sldNum" sz="quarter" idx="5"/>
          </p:nvPr>
        </p:nvSpPr>
        <p:spPr bwMode="auto">
          <a:noFill/>
          <a:ln>
            <a:miter lim="800000"/>
            <a:headEnd/>
            <a:tailEnd/>
          </a:ln>
        </p:spPr>
        <p:txBody>
          <a:bodyPr/>
          <a:lstStyle/>
          <a:p>
            <a:fld id="{FA71A6CC-1257-459B-A381-9E78B2787A19}" type="slidenum">
              <a:rPr lang="en-US" smtClean="0">
                <a:cs typeface="Arial" charset="0"/>
              </a:rPr>
              <a:pPr/>
              <a:t>13</a:t>
            </a:fld>
            <a:endParaRPr lang="en-US" smtClean="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xfrm>
            <a:off x="304800" y="4191000"/>
            <a:ext cx="6172200" cy="4724400"/>
          </a:xfrm>
          <a:noFill/>
        </p:spPr>
        <p:txBody>
          <a:bodyPr wrap="square" numCol="1" anchor="t" anchorCtr="0" compatLnSpc="1">
            <a:prstTxWarp prst="textNoShape">
              <a:avLst/>
            </a:prstTxWarp>
          </a:bodyPr>
          <a:lstStyle/>
          <a:p>
            <a:pPr eaLnBrk="1" hangingPunct="1">
              <a:lnSpc>
                <a:spcPct val="80000"/>
              </a:lnSpc>
              <a:spcBef>
                <a:spcPct val="0"/>
              </a:spcBef>
            </a:pPr>
            <a:r>
              <a:rPr lang="en-US" sz="1100" smtClean="0"/>
              <a:t>■ </a:t>
            </a:r>
            <a:r>
              <a:rPr lang="en-US" sz="1100" i="1" smtClean="0"/>
              <a:t>Differences in living standards and economic conditions. </a:t>
            </a:r>
            <a:r>
              <a:rPr lang="en-US" sz="1100" smtClean="0"/>
              <a:t>Because income levels vary substantially around the world, firms attempt to adjust both the pricing and the complexity of their product offerings for individual markets. Microsoft has lowered the price of its software for Thailand, Malaysia, and Indonesia to bring it in line with local purchasing power.  Dell sells inexpensive simplified versions of its computers in developing economies. Inflation and economic recessions also influence pricing policy. A recession signals a drop in consumer confidence, and the firm may need to reduce prices to generate sales. High inflation can rapidly erode profits, even as prices rise. Exchange rate fluctuations also necessitate adjustments. When the importing country currency is weak, the purchasing power of its consumers is reduced.</a:t>
            </a:r>
          </a:p>
          <a:p>
            <a:pPr eaLnBrk="1" hangingPunct="1">
              <a:lnSpc>
                <a:spcPct val="80000"/>
              </a:lnSpc>
              <a:spcBef>
                <a:spcPct val="0"/>
              </a:spcBef>
            </a:pPr>
            <a:r>
              <a:rPr lang="en-US" sz="1100" smtClean="0"/>
              <a:t>■ </a:t>
            </a:r>
            <a:r>
              <a:rPr lang="en-US" sz="1100" i="1" smtClean="0"/>
              <a:t>Differences in laws and regulations. </a:t>
            </a:r>
            <a:r>
              <a:rPr lang="en-US" sz="1100" smtClean="0"/>
              <a:t>Germany, Norway, and Switzerland are among the countries that restrict advertising directed at children. Packaged foods in Europe are often labeled in several different languages, including English, French, German, and Spanish. In Quebec, Canada’s French-speaking province, local law requires product packaging to be in both English and French. In some markets, the use of certain sales promotion activities like coupons and sales contests is restricted.</a:t>
            </a:r>
          </a:p>
          <a:p>
            <a:pPr eaLnBrk="1" hangingPunct="1">
              <a:lnSpc>
                <a:spcPct val="80000"/>
              </a:lnSpc>
              <a:spcBef>
                <a:spcPct val="0"/>
              </a:spcBef>
            </a:pPr>
            <a:r>
              <a:rPr lang="en-US" sz="1100" smtClean="0"/>
              <a:t>■ </a:t>
            </a:r>
            <a:r>
              <a:rPr lang="en-US" sz="1100" i="1" smtClean="0"/>
              <a:t>Differences in national infrastructure. </a:t>
            </a:r>
            <a:r>
              <a:rPr lang="en-US" sz="1100" smtClean="0"/>
              <a:t>The quality and reach of transportation networks, marketing intermediaries, and overall business infrastructure influence the marketing communications and distribution systems that firms employ abroad. Infrastructure is especially poor in the rural parts of developing economies, necessitating innovative approaches for getting products to customers. Road and rail networks in western China are underdeveloped, so firms use small trucks to reach retailers in outlying communities. Undeveloped media also require substantial adaptations to carry marketing communications. In rural Vietnam, most consumers cannot access television, magazines, or the Internet. Radio, billboards, and brochures are favored for targeting low-income buyers. In light of the above rationale, we can identify four primary advantages of adapting an international marketing program to the local market:</a:t>
            </a:r>
          </a:p>
          <a:p>
            <a:pPr eaLnBrk="1" hangingPunct="1">
              <a:lnSpc>
                <a:spcPct val="80000"/>
              </a:lnSpc>
              <a:spcBef>
                <a:spcPct val="0"/>
              </a:spcBef>
            </a:pPr>
            <a:r>
              <a:rPr lang="en-US" sz="1100" b="1" smtClean="0"/>
              <a:t>1. </a:t>
            </a:r>
            <a:r>
              <a:rPr lang="en-US" sz="1100" smtClean="0"/>
              <a:t>Meet the needs of local customers more precisely</a:t>
            </a:r>
          </a:p>
          <a:p>
            <a:pPr eaLnBrk="1" hangingPunct="1">
              <a:lnSpc>
                <a:spcPct val="80000"/>
              </a:lnSpc>
              <a:spcBef>
                <a:spcPct val="0"/>
              </a:spcBef>
            </a:pPr>
            <a:r>
              <a:rPr lang="en-US" sz="1100" b="1" smtClean="0"/>
              <a:t>2. </a:t>
            </a:r>
            <a:r>
              <a:rPr lang="en-US" sz="1100" smtClean="0"/>
              <a:t>Create unique appeal for the product</a:t>
            </a:r>
          </a:p>
          <a:p>
            <a:pPr eaLnBrk="1" hangingPunct="1">
              <a:lnSpc>
                <a:spcPct val="80000"/>
              </a:lnSpc>
              <a:spcBef>
                <a:spcPct val="0"/>
              </a:spcBef>
            </a:pPr>
            <a:r>
              <a:rPr lang="en-US" sz="1100" b="1" smtClean="0"/>
              <a:t>3. </a:t>
            </a:r>
            <a:r>
              <a:rPr lang="en-US" sz="1100" smtClean="0"/>
              <a:t>Comply with local or national government regulations</a:t>
            </a:r>
          </a:p>
          <a:p>
            <a:pPr eaLnBrk="1" hangingPunct="1">
              <a:lnSpc>
                <a:spcPct val="80000"/>
              </a:lnSpc>
              <a:spcBef>
                <a:spcPct val="0"/>
              </a:spcBef>
            </a:pPr>
            <a:r>
              <a:rPr lang="en-US" sz="1100" b="1" smtClean="0"/>
              <a:t>4. </a:t>
            </a:r>
            <a:r>
              <a:rPr lang="en-US" sz="1100" smtClean="0"/>
              <a:t>Achieve greater success in combating local and global competitors</a:t>
            </a:r>
          </a:p>
          <a:p>
            <a:pPr eaLnBrk="1" hangingPunct="1">
              <a:lnSpc>
                <a:spcPct val="80000"/>
              </a:lnSpc>
              <a:spcBef>
                <a:spcPct val="0"/>
              </a:spcBef>
            </a:pPr>
            <a:r>
              <a:rPr lang="en-US" sz="1100" smtClean="0"/>
              <a:t>Managers usually err on the side of standardization because it is easier and less costly than adaptation. Many firms adapt marketing program elements </a:t>
            </a:r>
            <a:r>
              <a:rPr lang="en-US" sz="1100" i="1" smtClean="0"/>
              <a:t>only when necessary </a:t>
            </a:r>
            <a:r>
              <a:rPr lang="en-US" sz="1100" smtClean="0"/>
              <a:t>to respond to local customer preferences and mandated regulations. Typically, for a given product or service, managers both standardize and adapt in varying degrees. Some marketing mix elements are standardized, some are localized, and others require a compromise among corporate, regional, and local decision makers. </a:t>
            </a:r>
          </a:p>
          <a:p>
            <a:pPr eaLnBrk="1" hangingPunct="1">
              <a:lnSpc>
                <a:spcPct val="80000"/>
              </a:lnSpc>
              <a:spcBef>
                <a:spcPct val="0"/>
              </a:spcBef>
            </a:pPr>
            <a:endParaRPr lang="en-US" sz="1100" smtClean="0"/>
          </a:p>
          <a:p>
            <a:pPr eaLnBrk="1" hangingPunct="1">
              <a:lnSpc>
                <a:spcPct val="80000"/>
              </a:lnSpc>
              <a:spcBef>
                <a:spcPct val="0"/>
              </a:spcBef>
            </a:pPr>
            <a:endParaRPr lang="en-US" sz="1100" smtClean="0"/>
          </a:p>
        </p:txBody>
      </p:sp>
      <p:sp>
        <p:nvSpPr>
          <p:cNvPr id="64516" name="Slide Number Placeholder 3"/>
          <p:cNvSpPr>
            <a:spLocks noGrp="1"/>
          </p:cNvSpPr>
          <p:nvPr>
            <p:ph type="sldNum" sz="quarter" idx="5"/>
          </p:nvPr>
        </p:nvSpPr>
        <p:spPr bwMode="auto">
          <a:noFill/>
          <a:ln>
            <a:miter lim="800000"/>
            <a:headEnd/>
            <a:tailEnd/>
          </a:ln>
        </p:spPr>
        <p:txBody>
          <a:bodyPr/>
          <a:lstStyle/>
          <a:p>
            <a:fld id="{AD1B5035-CDEC-428F-8CFF-6DC9A3C6B9F5}" type="slidenum">
              <a:rPr lang="en-US" smtClean="0">
                <a:cs typeface="Arial" charset="0"/>
              </a:rPr>
              <a:pPr/>
              <a:t>14</a:t>
            </a:fld>
            <a:endParaRPr lang="en-US" smtClean="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Developing and maintaining a global brand name is one of the best ways for firms to build global recognition. The Eveready Battery Co. consolidated its various national brand names—such as Ucar, Wonder, and Mazda—into one global brand name, Energizer. The move greatly increased the efficiency of Eveready’s marketing efforts around the world. While most managers conceive brands for a national market and then internationalize them, the preferred approach is to build a global brand from the beginning with input from all major markets. Several firms have succeeded in this approach, including Japan’s Sony Corporation. “Sony” was derived from the Latin for “sound.” The Japanese car company Datsun switched its name to Nissan to create a unified global brand worldwide.</a:t>
            </a:r>
          </a:p>
          <a:p>
            <a:pPr eaLnBrk="1" hangingPunct="1">
              <a:spcBef>
                <a:spcPct val="0"/>
              </a:spcBef>
            </a:pPr>
            <a:r>
              <a:rPr lang="en-US" smtClean="0"/>
              <a:t>          Global branding also helps the MNE compete more effectively with popular local brands that appeal to buyers’ sense of local tradition, pride, and preference. Market leaders Coca-Cola and Pepsi face many local brands around the world. In Europe, popular local brands include Virgin Cola (Britain), Afri-Cola (Germany), Kofola (Czech Republic), and Cuba Cola (Sweden). Cola Turka was developed to challenge the dominance of Coca- Cola and Pepsi in its native Turkey. In Peru, Inca Kola was long a successful local brand that established itself as “Peru’s Drink.” Its experience reveals how local brands can be vulnerable to the market power of strong global brands. In 1999, Coca-Cola purchased 50 percent of the Inca Kola Corporation. Coke and Inca Cola each have about 30 percent of the Peruvian market, giving Coca-Cola an edge since it owns half the other brand.</a:t>
            </a:r>
          </a:p>
          <a:p>
            <a:pPr eaLnBrk="1" hangingPunct="1">
              <a:spcBef>
                <a:spcPct val="0"/>
              </a:spcBef>
            </a:pPr>
            <a:endParaRPr lang="en-US" smtClean="0"/>
          </a:p>
        </p:txBody>
      </p:sp>
      <p:sp>
        <p:nvSpPr>
          <p:cNvPr id="65540" name="Slide Number Placeholder 3"/>
          <p:cNvSpPr>
            <a:spLocks noGrp="1"/>
          </p:cNvSpPr>
          <p:nvPr>
            <p:ph type="sldNum" sz="quarter" idx="5"/>
          </p:nvPr>
        </p:nvSpPr>
        <p:spPr bwMode="auto">
          <a:noFill/>
          <a:ln>
            <a:miter lim="800000"/>
            <a:headEnd/>
            <a:tailEnd/>
          </a:ln>
        </p:spPr>
        <p:txBody>
          <a:bodyPr/>
          <a:lstStyle/>
          <a:p>
            <a:fld id="{589E6F34-CABA-4906-A16D-C2B0D454BCFD}" type="slidenum">
              <a:rPr lang="en-US" smtClean="0">
                <a:cs typeface="Arial" charset="0"/>
              </a:rPr>
              <a:pPr/>
              <a:t>15</a:t>
            </a:fld>
            <a:endParaRPr lang="en-US" smtClean="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xfrm>
            <a:off x="304800" y="4343400"/>
            <a:ext cx="6172200" cy="4114800"/>
          </a:xfrm>
          <a:noFill/>
        </p:spPr>
        <p:txBody>
          <a:bodyPr wrap="square" numCol="1" anchor="t" anchorCtr="0" compatLnSpc="1">
            <a:prstTxWarp prst="textNoShape">
              <a:avLst/>
            </a:prstTxWarp>
          </a:bodyPr>
          <a:lstStyle/>
          <a:p>
            <a:pPr eaLnBrk="1" hangingPunct="1">
              <a:lnSpc>
                <a:spcPct val="90000"/>
              </a:lnSpc>
              <a:spcBef>
                <a:spcPct val="0"/>
              </a:spcBef>
            </a:pPr>
            <a:r>
              <a:rPr lang="en-US" smtClean="0"/>
              <a:t>In developing products with multi-country potential, managers emphasize their commonalities across countries rather than the differences between them.  A basic product will incorporate only core features into which the firm can inexpensively implement variations for individual markets. For instance, while the basic computers Dell sells worldwide are essentially identical, the letters on its keyboards and the languages used in its software are unique to countries or major regions. Many firms design products using </a:t>
            </a:r>
            <a:r>
              <a:rPr lang="en-US" i="1" smtClean="0"/>
              <a:t>modular architecture</a:t>
            </a:r>
            <a:r>
              <a:rPr lang="en-US" smtClean="0"/>
              <a:t>, a collection of </a:t>
            </a:r>
            <a:r>
              <a:rPr lang="en-US" i="1" smtClean="0"/>
              <a:t>standardized </a:t>
            </a:r>
            <a:r>
              <a:rPr lang="en-US" smtClean="0"/>
              <a:t>components and subsystems they can rapidly assemble in various configurations to suit the needs of individual markets. Honda and Toyota design models like the Accord and Corolla around a standardized platform to which modular components, parts, and features are added to suit specific needs and tastes.</a:t>
            </a:r>
          </a:p>
          <a:p>
            <a:pPr eaLnBrk="1" hangingPunct="1">
              <a:lnSpc>
                <a:spcPct val="90000"/>
              </a:lnSpc>
              <a:spcBef>
                <a:spcPct val="0"/>
              </a:spcBef>
            </a:pPr>
            <a:r>
              <a:rPr lang="en-US" smtClean="0"/>
              <a:t>	A </a:t>
            </a:r>
            <a:r>
              <a:rPr lang="en-US" i="1" smtClean="0"/>
              <a:t>global new-product planning team </a:t>
            </a:r>
            <a:r>
              <a:rPr lang="en-US" smtClean="0"/>
              <a:t>is a group within a firm that determines which elements of the product will be standardized and which will be adapted locally. The team also decides how to launch products—with simultaneous release across countries or with sequential release. Sequential release implies launching a product one country at a time and is often preferred for products requiring substantial local adaptation. </a:t>
            </a:r>
          </a:p>
          <a:p>
            <a:pPr eaLnBrk="1" hangingPunct="1">
              <a:lnSpc>
                <a:spcPct val="90000"/>
              </a:lnSpc>
              <a:spcBef>
                <a:spcPct val="0"/>
              </a:spcBef>
            </a:pPr>
            <a:r>
              <a:rPr lang="en-US" smtClean="0"/>
              <a:t> 	Global new-product planning teams are assigned to formulate best practices a firm would implement in all its worldwide units. These teams assemble employees with specialized knowledge and expertise from various geographically diverse units of the MNE, who collaborate in a project to develop workable solutions to common problems. The iXi Bike was designed by a team from Britain, France, and the United States for France’s iXi Bicycle Company. The bike fits easily into the trunk of a small car. The Logiq &amp; Vivid E9 is a mobile ultrasound system developed by a global team from France, Japan, and the United States. Used for medical examinations, the ergonomic equipment offers substantial efficiency with minimal environmental impact. </a:t>
            </a:r>
          </a:p>
          <a:p>
            <a:pPr eaLnBrk="1" hangingPunct="1">
              <a:lnSpc>
                <a:spcPct val="90000"/>
              </a:lnSpc>
              <a:spcBef>
                <a:spcPct val="0"/>
              </a:spcBef>
            </a:pPr>
            <a:endParaRPr lang="en-US" smtClean="0"/>
          </a:p>
        </p:txBody>
      </p:sp>
      <p:sp>
        <p:nvSpPr>
          <p:cNvPr id="67588" name="Slide Number Placeholder 3"/>
          <p:cNvSpPr>
            <a:spLocks noGrp="1"/>
          </p:cNvSpPr>
          <p:nvPr>
            <p:ph type="sldNum" sz="quarter" idx="5"/>
          </p:nvPr>
        </p:nvSpPr>
        <p:spPr bwMode="auto">
          <a:noFill/>
          <a:ln>
            <a:miter lim="800000"/>
            <a:headEnd/>
            <a:tailEnd/>
          </a:ln>
        </p:spPr>
        <p:txBody>
          <a:bodyPr/>
          <a:lstStyle/>
          <a:p>
            <a:fld id="{F700940F-510A-4C13-8824-0C10315044FE}" type="slidenum">
              <a:rPr lang="en-US" smtClean="0">
                <a:cs typeface="Arial" charset="0"/>
              </a:rPr>
              <a:pPr/>
              <a:t>16</a:t>
            </a:fld>
            <a:endParaRPr lang="en-US" smtClean="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xfrm>
            <a:off x="304800" y="4343400"/>
            <a:ext cx="6172200" cy="4114800"/>
          </a:xfrm>
          <a:noFill/>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68612" name="Slide Number Placeholder 3"/>
          <p:cNvSpPr>
            <a:spLocks noGrp="1"/>
          </p:cNvSpPr>
          <p:nvPr>
            <p:ph type="sldNum" sz="quarter" idx="5"/>
          </p:nvPr>
        </p:nvSpPr>
        <p:spPr bwMode="auto">
          <a:noFill/>
          <a:ln>
            <a:miter lim="800000"/>
            <a:headEnd/>
            <a:tailEnd/>
          </a:ln>
        </p:spPr>
        <p:txBody>
          <a:bodyPr/>
          <a:lstStyle/>
          <a:p>
            <a:fld id="{DF79F807-A53C-43A7-A87B-4E551044E48F}" type="slidenum">
              <a:rPr lang="en-US" smtClean="0">
                <a:cs typeface="Arial" charset="0"/>
              </a:rPr>
              <a:pPr/>
              <a:t>17</a:t>
            </a:fld>
            <a:endParaRPr lang="en-US" smtClean="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Pricing is complex. It is even more difficult in international business, with multiple currencies, trade barriers, additional cost considerations, potential government regulation, and typically longer distribution channels.  Prices often invite competitive reaction, which can drive down a price. Conversely, prices can escalate to unreasonable levels because of tariffs, taxes, and higher markups by foreign intermediaries. Price variations among different markets can lead to </a:t>
            </a:r>
            <a:r>
              <a:rPr lang="en-US" b="1" smtClean="0"/>
              <a:t>gray market activity</a:t>
            </a:r>
            <a:r>
              <a:rPr lang="en-US" smtClean="0"/>
              <a:t>—legal importation of genuine products into a country by intermediaries other than authorized distributors (also known as parallel imports). We discuss gray markets later in this chapter. Prices influence customers’ perception of value, determine the level of motivation of foreign intermediaries, affect promotional spending and strategy, and compensate for weaknesses in other elements of the marketing mix. Let’s explore the unique aspects of international pricing.  </a:t>
            </a:r>
          </a:p>
          <a:p>
            <a:pPr eaLnBrk="1" hangingPunct="1">
              <a:spcBef>
                <a:spcPct val="0"/>
              </a:spcBef>
            </a:pPr>
            <a:endParaRPr lang="en-US" smtClean="0"/>
          </a:p>
        </p:txBody>
      </p:sp>
      <p:sp>
        <p:nvSpPr>
          <p:cNvPr id="69636" name="Slide Number Placeholder 3"/>
          <p:cNvSpPr>
            <a:spLocks noGrp="1"/>
          </p:cNvSpPr>
          <p:nvPr>
            <p:ph type="sldNum" sz="quarter" idx="5"/>
          </p:nvPr>
        </p:nvSpPr>
        <p:spPr bwMode="auto">
          <a:noFill/>
          <a:ln>
            <a:miter lim="800000"/>
            <a:headEnd/>
            <a:tailEnd/>
          </a:ln>
        </p:spPr>
        <p:txBody>
          <a:bodyPr/>
          <a:lstStyle/>
          <a:p>
            <a:fld id="{2F797450-FCD8-449C-9787-E361F7B32B12}" type="slidenum">
              <a:rPr lang="en-US" smtClean="0">
                <a:cs typeface="Arial" charset="0"/>
              </a:rPr>
              <a:pPr/>
              <a:t>18</a:t>
            </a:fld>
            <a:endParaRPr lang="en-US" smtClean="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xfrm>
            <a:off x="381000" y="4267200"/>
            <a:ext cx="6172200" cy="4648200"/>
          </a:xfrm>
          <a:noFill/>
        </p:spPr>
        <p:txBody>
          <a:bodyPr wrap="square" numCol="1" anchor="t" anchorCtr="0" compatLnSpc="1">
            <a:prstTxWarp prst="textNoShape">
              <a:avLst/>
            </a:prstTxWarp>
          </a:bodyPr>
          <a:lstStyle/>
          <a:p>
            <a:pPr eaLnBrk="1" hangingPunct="1">
              <a:lnSpc>
                <a:spcPct val="90000"/>
              </a:lnSpc>
              <a:spcBef>
                <a:spcPct val="0"/>
              </a:spcBef>
            </a:pPr>
            <a:r>
              <a:rPr lang="en-US" i="1" smtClean="0"/>
              <a:t>Nature of the market. </a:t>
            </a:r>
            <a:r>
              <a:rPr lang="en-US" smtClean="0"/>
              <a:t>Buyers’ income level and demographic profile are major factors that influence their ability to pay for products and services. Most countries are emerging markets or developing economies where the majority of consumers lack significant disposable income. Thus, prices must be set lower. Regulation, climate, infrastructure, and other factors in foreign markets may also require the firm to spend money to modify a product or its distribution.  Governments impose tariffs that lead to higher prices. They also enforce health rules, safety standards, and other regulations that increase the cost of doing business locally. Canada imposes price limits on prescription drugs, which reduces pharmaceutical firms’ pricing flexibility.</a:t>
            </a:r>
          </a:p>
          <a:p>
            <a:pPr eaLnBrk="1" hangingPunct="1">
              <a:lnSpc>
                <a:spcPct val="90000"/>
              </a:lnSpc>
              <a:spcBef>
                <a:spcPct val="0"/>
              </a:spcBef>
            </a:pPr>
            <a:r>
              <a:rPr lang="en-US" i="1" smtClean="0"/>
              <a:t>Nature of the product or industry. </a:t>
            </a:r>
            <a:r>
              <a:rPr lang="en-US" smtClean="0"/>
              <a:t>Products with substantial added value—such as cars or high-end computers—usually necessitate charging relatively high prices. A specialized product, or one with a technological edge, gives a company greater price flexibility. When the firm holds a relative monopoly in a product (such as Microsoft’s operating system software), it can generally charge premium prices.</a:t>
            </a:r>
          </a:p>
          <a:p>
            <a:pPr eaLnBrk="1" hangingPunct="1">
              <a:lnSpc>
                <a:spcPct val="90000"/>
              </a:lnSpc>
              <a:spcBef>
                <a:spcPct val="0"/>
              </a:spcBef>
            </a:pPr>
            <a:r>
              <a:rPr lang="en-US" i="1" smtClean="0"/>
              <a:t>Type of distribution system. </a:t>
            </a:r>
            <a:r>
              <a:rPr lang="en-US" smtClean="0"/>
              <a:t>Exporting firms rely on independent distributors based abroad. Some of these distributors occasionally modify export pricing to suit their own goals. Some distributors mark up prices substantially—up to 200 percent in some countries—which may harm the manufacturer’s image and pricing strategy in the market. By contrast, when the firm internationalizes via FDI by establishing company-owned marketing subsidiaries abroad, management maintains control over their pricing strategy. </a:t>
            </a:r>
          </a:p>
          <a:p>
            <a:pPr eaLnBrk="1" hangingPunct="1">
              <a:lnSpc>
                <a:spcPct val="90000"/>
              </a:lnSpc>
              <a:spcBef>
                <a:spcPct val="0"/>
              </a:spcBef>
            </a:pPr>
            <a:r>
              <a:rPr lang="en-US" i="1" smtClean="0"/>
              <a:t>Location of the production facility. </a:t>
            </a:r>
            <a:r>
              <a:rPr lang="en-US" smtClean="0"/>
              <a:t>Locating manufacturing in those countries with low-cost labor enables a firm to charge lower prices. Locating factories in or near major markets cuts transportation costs and may reduce problems created by foreign exchange fluctuations. During the 1980s, Toyota and Honda built car factories in the United States, their most important foreign market. Mazda retained much of its manufacturing in Japan, exporting its cars to the United States. As the Japanese yen appreciated against the dollar, Mazda had to raise its prices, which hurt U.S. sales.</a:t>
            </a:r>
          </a:p>
          <a:p>
            <a:pPr eaLnBrk="1" hangingPunct="1">
              <a:lnSpc>
                <a:spcPct val="90000"/>
              </a:lnSpc>
              <a:spcBef>
                <a:spcPct val="0"/>
              </a:spcBef>
            </a:pPr>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707FE8FC-72A6-4B85-BAEF-FA2B41162B73}" type="slidenum">
              <a:rPr lang="en-US" smtClean="0">
                <a:cs typeface="Arial" charset="0"/>
              </a:rPr>
              <a:pPr/>
              <a:t>19</a:t>
            </a:fld>
            <a:endParaRPr lang="en-US" smtClean="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exhibit provides a comprehensive list of internal and external factors that influence how firms set international prices. Internally, management accounts for its own objectives regarding profit and market share, the cost of goods sold, and the degree of control desired over pricing of the firm’s products abroad. Externally, management must account for customer characteristics, competitor prices, exchange rates, tariffs, taxes, and costs related to generating international sales, as well as transporting and distributing the goods. Many countries in Europe and elsewhere charge value-added taxes (VATs) on imported products. Unlike a sales tax, which is calculated based on the retail sales price, the VAT is determined as a percentage of the gross margin—the difference between the sales price and the cost to the seller of the item sold. In the EU, for example, VAT rates range between 15 and 25 percent. </a:t>
            </a:r>
          </a:p>
          <a:p>
            <a:pPr eaLnBrk="1" hangingPunct="1">
              <a:spcBef>
                <a:spcPct val="0"/>
              </a:spcBef>
            </a:pPr>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a:lstStyle/>
          <a:p>
            <a:fld id="{6B956764-A186-4C42-A91A-E7614837615E}" type="slidenum">
              <a:rPr lang="en-US" smtClean="0">
                <a:cs typeface="Arial" charset="0"/>
              </a:rPr>
              <a:pPr/>
              <a:t>20</a:t>
            </a:fld>
            <a:endParaRPr lang="en-US"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BA48AB7A-C6F6-4D6B-A90C-862B81758335}" type="slidenum">
              <a:rPr lang="en-US" smtClean="0">
                <a:cs typeface="Arial" charset="0"/>
              </a:rPr>
              <a:pPr/>
              <a:t>2</a:t>
            </a:fld>
            <a:endParaRPr lang="en-US" smtClean="0">
              <a:cs typeface="Arial" charset="0"/>
            </a:endParaRPr>
          </a:p>
        </p:txBody>
      </p:sp>
      <p:sp>
        <p:nvSpPr>
          <p:cNvPr id="51203"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51204" name="Rectangle 3"/>
          <p:cNvSpPr>
            <a:spLocks noGrp="1" noChangeArrowheads="1"/>
          </p:cNvSpPr>
          <p:nvPr>
            <p:ph type="body" idx="1"/>
          </p:nvPr>
        </p:nvSpPr>
        <p:spPr bwMode="auto">
          <a:xfrm>
            <a:off x="914400" y="4343400"/>
            <a:ext cx="5029200" cy="4114800"/>
          </a:xfrm>
          <a:noFill/>
        </p:spPr>
        <p:txBody>
          <a:bodyPr wrap="square" lIns="89190" tIns="44595" rIns="89190" bIns="44595" numCol="1" anchor="t" anchorCtr="0" compatLnSpc="1">
            <a:prstTxWarp prst="textNoShape">
              <a:avLst/>
            </a:prstTxWarp>
          </a:bodyPr>
          <a:lstStyle/>
          <a:p>
            <a:pPr marL="223838" indent="-223838"/>
            <a:endParaRPr lang="id-ID" sz="14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 </a:t>
            </a:r>
            <a:r>
              <a:rPr lang="en-US" i="1" smtClean="0"/>
              <a:t>Rigid cost-plus pricing </a:t>
            </a:r>
            <a:r>
              <a:rPr lang="en-US" smtClean="0"/>
              <a:t>refers to setting a fixed price for all export markets. It is an approach favored by less experienced exporters. In most cases, management simply adds a flat percentage to the domestic price to compensate for the added costs of doing business abroad. The export customer’s final price includes a mark-up to cover transporting and marketing the product, as well as profit margins for both intermediaries and the manufacturer. A key disadvantage of this method is that it often fails to account for local market conditions, such as buyer demand, income level, and competition. </a:t>
            </a:r>
            <a:br>
              <a:rPr lang="en-US" smtClean="0"/>
            </a:br>
            <a:r>
              <a:rPr lang="en-US" smtClean="0"/>
              <a:t>       In </a:t>
            </a:r>
            <a:r>
              <a:rPr lang="en-US" i="1" smtClean="0"/>
              <a:t>flexible cost-plus pricing</a:t>
            </a:r>
            <a:r>
              <a:rPr lang="en-US" smtClean="0"/>
              <a:t>, management includes any added costs of doing business abroad in its final price. At the same time, management also accounts for local market and competitive conditions, such as customer purchasing power, demand, competitor prices, and other external variables. This approach is more sophisticated than rigid cost-plus pricing because it accounts for specific circumstances in the target market. For example, the fashion retailer Zara uses this approach, adapting prices to suit conditions in each of the countries where it does business. </a:t>
            </a:r>
            <a:br>
              <a:rPr lang="en-US" smtClean="0"/>
            </a:br>
            <a:r>
              <a:rPr lang="en-US" smtClean="0"/>
              <a:t>       In highly competitive markets, the firm may set prices to cover only its variable costs, but not its fixed costs. This is known as </a:t>
            </a:r>
            <a:r>
              <a:rPr lang="en-US" i="1" smtClean="0"/>
              <a:t>incremental pricing</a:t>
            </a:r>
            <a:r>
              <a:rPr lang="en-US" smtClean="0"/>
              <a:t>. Here, management assumes fixed costs are already paid from sales of the product in the firm’s home country or other markets. The approach enables the firm to offer competitive prices, but it may result in suboptimal profits. </a:t>
            </a:r>
          </a:p>
          <a:p>
            <a:pPr eaLnBrk="1" hangingPunct="1">
              <a:spcBef>
                <a:spcPct val="0"/>
              </a:spcBef>
            </a:pPr>
            <a:endParaRPr lang="en-US" smtClean="0"/>
          </a:p>
        </p:txBody>
      </p:sp>
      <p:sp>
        <p:nvSpPr>
          <p:cNvPr id="73732" name="Slide Number Placeholder 3"/>
          <p:cNvSpPr>
            <a:spLocks noGrp="1"/>
          </p:cNvSpPr>
          <p:nvPr>
            <p:ph type="sldNum" sz="quarter" idx="5"/>
          </p:nvPr>
        </p:nvSpPr>
        <p:spPr bwMode="auto">
          <a:noFill/>
          <a:ln>
            <a:miter lim="800000"/>
            <a:headEnd/>
            <a:tailEnd/>
          </a:ln>
        </p:spPr>
        <p:txBody>
          <a:bodyPr/>
          <a:lstStyle/>
          <a:p>
            <a:fld id="{D6099D7D-C01A-4805-8198-C9DB08E0768A}" type="slidenum">
              <a:rPr lang="en-US" smtClean="0">
                <a:cs typeface="Arial" charset="0"/>
              </a:rPr>
              <a:pPr/>
              <a:t>21</a:t>
            </a:fld>
            <a:endParaRPr lang="en-US" smtClean="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4756" name="Slide Number Placeholder 3"/>
          <p:cNvSpPr>
            <a:spLocks noGrp="1"/>
          </p:cNvSpPr>
          <p:nvPr>
            <p:ph type="sldNum" sz="quarter" idx="5"/>
          </p:nvPr>
        </p:nvSpPr>
        <p:spPr bwMode="auto">
          <a:noFill/>
          <a:ln>
            <a:miter lim="800000"/>
            <a:headEnd/>
            <a:tailEnd/>
          </a:ln>
        </p:spPr>
        <p:txBody>
          <a:bodyPr/>
          <a:lstStyle/>
          <a:p>
            <a:fld id="{1F7AF3F3-C99C-40F0-88D4-1A0146F74052}" type="slidenum">
              <a:rPr lang="en-US" smtClean="0">
                <a:cs typeface="Arial" charset="0"/>
              </a:rPr>
              <a:pPr/>
              <a:t>22</a:t>
            </a:fld>
            <a:endParaRPr lang="en-US" smtClean="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Corporations can use five key strategies to combat export price escalation abroad, which is reviewed next.</a:t>
            </a:r>
          </a:p>
          <a:p>
            <a:pPr eaLnBrk="1" hangingPunct="1">
              <a:spcBef>
                <a:spcPct val="0"/>
              </a:spcBef>
            </a:pPr>
            <a:r>
              <a:rPr lang="en-US" b="1" smtClean="0"/>
              <a:t>1. </a:t>
            </a:r>
            <a:r>
              <a:rPr lang="en-US" i="1" smtClean="0"/>
              <a:t>Shorten the distribution channel </a:t>
            </a:r>
            <a:r>
              <a:rPr lang="en-US" smtClean="0"/>
              <a:t>to establish a more direct route to reach the final customer by bypassing some intermediaries in the channel. With a shorter channel, there are fewer intermediaries to compensate, which reduces the product’s final price.</a:t>
            </a:r>
          </a:p>
          <a:p>
            <a:pPr eaLnBrk="1" hangingPunct="1">
              <a:spcBef>
                <a:spcPct val="0"/>
              </a:spcBef>
            </a:pPr>
            <a:r>
              <a:rPr lang="en-US" b="1" smtClean="0"/>
              <a:t>2. </a:t>
            </a:r>
            <a:r>
              <a:rPr lang="en-US" i="1" smtClean="0"/>
              <a:t>Redesign the product </a:t>
            </a:r>
            <a:r>
              <a:rPr lang="en-US" smtClean="0"/>
              <a:t>to remove costly features. Whirlpool developed a no-frills, simplified washing machine that it manufactures inexpensively and sells for a lower price in developing economies.</a:t>
            </a:r>
          </a:p>
          <a:p>
            <a:pPr eaLnBrk="1" hangingPunct="1">
              <a:spcBef>
                <a:spcPct val="0"/>
              </a:spcBef>
            </a:pPr>
            <a:r>
              <a:rPr lang="en-US" b="1" smtClean="0"/>
              <a:t>3. </a:t>
            </a:r>
            <a:r>
              <a:rPr lang="en-US" i="1" smtClean="0"/>
              <a:t>Ship products unassembled, </a:t>
            </a:r>
            <a:r>
              <a:rPr lang="en-US" smtClean="0"/>
              <a:t>as parts and components, to qualify for lower import tariffs. Then perform final assembly in the foreign market, ideally by using low-cost labor. Some firms have their product assembled in Foreign Trade Zones, where import costs are lower and government incentives may be available.</a:t>
            </a:r>
          </a:p>
          <a:p>
            <a:pPr eaLnBrk="1" hangingPunct="1">
              <a:spcBef>
                <a:spcPct val="0"/>
              </a:spcBef>
            </a:pPr>
            <a:r>
              <a:rPr lang="en-US" b="1" smtClean="0"/>
              <a:t>4. </a:t>
            </a:r>
            <a:r>
              <a:rPr lang="en-US" i="1" smtClean="0"/>
              <a:t>Reclassify the exported product </a:t>
            </a:r>
            <a:r>
              <a:rPr lang="en-US" smtClean="0"/>
              <a:t>to qualify for lower tariffs. Suppose Motorola faces a high tariff when exporting “telecommunications equipment” to Bolivia. By having the product reclassified as “computer equipment,” Motorola might be able to export the product under a lower tariff. The practice is possible because imported products often fit more than one product category for determining tariffs.</a:t>
            </a:r>
          </a:p>
          <a:p>
            <a:pPr eaLnBrk="1" hangingPunct="1">
              <a:spcBef>
                <a:spcPct val="0"/>
              </a:spcBef>
            </a:pPr>
            <a:r>
              <a:rPr lang="en-US" b="1" smtClean="0"/>
              <a:t>5. </a:t>
            </a:r>
            <a:r>
              <a:rPr lang="en-US" i="1" smtClean="0"/>
              <a:t>Move production or sourcing to another country </a:t>
            </a:r>
            <a:r>
              <a:rPr lang="en-US" smtClean="0"/>
              <a:t>to take advantage of lower production costs or favorable currency rates.</a:t>
            </a:r>
          </a:p>
          <a:p>
            <a:pPr eaLnBrk="1" hangingPunct="1">
              <a:spcBef>
                <a:spcPct val="0"/>
              </a:spcBef>
            </a:pPr>
            <a:endParaRPr lang="en-US" smtClean="0"/>
          </a:p>
        </p:txBody>
      </p:sp>
      <p:sp>
        <p:nvSpPr>
          <p:cNvPr id="75780" name="Slide Number Placeholder 3"/>
          <p:cNvSpPr>
            <a:spLocks noGrp="1"/>
          </p:cNvSpPr>
          <p:nvPr>
            <p:ph type="sldNum" sz="quarter" idx="5"/>
          </p:nvPr>
        </p:nvSpPr>
        <p:spPr bwMode="auto">
          <a:noFill/>
          <a:ln>
            <a:miter lim="800000"/>
            <a:headEnd/>
            <a:tailEnd/>
          </a:ln>
        </p:spPr>
        <p:txBody>
          <a:bodyPr/>
          <a:lstStyle/>
          <a:p>
            <a:fld id="{E918869E-F6CF-476C-87C6-8C3D38C65506}" type="slidenum">
              <a:rPr lang="en-US" smtClean="0">
                <a:cs typeface="Arial" charset="0"/>
              </a:rPr>
              <a:pPr/>
              <a:t>23</a:t>
            </a:fld>
            <a:endParaRPr lang="en-US" smtClean="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xfrm>
            <a:off x="381000" y="4343400"/>
            <a:ext cx="6172200" cy="4572000"/>
          </a:xfrm>
          <a:noFill/>
        </p:spPr>
        <p:txBody>
          <a:bodyPr wrap="square" numCol="1" anchor="t" anchorCtr="0" compatLnSpc="1">
            <a:prstTxWarp prst="textNoShape">
              <a:avLst/>
            </a:prstTxWarp>
          </a:bodyPr>
          <a:lstStyle/>
          <a:p>
            <a:pPr eaLnBrk="1" hangingPunct="1">
              <a:spcBef>
                <a:spcPct val="0"/>
              </a:spcBef>
            </a:pPr>
            <a:r>
              <a:rPr lang="en-US" smtClean="0"/>
              <a:t>When the Ford parts plant in South Africa sells parts to the Ford factory in Spain, it charges a transfer price for this intracorporate transaction. This price generally differs from the market prices Ford charges its external customers. MNEs like Ford attempt to manage internal prices primarily for two reasons.  First, it gives them a way to repatriate—that is, bring back to the home country—the profits from a country that restricts MNEs from taking their earnings out, often due to a shortage of its own currency. High prices charged to its foreign affiliate serve as an alternative means of transferring money out of the affiliate’s country. The strategy works because controls imposed on money transferred in this way are not normally as strict as controls imposed on straight repatriation of profits. Second, transfer pricing can help MNEs shift profits out of a country with high corporate income taxes into a country with low corporate income taxes to increase company-wide profitability. In this case, the MNE may opt to maximize the expenses (and therefore minimize the profits) of the foreign-country affiliate by charging high prices for goods sold to the affiliate. MNEs typically centralize transfer pricing under the direction of the chief financial officer at corporate headquarters. A firm’s favored subsidiary is sometimes allowed to </a:t>
            </a:r>
            <a:r>
              <a:rPr lang="en-US" i="1" smtClean="0"/>
              <a:t>source at or below cost </a:t>
            </a:r>
            <a:r>
              <a:rPr lang="en-US" smtClean="0"/>
              <a:t>and </a:t>
            </a:r>
            <a:r>
              <a:rPr lang="en-US" i="1" smtClean="0"/>
              <a:t>sell at a relatively high price </a:t>
            </a:r>
            <a:r>
              <a:rPr lang="en-US" smtClean="0"/>
              <a:t>when transacting with other subsidiaries.  The MNE headquarters allows the given subsidiary favorable treatment in order to  optimize profits of the firm as a whole.  This benefit frequently comes at a cost. First, there is the complication of internal control measures. Manipulating transfer prices may make it more difficult to determine the true profit contribution of a subsidiary. Second, morale problems typically surface at a subsidiary whose profit performance has been made to look worse than it really is. Third, some subsidiary managers may react negatively to price manipulation. Fourth, as local businesses, subsidiaries must abide by local accounting rules. Legal problems will arise if they follow accounting standards not accepted by the host government.  </a:t>
            </a:r>
          </a:p>
          <a:p>
            <a:pPr eaLnBrk="1" hangingPunct="1">
              <a:spcBef>
                <a:spcPct val="0"/>
              </a:spcBef>
            </a:pPr>
            <a:endParaRPr lang="en-US" smtClean="0"/>
          </a:p>
        </p:txBody>
      </p:sp>
      <p:sp>
        <p:nvSpPr>
          <p:cNvPr id="77828" name="Slide Number Placeholder 3"/>
          <p:cNvSpPr>
            <a:spLocks noGrp="1"/>
          </p:cNvSpPr>
          <p:nvPr>
            <p:ph type="sldNum" sz="quarter" idx="5"/>
          </p:nvPr>
        </p:nvSpPr>
        <p:spPr bwMode="auto">
          <a:noFill/>
          <a:ln>
            <a:miter lim="800000"/>
            <a:headEnd/>
            <a:tailEnd/>
          </a:ln>
        </p:spPr>
        <p:txBody>
          <a:bodyPr/>
          <a:lstStyle/>
          <a:p>
            <a:fld id="{9CDE2818-D52C-4945-9DBB-B0BA1C679154}" type="slidenum">
              <a:rPr lang="en-US" smtClean="0">
                <a:cs typeface="Arial" charset="0"/>
              </a:rPr>
              <a:pPr/>
              <a:t>24</a:t>
            </a:fld>
            <a:endParaRPr lang="en-US" smtClean="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Gray marketers</a:t>
            </a:r>
            <a:r>
              <a:rPr lang="en-US" smtClean="0"/>
              <a:t> are unauthorized intermediaries that are typically independent entrepreneurs. Because their transactions parallel those of authorized distributors, gray market activity is also called </a:t>
            </a:r>
            <a:r>
              <a:rPr lang="en-US" i="1" smtClean="0"/>
              <a:t>parallel importation</a:t>
            </a:r>
            <a:r>
              <a:rPr lang="en-US" smtClean="0"/>
              <a:t>. In Canada, drug prices are determined by the government, which essentially imposes price controls. Consequently, drug prices are often lower there than in the United States. Because of this difference, some U.S. consumers purchase their prescription drugs from online pharmacies in Canada with savings. The U.S. Food and Drug Administration discourages such imports, suggesting the authenticity, efficacy, or safety of these purchases are not guaranteed. Gray market activity is also common in automobiles, cameras, watches, computers, perfumes, and even construction equipment.</a:t>
            </a:r>
          </a:p>
          <a:p>
            <a:pPr eaLnBrk="1" hangingPunct="1">
              <a:spcBef>
                <a:spcPct val="0"/>
              </a:spcBef>
            </a:pPr>
            <a:r>
              <a:rPr lang="en-US" smtClean="0"/>
              <a:t>      The root cause of gray market activity is a large enough difference in price of the same product between two countries. Such price differences arise due to: (i) the manufacturer’s inability to coordinate prices across its markets; (ii) deliberate efforts by the firm to charge higher prices in some countries when competitive conditions permit; or (iii) exchange rate fluctuations that result in a price gap between products priced in two different currencies. </a:t>
            </a:r>
          </a:p>
          <a:p>
            <a:pPr eaLnBrk="1" hangingPunct="1">
              <a:spcBef>
                <a:spcPct val="0"/>
              </a:spcBef>
            </a:pPr>
            <a:endParaRPr lang="en-US" smtClean="0"/>
          </a:p>
        </p:txBody>
      </p:sp>
      <p:sp>
        <p:nvSpPr>
          <p:cNvPr id="78852" name="Slide Number Placeholder 3"/>
          <p:cNvSpPr>
            <a:spLocks noGrp="1"/>
          </p:cNvSpPr>
          <p:nvPr>
            <p:ph type="sldNum" sz="quarter" idx="5"/>
          </p:nvPr>
        </p:nvSpPr>
        <p:spPr bwMode="auto">
          <a:noFill/>
          <a:ln>
            <a:miter lim="800000"/>
            <a:headEnd/>
            <a:tailEnd/>
          </a:ln>
        </p:spPr>
        <p:txBody>
          <a:bodyPr/>
          <a:lstStyle/>
          <a:p>
            <a:fld id="{A8F77B16-7B7A-414F-8F65-36432943B8C2}" type="slidenum">
              <a:rPr lang="en-US" smtClean="0">
                <a:cs typeface="Arial" charset="0"/>
              </a:rPr>
              <a:pPr/>
              <a:t>25</a:t>
            </a:fld>
            <a:endParaRPr lang="en-US" smtClean="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Manufacturers of branded products are concerned about gray market activity because it can lead to:</a:t>
            </a:r>
          </a:p>
          <a:p>
            <a:pPr eaLnBrk="1" hangingPunct="1">
              <a:spcBef>
                <a:spcPct val="0"/>
              </a:spcBef>
            </a:pPr>
            <a:r>
              <a:rPr lang="en-US" b="1" smtClean="0"/>
              <a:t>1. </a:t>
            </a:r>
            <a:r>
              <a:rPr lang="en-US" i="1" smtClean="0"/>
              <a:t>A tarnished brand image </a:t>
            </a:r>
            <a:r>
              <a:rPr lang="en-US" smtClean="0"/>
              <a:t>when customers realize the product is available at a lower price through alternative channels, particularly less-prestigious outlets.</a:t>
            </a:r>
          </a:p>
          <a:p>
            <a:pPr eaLnBrk="1" hangingPunct="1">
              <a:spcBef>
                <a:spcPct val="0"/>
              </a:spcBef>
            </a:pPr>
            <a:r>
              <a:rPr lang="en-US" b="1" smtClean="0"/>
              <a:t>2. </a:t>
            </a:r>
            <a:r>
              <a:rPr lang="en-US" i="1" smtClean="0"/>
              <a:t>Strained manufacturer-distributor relations </a:t>
            </a:r>
            <a:r>
              <a:rPr lang="en-US" smtClean="0"/>
              <a:t>that can arise when parallel imports result in lost sales to authorized distributors.</a:t>
            </a:r>
          </a:p>
          <a:p>
            <a:pPr eaLnBrk="1" hangingPunct="1">
              <a:spcBef>
                <a:spcPct val="0"/>
              </a:spcBef>
            </a:pPr>
            <a:r>
              <a:rPr lang="en-US" b="1" smtClean="0"/>
              <a:t>3. </a:t>
            </a:r>
            <a:r>
              <a:rPr lang="en-US" i="1" smtClean="0"/>
              <a:t>Disruptions in company planning </a:t>
            </a:r>
            <a:r>
              <a:rPr lang="en-US" smtClean="0"/>
              <a:t>that occur in regional sales forecasting, pricing strategies, merchandising plans, and general marketing efforts.</a:t>
            </a:r>
          </a:p>
          <a:p>
            <a:pPr eaLnBrk="1" hangingPunct="1">
              <a:spcBef>
                <a:spcPct val="0"/>
              </a:spcBef>
            </a:pPr>
            <a:endParaRPr lang="en-US" smtClean="0"/>
          </a:p>
        </p:txBody>
      </p:sp>
      <p:sp>
        <p:nvSpPr>
          <p:cNvPr id="79876" name="Slide Number Placeholder 3"/>
          <p:cNvSpPr>
            <a:spLocks noGrp="1"/>
          </p:cNvSpPr>
          <p:nvPr>
            <p:ph type="sldNum" sz="quarter" idx="5"/>
          </p:nvPr>
        </p:nvSpPr>
        <p:spPr bwMode="auto">
          <a:noFill/>
          <a:ln>
            <a:miter lim="800000"/>
            <a:headEnd/>
            <a:tailEnd/>
          </a:ln>
        </p:spPr>
        <p:txBody>
          <a:bodyPr/>
          <a:lstStyle/>
          <a:p>
            <a:fld id="{1D57E7E7-BA82-4F6E-93C2-E6E48DB82C4E}" type="slidenum">
              <a:rPr lang="en-US" smtClean="0">
                <a:cs typeface="Arial" charset="0"/>
              </a:rPr>
              <a:pPr/>
              <a:t>26</a:t>
            </a:fld>
            <a:endParaRPr lang="en-US" smtClean="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Managers can pursue at least four strategies to cope with gray market imports.</a:t>
            </a:r>
          </a:p>
          <a:p>
            <a:pPr eaLnBrk="1" hangingPunct="1">
              <a:spcBef>
                <a:spcPct val="0"/>
              </a:spcBef>
            </a:pPr>
            <a:r>
              <a:rPr lang="en-US" b="1" smtClean="0"/>
              <a:t>1. </a:t>
            </a:r>
            <a:r>
              <a:rPr lang="en-US" smtClean="0"/>
              <a:t>Aggressively cut prices in countries and regions targeted by gray market brokers.</a:t>
            </a:r>
          </a:p>
          <a:p>
            <a:pPr eaLnBrk="1" hangingPunct="1">
              <a:spcBef>
                <a:spcPct val="0"/>
              </a:spcBef>
            </a:pPr>
            <a:r>
              <a:rPr lang="en-US" b="1" smtClean="0"/>
              <a:t>2. </a:t>
            </a:r>
            <a:r>
              <a:rPr lang="en-US" smtClean="0"/>
              <a:t>Hinder the flow of products into markets where gray market brokers procure the product. For instance, in dealing with the pharmaceutical gray market between Canada and the United States, the U.S. firm Pfizer could reduce shipment of its cholesterol drug Lipitor to Canada to levels just sufficient for local use by Canadians. </a:t>
            </a:r>
          </a:p>
          <a:p>
            <a:pPr eaLnBrk="1" hangingPunct="1">
              <a:spcBef>
                <a:spcPct val="0"/>
              </a:spcBef>
            </a:pPr>
            <a:r>
              <a:rPr lang="en-US" b="1" smtClean="0"/>
              <a:t>3. </a:t>
            </a:r>
            <a:r>
              <a:rPr lang="en-US" smtClean="0"/>
              <a:t>Design products with exclusive features that strongly appeal to customers. Adding distinctive features unique to each market reduces the likelihood that products will be channeled elsewhere.</a:t>
            </a:r>
          </a:p>
          <a:p>
            <a:pPr eaLnBrk="1" hangingPunct="1">
              <a:spcBef>
                <a:spcPct val="0"/>
              </a:spcBef>
            </a:pPr>
            <a:r>
              <a:rPr lang="en-US" b="1" smtClean="0"/>
              <a:t>4. </a:t>
            </a:r>
            <a:r>
              <a:rPr lang="en-US" smtClean="0"/>
              <a:t>Publicize the limitations of gray market channels. Trademark owners publicize the disadvantages of buying gray market goods to potential buyers. In the United States, consumers who fill their prescriptions via online pharmacies from Canada have been warned the products may be counterfeit. Indeed, this is a legitimate concern, since counterfeit drugs do make their way into pharmacies in Canada and the United States.</a:t>
            </a:r>
          </a:p>
          <a:p>
            <a:pPr eaLnBrk="1" hangingPunct="1">
              <a:spcBef>
                <a:spcPct val="0"/>
              </a:spcBef>
            </a:pPr>
            <a:r>
              <a:rPr lang="en-US" smtClean="0"/>
              <a:t> </a:t>
            </a:r>
          </a:p>
          <a:p>
            <a:pPr eaLnBrk="1" hangingPunct="1">
              <a:spcBef>
                <a:spcPct val="0"/>
              </a:spcBef>
            </a:pPr>
            <a:r>
              <a:rPr lang="en-US" smtClean="0"/>
              <a:t> </a:t>
            </a:r>
          </a:p>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a:lstStyle/>
          <a:p>
            <a:fld id="{8B0C04D7-206E-4B55-8040-0B37CA2B4ED9}" type="slidenum">
              <a:rPr lang="en-US" smtClean="0">
                <a:cs typeface="Arial" charset="0"/>
              </a:rPr>
              <a:pPr/>
              <a:t>27</a:t>
            </a:fld>
            <a:endParaRPr lang="en-US" smtClean="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Firms conduct advertising via </a:t>
            </a:r>
            <a:r>
              <a:rPr lang="en-US" i="1" smtClean="0"/>
              <a:t>media</a:t>
            </a:r>
            <a:r>
              <a:rPr lang="en-US" smtClean="0"/>
              <a:t>, which includes direct mail, radio, television, cinema, billboards, transit, print media, and the Internet. </a:t>
            </a:r>
            <a:r>
              <a:rPr lang="en-US" i="1" smtClean="0"/>
              <a:t>Transit</a:t>
            </a:r>
            <a:r>
              <a:rPr lang="en-US" smtClean="0"/>
              <a:t> refers to ads placed in buses, trains, and subways; they are particularly useful in large cities. </a:t>
            </a:r>
            <a:r>
              <a:rPr lang="en-US" i="1" smtClean="0"/>
              <a:t>Print media</a:t>
            </a:r>
            <a:r>
              <a:rPr lang="en-US" smtClean="0"/>
              <a:t> are newspapers, magazines, and trade journals. Managers assess the availability and viability of media by examining the amount and types of advertising spending already occurring in each market. In 2012, advertising expenditures on major media surpassed approximately $170 billion in North America, $100 billion in Western Europe and $125 billion in the Asia-Pacific region. Total spending on advertising worldwide reached almost $500 billion. Five western firms—Yum Brands, Pernod Ricard, Avon Products, Colgate-Palmolive, and P&amp;G—spend more than 10 percent of their ad budgets in just one country, China.</a:t>
            </a:r>
          </a:p>
          <a:p>
            <a:pPr eaLnBrk="1" hangingPunct="1">
              <a:spcBef>
                <a:spcPct val="0"/>
              </a:spcBef>
            </a:pPr>
            <a:endParaRPr lang="en-US" smtClean="0"/>
          </a:p>
        </p:txBody>
      </p:sp>
      <p:sp>
        <p:nvSpPr>
          <p:cNvPr id="81924" name="Slide Number Placeholder 3"/>
          <p:cNvSpPr>
            <a:spLocks noGrp="1"/>
          </p:cNvSpPr>
          <p:nvPr>
            <p:ph type="sldNum" sz="quarter" idx="5"/>
          </p:nvPr>
        </p:nvSpPr>
        <p:spPr bwMode="auto">
          <a:noFill/>
          <a:ln>
            <a:miter lim="800000"/>
            <a:headEnd/>
            <a:tailEnd/>
          </a:ln>
        </p:spPr>
        <p:txBody>
          <a:bodyPr/>
          <a:lstStyle/>
          <a:p>
            <a:fld id="{C0F53FFD-342B-4560-AE82-BDFB86D936FA}" type="slidenum">
              <a:rPr lang="en-US" smtClean="0">
                <a:cs typeface="Arial" charset="0"/>
              </a:rPr>
              <a:pPr/>
              <a:t>28</a:t>
            </a:fld>
            <a:endParaRPr lang="en-US" smtClean="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2948" name="Slide Number Placeholder 3"/>
          <p:cNvSpPr>
            <a:spLocks noGrp="1"/>
          </p:cNvSpPr>
          <p:nvPr>
            <p:ph type="sldNum" sz="quarter" idx="5"/>
          </p:nvPr>
        </p:nvSpPr>
        <p:spPr bwMode="auto">
          <a:noFill/>
          <a:ln>
            <a:miter lim="800000"/>
            <a:headEnd/>
            <a:tailEnd/>
          </a:ln>
        </p:spPr>
        <p:txBody>
          <a:bodyPr/>
          <a:lstStyle/>
          <a:p>
            <a:fld id="{51E47089-22C2-42A2-B8BD-C6B12D2F78C5}" type="slidenum">
              <a:rPr lang="en-US" smtClean="0">
                <a:cs typeface="Arial" charset="0"/>
              </a:rPr>
              <a:pPr/>
              <a:t>29</a:t>
            </a:fld>
            <a:endParaRPr lang="en-US" smtClean="0">
              <a:cs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304800" y="4267200"/>
            <a:ext cx="6172200" cy="4648200"/>
          </a:xfrm>
        </p:spPr>
        <p:txBody>
          <a:bodyPr>
            <a:normAutofit lnSpcReduction="10000"/>
          </a:bodyPr>
          <a:lstStyle/>
          <a:p>
            <a:pPr eaLnBrk="1" fontAlgn="auto" hangingPunct="1">
              <a:spcBef>
                <a:spcPts val="0"/>
              </a:spcBef>
              <a:spcAft>
                <a:spcPts val="0"/>
              </a:spcAft>
              <a:defRPr/>
            </a:pPr>
            <a:r>
              <a:rPr lang="en-US" dirty="0" smtClean="0"/>
              <a:t>Distribution is the most inflexible of the marketing program elements—once a firm establishes a distribution channel, it may be difficult to change it. The most common approaches to international distribution include engaging independent intermediaries (for exporting firms), or establishing marketing and sales subsidiaries directly in target markets (an FDI-based approach). The exporting firm ships goods to its intermediary, which moves the product through customs and the foreign distribution channel to retail outlets or end users.</a:t>
            </a:r>
          </a:p>
          <a:p>
            <a:pPr eaLnBrk="1" fontAlgn="auto" hangingPunct="1">
              <a:spcBef>
                <a:spcPts val="0"/>
              </a:spcBef>
              <a:spcAft>
                <a:spcPts val="0"/>
              </a:spcAft>
              <a:defRPr/>
            </a:pPr>
            <a:r>
              <a:rPr lang="en-US" dirty="0" smtClean="0"/>
              <a:t>             By contrast, the foreign direct investor establishes its own operations in the market, working directly with customers and retailers to move offerings through the channel into the local marketplace. Using this approach, the firm will lease, acquire, or set up a sales office, warehouse, or an entire distribution channel, directly in the target market. Direct investment provides various advantages. First, it helps ensure control over marketing and distribution activities in the target market. Second, it facilitates monitoring the performance of employees and other actors in the local market. Third, it allows the firm to get close to the market, which is especially helpful when the market is complex or rapidly changing. A key disadvantage of direct investment is that it is costly.</a:t>
            </a:r>
          </a:p>
          <a:p>
            <a:pPr eaLnBrk="1" fontAlgn="auto" hangingPunct="1">
              <a:spcBef>
                <a:spcPts val="0"/>
              </a:spcBef>
              <a:spcAft>
                <a:spcPts val="0"/>
              </a:spcAft>
              <a:defRPr/>
            </a:pPr>
            <a:r>
              <a:rPr lang="en-US" dirty="0" smtClean="0"/>
              <a:t>            Some firms bypass traditional distribution systems altogether by using </a:t>
            </a:r>
            <a:r>
              <a:rPr lang="en-US" i="1" dirty="0" smtClean="0"/>
              <a:t>direct marketing</a:t>
            </a:r>
            <a:r>
              <a:rPr lang="en-US" dirty="0" smtClean="0"/>
              <a:t>—selling directly to end users. It typically implies using the Internet to provide detailed product information and the means for foreigners to buy offerings. Some firms such as Amazon.com are entirely Internet based, with no retail stores. Others, such as Coles, Tesco, and Home Depot, combine direct marketing with traditional retailing.</a:t>
            </a:r>
          </a:p>
          <a:p>
            <a:pPr eaLnBrk="1" fontAlgn="auto" hangingPunct="1">
              <a:spcBef>
                <a:spcPts val="0"/>
              </a:spcBef>
              <a:spcAft>
                <a:spcPts val="0"/>
              </a:spcAft>
              <a:defRPr/>
            </a:pPr>
            <a:r>
              <a:rPr lang="en-US" dirty="0" smtClean="0"/>
              <a:t> </a:t>
            </a:r>
            <a:r>
              <a:rPr lang="en-US" i="1" dirty="0" smtClean="0"/>
              <a:t>            Channel length </a:t>
            </a:r>
            <a:r>
              <a:rPr lang="en-US" dirty="0" smtClean="0"/>
              <a:t>refers to the number of distributors or other intermediaries that it takes to get the product from the manufacturer to the market. The longer the channel, the more intermediaries the firm must compensate, and the costlier the channel. For example, Japan is characterized by long distribution channels involving numerous intermediaries. High channel costs contribute to international price escalation, creating a competitive disadvantage for the firm.</a:t>
            </a:r>
            <a:endParaRPr lang="en-US" dirty="0"/>
          </a:p>
        </p:txBody>
      </p:sp>
      <p:sp>
        <p:nvSpPr>
          <p:cNvPr id="86020" name="Slide Number Placeholder 3"/>
          <p:cNvSpPr>
            <a:spLocks noGrp="1"/>
          </p:cNvSpPr>
          <p:nvPr>
            <p:ph type="sldNum" sz="quarter" idx="5"/>
          </p:nvPr>
        </p:nvSpPr>
        <p:spPr bwMode="auto">
          <a:noFill/>
          <a:ln>
            <a:miter lim="800000"/>
            <a:headEnd/>
            <a:tailEnd/>
          </a:ln>
        </p:spPr>
        <p:txBody>
          <a:bodyPr/>
          <a:lstStyle/>
          <a:p>
            <a:fld id="{4277BBEF-BF04-4478-BDF4-DE7602DAD801}" type="slidenum">
              <a:rPr lang="en-US" smtClean="0">
                <a:cs typeface="Arial" charset="0"/>
              </a:rPr>
              <a:pPr/>
              <a:t>30</a:t>
            </a:fld>
            <a:endParaRPr lang="en-US" smtClean="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53252" name="Slide Number Placeholder 3"/>
          <p:cNvSpPr>
            <a:spLocks noGrp="1"/>
          </p:cNvSpPr>
          <p:nvPr>
            <p:ph type="sldNum" sz="quarter" idx="5"/>
          </p:nvPr>
        </p:nvSpPr>
        <p:spPr bwMode="auto">
          <a:noFill/>
          <a:ln>
            <a:miter lim="800000"/>
            <a:headEnd/>
            <a:tailEnd/>
          </a:ln>
        </p:spPr>
        <p:txBody>
          <a:bodyPr/>
          <a:lstStyle/>
          <a:p>
            <a:fld id="{A727CD4F-3F39-4065-9E9D-15C7B408EFB1}" type="slidenum">
              <a:rPr lang="en-US" smtClean="0">
                <a:cs typeface="Arial" charset="0"/>
              </a:rPr>
              <a:pPr/>
              <a:t>3</a:t>
            </a:fld>
            <a:endParaRPr lang="en-US" smtClean="0">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a gradually globalizing world, foreign customers increasingly seek uniform and consistent prices, quality, and customer service. </a:t>
            </a:r>
            <a:r>
              <a:rPr lang="en-US" b="1" dirty="0" smtClean="0"/>
              <a:t>Global account management (GAM) </a:t>
            </a:r>
            <a:r>
              <a:rPr lang="en-US" dirty="0" smtClean="0"/>
              <a:t>means serving a key global customer in a consistent and standardized manner, regardless of where in the world it operates. </a:t>
            </a:r>
            <a:r>
              <a:rPr lang="en-US" dirty="0" err="1" smtClean="0"/>
              <a:t>Walmart</a:t>
            </a:r>
            <a:r>
              <a:rPr lang="en-US" dirty="0" smtClean="0"/>
              <a:t> is a key global account for Procter &amp; Gamble, purchasing a substantial amount of P&amp;G products. </a:t>
            </a:r>
            <a:r>
              <a:rPr lang="en-US" dirty="0" err="1" smtClean="0"/>
              <a:t>Walmart</a:t>
            </a:r>
            <a:r>
              <a:rPr lang="en-US" dirty="0" smtClean="0"/>
              <a:t> expects consistent service, including uniform prices for the same P&amp;G product regardless of where in the world it is delivered. Key accounts such as </a:t>
            </a:r>
            <a:r>
              <a:rPr lang="en-US" dirty="0" err="1" smtClean="0"/>
              <a:t>Migros</a:t>
            </a:r>
            <a:r>
              <a:rPr lang="en-US" dirty="0" smtClean="0"/>
              <a:t>, Zellers, and </a:t>
            </a:r>
            <a:r>
              <a:rPr lang="en-US" dirty="0" err="1" smtClean="0"/>
              <a:t>Walmart</a:t>
            </a:r>
            <a:r>
              <a:rPr lang="en-US" dirty="0" smtClean="0"/>
              <a:t> typically purchase from a collection of preferred suppliers that meet their specifications. Suppliers target these key customers by shifting resources from national, regional, and function-based operations to GAM, whose programs feature dedicated cross-functional teams, specialized coordination activities for specific accounts, and formalized structures and processes. Private IT-based portals facilitate the implementation of such systems. Each global customer is assigned a global account manager, or team, who provides the customer with coordinated marketing support and service across various countries. </a:t>
            </a:r>
          </a:p>
          <a:p>
            <a:pPr eaLnBrk="1" hangingPunct="1">
              <a:spcBef>
                <a:spcPct val="0"/>
              </a:spcBef>
            </a:pPr>
            <a:r>
              <a:rPr lang="en-US" dirty="0" smtClean="0"/>
              <a:t> </a:t>
            </a:r>
          </a:p>
          <a:p>
            <a:pPr eaLnBrk="1" hangingPunct="1">
              <a:spcBef>
                <a:spcPct val="0"/>
              </a:spcBef>
            </a:pP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a:lstStyle/>
          <a:p>
            <a:fld id="{69C40828-3912-4D25-8BCE-46C099284ADC}" type="slidenum">
              <a:rPr lang="en-US" smtClean="0">
                <a:cs typeface="Arial" charset="0"/>
              </a:rPr>
              <a:pPr/>
              <a:t>31</a:t>
            </a:fld>
            <a:endParaRPr lang="en-US"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55300" name="Slide Number Placeholder 3"/>
          <p:cNvSpPr>
            <a:spLocks noGrp="1"/>
          </p:cNvSpPr>
          <p:nvPr>
            <p:ph type="sldNum" sz="quarter" idx="5"/>
          </p:nvPr>
        </p:nvSpPr>
        <p:spPr bwMode="auto">
          <a:noFill/>
          <a:ln>
            <a:miter lim="800000"/>
            <a:headEnd/>
            <a:tailEnd/>
          </a:ln>
        </p:spPr>
        <p:txBody>
          <a:bodyPr/>
          <a:lstStyle/>
          <a:p>
            <a:fld id="{61293B0F-D443-40BB-9AEA-AF1B87F457E7}" type="slidenum">
              <a:rPr lang="en-US" smtClean="0">
                <a:cs typeface="Arial" charset="0"/>
              </a:rPr>
              <a:pPr/>
              <a:t>4</a:t>
            </a:fld>
            <a:endParaRPr lang="en-US" smtClean="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Market segmentation </a:t>
            </a:r>
            <a:r>
              <a:rPr lang="en-US" smtClean="0"/>
              <a:t>refers to the process of dividing the firm’s total customer base into homogeneous clusters in a way that allows management to formulate unique marketing strategies for each group. Within each market segment, customers exhibit similar characteristics, including income level, lifestyle, demographic profile, and desired product benefits. For example, in selling its earthmoving equipment, Caterpillar develops distinct marketing approaches for several major market segments, including construction firms, farmers, and the military. In setting prices, Caterpillar creates value-priced tractors for farmers, moderately priced earthmoving equipment for construction firms, and high-priced, heavy-duty trucks and other vehicles for the military.</a:t>
            </a:r>
          </a:p>
          <a:p>
            <a:pPr eaLnBrk="1" hangingPunct="1">
              <a:spcBef>
                <a:spcPct val="0"/>
              </a:spcBef>
            </a:pPr>
            <a:r>
              <a:rPr lang="en-US" smtClean="0"/>
              <a:t>           In international business, firms frequently form market segments by grouping countries based on macro-level variables, such as level of economic development or cultural dimensions. Many MNEs group Latin American countries based on a common language (Spanish) or the European countries based on shared economic conditions. This approach has proven most effective for product categories in which governments play a key regulatory role (such as telecommunications, medical products, and processed foods) or where national characteristics prevail in determining product acceptance and usage.</a:t>
            </a:r>
          </a:p>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a:lstStyle/>
          <a:p>
            <a:fld id="{E6911F0D-CF49-47EE-8E42-1E770BB29A20}" type="slidenum">
              <a:rPr lang="en-US" smtClean="0">
                <a:cs typeface="Arial" charset="0"/>
              </a:rPr>
              <a:pPr/>
              <a:t>5</a:t>
            </a:fld>
            <a:endParaRPr lang="en-US"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xfrm>
            <a:off x="228600" y="4267200"/>
            <a:ext cx="6400800" cy="4648200"/>
          </a:xfrm>
          <a:noFill/>
        </p:spPr>
        <p:txBody>
          <a:bodyPr wrap="square" numCol="1" anchor="t" anchorCtr="0" compatLnSpc="1">
            <a:prstTxWarp prst="textNoShape">
              <a:avLst/>
            </a:prstTxWarp>
          </a:bodyPr>
          <a:lstStyle/>
          <a:p>
            <a:pPr eaLnBrk="1" hangingPunct="1">
              <a:spcBef>
                <a:spcPct val="0"/>
              </a:spcBef>
            </a:pPr>
            <a:r>
              <a:rPr lang="en-US" smtClean="0"/>
              <a:t>When targeting global market segments, firms target these buyers with relatively uniform marketing programs.  For example, MTV and Levi Strauss both target a largely homogenous youth market that exists around most of the world. This segment generally follows global media, is quick to embrace new fashions and trends, and has significant disposable income. Another global market segment is frequent business travelers. They tend to be more affluent and are eager consumers of premium products that represent luxury and sophisticated style.</a:t>
            </a:r>
          </a:p>
          <a:p>
            <a:pPr eaLnBrk="1" hangingPunct="1">
              <a:spcBef>
                <a:spcPct val="0"/>
              </a:spcBef>
            </a:pPr>
            <a:r>
              <a:rPr lang="en-US" smtClean="0"/>
              <a:t>        The firm’s objective in pursuing global market segments is to uniquely position its offerings in the minds of target customers. </a:t>
            </a:r>
            <a:r>
              <a:rPr lang="en-US" i="1" smtClean="0"/>
              <a:t>Positioning </a:t>
            </a:r>
            <a:r>
              <a:rPr lang="en-US" smtClean="0"/>
              <a:t>is a marketing strategy in which the firm develops both the product and its marketing to evoke a distinct impression in the customer’s mind, emphasizing differences from all competitive offerings. In the theme park business, Disney positions itself as standing for family values and “good, clean fun” to attract families around the world.  Starbucks aims for customers with sophisticated tastes who do not mind paying several dollars for a cup of coffee. BMW wants to compete in the premium car market segment.</a:t>
            </a:r>
          </a:p>
          <a:p>
            <a:pPr eaLnBrk="1" hangingPunct="1">
              <a:spcBef>
                <a:spcPct val="0"/>
              </a:spcBef>
            </a:pPr>
            <a:r>
              <a:rPr lang="en-US" smtClean="0"/>
              <a:t>         Positioning may also evoke the specific </a:t>
            </a:r>
            <a:r>
              <a:rPr lang="en-US" i="1" smtClean="0"/>
              <a:t>attributes </a:t>
            </a:r>
            <a:r>
              <a:rPr lang="en-US" smtClean="0"/>
              <a:t>consumers associate with a product.  Diet Coke elicits an image of someone who needs to lose or maintain weight. When Coca- Cola first entered Japan, research revealed that Japanese women do not like products labeled “diet,” nor is the population considered overweight. Thus, management altered the product’s positioning in Japan by changing the name to Coke Light. Internationalizing firms aim for a </a:t>
            </a:r>
            <a:r>
              <a:rPr lang="en-US" i="1" smtClean="0"/>
              <a:t>global positioning strategy</a:t>
            </a:r>
            <a:r>
              <a:rPr lang="en-US" smtClean="0"/>
              <a:t>, which positions the offering similarly in the minds of buyers worldwide. Starbucks, Volvo, and Sony successfully use this approach. Consumers around the world view these strong brands in the same way. Global positioning strategy reduces international marketing costs by addressing the shared expectations of a global customer market segment.</a:t>
            </a:r>
          </a:p>
          <a:p>
            <a:pPr eaLnBrk="1" hangingPunct="1">
              <a:spcBef>
                <a:spcPct val="0"/>
              </a:spcBef>
            </a:pPr>
            <a:endParaRPr lang="en-US" smtClean="0"/>
          </a:p>
        </p:txBody>
      </p:sp>
      <p:sp>
        <p:nvSpPr>
          <p:cNvPr id="57348" name="Slide Number Placeholder 3"/>
          <p:cNvSpPr>
            <a:spLocks noGrp="1"/>
          </p:cNvSpPr>
          <p:nvPr>
            <p:ph type="sldNum" sz="quarter" idx="5"/>
          </p:nvPr>
        </p:nvSpPr>
        <p:spPr bwMode="auto">
          <a:noFill/>
          <a:ln>
            <a:miter lim="800000"/>
            <a:headEnd/>
            <a:tailEnd/>
          </a:ln>
        </p:spPr>
        <p:txBody>
          <a:bodyPr/>
          <a:lstStyle/>
          <a:p>
            <a:fld id="{9661AED3-8814-4C5D-B2D9-FEA37586262A}" type="slidenum">
              <a:rPr lang="en-US" smtClean="0">
                <a:cs typeface="Arial" charset="0"/>
              </a:rPr>
              <a:pPr/>
              <a:t>6</a:t>
            </a:fld>
            <a:endParaRPr lang="en-US" smtClean="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smtClean="0"/>
              <a:t>In addition to guiding targeting and positioning, global marketing strategy also articulates the degree to which the firm’s marketing program should vary between different foreign markets. With </a:t>
            </a:r>
            <a:r>
              <a:rPr lang="en-US" b="1" smtClean="0"/>
              <a:t>adaptation, </a:t>
            </a:r>
            <a:r>
              <a:rPr lang="en-US" smtClean="0"/>
              <a:t>the firm modifies one or more elements of its international marketing program to accommodate specific customer requirements in a particular market. </a:t>
            </a:r>
            <a:r>
              <a:rPr lang="en-US" b="1" smtClean="0"/>
              <a:t>Standardization </a:t>
            </a:r>
            <a:r>
              <a:rPr lang="en-US" smtClean="0"/>
              <a:t>makes the marketing program elements uniform, with a view to targeting entire regions, or even the global marketplace, with the same product or service.</a:t>
            </a:r>
          </a:p>
          <a:p>
            <a:pPr eaLnBrk="1" hangingPunct="1">
              <a:lnSpc>
                <a:spcPct val="90000"/>
              </a:lnSpc>
              <a:spcBef>
                <a:spcPct val="0"/>
              </a:spcBef>
            </a:pPr>
            <a:r>
              <a:rPr lang="en-US" smtClean="0"/>
              <a:t>        We identified the key elements of the marketing program (sometimes called the </a:t>
            </a:r>
            <a:r>
              <a:rPr lang="en-US" i="1" smtClean="0"/>
              <a:t>marketing mix</a:t>
            </a:r>
            <a:r>
              <a:rPr lang="en-US" smtClean="0"/>
              <a:t>) affected by the standardization/ adaptation decision. These are: global branding and product development, international pricing, international marketing communications, and international distribution. In the international context, marketing strategy tackles the complexity of having both global and local competitors, as well as cross-national differences in culture, language, living standards, economic conditions, regulations, and quality of business infrastructure. A key challenge is to resolve the trade-offs between standardization and adaptation.</a:t>
            </a:r>
          </a:p>
          <a:p>
            <a:pPr eaLnBrk="1" hangingPunct="1">
              <a:lnSpc>
                <a:spcPct val="90000"/>
              </a:lnSpc>
              <a:spcBef>
                <a:spcPct val="0"/>
              </a:spcBef>
            </a:pPr>
            <a:r>
              <a:rPr lang="en-US" smtClean="0"/>
              <a:t>         When they enter international markets, managers undertake a broad corporate strategy in which they attempt to strike the ideal balance between </a:t>
            </a:r>
            <a:r>
              <a:rPr lang="en-US" i="1" smtClean="0"/>
              <a:t>global integration </a:t>
            </a:r>
            <a:r>
              <a:rPr lang="en-US" smtClean="0"/>
              <a:t>and </a:t>
            </a:r>
            <a:r>
              <a:rPr lang="en-US" i="1" smtClean="0"/>
              <a:t>local responsiveness</a:t>
            </a:r>
            <a:r>
              <a:rPr lang="en-US" smtClean="0"/>
              <a:t>. Global integration seeks cross-national synergy in the firm’s value-chain activities in order to take maximum advantage of similarities between countries, while local responsiveness aims to meet the specific needs of buyers in individual countries. How the firm resolves the balance between global integration and local responsiveness also affects how it makes standardization and adaptation decisions in its marketing program elements.</a:t>
            </a:r>
          </a:p>
          <a:p>
            <a:pPr eaLnBrk="1" hangingPunct="1">
              <a:lnSpc>
                <a:spcPct val="90000"/>
              </a:lnSpc>
              <a:spcBef>
                <a:spcPct val="0"/>
              </a:spcBef>
            </a:pPr>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73301B61-1BAE-4DA1-998E-A9E9A00133E1}" type="slidenum">
              <a:rPr lang="en-US" smtClean="0">
                <a:cs typeface="Arial" charset="0"/>
              </a:rPr>
              <a:pPr/>
              <a:t>7</a:t>
            </a:fld>
            <a:endParaRPr lang="en-US" smtClean="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xfrm>
            <a:off x="339725" y="4343400"/>
            <a:ext cx="6172200" cy="4114800"/>
          </a:xfrm>
          <a:noFill/>
        </p:spPr>
        <p:txBody>
          <a:bodyPr wrap="square" numCol="1" anchor="t" anchorCtr="0" compatLnSpc="1">
            <a:prstTxWarp prst="textNoShape">
              <a:avLst/>
            </a:prstTxWarp>
          </a:bodyPr>
          <a:lstStyle/>
          <a:p>
            <a:pPr eaLnBrk="1" hangingPunct="1">
              <a:lnSpc>
                <a:spcPct val="90000"/>
              </a:lnSpc>
              <a:spcBef>
                <a:spcPct val="0"/>
              </a:spcBef>
            </a:pPr>
            <a:r>
              <a:rPr lang="en-US" smtClean="0"/>
              <a:t>Popular consumer products like Sony’s PlayStation, Rolex watches, and Louis Vuitton handbags are largely standardized around the world. </a:t>
            </a:r>
          </a:p>
          <a:p>
            <a:pPr eaLnBrk="1" hangingPunct="1">
              <a:lnSpc>
                <a:spcPct val="90000"/>
              </a:lnSpc>
              <a:spcBef>
                <a:spcPct val="0"/>
              </a:spcBef>
            </a:pPr>
            <a:endParaRPr lang="en-US" smtClean="0"/>
          </a:p>
          <a:p>
            <a:pPr eaLnBrk="1" hangingPunct="1">
              <a:lnSpc>
                <a:spcPct val="90000"/>
              </a:lnSpc>
              <a:spcBef>
                <a:spcPct val="0"/>
              </a:spcBef>
            </a:pPr>
            <a:r>
              <a:rPr lang="en-US" smtClean="0"/>
              <a:t>Representing a tendency toward global integration, standardization is more likely to be pursued in global industries such as aircraft manufacturing, pharmaceuticals, and credit cards. Airbus, Pfizer, and MasterCard use a standardized marketing strategy with great success. Their offerings are largely uniform across many markets worldwide. A standardized marketing approach is most appropriate when:</a:t>
            </a:r>
          </a:p>
          <a:p>
            <a:pPr eaLnBrk="1" hangingPunct="1">
              <a:lnSpc>
                <a:spcPct val="90000"/>
              </a:lnSpc>
              <a:spcBef>
                <a:spcPct val="0"/>
              </a:spcBef>
            </a:pPr>
            <a:r>
              <a:rPr lang="en-US" smtClean="0"/>
              <a:t>■ Similar market segments exist across countries.</a:t>
            </a:r>
          </a:p>
          <a:p>
            <a:pPr eaLnBrk="1" hangingPunct="1">
              <a:lnSpc>
                <a:spcPct val="90000"/>
              </a:lnSpc>
              <a:spcBef>
                <a:spcPct val="0"/>
              </a:spcBef>
            </a:pPr>
            <a:r>
              <a:rPr lang="en-US" smtClean="0"/>
              <a:t>■ Customers seek similar features in the product or service.</a:t>
            </a:r>
          </a:p>
          <a:p>
            <a:pPr eaLnBrk="1" hangingPunct="1">
              <a:lnSpc>
                <a:spcPct val="90000"/>
              </a:lnSpc>
              <a:spcBef>
                <a:spcPct val="0"/>
              </a:spcBef>
            </a:pPr>
            <a:r>
              <a:rPr lang="en-US" smtClean="0"/>
              <a:t>■ Products have universal specifications.</a:t>
            </a:r>
          </a:p>
          <a:p>
            <a:pPr eaLnBrk="1" hangingPunct="1">
              <a:lnSpc>
                <a:spcPct val="90000"/>
              </a:lnSpc>
              <a:spcBef>
                <a:spcPct val="0"/>
              </a:spcBef>
            </a:pPr>
            <a:r>
              <a:rPr lang="en-US" smtClean="0"/>
              <a:t>■ Business customers have converging expectations or needs regarding specifications, quality, performance, and other product attributes.</a:t>
            </a:r>
          </a:p>
          <a:p>
            <a:pPr eaLnBrk="1" hangingPunct="1">
              <a:lnSpc>
                <a:spcPct val="90000"/>
              </a:lnSpc>
              <a:spcBef>
                <a:spcPct val="0"/>
              </a:spcBef>
            </a:pPr>
            <a:r>
              <a:rPr lang="en-US" smtClean="0"/>
              <a:t>          The viability of standardization varies across industries and product categories. Commodities, industrial equipment, and technology products lend themselves to a high degree of standardization. Popular consumer electronics like Sony’s PlayStation, Apple’s iPod, and Canon digital cameras, as well as well-known fashion accessories like Rolex watches and Louis Vuitton handbags, are largely standardized around the world. Automotive parts, building materials, dinnerware, and basic food ingredients are other products that require little or no adaptation.   </a:t>
            </a:r>
          </a:p>
          <a:p>
            <a:pPr eaLnBrk="1" hangingPunct="1">
              <a:lnSpc>
                <a:spcPct val="90000"/>
              </a:lnSpc>
              <a:spcBef>
                <a:spcPct val="0"/>
              </a:spcBef>
            </a:pPr>
            <a:endParaRPr lang="en-US" smtClean="0"/>
          </a:p>
        </p:txBody>
      </p:sp>
      <p:sp>
        <p:nvSpPr>
          <p:cNvPr id="59396" name="Slide Number Placeholder 3"/>
          <p:cNvSpPr>
            <a:spLocks noGrp="1"/>
          </p:cNvSpPr>
          <p:nvPr>
            <p:ph type="sldNum" sz="quarter" idx="5"/>
          </p:nvPr>
        </p:nvSpPr>
        <p:spPr bwMode="auto">
          <a:noFill/>
          <a:ln>
            <a:miter lim="800000"/>
            <a:headEnd/>
            <a:tailEnd/>
          </a:ln>
        </p:spPr>
        <p:txBody>
          <a:bodyPr/>
          <a:lstStyle/>
          <a:p>
            <a:fld id="{E860651E-2D17-4796-8BEB-97CE8D00EF03}" type="slidenum">
              <a:rPr lang="en-US" smtClean="0">
                <a:cs typeface="Arial" charset="0"/>
              </a:rPr>
              <a:pPr/>
              <a:t>8</a:t>
            </a:fld>
            <a:endParaRPr lang="en-US" smtClean="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228600" y="4191000"/>
            <a:ext cx="6400800" cy="4953000"/>
          </a:xfrm>
        </p:spPr>
        <p:txBody>
          <a:bodyPr>
            <a:normAutofit lnSpcReduction="10000"/>
          </a:bodyPr>
          <a:lstStyle/>
          <a:p>
            <a:pPr eaLnBrk="1" fontAlgn="auto" hangingPunct="1">
              <a:spcBef>
                <a:spcPts val="0"/>
              </a:spcBef>
              <a:spcAft>
                <a:spcPts val="0"/>
              </a:spcAft>
              <a:defRPr/>
            </a:pPr>
            <a:r>
              <a:rPr lang="en-US" dirty="0" smtClean="0"/>
              <a:t>When managers build on commonalities in customer preferences and attempt to </a:t>
            </a:r>
            <a:r>
              <a:rPr lang="en-US" b="1" i="1" dirty="0" smtClean="0"/>
              <a:t>standardize</a:t>
            </a:r>
            <a:r>
              <a:rPr lang="en-US" dirty="0" smtClean="0"/>
              <a:t> their international marketing program, they can expect at least three types of favorable outcomes.</a:t>
            </a:r>
          </a:p>
          <a:p>
            <a:pPr eaLnBrk="1" fontAlgn="auto" hangingPunct="1">
              <a:spcBef>
                <a:spcPts val="0"/>
              </a:spcBef>
              <a:spcAft>
                <a:spcPts val="0"/>
              </a:spcAft>
              <a:defRPr/>
            </a:pPr>
            <a:r>
              <a:rPr lang="en-US" dirty="0" smtClean="0"/>
              <a:t>■ </a:t>
            </a:r>
            <a:r>
              <a:rPr lang="en-US" i="1" dirty="0" smtClean="0"/>
              <a:t>Cost reduction. </a:t>
            </a:r>
            <a:r>
              <a:rPr lang="en-US" dirty="0" smtClean="0"/>
              <a:t>Standardization reduces costs by making possible economies of scale in design, sourcing, manufacturing, and marketing. Offering a similar marketing program to the global marketplace or across entire regions is more efficient than having to adapt products for each of the numerous individual markets. Electrolux (based in Sweden, www.electrolux.com) once made hundreds of refrigerator models to accommodate the diverse tastes and regulatory requirements of each country in Europe. As product standards and tastes gradually harmonized across the European Union, Electrolux was able to reduce the number of its refrigerator models to a few dozen, consolidate manufacturing facilities, and streamline its marketing activities across the EU. The resulting consolidation saved Electrolux millions of euros. With fewer offerings, the company now focuses its R&amp;D activities on advanced features and superior technology.</a:t>
            </a:r>
          </a:p>
          <a:p>
            <a:pPr eaLnBrk="1" fontAlgn="auto" hangingPunct="1">
              <a:spcBef>
                <a:spcPts val="0"/>
              </a:spcBef>
              <a:spcAft>
                <a:spcPts val="0"/>
              </a:spcAft>
              <a:defRPr/>
            </a:pPr>
            <a:r>
              <a:rPr lang="en-US" dirty="0" smtClean="0"/>
              <a:t>■ </a:t>
            </a:r>
            <a:r>
              <a:rPr lang="en-US" i="1" dirty="0" smtClean="0"/>
              <a:t>Improved planning and control. </a:t>
            </a:r>
            <a:r>
              <a:rPr lang="en-US" dirty="0" smtClean="0"/>
              <a:t>Standardization provides for improved planning and control of value-adding activities. Fewer offerings simplify quality control and reduce the number of replacement parts Electrolux needs to stock. Marketing activities are also simplified. Instead of designing a unique marketing campaign for each country in Europe, the firm is able to simultaneously offer a largely standardized campaign for numerous countries.</a:t>
            </a:r>
            <a:br>
              <a:rPr lang="en-US" dirty="0" smtClean="0"/>
            </a:br>
            <a:r>
              <a:rPr lang="en-US" dirty="0" smtClean="0"/>
              <a:t>■ </a:t>
            </a:r>
            <a:r>
              <a:rPr lang="en-US" i="1" dirty="0" smtClean="0"/>
              <a:t>Ability to portray a consistent image and build global brands. </a:t>
            </a:r>
            <a:r>
              <a:rPr lang="en-US" dirty="0" smtClean="0"/>
              <a:t>A brand is a name, sign, symbol, or design intended to identify the firm’s product and to differentiate it from those of competitors. A </a:t>
            </a:r>
            <a:r>
              <a:rPr lang="en-US" b="1" dirty="0" smtClean="0"/>
              <a:t>global brand </a:t>
            </a:r>
            <a:r>
              <a:rPr lang="en-US" dirty="0" smtClean="0"/>
              <a:t>is one whose positioning, advertising strategy, look, and personality are standardized worldwide. It increases customer interest and reduces the confusion that can arise when the firm offers numerous adapted products and marketing programs.</a:t>
            </a:r>
          </a:p>
          <a:p>
            <a:pPr eaLnBrk="1" fontAlgn="auto" hangingPunct="1">
              <a:spcBef>
                <a:spcPts val="0"/>
              </a:spcBef>
              <a:spcAft>
                <a:spcPts val="0"/>
              </a:spcAft>
              <a:defRPr/>
            </a:pPr>
            <a:r>
              <a:rPr lang="en-US" dirty="0" smtClean="0"/>
              <a:t>  	Gillette (www.gillette.com), the U.S. shaving products division owned by Procter &amp; Gamble, sells the same products using uniform marketing in all the countries where it does business and often introduces them with simultaneous global launches, under universal brand names such as Trak II, Sensor, and Fusion. Gillette’s global approach has achieved an impressive 70 percent global market share and reduced marketing and distribution costs.</a:t>
            </a:r>
            <a:endParaRPr lang="en-US" dirty="0"/>
          </a:p>
        </p:txBody>
      </p:sp>
      <p:sp>
        <p:nvSpPr>
          <p:cNvPr id="60420" name="Slide Number Placeholder 3"/>
          <p:cNvSpPr>
            <a:spLocks noGrp="1"/>
          </p:cNvSpPr>
          <p:nvPr>
            <p:ph type="sldNum" sz="quarter" idx="5"/>
          </p:nvPr>
        </p:nvSpPr>
        <p:spPr bwMode="auto">
          <a:noFill/>
          <a:ln>
            <a:miter lim="800000"/>
            <a:headEnd/>
            <a:tailEnd/>
          </a:ln>
        </p:spPr>
        <p:txBody>
          <a:bodyPr/>
          <a:lstStyle/>
          <a:p>
            <a:fld id="{091C5116-7E38-4ADA-83B9-02D406E3A1B7}" type="slidenum">
              <a:rPr lang="en-US" smtClean="0">
                <a:cs typeface="Arial" charset="0"/>
              </a:rPr>
              <a:pPr/>
              <a:t>9</a:t>
            </a:fld>
            <a:endParaRPr lang="en-US"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75E62F7-8979-49B9-836A-251FDF8C0D0D}"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8FEE6CD1-85CD-489C-A650-C28BFAC1833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D0B7EC8-8373-4B69-BEFA-3C6C30FE6EEF}"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BD3B17CC-6A85-46CA-9604-220EED42E47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B6012B-F381-4863-8CC8-1DFECD0EED40}"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64C462D9-6076-4C82-8C68-FF69C867547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75BCA03A-AF28-4500-B5C0-BEABE0FDF150}"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571DC541-7186-4145-80B7-AFF4F74FB44D}"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1"/>
          </p:nvPr>
        </p:nvSpPr>
        <p:spPr/>
        <p:txBody>
          <a:bodyPr/>
          <a:lstStyle>
            <a:lvl1pPr>
              <a:defRPr/>
            </a:lvl1pPr>
          </a:lstStyle>
          <a:p>
            <a:pPr>
              <a:defRPr/>
            </a:pPr>
            <a:fld id="{3F11513D-60DB-4398-BEA2-FDE6A8E7DEC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98972604-3CC1-47B2-A396-9C98900CFD06}"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44EAB407-D91E-4911-8694-E0B41B099A06}"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41C2AB4A-6946-4945-8F3C-01A6F58F3C74}"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20C02167-8038-4F7B-9705-DFB204A6D7B1}"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EAC9F1BD-6F68-48B5-90ED-D5628F259EB9}" type="datetime1">
              <a:rPr lang="en-US"/>
              <a:pPr>
                <a:defRPr/>
              </a:pPr>
              <a:t>12/4/2013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8AE007A9-57C7-48DE-A4AE-DA88FB43D9D2}"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4067C5FD-8764-45E9-AA5C-FAF53846AA72}" type="datetime1">
              <a:rPr lang="en-US"/>
              <a:pPr>
                <a:defRPr/>
              </a:pPr>
              <a:t>12/4/2013</a:t>
            </a:fld>
            <a:endParaRPr lang="en-US" dirty="0"/>
          </a:p>
        </p:txBody>
      </p:sp>
      <p:sp>
        <p:nvSpPr>
          <p:cNvPr id="8" name="Footer Placeholder 7"/>
          <p:cNvSpPr>
            <a:spLocks noGrp="1"/>
          </p:cNvSpPr>
          <p:nvPr>
            <p:ph type="ftr" sz="quarter" idx="11"/>
          </p:nvPr>
        </p:nvSpPr>
        <p:spPr/>
        <p:txBody>
          <a:bodyPr/>
          <a:lstStyle>
            <a:lvl1pPr>
              <a:defRPr/>
            </a:lvl1pPr>
          </a:lstStyle>
          <a:p>
            <a:r>
              <a:rPr lang="en-US"/>
              <a:t>Copyright © 2014 Pearson Education</a:t>
            </a:r>
          </a:p>
        </p:txBody>
      </p:sp>
      <p:sp>
        <p:nvSpPr>
          <p:cNvPr id="9" name="Slide Number Placeholder 8"/>
          <p:cNvSpPr>
            <a:spLocks noGrp="1"/>
          </p:cNvSpPr>
          <p:nvPr>
            <p:ph type="sldNum" sz="quarter" idx="12"/>
          </p:nvPr>
        </p:nvSpPr>
        <p:spPr/>
        <p:txBody>
          <a:bodyPr/>
          <a:lstStyle>
            <a:lvl1pPr>
              <a:defRPr/>
            </a:lvl1pPr>
          </a:lstStyle>
          <a:p>
            <a:pPr>
              <a:defRPr/>
            </a:pPr>
            <a:fld id="{98614917-20F1-40FB-AA07-98E588B84D9F}"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9768724C-0918-46B1-BDFC-D07C32242AD0}" type="datetime1">
              <a:rPr lang="en-US"/>
              <a:pPr>
                <a:defRPr/>
              </a:pPr>
              <a:t>12/4/2013</a:t>
            </a:fld>
            <a:endParaRPr lang="en-US" dirty="0"/>
          </a:p>
        </p:txBody>
      </p:sp>
      <p:sp>
        <p:nvSpPr>
          <p:cNvPr id="4" name="Footer Placeholder 3"/>
          <p:cNvSpPr>
            <a:spLocks noGrp="1"/>
          </p:cNvSpPr>
          <p:nvPr>
            <p:ph type="ftr" sz="quarter" idx="11"/>
          </p:nvPr>
        </p:nvSpPr>
        <p:spPr/>
        <p:txBody>
          <a:bodyPr/>
          <a:lstStyle>
            <a:lvl1pPr>
              <a:defRPr/>
            </a:lvl1pPr>
          </a:lstStyle>
          <a:p>
            <a:r>
              <a:rPr lang="en-US"/>
              <a:t>Copyright © 2014 Pearson Education</a:t>
            </a:r>
          </a:p>
        </p:txBody>
      </p:sp>
      <p:sp>
        <p:nvSpPr>
          <p:cNvPr id="5" name="Slide Number Placeholder 4"/>
          <p:cNvSpPr>
            <a:spLocks noGrp="1"/>
          </p:cNvSpPr>
          <p:nvPr>
            <p:ph type="sldNum" sz="quarter" idx="12"/>
          </p:nvPr>
        </p:nvSpPr>
        <p:spPr/>
        <p:txBody>
          <a:bodyPr/>
          <a:lstStyle>
            <a:lvl1pPr>
              <a:defRPr/>
            </a:lvl1pPr>
          </a:lstStyle>
          <a:p>
            <a:pPr>
              <a:defRPr/>
            </a:pPr>
            <a:fld id="{07AD60E5-3B1F-4AB1-BDB7-C0704AEE7C41}"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EBC52DBE-9D1E-4BF8-A841-F62FCC10C06E}" type="datetime1">
              <a:rPr lang="en-US"/>
              <a:pPr>
                <a:defRPr/>
              </a:pPr>
              <a:t>12/4/2013</a:t>
            </a:fld>
            <a:endParaRPr lang="en-US" dirty="0"/>
          </a:p>
        </p:txBody>
      </p:sp>
      <p:sp>
        <p:nvSpPr>
          <p:cNvPr id="3" name="Footer Placeholder 2"/>
          <p:cNvSpPr>
            <a:spLocks noGrp="1"/>
          </p:cNvSpPr>
          <p:nvPr>
            <p:ph type="ftr" sz="quarter" idx="11"/>
          </p:nvPr>
        </p:nvSpPr>
        <p:spPr/>
        <p:txBody>
          <a:bodyPr/>
          <a:lstStyle>
            <a:lvl1pPr>
              <a:defRPr/>
            </a:lvl1pPr>
          </a:lstStyle>
          <a:p>
            <a:r>
              <a:rPr lang="en-US"/>
              <a:t>Copyright © 2014 Pearson Education</a:t>
            </a:r>
          </a:p>
        </p:txBody>
      </p:sp>
      <p:sp>
        <p:nvSpPr>
          <p:cNvPr id="4" name="Slide Number Placeholder 3"/>
          <p:cNvSpPr>
            <a:spLocks noGrp="1"/>
          </p:cNvSpPr>
          <p:nvPr>
            <p:ph type="sldNum" sz="quarter" idx="12"/>
          </p:nvPr>
        </p:nvSpPr>
        <p:spPr/>
        <p:txBody>
          <a:bodyPr/>
          <a:lstStyle>
            <a:lvl1pPr>
              <a:defRPr/>
            </a:lvl1pPr>
          </a:lstStyle>
          <a:p>
            <a:pPr>
              <a:defRPr/>
            </a:pPr>
            <a:fld id="{5597EDF7-5C3C-4283-8481-CE291857E66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10FB18C-1B02-4C6D-A819-84F3D9758C67}"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D44268BC-B70E-457C-AA0E-4408AB83E692}"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0B399C4D-D0CB-4429-B624-32D8B9A5FDE1}" type="datetime1">
              <a:rPr lang="en-US"/>
              <a:pPr>
                <a:defRPr/>
              </a:pPr>
              <a:t>12/4/2013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B738F39D-D4CD-4353-B726-263E3E6129A3}"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6E30E672-69D2-4559-8600-9E47658521C8}" type="datetime1">
              <a:rPr lang="en-US"/>
              <a:pPr>
                <a:defRPr/>
              </a:pPr>
              <a:t>12/4/2013</a:t>
            </a:fld>
            <a:endParaRPr lang="en-US" dirty="0"/>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2A72A254-E557-496E-87D3-F5FD5A2ECC4E}"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3C90896B-AC16-496E-92F6-707B1A1594E5}"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442A4A78-C340-4374-BA5E-199231677D76}"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cs typeface="Arial" pitchFamily="34" charset="0"/>
              </a:defRPr>
            </a:lvl1pPr>
          </a:lstStyle>
          <a:p>
            <a:pPr>
              <a:defRPr/>
            </a:pPr>
            <a:fld id="{2536A77A-5020-4D8A-877A-8660638AB060}"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367FC98B-73EC-4D43-800C-744D4F7C9C0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F2BBD99-9FD1-43A9-B7F3-00E426DC7E83}" type="datetime1">
              <a:rPr lang="en-US"/>
              <a:pPr>
                <a:defRPr/>
              </a:pPr>
              <a:t>12/4/2013</a:t>
            </a:fld>
            <a:endParaRPr lang="en-US" dirty="0"/>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72D96855-822D-4886-8C8C-3BCD1948E18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8B8CC7F-2C68-420E-83B9-BCA82F525927}" type="datetime1">
              <a:rPr lang="en-US"/>
              <a:pPr>
                <a:defRPr/>
              </a:pPr>
              <a:t>12/4/2013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6E969714-5881-49BC-A4A6-050B0E54B6C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BCC00F9-09C3-4064-9575-DD9E335D1CDD}" type="datetime1">
              <a:rPr lang="en-US"/>
              <a:pPr>
                <a:defRPr/>
              </a:pPr>
              <a:t>12/4/2013</a:t>
            </a:fld>
            <a:endParaRPr lang="en-US" dirty="0"/>
          </a:p>
        </p:txBody>
      </p:sp>
      <p:sp>
        <p:nvSpPr>
          <p:cNvPr id="8" name="Footer Placeholder 4"/>
          <p:cNvSpPr>
            <a:spLocks noGrp="1"/>
          </p:cNvSpPr>
          <p:nvPr>
            <p:ph type="ftr" sz="quarter" idx="11"/>
          </p:nvPr>
        </p:nvSpPr>
        <p:spPr/>
        <p:txBody>
          <a:bodyPr/>
          <a:lstStyle>
            <a:lvl1pPr>
              <a:defRPr/>
            </a:lvl1pPr>
          </a:lstStyle>
          <a:p>
            <a:r>
              <a:rPr lang="en-US"/>
              <a:t>Copyright © 2014 Pearson Education</a:t>
            </a:r>
          </a:p>
        </p:txBody>
      </p:sp>
      <p:sp>
        <p:nvSpPr>
          <p:cNvPr id="9" name="Slide Number Placeholder 5"/>
          <p:cNvSpPr>
            <a:spLocks noGrp="1"/>
          </p:cNvSpPr>
          <p:nvPr>
            <p:ph type="sldNum" sz="quarter" idx="12"/>
          </p:nvPr>
        </p:nvSpPr>
        <p:spPr/>
        <p:txBody>
          <a:bodyPr/>
          <a:lstStyle>
            <a:lvl1pPr>
              <a:defRPr/>
            </a:lvl1pPr>
          </a:lstStyle>
          <a:p>
            <a:pPr>
              <a:defRPr/>
            </a:pPr>
            <a:fld id="{C5CA882C-45F8-4D10-A6A1-E4375C1C828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B17B3B9-1AAD-4CD4-A234-35AA5AFFE79C}" type="datetime1">
              <a:rPr lang="en-US"/>
              <a:pPr>
                <a:defRPr/>
              </a:pPr>
              <a:t>12/4/2013</a:t>
            </a:fld>
            <a:endParaRPr lang="en-US" dirty="0"/>
          </a:p>
        </p:txBody>
      </p:sp>
      <p:sp>
        <p:nvSpPr>
          <p:cNvPr id="4" name="Footer Placeholder 4"/>
          <p:cNvSpPr>
            <a:spLocks noGrp="1"/>
          </p:cNvSpPr>
          <p:nvPr>
            <p:ph type="ftr" sz="quarter" idx="11"/>
          </p:nvPr>
        </p:nvSpPr>
        <p:spPr/>
        <p:txBody>
          <a:bodyPr/>
          <a:lstStyle>
            <a:lvl1pPr>
              <a:defRPr/>
            </a:lvl1pPr>
          </a:lstStyle>
          <a:p>
            <a:r>
              <a:rPr lang="en-US"/>
              <a:t>Copyright © 2014 Pearson Education</a:t>
            </a:r>
          </a:p>
        </p:txBody>
      </p:sp>
      <p:sp>
        <p:nvSpPr>
          <p:cNvPr id="5" name="Slide Number Placeholder 5"/>
          <p:cNvSpPr>
            <a:spLocks noGrp="1"/>
          </p:cNvSpPr>
          <p:nvPr>
            <p:ph type="sldNum" sz="quarter" idx="12"/>
          </p:nvPr>
        </p:nvSpPr>
        <p:spPr/>
        <p:txBody>
          <a:bodyPr/>
          <a:lstStyle>
            <a:lvl1pPr>
              <a:defRPr/>
            </a:lvl1pPr>
          </a:lstStyle>
          <a:p>
            <a:pPr>
              <a:defRPr/>
            </a:pPr>
            <a:fld id="{4B62CCCF-8447-4824-92E9-1790B202219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622040D-6FFD-464A-A5F4-5C647B00D41D}" type="datetime1">
              <a:rPr lang="en-US"/>
              <a:pPr>
                <a:defRPr/>
              </a:pPr>
              <a:t>12/4/2013</a:t>
            </a:fld>
            <a:endParaRPr lang="en-US" dirty="0"/>
          </a:p>
        </p:txBody>
      </p:sp>
      <p:sp>
        <p:nvSpPr>
          <p:cNvPr id="3" name="Footer Placeholder 4"/>
          <p:cNvSpPr>
            <a:spLocks noGrp="1"/>
          </p:cNvSpPr>
          <p:nvPr>
            <p:ph type="ftr" sz="quarter" idx="11"/>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2"/>
          </p:nvPr>
        </p:nvSpPr>
        <p:spPr/>
        <p:txBody>
          <a:bodyPr/>
          <a:lstStyle>
            <a:lvl1pPr>
              <a:defRPr/>
            </a:lvl1pPr>
          </a:lstStyle>
          <a:p>
            <a:pPr>
              <a:defRPr/>
            </a:pPr>
            <a:fld id="{84C7ED9D-FFEC-469B-95C3-8A8608E1D84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B03745F-C971-40AE-B9A1-6F4D279C01FB}" type="datetime1">
              <a:rPr lang="en-US"/>
              <a:pPr>
                <a:defRPr/>
              </a:pPr>
              <a:t>12/4/2013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B1F40726-EF61-4AAF-8103-51C45BB5BF9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6A4E6DD-0595-401D-86F9-C6AA12397D4F}" type="datetime1">
              <a:rPr lang="en-US"/>
              <a:pPr>
                <a:defRPr/>
              </a:pPr>
              <a:t>12/4/2013</a:t>
            </a:fld>
            <a:endParaRPr lang="en-US" dirty="0"/>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49472CB8-158E-4B7D-9824-DE19D6BD5A1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cs typeface="Arial" pitchFamily="34" charset="0"/>
              </a:defRPr>
            </a:lvl1pPr>
          </a:lstStyle>
          <a:p>
            <a:pPr>
              <a:defRPr/>
            </a:pPr>
            <a:fld id="{9C7BEC0F-9EAD-428D-AE7D-C6423EF42028}" type="datetime1">
              <a:rPr lang="en-US"/>
              <a:pPr>
                <a:defRPr/>
              </a:pPr>
              <a:t>12/4/2013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pitchFamily="34" charset="0"/>
              </a:defRPr>
            </a:lvl1pPr>
          </a:lstStyle>
          <a:p>
            <a:pPr>
              <a:defRPr/>
            </a:pPr>
            <a:fld id="{CA326695-1D76-4D4B-9D84-D2538E85A09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pitchFamily="34" charset="0"/>
              </a:defRPr>
            </a:lvl1pPr>
          </a:lstStyle>
          <a:p>
            <a:pPr>
              <a:defRPr/>
            </a:pPr>
            <a:fld id="{043133C5-87A4-4E67-9283-1391FBDE508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70" r:id="rId1"/>
    <p:sldLayoutId id="2147484069"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 id="2147484080" r:id="rId12"/>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Video/Marketing/Marlboro-Freedom.flv"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Video/Marketing/Walmart2013.FLV"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Video/Marketing/Benetton.flv"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hyperlink" Target="Video/Marketing/Steve%20Knox_%20President%20&amp;%20CEO_%20Procter%20&amp;%20Gamble%20Tremor.flv"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Video/Marketing/Marlboro-Freedom.flv"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Video/Marketing/rc%20caterpilar%20d10%20bulldozer%20by%20newbright%20collectors%20toy.avi"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Video/Marketing/Lipitor%20Medication%202010%20Commercial.mp4" TargetMode="External"/><Relationship Id="rId4" Type="http://schemas.openxmlformats.org/officeDocument/2006/relationships/hyperlink" Target="Video/Marketing/MTVindia.flv"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Video/Marketing/Louis%20Vuitton%20Spring%20Summer%202008-Focus%20on%20Bags%20&amp;%20Supermodels.mp4"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hyperlink" Target="Video/Marketing/Apple%20coy.MP4" TargetMode="Externa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bwMode="auto">
          <a:noFill/>
          <a:ln>
            <a:miter lim="800000"/>
            <a:headEnd/>
            <a:tailEnd/>
          </a:ln>
        </p:spPr>
        <p:txBody>
          <a:bodyPr/>
          <a:lstStyle/>
          <a:p>
            <a:r>
              <a:rPr lang="en-US" smtClean="0"/>
              <a:t>Copyright © 2014 Pearson Education</a:t>
            </a:r>
          </a:p>
        </p:txBody>
      </p:sp>
      <p:pic>
        <p:nvPicPr>
          <p:cNvPr id="14339" name="Picture 3" descr="G:\PRASETYAMULYA\Cover\18 bird eye view.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341" name="TextBox 5"/>
          <p:cNvSpPr txBox="1">
            <a:spLocks noChangeArrowheads="1"/>
          </p:cNvSpPr>
          <p:nvPr/>
        </p:nvSpPr>
        <p:spPr bwMode="auto">
          <a:xfrm>
            <a:off x="2514600" y="4495800"/>
            <a:ext cx="3659188" cy="646113"/>
          </a:xfrm>
          <a:prstGeom prst="rect">
            <a:avLst/>
          </a:prstGeom>
          <a:noFill/>
          <a:ln w="9525">
            <a:noFill/>
            <a:miter lim="800000"/>
            <a:headEnd/>
            <a:tailEnd/>
          </a:ln>
        </p:spPr>
        <p:txBody>
          <a:bodyPr wrap="none">
            <a:spAutoFit/>
          </a:bodyPr>
          <a:lstStyle/>
          <a:p>
            <a:pPr algn="ctr"/>
            <a:r>
              <a:rPr lang="en-US"/>
              <a:t>FM : </a:t>
            </a:r>
            <a:r>
              <a:rPr lang="en-US">
                <a:solidFill>
                  <a:srgbClr val="FFFF00"/>
                </a:solidFill>
                <a:latin typeface="Arial Narrow" pitchFamily="34" charset="0"/>
              </a:rPr>
              <a:t>FM : Anis Gunawan, MBA,MM,SP</a:t>
            </a:r>
          </a:p>
          <a:p>
            <a:pPr algn="ctr"/>
            <a:r>
              <a:rPr lang="en-US">
                <a:solidFill>
                  <a:srgbClr val="FFFF00"/>
                </a:solidFill>
                <a:latin typeface="Arial Narrow" pitchFamily="34" charset="0"/>
              </a:rPr>
              <a:t>Anisg @pmbs.ac.id</a:t>
            </a:r>
          </a:p>
        </p:txBody>
      </p:sp>
      <p:sp>
        <p:nvSpPr>
          <p:cNvPr id="7" name="TextBox 6"/>
          <p:cNvSpPr txBox="1"/>
          <p:nvPr/>
        </p:nvSpPr>
        <p:spPr>
          <a:xfrm>
            <a:off x="1828800" y="1828800"/>
            <a:ext cx="5638800" cy="584775"/>
          </a:xfrm>
          <a:prstGeom prst="rect">
            <a:avLst/>
          </a:prstGeom>
          <a:noFill/>
        </p:spPr>
        <p:txBody>
          <a:bodyPr wrap="square" rtlCol="0">
            <a:spAutoFit/>
          </a:bodyPr>
          <a:lstStyle/>
          <a:p>
            <a:pPr algn="ctr"/>
            <a:r>
              <a:rPr lang="id-ID" sz="3200" b="1" dirty="0" smtClean="0">
                <a:solidFill>
                  <a:srgbClr val="FFFF00"/>
                </a:solidFill>
                <a:latin typeface="Arial Narrow" pitchFamily="34" charset="0"/>
              </a:rPr>
              <a:t>1</a:t>
            </a:r>
            <a:r>
              <a:rPr lang="en-US" sz="3200" b="1" dirty="0" smtClean="0">
                <a:solidFill>
                  <a:srgbClr val="FFFF00"/>
                </a:solidFill>
                <a:latin typeface="Arial Narrow" pitchFamily="34" charset="0"/>
              </a:rPr>
              <a:t>1</a:t>
            </a:r>
            <a:r>
              <a:rPr lang="id-ID" sz="3200" b="1" dirty="0" smtClean="0">
                <a:solidFill>
                  <a:srgbClr val="FFFF00"/>
                </a:solidFill>
                <a:latin typeface="Arial Narrow" pitchFamily="34" charset="0"/>
              </a:rPr>
              <a:t>. </a:t>
            </a:r>
            <a:r>
              <a:rPr lang="en-US" sz="3200" b="1" dirty="0" smtClean="0">
                <a:solidFill>
                  <a:srgbClr val="FFFF00"/>
                </a:solidFill>
                <a:latin typeface="Arial Narrow" pitchFamily="34" charset="0"/>
              </a:rPr>
              <a:t>Marketing in global firm</a:t>
            </a:r>
            <a:endParaRPr lang="id-ID" sz="3200" dirty="0">
              <a:solidFill>
                <a:srgbClr val="FFFF00"/>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50"/>
          <p:cNvGrpSpPr>
            <a:grpSpLocks/>
          </p:cNvGrpSpPr>
          <p:nvPr/>
        </p:nvGrpSpPr>
        <p:grpSpPr bwMode="auto">
          <a:xfrm>
            <a:off x="596900" y="381000"/>
            <a:ext cx="8026400" cy="5513388"/>
            <a:chOff x="376" y="240"/>
            <a:chExt cx="5056" cy="3473"/>
          </a:xfrm>
        </p:grpSpPr>
        <p:sp>
          <p:nvSpPr>
            <p:cNvPr id="11267" name="Line 3"/>
            <p:cNvSpPr>
              <a:spLocks noChangeShapeType="1"/>
            </p:cNvSpPr>
            <p:nvPr/>
          </p:nvSpPr>
          <p:spPr bwMode="auto">
            <a:xfrm>
              <a:off x="384" y="240"/>
              <a:ext cx="5040"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268" name="Rectangle 4"/>
            <p:cNvSpPr>
              <a:spLocks noChangeArrowheads="1"/>
            </p:cNvSpPr>
            <p:nvPr/>
          </p:nvSpPr>
          <p:spPr bwMode="auto">
            <a:xfrm>
              <a:off x="384" y="240"/>
              <a:ext cx="5040"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269" name="Line 5"/>
            <p:cNvSpPr>
              <a:spLocks noChangeShapeType="1"/>
            </p:cNvSpPr>
            <p:nvPr/>
          </p:nvSpPr>
          <p:spPr bwMode="auto">
            <a:xfrm>
              <a:off x="384" y="240"/>
              <a:ext cx="1" cy="3464"/>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270" name="Rectangle 6"/>
            <p:cNvSpPr>
              <a:spLocks noChangeArrowheads="1"/>
            </p:cNvSpPr>
            <p:nvPr/>
          </p:nvSpPr>
          <p:spPr bwMode="auto">
            <a:xfrm>
              <a:off x="384" y="240"/>
              <a:ext cx="8" cy="3464"/>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271" name="Rectangle 7"/>
            <p:cNvSpPr>
              <a:spLocks noChangeArrowheads="1"/>
            </p:cNvSpPr>
            <p:nvPr/>
          </p:nvSpPr>
          <p:spPr bwMode="auto">
            <a:xfrm>
              <a:off x="676" y="265"/>
              <a:ext cx="4198" cy="281"/>
            </a:xfrm>
            <a:prstGeom prst="rect">
              <a:avLst/>
            </a:prstGeom>
            <a:noFill/>
            <a:ln w="9525">
              <a:noFill/>
              <a:miter lim="800000"/>
              <a:headEnd/>
              <a:tailEnd/>
            </a:ln>
          </p:spPr>
          <p:txBody>
            <a:bodyPr wrap="none" lIns="0" tIns="0" rIns="0" bIns="0">
              <a:spAutoFit/>
            </a:bodyPr>
            <a:lstStyle/>
            <a:p>
              <a:pPr eaLnBrk="0" hangingPunct="0"/>
              <a:r>
                <a:rPr lang="en-US" sz="2900" b="1" dirty="0" smtClean="0">
                  <a:solidFill>
                    <a:srgbClr val="FFFFFF"/>
                  </a:solidFill>
                  <a:latin typeface="Arial Narrow" pitchFamily="34" charset="0"/>
                  <a:cs typeface="+mn-cs"/>
                </a:rPr>
                <a:t>                       </a:t>
              </a:r>
              <a:r>
                <a:rPr lang="en-US" sz="2900" b="1" dirty="0" smtClean="0">
                  <a:solidFill>
                    <a:srgbClr val="002060"/>
                  </a:solidFill>
                  <a:latin typeface="Arial Narrow" pitchFamily="34" charset="0"/>
                  <a:cs typeface="+mn-cs"/>
                </a:rPr>
                <a:t>Managing worldwide advertising</a:t>
              </a:r>
              <a:endParaRPr lang="en-US" sz="2400" dirty="0" smtClean="0">
                <a:solidFill>
                  <a:srgbClr val="002060"/>
                </a:solidFill>
                <a:latin typeface="Times New Roman" charset="0"/>
                <a:cs typeface="+mn-cs"/>
              </a:endParaRPr>
            </a:p>
          </p:txBody>
        </p:sp>
        <p:sp>
          <p:nvSpPr>
            <p:cNvPr id="11272" name="Rectangle 8"/>
            <p:cNvSpPr>
              <a:spLocks noChangeArrowheads="1"/>
            </p:cNvSpPr>
            <p:nvPr/>
          </p:nvSpPr>
          <p:spPr bwMode="auto">
            <a:xfrm>
              <a:off x="415" y="553"/>
              <a:ext cx="218" cy="240"/>
            </a:xfrm>
            <a:prstGeom prst="rect">
              <a:avLst/>
            </a:prstGeom>
            <a:noFill/>
            <a:ln w="9525">
              <a:noFill/>
              <a:miter lim="800000"/>
              <a:headEnd/>
              <a:tailEnd/>
            </a:ln>
          </p:spPr>
          <p:txBody>
            <a:bodyPr wrap="none" lIns="0" tIns="0" rIns="0" bIns="0">
              <a:spAutoFit/>
            </a:bodyPr>
            <a:lstStyle/>
            <a:p>
              <a:pPr eaLnBrk="0" hangingPunct="0"/>
              <a:r>
                <a:rPr lang="en-US" sz="2500" b="1" smtClean="0">
                  <a:solidFill>
                    <a:srgbClr val="FFFFFF"/>
                  </a:solidFill>
                  <a:latin typeface="Arial Narrow" pitchFamily="34" charset="0"/>
                  <a:cs typeface="+mn-cs"/>
                </a:rPr>
                <a:t>No</a:t>
              </a:r>
              <a:endParaRPr lang="en-US" sz="2400" smtClean="0">
                <a:solidFill>
                  <a:srgbClr val="FFFFFF"/>
                </a:solidFill>
                <a:latin typeface="Times New Roman" charset="0"/>
                <a:cs typeface="+mn-cs"/>
              </a:endParaRPr>
            </a:p>
          </p:txBody>
        </p:sp>
        <p:sp>
          <p:nvSpPr>
            <p:cNvPr id="11273" name="Rectangle 9"/>
            <p:cNvSpPr>
              <a:spLocks noChangeArrowheads="1"/>
            </p:cNvSpPr>
            <p:nvPr/>
          </p:nvSpPr>
          <p:spPr bwMode="auto">
            <a:xfrm>
              <a:off x="2708" y="553"/>
              <a:ext cx="1322" cy="240"/>
            </a:xfrm>
            <a:prstGeom prst="rect">
              <a:avLst/>
            </a:prstGeom>
            <a:noFill/>
            <a:ln w="9525">
              <a:noFill/>
              <a:miter lim="800000"/>
              <a:headEnd/>
              <a:tailEnd/>
            </a:ln>
          </p:spPr>
          <p:txBody>
            <a:bodyPr wrap="none" lIns="0" tIns="0" rIns="0" bIns="0">
              <a:spAutoFit/>
            </a:bodyPr>
            <a:lstStyle/>
            <a:p>
              <a:pPr eaLnBrk="0" hangingPunct="0"/>
              <a:r>
                <a:rPr lang="en-US" sz="2500" b="1" dirty="0" smtClean="0">
                  <a:solidFill>
                    <a:srgbClr val="FFFFFF"/>
                  </a:solidFill>
                  <a:latin typeface="Arial Narrow" pitchFamily="34" charset="0"/>
                  <a:cs typeface="+mn-cs"/>
                </a:rPr>
                <a:t>  </a:t>
              </a:r>
              <a:r>
                <a:rPr lang="en-US" sz="2500" b="1" dirty="0" smtClean="0">
                  <a:solidFill>
                    <a:srgbClr val="002060"/>
                  </a:solidFill>
                  <a:latin typeface="Arial Narrow" pitchFamily="34" charset="0"/>
                  <a:cs typeface="+mn-cs"/>
                </a:rPr>
                <a:t>Standardization</a:t>
              </a:r>
              <a:endParaRPr lang="en-US" sz="2400" dirty="0" smtClean="0">
                <a:solidFill>
                  <a:srgbClr val="002060"/>
                </a:solidFill>
                <a:latin typeface="Times New Roman" charset="0"/>
                <a:cs typeface="+mn-cs"/>
              </a:endParaRPr>
            </a:p>
          </p:txBody>
        </p:sp>
        <p:sp>
          <p:nvSpPr>
            <p:cNvPr id="11274" name="Rectangle 10"/>
            <p:cNvSpPr>
              <a:spLocks noChangeArrowheads="1"/>
            </p:cNvSpPr>
            <p:nvPr/>
          </p:nvSpPr>
          <p:spPr bwMode="auto">
            <a:xfrm>
              <a:off x="4077" y="553"/>
              <a:ext cx="1178" cy="240"/>
            </a:xfrm>
            <a:prstGeom prst="rect">
              <a:avLst/>
            </a:prstGeom>
            <a:noFill/>
            <a:ln w="9525">
              <a:noFill/>
              <a:miter lim="800000"/>
              <a:headEnd/>
              <a:tailEnd/>
            </a:ln>
          </p:spPr>
          <p:txBody>
            <a:bodyPr wrap="none" lIns="0" tIns="0" rIns="0" bIns="0">
              <a:spAutoFit/>
            </a:bodyPr>
            <a:lstStyle/>
            <a:p>
              <a:pPr eaLnBrk="0" hangingPunct="0"/>
              <a:r>
                <a:rPr lang="en-US" sz="2500" b="1" dirty="0" smtClean="0">
                  <a:solidFill>
                    <a:srgbClr val="002060"/>
                  </a:solidFill>
                  <a:latin typeface="Arial Narrow" pitchFamily="34" charset="0"/>
                  <a:cs typeface="+mn-cs"/>
                </a:rPr>
                <a:t>       Adaptation</a:t>
              </a:r>
              <a:endParaRPr lang="en-US" sz="2400" dirty="0" smtClean="0">
                <a:solidFill>
                  <a:srgbClr val="002060"/>
                </a:solidFill>
                <a:latin typeface="Times New Roman" charset="0"/>
                <a:cs typeface="+mn-cs"/>
              </a:endParaRPr>
            </a:p>
          </p:txBody>
        </p:sp>
        <p:sp>
          <p:nvSpPr>
            <p:cNvPr id="11275" name="Rectangle 11"/>
            <p:cNvSpPr>
              <a:spLocks noChangeArrowheads="1"/>
            </p:cNvSpPr>
            <p:nvPr/>
          </p:nvSpPr>
          <p:spPr bwMode="auto">
            <a:xfrm>
              <a:off x="2892" y="824"/>
              <a:ext cx="292" cy="240"/>
            </a:xfrm>
            <a:prstGeom prst="rect">
              <a:avLst/>
            </a:prstGeom>
            <a:noFill/>
            <a:ln w="9525">
              <a:noFill/>
              <a:miter lim="800000"/>
              <a:headEnd/>
              <a:tailEnd/>
            </a:ln>
          </p:spPr>
          <p:txBody>
            <a:bodyPr wrap="none" lIns="0" tIns="0" rIns="0" bIns="0">
              <a:spAutoFit/>
            </a:bodyPr>
            <a:lstStyle/>
            <a:p>
              <a:pPr eaLnBrk="0" hangingPunct="0"/>
              <a:r>
                <a:rPr lang="en-US" sz="2500" b="1" dirty="0" smtClean="0">
                  <a:solidFill>
                    <a:srgbClr val="002060"/>
                  </a:solidFill>
                  <a:latin typeface="Arial Narrow" pitchFamily="34" charset="0"/>
                  <a:cs typeface="+mn-cs"/>
                </a:rPr>
                <a:t>Full</a:t>
              </a:r>
              <a:endParaRPr lang="en-US" sz="2400" dirty="0" smtClean="0">
                <a:solidFill>
                  <a:srgbClr val="002060"/>
                </a:solidFill>
                <a:latin typeface="Times New Roman" charset="0"/>
                <a:cs typeface="+mn-cs"/>
              </a:endParaRPr>
            </a:p>
          </p:txBody>
        </p:sp>
        <p:sp>
          <p:nvSpPr>
            <p:cNvPr id="11276" name="Rectangle 12"/>
            <p:cNvSpPr>
              <a:spLocks noChangeArrowheads="1"/>
            </p:cNvSpPr>
            <p:nvPr/>
          </p:nvSpPr>
          <p:spPr bwMode="auto">
            <a:xfrm>
              <a:off x="3477" y="824"/>
              <a:ext cx="502" cy="240"/>
            </a:xfrm>
            <a:prstGeom prst="rect">
              <a:avLst/>
            </a:prstGeom>
            <a:noFill/>
            <a:ln w="9525">
              <a:noFill/>
              <a:miter lim="800000"/>
              <a:headEnd/>
              <a:tailEnd/>
            </a:ln>
          </p:spPr>
          <p:txBody>
            <a:bodyPr wrap="none" lIns="0" tIns="0" rIns="0" bIns="0">
              <a:spAutoFit/>
            </a:bodyPr>
            <a:lstStyle/>
            <a:p>
              <a:pPr eaLnBrk="0" hangingPunct="0"/>
              <a:r>
                <a:rPr lang="en-US" sz="2500" b="1" dirty="0" smtClean="0">
                  <a:solidFill>
                    <a:srgbClr val="002060"/>
                  </a:solidFill>
                  <a:latin typeface="Arial Narrow" pitchFamily="34" charset="0"/>
                  <a:cs typeface="+mn-cs"/>
                </a:rPr>
                <a:t>Partial</a:t>
              </a:r>
              <a:endParaRPr lang="en-US" sz="2400" dirty="0" smtClean="0">
                <a:solidFill>
                  <a:srgbClr val="002060"/>
                </a:solidFill>
                <a:latin typeface="Times New Roman" charset="0"/>
                <a:cs typeface="+mn-cs"/>
              </a:endParaRPr>
            </a:p>
          </p:txBody>
        </p:sp>
        <p:sp>
          <p:nvSpPr>
            <p:cNvPr id="11277" name="Rectangle 13"/>
            <p:cNvSpPr>
              <a:spLocks noChangeArrowheads="1"/>
            </p:cNvSpPr>
            <p:nvPr/>
          </p:nvSpPr>
          <p:spPr bwMode="auto">
            <a:xfrm>
              <a:off x="4162" y="824"/>
              <a:ext cx="502" cy="240"/>
            </a:xfrm>
            <a:prstGeom prst="rect">
              <a:avLst/>
            </a:prstGeom>
            <a:noFill/>
            <a:ln w="9525">
              <a:noFill/>
              <a:miter lim="800000"/>
              <a:headEnd/>
              <a:tailEnd/>
            </a:ln>
          </p:spPr>
          <p:txBody>
            <a:bodyPr wrap="none" lIns="0" tIns="0" rIns="0" bIns="0">
              <a:spAutoFit/>
            </a:bodyPr>
            <a:lstStyle/>
            <a:p>
              <a:pPr eaLnBrk="0" hangingPunct="0"/>
              <a:r>
                <a:rPr lang="en-US" sz="2500" b="1" dirty="0" smtClean="0">
                  <a:solidFill>
                    <a:srgbClr val="002060"/>
                  </a:solidFill>
                  <a:latin typeface="Arial Narrow" pitchFamily="34" charset="0"/>
                  <a:cs typeface="+mn-cs"/>
                </a:rPr>
                <a:t>Partial</a:t>
              </a:r>
              <a:endParaRPr lang="en-US" sz="2400" dirty="0" smtClean="0">
                <a:solidFill>
                  <a:srgbClr val="002060"/>
                </a:solidFill>
                <a:latin typeface="Times New Roman" charset="0"/>
                <a:cs typeface="+mn-cs"/>
              </a:endParaRPr>
            </a:p>
          </p:txBody>
        </p:sp>
        <p:sp>
          <p:nvSpPr>
            <p:cNvPr id="11278" name="Rectangle 14"/>
            <p:cNvSpPr>
              <a:spLocks noChangeArrowheads="1"/>
            </p:cNvSpPr>
            <p:nvPr/>
          </p:nvSpPr>
          <p:spPr bwMode="auto">
            <a:xfrm>
              <a:off x="4947" y="824"/>
              <a:ext cx="292" cy="240"/>
            </a:xfrm>
            <a:prstGeom prst="rect">
              <a:avLst/>
            </a:prstGeom>
            <a:noFill/>
            <a:ln w="9525">
              <a:noFill/>
              <a:miter lim="800000"/>
              <a:headEnd/>
              <a:tailEnd/>
            </a:ln>
          </p:spPr>
          <p:txBody>
            <a:bodyPr wrap="none" lIns="0" tIns="0" rIns="0" bIns="0">
              <a:spAutoFit/>
            </a:bodyPr>
            <a:lstStyle/>
            <a:p>
              <a:pPr eaLnBrk="0" hangingPunct="0"/>
              <a:r>
                <a:rPr lang="en-US" sz="2500" b="1" dirty="0" smtClean="0">
                  <a:solidFill>
                    <a:srgbClr val="002060"/>
                  </a:solidFill>
                  <a:latin typeface="Arial Narrow" pitchFamily="34" charset="0"/>
                  <a:cs typeface="+mn-cs"/>
                </a:rPr>
                <a:t>Full</a:t>
              </a:r>
              <a:endParaRPr lang="en-US" sz="2400" dirty="0" smtClean="0">
                <a:solidFill>
                  <a:srgbClr val="002060"/>
                </a:solidFill>
                <a:latin typeface="Times New Roman" charset="0"/>
                <a:cs typeface="+mn-cs"/>
              </a:endParaRPr>
            </a:p>
          </p:txBody>
        </p:sp>
        <p:sp>
          <p:nvSpPr>
            <p:cNvPr id="11279" name="Rectangle 15"/>
            <p:cNvSpPr>
              <a:spLocks noChangeArrowheads="1"/>
            </p:cNvSpPr>
            <p:nvPr/>
          </p:nvSpPr>
          <p:spPr bwMode="auto">
            <a:xfrm>
              <a:off x="538" y="1087"/>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1</a:t>
              </a:r>
              <a:endParaRPr lang="en-US" sz="2400" smtClean="0">
                <a:solidFill>
                  <a:srgbClr val="FFFFFF"/>
                </a:solidFill>
                <a:latin typeface="Arial Narrow" pitchFamily="34" charset="0"/>
                <a:cs typeface="+mn-cs"/>
              </a:endParaRPr>
            </a:p>
          </p:txBody>
        </p:sp>
        <p:sp>
          <p:nvSpPr>
            <p:cNvPr id="11280" name="Rectangle 16"/>
            <p:cNvSpPr>
              <a:spLocks noChangeArrowheads="1"/>
            </p:cNvSpPr>
            <p:nvPr/>
          </p:nvSpPr>
          <p:spPr bwMode="auto">
            <a:xfrm>
              <a:off x="676" y="1087"/>
              <a:ext cx="1563"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1.</a:t>
              </a:r>
              <a:r>
                <a:rPr lang="en-US" sz="2500" dirty="0" smtClean="0">
                  <a:solidFill>
                    <a:srgbClr val="002060"/>
                  </a:solidFill>
                  <a:latin typeface="Arial Narrow" pitchFamily="34" charset="0"/>
                  <a:cs typeface="+mn-cs"/>
                </a:rPr>
                <a:t>Product Positioning</a:t>
              </a:r>
              <a:endParaRPr lang="en-US" sz="2400" dirty="0" smtClean="0">
                <a:solidFill>
                  <a:srgbClr val="002060"/>
                </a:solidFill>
                <a:latin typeface="Times New Roman" charset="0"/>
                <a:cs typeface="+mn-cs"/>
              </a:endParaRPr>
            </a:p>
          </p:txBody>
        </p:sp>
        <p:sp>
          <p:nvSpPr>
            <p:cNvPr id="11281" name="Rectangle 17"/>
            <p:cNvSpPr>
              <a:spLocks noChangeArrowheads="1"/>
            </p:cNvSpPr>
            <p:nvPr/>
          </p:nvSpPr>
          <p:spPr bwMode="auto">
            <a:xfrm>
              <a:off x="538" y="1350"/>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2</a:t>
              </a:r>
              <a:endParaRPr lang="en-US" sz="2400" smtClean="0">
                <a:solidFill>
                  <a:srgbClr val="FFFFFF"/>
                </a:solidFill>
                <a:latin typeface="Arial Narrow" pitchFamily="34" charset="0"/>
                <a:cs typeface="+mn-cs"/>
              </a:endParaRPr>
            </a:p>
          </p:txBody>
        </p:sp>
        <p:sp>
          <p:nvSpPr>
            <p:cNvPr id="11282" name="Rectangle 18"/>
            <p:cNvSpPr>
              <a:spLocks noChangeArrowheads="1"/>
            </p:cNvSpPr>
            <p:nvPr/>
          </p:nvSpPr>
          <p:spPr bwMode="auto">
            <a:xfrm>
              <a:off x="676" y="1350"/>
              <a:ext cx="1160"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2.</a:t>
              </a:r>
              <a:r>
                <a:rPr lang="en-US" sz="2500" dirty="0" smtClean="0">
                  <a:solidFill>
                    <a:srgbClr val="002060"/>
                  </a:solidFill>
                  <a:latin typeface="Arial Narrow" pitchFamily="34" charset="0"/>
                  <a:cs typeface="+mn-cs"/>
                </a:rPr>
                <a:t>Copy strategy</a:t>
              </a:r>
              <a:endParaRPr lang="en-US" sz="2400" dirty="0" smtClean="0">
                <a:solidFill>
                  <a:srgbClr val="002060"/>
                </a:solidFill>
                <a:latin typeface="Times New Roman" charset="0"/>
                <a:cs typeface="+mn-cs"/>
              </a:endParaRPr>
            </a:p>
          </p:txBody>
        </p:sp>
        <p:sp>
          <p:nvSpPr>
            <p:cNvPr id="11283" name="Rectangle 19"/>
            <p:cNvSpPr>
              <a:spLocks noChangeArrowheads="1"/>
            </p:cNvSpPr>
            <p:nvPr/>
          </p:nvSpPr>
          <p:spPr bwMode="auto">
            <a:xfrm>
              <a:off x="538" y="1612"/>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3</a:t>
              </a:r>
              <a:endParaRPr lang="en-US" sz="2400" smtClean="0">
                <a:solidFill>
                  <a:srgbClr val="FFFFFF"/>
                </a:solidFill>
                <a:latin typeface="Arial Narrow" pitchFamily="34" charset="0"/>
                <a:cs typeface="+mn-cs"/>
              </a:endParaRPr>
            </a:p>
          </p:txBody>
        </p:sp>
        <p:sp>
          <p:nvSpPr>
            <p:cNvPr id="11284" name="Rectangle 20"/>
            <p:cNvSpPr>
              <a:spLocks noChangeArrowheads="1"/>
            </p:cNvSpPr>
            <p:nvPr/>
          </p:nvSpPr>
          <p:spPr bwMode="auto">
            <a:xfrm>
              <a:off x="676" y="1612"/>
              <a:ext cx="1278"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3.</a:t>
              </a:r>
              <a:r>
                <a:rPr lang="en-US" sz="2500" dirty="0" smtClean="0">
                  <a:solidFill>
                    <a:srgbClr val="002060"/>
                  </a:solidFill>
                  <a:latin typeface="Arial Narrow" pitchFamily="34" charset="0"/>
                  <a:cs typeface="+mn-cs"/>
                </a:rPr>
                <a:t>Copy execution</a:t>
              </a:r>
              <a:endParaRPr lang="en-US" sz="2400" dirty="0" smtClean="0">
                <a:solidFill>
                  <a:srgbClr val="002060"/>
                </a:solidFill>
                <a:latin typeface="Times New Roman" charset="0"/>
                <a:cs typeface="+mn-cs"/>
              </a:endParaRPr>
            </a:p>
          </p:txBody>
        </p:sp>
        <p:sp>
          <p:nvSpPr>
            <p:cNvPr id="11285" name="Rectangle 21"/>
            <p:cNvSpPr>
              <a:spLocks noChangeArrowheads="1"/>
            </p:cNvSpPr>
            <p:nvPr/>
          </p:nvSpPr>
          <p:spPr bwMode="auto">
            <a:xfrm>
              <a:off x="538" y="1875"/>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4</a:t>
              </a:r>
              <a:endParaRPr lang="en-US" sz="2400" smtClean="0">
                <a:solidFill>
                  <a:srgbClr val="FFFFFF"/>
                </a:solidFill>
                <a:latin typeface="Arial Narrow" pitchFamily="34" charset="0"/>
                <a:cs typeface="+mn-cs"/>
              </a:endParaRPr>
            </a:p>
          </p:txBody>
        </p:sp>
        <p:sp>
          <p:nvSpPr>
            <p:cNvPr id="11286" name="Rectangle 22"/>
            <p:cNvSpPr>
              <a:spLocks noChangeArrowheads="1"/>
            </p:cNvSpPr>
            <p:nvPr/>
          </p:nvSpPr>
          <p:spPr bwMode="auto">
            <a:xfrm>
              <a:off x="676" y="1875"/>
              <a:ext cx="1259"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4.</a:t>
              </a:r>
              <a:r>
                <a:rPr lang="en-US" sz="2500" dirty="0" smtClean="0">
                  <a:solidFill>
                    <a:srgbClr val="002060"/>
                  </a:solidFill>
                  <a:latin typeface="Arial Narrow" pitchFamily="34" charset="0"/>
                  <a:cs typeface="+mn-cs"/>
                </a:rPr>
                <a:t>Media planning</a:t>
              </a:r>
              <a:endParaRPr lang="en-US" sz="2400" dirty="0" smtClean="0">
                <a:solidFill>
                  <a:srgbClr val="002060"/>
                </a:solidFill>
                <a:latin typeface="Times New Roman" charset="0"/>
                <a:cs typeface="+mn-cs"/>
              </a:endParaRPr>
            </a:p>
          </p:txBody>
        </p:sp>
        <p:sp>
          <p:nvSpPr>
            <p:cNvPr id="11287" name="Rectangle 23"/>
            <p:cNvSpPr>
              <a:spLocks noChangeArrowheads="1"/>
            </p:cNvSpPr>
            <p:nvPr/>
          </p:nvSpPr>
          <p:spPr bwMode="auto">
            <a:xfrm>
              <a:off x="538" y="2137"/>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5</a:t>
              </a:r>
              <a:endParaRPr lang="en-US" sz="2400" smtClean="0">
                <a:solidFill>
                  <a:srgbClr val="FFFFFF"/>
                </a:solidFill>
                <a:latin typeface="Arial Narrow" pitchFamily="34" charset="0"/>
                <a:cs typeface="+mn-cs"/>
              </a:endParaRPr>
            </a:p>
          </p:txBody>
        </p:sp>
        <p:sp>
          <p:nvSpPr>
            <p:cNvPr id="11288" name="Rectangle 24"/>
            <p:cNvSpPr>
              <a:spLocks noChangeArrowheads="1"/>
            </p:cNvSpPr>
            <p:nvPr/>
          </p:nvSpPr>
          <p:spPr bwMode="auto">
            <a:xfrm>
              <a:off x="676" y="2137"/>
              <a:ext cx="1122"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5.</a:t>
              </a:r>
              <a:r>
                <a:rPr lang="en-US" sz="2500" dirty="0" smtClean="0">
                  <a:solidFill>
                    <a:srgbClr val="002060"/>
                  </a:solidFill>
                  <a:latin typeface="Arial Narrow" pitchFamily="34" charset="0"/>
                  <a:cs typeface="+mn-cs"/>
                </a:rPr>
                <a:t>Media buying</a:t>
              </a:r>
              <a:endParaRPr lang="en-US" sz="2400" dirty="0" smtClean="0">
                <a:solidFill>
                  <a:srgbClr val="002060"/>
                </a:solidFill>
                <a:latin typeface="Times New Roman" charset="0"/>
                <a:cs typeface="+mn-cs"/>
              </a:endParaRPr>
            </a:p>
          </p:txBody>
        </p:sp>
        <p:sp>
          <p:nvSpPr>
            <p:cNvPr id="11289" name="Rectangle 25"/>
            <p:cNvSpPr>
              <a:spLocks noChangeArrowheads="1"/>
            </p:cNvSpPr>
            <p:nvPr/>
          </p:nvSpPr>
          <p:spPr bwMode="auto">
            <a:xfrm>
              <a:off x="538" y="2400"/>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6</a:t>
              </a:r>
              <a:endParaRPr lang="en-US" sz="2400" smtClean="0">
                <a:solidFill>
                  <a:srgbClr val="FFFFFF"/>
                </a:solidFill>
                <a:latin typeface="Arial Narrow" pitchFamily="34" charset="0"/>
                <a:cs typeface="+mn-cs"/>
              </a:endParaRPr>
            </a:p>
          </p:txBody>
        </p:sp>
        <p:sp>
          <p:nvSpPr>
            <p:cNvPr id="11290" name="Rectangle 26"/>
            <p:cNvSpPr>
              <a:spLocks noChangeArrowheads="1"/>
            </p:cNvSpPr>
            <p:nvPr/>
          </p:nvSpPr>
          <p:spPr bwMode="auto">
            <a:xfrm>
              <a:off x="676" y="2400"/>
              <a:ext cx="1647"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6.</a:t>
              </a:r>
              <a:r>
                <a:rPr lang="en-US" sz="2500" dirty="0" smtClean="0">
                  <a:solidFill>
                    <a:srgbClr val="002060"/>
                  </a:solidFill>
                  <a:latin typeface="Arial Narrow" pitchFamily="34" charset="0"/>
                  <a:cs typeface="+mn-cs"/>
                </a:rPr>
                <a:t>Advertising research</a:t>
              </a:r>
              <a:endParaRPr lang="en-US" sz="2400" dirty="0" smtClean="0">
                <a:solidFill>
                  <a:srgbClr val="002060"/>
                </a:solidFill>
                <a:latin typeface="Times New Roman" charset="0"/>
                <a:cs typeface="+mn-cs"/>
              </a:endParaRPr>
            </a:p>
          </p:txBody>
        </p:sp>
        <p:sp>
          <p:nvSpPr>
            <p:cNvPr id="11291" name="Rectangle 27"/>
            <p:cNvSpPr>
              <a:spLocks noChangeArrowheads="1"/>
            </p:cNvSpPr>
            <p:nvPr/>
          </p:nvSpPr>
          <p:spPr bwMode="auto">
            <a:xfrm>
              <a:off x="538" y="2663"/>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7</a:t>
              </a:r>
              <a:endParaRPr lang="en-US" sz="2400" smtClean="0">
                <a:solidFill>
                  <a:srgbClr val="FFFFFF"/>
                </a:solidFill>
                <a:latin typeface="Arial Narrow" pitchFamily="34" charset="0"/>
                <a:cs typeface="+mn-cs"/>
              </a:endParaRPr>
            </a:p>
          </p:txBody>
        </p:sp>
        <p:sp>
          <p:nvSpPr>
            <p:cNvPr id="11292" name="Rectangle 28"/>
            <p:cNvSpPr>
              <a:spLocks noChangeArrowheads="1"/>
            </p:cNvSpPr>
            <p:nvPr/>
          </p:nvSpPr>
          <p:spPr bwMode="auto">
            <a:xfrm>
              <a:off x="676" y="2663"/>
              <a:ext cx="1713"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7.</a:t>
              </a:r>
              <a:r>
                <a:rPr lang="en-US" sz="2500" dirty="0" smtClean="0">
                  <a:solidFill>
                    <a:srgbClr val="002060"/>
                  </a:solidFill>
                  <a:latin typeface="Arial Narrow" pitchFamily="34" charset="0"/>
                  <a:cs typeface="+mn-cs"/>
                </a:rPr>
                <a:t>Performance tracking</a:t>
              </a:r>
              <a:endParaRPr lang="en-US" sz="2400" dirty="0" smtClean="0">
                <a:solidFill>
                  <a:srgbClr val="002060"/>
                </a:solidFill>
                <a:latin typeface="Times New Roman" charset="0"/>
                <a:cs typeface="+mn-cs"/>
              </a:endParaRPr>
            </a:p>
          </p:txBody>
        </p:sp>
        <p:sp>
          <p:nvSpPr>
            <p:cNvPr id="11293" name="Rectangle 29"/>
            <p:cNvSpPr>
              <a:spLocks noChangeArrowheads="1"/>
            </p:cNvSpPr>
            <p:nvPr/>
          </p:nvSpPr>
          <p:spPr bwMode="auto">
            <a:xfrm>
              <a:off x="538" y="2925"/>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8</a:t>
              </a:r>
              <a:endParaRPr lang="en-US" sz="2400" smtClean="0">
                <a:solidFill>
                  <a:srgbClr val="FFFFFF"/>
                </a:solidFill>
                <a:latin typeface="Arial Narrow" pitchFamily="34" charset="0"/>
                <a:cs typeface="+mn-cs"/>
              </a:endParaRPr>
            </a:p>
          </p:txBody>
        </p:sp>
        <p:sp>
          <p:nvSpPr>
            <p:cNvPr id="11294" name="Rectangle 30"/>
            <p:cNvSpPr>
              <a:spLocks noChangeArrowheads="1"/>
            </p:cNvSpPr>
            <p:nvPr/>
          </p:nvSpPr>
          <p:spPr bwMode="auto">
            <a:xfrm>
              <a:off x="676" y="2925"/>
              <a:ext cx="929"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8.</a:t>
              </a:r>
              <a:r>
                <a:rPr lang="en-US" sz="2500" dirty="0" smtClean="0">
                  <a:solidFill>
                    <a:srgbClr val="002060"/>
                  </a:solidFill>
                  <a:latin typeface="Arial Narrow" pitchFamily="34" charset="0"/>
                  <a:cs typeface="+mn-cs"/>
                </a:rPr>
                <a:t>Production</a:t>
              </a:r>
              <a:endParaRPr lang="en-US" sz="2400" dirty="0" smtClean="0">
                <a:solidFill>
                  <a:srgbClr val="002060"/>
                </a:solidFill>
                <a:latin typeface="Times New Roman" charset="0"/>
                <a:cs typeface="+mn-cs"/>
              </a:endParaRPr>
            </a:p>
          </p:txBody>
        </p:sp>
        <p:sp>
          <p:nvSpPr>
            <p:cNvPr id="11295" name="Rectangle 31"/>
            <p:cNvSpPr>
              <a:spLocks noChangeArrowheads="1"/>
            </p:cNvSpPr>
            <p:nvPr/>
          </p:nvSpPr>
          <p:spPr bwMode="auto">
            <a:xfrm>
              <a:off x="538" y="3188"/>
              <a:ext cx="91"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9</a:t>
              </a:r>
              <a:endParaRPr lang="en-US" sz="2400" smtClean="0">
                <a:solidFill>
                  <a:srgbClr val="FFFFFF"/>
                </a:solidFill>
                <a:latin typeface="Arial Narrow" pitchFamily="34" charset="0"/>
                <a:cs typeface="+mn-cs"/>
              </a:endParaRPr>
            </a:p>
          </p:txBody>
        </p:sp>
        <p:sp>
          <p:nvSpPr>
            <p:cNvPr id="11296" name="Rectangle 32"/>
            <p:cNvSpPr>
              <a:spLocks noChangeArrowheads="1"/>
            </p:cNvSpPr>
            <p:nvPr/>
          </p:nvSpPr>
          <p:spPr bwMode="auto">
            <a:xfrm>
              <a:off x="676" y="3188"/>
              <a:ext cx="1749"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9.</a:t>
              </a:r>
              <a:r>
                <a:rPr lang="en-US" sz="2500" dirty="0" smtClean="0">
                  <a:solidFill>
                    <a:srgbClr val="002060"/>
                  </a:solidFill>
                  <a:latin typeface="Arial Narrow" pitchFamily="34" charset="0"/>
                  <a:cs typeface="+mn-cs"/>
                </a:rPr>
                <a:t>Account management</a:t>
              </a:r>
              <a:endParaRPr lang="en-US" sz="2400" dirty="0" smtClean="0">
                <a:solidFill>
                  <a:srgbClr val="002060"/>
                </a:solidFill>
                <a:latin typeface="Times New Roman" charset="0"/>
                <a:cs typeface="+mn-cs"/>
              </a:endParaRPr>
            </a:p>
          </p:txBody>
        </p:sp>
        <p:sp>
          <p:nvSpPr>
            <p:cNvPr id="11297" name="Rectangle 33"/>
            <p:cNvSpPr>
              <a:spLocks noChangeArrowheads="1"/>
            </p:cNvSpPr>
            <p:nvPr/>
          </p:nvSpPr>
          <p:spPr bwMode="auto">
            <a:xfrm>
              <a:off x="453" y="3450"/>
              <a:ext cx="182" cy="240"/>
            </a:xfrm>
            <a:prstGeom prst="rect">
              <a:avLst/>
            </a:prstGeom>
            <a:noFill/>
            <a:ln w="9525">
              <a:noFill/>
              <a:miter lim="800000"/>
              <a:headEnd/>
              <a:tailEnd/>
            </a:ln>
          </p:spPr>
          <p:txBody>
            <a:bodyPr wrap="none" lIns="0" tIns="0" rIns="0" bIns="0">
              <a:spAutoFit/>
            </a:bodyPr>
            <a:lstStyle/>
            <a:p>
              <a:pPr eaLnBrk="0" hangingPunct="0"/>
              <a:r>
                <a:rPr lang="en-US" sz="2500" smtClean="0">
                  <a:solidFill>
                    <a:srgbClr val="FFFFFF"/>
                  </a:solidFill>
                  <a:latin typeface="Arial Narrow" pitchFamily="34" charset="0"/>
                  <a:cs typeface="+mn-cs"/>
                </a:rPr>
                <a:t>10</a:t>
              </a:r>
              <a:endParaRPr lang="en-US" sz="2400" smtClean="0">
                <a:solidFill>
                  <a:srgbClr val="FFFFFF"/>
                </a:solidFill>
                <a:latin typeface="Arial Narrow" pitchFamily="34" charset="0"/>
                <a:cs typeface="+mn-cs"/>
              </a:endParaRPr>
            </a:p>
          </p:txBody>
        </p:sp>
        <p:sp>
          <p:nvSpPr>
            <p:cNvPr id="11298" name="Rectangle 34"/>
            <p:cNvSpPr>
              <a:spLocks noChangeArrowheads="1"/>
            </p:cNvSpPr>
            <p:nvPr/>
          </p:nvSpPr>
          <p:spPr bwMode="auto">
            <a:xfrm>
              <a:off x="676" y="3450"/>
              <a:ext cx="1480" cy="242"/>
            </a:xfrm>
            <a:prstGeom prst="rect">
              <a:avLst/>
            </a:prstGeom>
            <a:noFill/>
            <a:ln w="9525">
              <a:noFill/>
              <a:miter lim="800000"/>
              <a:headEnd/>
              <a:tailEnd/>
            </a:ln>
          </p:spPr>
          <p:txBody>
            <a:bodyPr wrap="none" lIns="0" tIns="0" rIns="0" bIns="0">
              <a:spAutoFit/>
            </a:bodyPr>
            <a:lstStyle/>
            <a:p>
              <a:pPr eaLnBrk="0" hangingPunct="0"/>
              <a:r>
                <a:rPr lang="id-ID" sz="2500" dirty="0" smtClean="0">
                  <a:solidFill>
                    <a:srgbClr val="002060"/>
                  </a:solidFill>
                  <a:latin typeface="Arial Narrow" pitchFamily="34" charset="0"/>
                  <a:cs typeface="+mn-cs"/>
                </a:rPr>
                <a:t>10.</a:t>
              </a:r>
              <a:r>
                <a:rPr lang="en-US" sz="2500" dirty="0" smtClean="0">
                  <a:solidFill>
                    <a:srgbClr val="002060"/>
                  </a:solidFill>
                  <a:latin typeface="Arial Narrow" pitchFamily="34" charset="0"/>
                  <a:cs typeface="+mn-cs"/>
                </a:rPr>
                <a:t>Agency selection</a:t>
              </a:r>
              <a:endParaRPr lang="en-US" sz="2400" dirty="0" smtClean="0">
                <a:solidFill>
                  <a:srgbClr val="002060"/>
                </a:solidFill>
                <a:latin typeface="Times New Roman" charset="0"/>
                <a:cs typeface="+mn-cs"/>
              </a:endParaRPr>
            </a:p>
          </p:txBody>
        </p:sp>
        <p:sp>
          <p:nvSpPr>
            <p:cNvPr id="11299" name="Line 35"/>
            <p:cNvSpPr>
              <a:spLocks noChangeShapeType="1"/>
            </p:cNvSpPr>
            <p:nvPr/>
          </p:nvSpPr>
          <p:spPr bwMode="auto">
            <a:xfrm>
              <a:off x="384" y="240"/>
              <a:ext cx="1" cy="288"/>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00" name="Rectangle 36"/>
            <p:cNvSpPr>
              <a:spLocks noChangeArrowheads="1"/>
            </p:cNvSpPr>
            <p:nvPr/>
          </p:nvSpPr>
          <p:spPr bwMode="auto">
            <a:xfrm>
              <a:off x="384" y="240"/>
              <a:ext cx="8" cy="28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01" name="Line 37"/>
            <p:cNvSpPr>
              <a:spLocks noChangeShapeType="1"/>
            </p:cNvSpPr>
            <p:nvPr/>
          </p:nvSpPr>
          <p:spPr bwMode="auto">
            <a:xfrm>
              <a:off x="646" y="240"/>
              <a:ext cx="1" cy="288"/>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02" name="Rectangle 38"/>
            <p:cNvSpPr>
              <a:spLocks noChangeArrowheads="1"/>
            </p:cNvSpPr>
            <p:nvPr/>
          </p:nvSpPr>
          <p:spPr bwMode="auto">
            <a:xfrm>
              <a:off x="646" y="240"/>
              <a:ext cx="7" cy="28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03" name="Line 39"/>
            <p:cNvSpPr>
              <a:spLocks noChangeShapeType="1"/>
            </p:cNvSpPr>
            <p:nvPr/>
          </p:nvSpPr>
          <p:spPr bwMode="auto">
            <a:xfrm>
              <a:off x="2677" y="240"/>
              <a:ext cx="1" cy="8"/>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04" name="Rectangle 40"/>
            <p:cNvSpPr>
              <a:spLocks noChangeArrowheads="1"/>
            </p:cNvSpPr>
            <p:nvPr/>
          </p:nvSpPr>
          <p:spPr bwMode="auto">
            <a:xfrm>
              <a:off x="2677" y="240"/>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05" name="Line 41"/>
            <p:cNvSpPr>
              <a:spLocks noChangeShapeType="1"/>
            </p:cNvSpPr>
            <p:nvPr/>
          </p:nvSpPr>
          <p:spPr bwMode="auto">
            <a:xfrm>
              <a:off x="4047" y="240"/>
              <a:ext cx="1" cy="8"/>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06" name="Rectangle 42"/>
            <p:cNvSpPr>
              <a:spLocks noChangeArrowheads="1"/>
            </p:cNvSpPr>
            <p:nvPr/>
          </p:nvSpPr>
          <p:spPr bwMode="auto">
            <a:xfrm>
              <a:off x="4047" y="240"/>
              <a:ext cx="7"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07" name="Rectangle 43"/>
            <p:cNvSpPr>
              <a:spLocks noChangeArrowheads="1"/>
            </p:cNvSpPr>
            <p:nvPr/>
          </p:nvSpPr>
          <p:spPr bwMode="auto">
            <a:xfrm>
              <a:off x="392" y="528"/>
              <a:ext cx="5032" cy="17"/>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08" name="Line 44"/>
            <p:cNvSpPr>
              <a:spLocks noChangeShapeType="1"/>
            </p:cNvSpPr>
            <p:nvPr/>
          </p:nvSpPr>
          <p:spPr bwMode="auto">
            <a:xfrm>
              <a:off x="5416" y="240"/>
              <a:ext cx="1" cy="288"/>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09" name="Rectangle 45"/>
            <p:cNvSpPr>
              <a:spLocks noChangeArrowheads="1"/>
            </p:cNvSpPr>
            <p:nvPr/>
          </p:nvSpPr>
          <p:spPr bwMode="auto">
            <a:xfrm>
              <a:off x="5416" y="240"/>
              <a:ext cx="8" cy="28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10" name="Line 46"/>
            <p:cNvSpPr>
              <a:spLocks noChangeShapeType="1"/>
            </p:cNvSpPr>
            <p:nvPr/>
          </p:nvSpPr>
          <p:spPr bwMode="auto">
            <a:xfrm>
              <a:off x="392" y="808"/>
              <a:ext cx="246"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11" name="Rectangle 47"/>
            <p:cNvSpPr>
              <a:spLocks noChangeArrowheads="1"/>
            </p:cNvSpPr>
            <p:nvPr/>
          </p:nvSpPr>
          <p:spPr bwMode="auto">
            <a:xfrm>
              <a:off x="392" y="808"/>
              <a:ext cx="246"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12" name="Line 48"/>
            <p:cNvSpPr>
              <a:spLocks noChangeShapeType="1"/>
            </p:cNvSpPr>
            <p:nvPr/>
          </p:nvSpPr>
          <p:spPr bwMode="auto">
            <a:xfrm>
              <a:off x="653" y="808"/>
              <a:ext cx="2016"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13" name="Rectangle 49"/>
            <p:cNvSpPr>
              <a:spLocks noChangeArrowheads="1"/>
            </p:cNvSpPr>
            <p:nvPr/>
          </p:nvSpPr>
          <p:spPr bwMode="auto">
            <a:xfrm>
              <a:off x="653" y="808"/>
              <a:ext cx="2016"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14" name="Line 50"/>
            <p:cNvSpPr>
              <a:spLocks noChangeShapeType="1"/>
            </p:cNvSpPr>
            <p:nvPr/>
          </p:nvSpPr>
          <p:spPr bwMode="auto">
            <a:xfrm>
              <a:off x="3362" y="240"/>
              <a:ext cx="1" cy="8"/>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15" name="Rectangle 51"/>
            <p:cNvSpPr>
              <a:spLocks noChangeArrowheads="1"/>
            </p:cNvSpPr>
            <p:nvPr/>
          </p:nvSpPr>
          <p:spPr bwMode="auto">
            <a:xfrm>
              <a:off x="3362" y="240"/>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16" name="Line 52"/>
            <p:cNvSpPr>
              <a:spLocks noChangeShapeType="1"/>
            </p:cNvSpPr>
            <p:nvPr/>
          </p:nvSpPr>
          <p:spPr bwMode="auto">
            <a:xfrm>
              <a:off x="4731" y="240"/>
              <a:ext cx="1" cy="288"/>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17" name="Rectangle 53"/>
            <p:cNvSpPr>
              <a:spLocks noChangeArrowheads="1"/>
            </p:cNvSpPr>
            <p:nvPr/>
          </p:nvSpPr>
          <p:spPr bwMode="auto">
            <a:xfrm>
              <a:off x="4731" y="240"/>
              <a:ext cx="8" cy="28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18" name="Rectangle 54"/>
            <p:cNvSpPr>
              <a:spLocks noChangeArrowheads="1"/>
            </p:cNvSpPr>
            <p:nvPr/>
          </p:nvSpPr>
          <p:spPr bwMode="auto">
            <a:xfrm>
              <a:off x="2685" y="799"/>
              <a:ext cx="2739" cy="17"/>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19" name="Rectangle 55"/>
            <p:cNvSpPr>
              <a:spLocks noChangeArrowheads="1"/>
            </p:cNvSpPr>
            <p:nvPr/>
          </p:nvSpPr>
          <p:spPr bwMode="auto">
            <a:xfrm>
              <a:off x="376" y="528"/>
              <a:ext cx="16" cy="551"/>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20" name="Line 56"/>
            <p:cNvSpPr>
              <a:spLocks noChangeShapeType="1"/>
            </p:cNvSpPr>
            <p:nvPr/>
          </p:nvSpPr>
          <p:spPr bwMode="auto">
            <a:xfrm>
              <a:off x="392" y="1070"/>
              <a:ext cx="246"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21" name="Rectangle 57"/>
            <p:cNvSpPr>
              <a:spLocks noChangeArrowheads="1"/>
            </p:cNvSpPr>
            <p:nvPr/>
          </p:nvSpPr>
          <p:spPr bwMode="auto">
            <a:xfrm>
              <a:off x="392" y="1070"/>
              <a:ext cx="246"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22" name="Rectangle 58"/>
            <p:cNvSpPr>
              <a:spLocks noChangeArrowheads="1"/>
            </p:cNvSpPr>
            <p:nvPr/>
          </p:nvSpPr>
          <p:spPr bwMode="auto">
            <a:xfrm>
              <a:off x="638" y="545"/>
              <a:ext cx="15" cy="534"/>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23" name="Line 59"/>
            <p:cNvSpPr>
              <a:spLocks noChangeShapeType="1"/>
            </p:cNvSpPr>
            <p:nvPr/>
          </p:nvSpPr>
          <p:spPr bwMode="auto">
            <a:xfrm>
              <a:off x="653" y="1070"/>
              <a:ext cx="2016"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24" name="Rectangle 60"/>
            <p:cNvSpPr>
              <a:spLocks noChangeArrowheads="1"/>
            </p:cNvSpPr>
            <p:nvPr/>
          </p:nvSpPr>
          <p:spPr bwMode="auto">
            <a:xfrm>
              <a:off x="653" y="1070"/>
              <a:ext cx="2016"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25" name="Rectangle 61"/>
            <p:cNvSpPr>
              <a:spLocks noChangeArrowheads="1"/>
            </p:cNvSpPr>
            <p:nvPr/>
          </p:nvSpPr>
          <p:spPr bwMode="auto">
            <a:xfrm>
              <a:off x="2669" y="545"/>
              <a:ext cx="16" cy="534"/>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26" name="Line 62"/>
            <p:cNvSpPr>
              <a:spLocks noChangeShapeType="1"/>
            </p:cNvSpPr>
            <p:nvPr/>
          </p:nvSpPr>
          <p:spPr bwMode="auto">
            <a:xfrm>
              <a:off x="2685" y="1070"/>
              <a:ext cx="669"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27" name="Rectangle 63"/>
            <p:cNvSpPr>
              <a:spLocks noChangeArrowheads="1"/>
            </p:cNvSpPr>
            <p:nvPr/>
          </p:nvSpPr>
          <p:spPr bwMode="auto">
            <a:xfrm>
              <a:off x="2685" y="1070"/>
              <a:ext cx="669"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28" name="Rectangle 64"/>
            <p:cNvSpPr>
              <a:spLocks noChangeArrowheads="1"/>
            </p:cNvSpPr>
            <p:nvPr/>
          </p:nvSpPr>
          <p:spPr bwMode="auto">
            <a:xfrm>
              <a:off x="3354" y="816"/>
              <a:ext cx="16" cy="263"/>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29" name="Line 65"/>
            <p:cNvSpPr>
              <a:spLocks noChangeShapeType="1"/>
            </p:cNvSpPr>
            <p:nvPr/>
          </p:nvSpPr>
          <p:spPr bwMode="auto">
            <a:xfrm>
              <a:off x="3370" y="1070"/>
              <a:ext cx="669"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30" name="Rectangle 66"/>
            <p:cNvSpPr>
              <a:spLocks noChangeArrowheads="1"/>
            </p:cNvSpPr>
            <p:nvPr/>
          </p:nvSpPr>
          <p:spPr bwMode="auto">
            <a:xfrm>
              <a:off x="3370" y="1070"/>
              <a:ext cx="669"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31" name="Rectangle 67"/>
            <p:cNvSpPr>
              <a:spLocks noChangeArrowheads="1"/>
            </p:cNvSpPr>
            <p:nvPr/>
          </p:nvSpPr>
          <p:spPr bwMode="auto">
            <a:xfrm>
              <a:off x="4039" y="545"/>
              <a:ext cx="15" cy="534"/>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32" name="Line 68"/>
            <p:cNvSpPr>
              <a:spLocks noChangeShapeType="1"/>
            </p:cNvSpPr>
            <p:nvPr/>
          </p:nvSpPr>
          <p:spPr bwMode="auto">
            <a:xfrm>
              <a:off x="4054" y="1070"/>
              <a:ext cx="670"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33" name="Rectangle 69"/>
            <p:cNvSpPr>
              <a:spLocks noChangeArrowheads="1"/>
            </p:cNvSpPr>
            <p:nvPr/>
          </p:nvSpPr>
          <p:spPr bwMode="auto">
            <a:xfrm>
              <a:off x="4054" y="1070"/>
              <a:ext cx="670"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34" name="Rectangle 70"/>
            <p:cNvSpPr>
              <a:spLocks noChangeArrowheads="1"/>
            </p:cNvSpPr>
            <p:nvPr/>
          </p:nvSpPr>
          <p:spPr bwMode="auto">
            <a:xfrm>
              <a:off x="4724" y="816"/>
              <a:ext cx="15" cy="263"/>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35" name="Line 71"/>
            <p:cNvSpPr>
              <a:spLocks noChangeShapeType="1"/>
            </p:cNvSpPr>
            <p:nvPr/>
          </p:nvSpPr>
          <p:spPr bwMode="auto">
            <a:xfrm>
              <a:off x="4739" y="1070"/>
              <a:ext cx="670"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36" name="Rectangle 72"/>
            <p:cNvSpPr>
              <a:spLocks noChangeArrowheads="1"/>
            </p:cNvSpPr>
            <p:nvPr/>
          </p:nvSpPr>
          <p:spPr bwMode="auto">
            <a:xfrm>
              <a:off x="4739" y="1070"/>
              <a:ext cx="670"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37" name="Rectangle 73"/>
            <p:cNvSpPr>
              <a:spLocks noChangeArrowheads="1"/>
            </p:cNvSpPr>
            <p:nvPr/>
          </p:nvSpPr>
          <p:spPr bwMode="auto">
            <a:xfrm>
              <a:off x="5409" y="545"/>
              <a:ext cx="15" cy="534"/>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38" name="Line 74"/>
            <p:cNvSpPr>
              <a:spLocks noChangeShapeType="1"/>
            </p:cNvSpPr>
            <p:nvPr/>
          </p:nvSpPr>
          <p:spPr bwMode="auto">
            <a:xfrm>
              <a:off x="392" y="1333"/>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39" name="Rectangle 75"/>
            <p:cNvSpPr>
              <a:spLocks noChangeArrowheads="1"/>
            </p:cNvSpPr>
            <p:nvPr/>
          </p:nvSpPr>
          <p:spPr bwMode="auto">
            <a:xfrm>
              <a:off x="392" y="1333"/>
              <a:ext cx="5032" cy="8"/>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40" name="Line 76"/>
            <p:cNvSpPr>
              <a:spLocks noChangeShapeType="1"/>
            </p:cNvSpPr>
            <p:nvPr/>
          </p:nvSpPr>
          <p:spPr bwMode="auto">
            <a:xfrm>
              <a:off x="392" y="1595"/>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41" name="Rectangle 77"/>
            <p:cNvSpPr>
              <a:spLocks noChangeArrowheads="1"/>
            </p:cNvSpPr>
            <p:nvPr/>
          </p:nvSpPr>
          <p:spPr bwMode="auto">
            <a:xfrm>
              <a:off x="392" y="1595"/>
              <a:ext cx="5032"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42" name="Line 78"/>
            <p:cNvSpPr>
              <a:spLocks noChangeShapeType="1"/>
            </p:cNvSpPr>
            <p:nvPr/>
          </p:nvSpPr>
          <p:spPr bwMode="auto">
            <a:xfrm>
              <a:off x="392" y="1858"/>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43" name="Rectangle 79"/>
            <p:cNvSpPr>
              <a:spLocks noChangeArrowheads="1"/>
            </p:cNvSpPr>
            <p:nvPr/>
          </p:nvSpPr>
          <p:spPr bwMode="auto">
            <a:xfrm>
              <a:off x="392" y="1858"/>
              <a:ext cx="5032" cy="8"/>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44" name="Line 80"/>
            <p:cNvSpPr>
              <a:spLocks noChangeShapeType="1"/>
            </p:cNvSpPr>
            <p:nvPr/>
          </p:nvSpPr>
          <p:spPr bwMode="auto">
            <a:xfrm>
              <a:off x="392" y="2120"/>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45" name="Rectangle 81"/>
            <p:cNvSpPr>
              <a:spLocks noChangeArrowheads="1"/>
            </p:cNvSpPr>
            <p:nvPr/>
          </p:nvSpPr>
          <p:spPr bwMode="auto">
            <a:xfrm>
              <a:off x="392" y="2120"/>
              <a:ext cx="5032"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46" name="Line 82"/>
            <p:cNvSpPr>
              <a:spLocks noChangeShapeType="1"/>
            </p:cNvSpPr>
            <p:nvPr/>
          </p:nvSpPr>
          <p:spPr bwMode="auto">
            <a:xfrm>
              <a:off x="392" y="2383"/>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47" name="Rectangle 83"/>
            <p:cNvSpPr>
              <a:spLocks noChangeArrowheads="1"/>
            </p:cNvSpPr>
            <p:nvPr/>
          </p:nvSpPr>
          <p:spPr bwMode="auto">
            <a:xfrm>
              <a:off x="392" y="2383"/>
              <a:ext cx="5032"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48" name="Line 84"/>
            <p:cNvSpPr>
              <a:spLocks noChangeShapeType="1"/>
            </p:cNvSpPr>
            <p:nvPr/>
          </p:nvSpPr>
          <p:spPr bwMode="auto">
            <a:xfrm>
              <a:off x="392" y="2646"/>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49" name="Rectangle 85"/>
            <p:cNvSpPr>
              <a:spLocks noChangeArrowheads="1"/>
            </p:cNvSpPr>
            <p:nvPr/>
          </p:nvSpPr>
          <p:spPr bwMode="auto">
            <a:xfrm>
              <a:off x="392" y="2646"/>
              <a:ext cx="5032" cy="8"/>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50" name="Line 86"/>
            <p:cNvSpPr>
              <a:spLocks noChangeShapeType="1"/>
            </p:cNvSpPr>
            <p:nvPr/>
          </p:nvSpPr>
          <p:spPr bwMode="auto">
            <a:xfrm>
              <a:off x="392" y="2908"/>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51" name="Rectangle 87"/>
            <p:cNvSpPr>
              <a:spLocks noChangeArrowheads="1"/>
            </p:cNvSpPr>
            <p:nvPr/>
          </p:nvSpPr>
          <p:spPr bwMode="auto">
            <a:xfrm>
              <a:off x="392" y="2908"/>
              <a:ext cx="5032"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52" name="Line 88"/>
            <p:cNvSpPr>
              <a:spLocks noChangeShapeType="1"/>
            </p:cNvSpPr>
            <p:nvPr/>
          </p:nvSpPr>
          <p:spPr bwMode="auto">
            <a:xfrm>
              <a:off x="392" y="3171"/>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53" name="Rectangle 89"/>
            <p:cNvSpPr>
              <a:spLocks noChangeArrowheads="1"/>
            </p:cNvSpPr>
            <p:nvPr/>
          </p:nvSpPr>
          <p:spPr bwMode="auto">
            <a:xfrm>
              <a:off x="392" y="3171"/>
              <a:ext cx="5032" cy="8"/>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54" name="Line 90"/>
            <p:cNvSpPr>
              <a:spLocks noChangeShapeType="1"/>
            </p:cNvSpPr>
            <p:nvPr/>
          </p:nvSpPr>
          <p:spPr bwMode="auto">
            <a:xfrm>
              <a:off x="392" y="3433"/>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55" name="Rectangle 91"/>
            <p:cNvSpPr>
              <a:spLocks noChangeArrowheads="1"/>
            </p:cNvSpPr>
            <p:nvPr/>
          </p:nvSpPr>
          <p:spPr bwMode="auto">
            <a:xfrm>
              <a:off x="392" y="3433"/>
              <a:ext cx="5032" cy="9"/>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56" name="Line 92"/>
            <p:cNvSpPr>
              <a:spLocks noChangeShapeType="1"/>
            </p:cNvSpPr>
            <p:nvPr/>
          </p:nvSpPr>
          <p:spPr bwMode="auto">
            <a:xfrm>
              <a:off x="384" y="1079"/>
              <a:ext cx="1" cy="2625"/>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57" name="Rectangle 93"/>
            <p:cNvSpPr>
              <a:spLocks noChangeArrowheads="1"/>
            </p:cNvSpPr>
            <p:nvPr/>
          </p:nvSpPr>
          <p:spPr bwMode="auto">
            <a:xfrm>
              <a:off x="384" y="1079"/>
              <a:ext cx="8" cy="2625"/>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58" name="Line 94"/>
            <p:cNvSpPr>
              <a:spLocks noChangeShapeType="1"/>
            </p:cNvSpPr>
            <p:nvPr/>
          </p:nvSpPr>
          <p:spPr bwMode="auto">
            <a:xfrm>
              <a:off x="646" y="1079"/>
              <a:ext cx="1" cy="2625"/>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59" name="Rectangle 95"/>
            <p:cNvSpPr>
              <a:spLocks noChangeArrowheads="1"/>
            </p:cNvSpPr>
            <p:nvPr/>
          </p:nvSpPr>
          <p:spPr bwMode="auto">
            <a:xfrm>
              <a:off x="646" y="1079"/>
              <a:ext cx="7" cy="2625"/>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60" name="Line 96"/>
            <p:cNvSpPr>
              <a:spLocks noChangeShapeType="1"/>
            </p:cNvSpPr>
            <p:nvPr/>
          </p:nvSpPr>
          <p:spPr bwMode="auto">
            <a:xfrm>
              <a:off x="2677" y="1079"/>
              <a:ext cx="1" cy="2625"/>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61" name="Rectangle 97"/>
            <p:cNvSpPr>
              <a:spLocks noChangeArrowheads="1"/>
            </p:cNvSpPr>
            <p:nvPr/>
          </p:nvSpPr>
          <p:spPr bwMode="auto">
            <a:xfrm>
              <a:off x="2677" y="1079"/>
              <a:ext cx="8" cy="2625"/>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62" name="Line 98"/>
            <p:cNvSpPr>
              <a:spLocks noChangeShapeType="1"/>
            </p:cNvSpPr>
            <p:nvPr/>
          </p:nvSpPr>
          <p:spPr bwMode="auto">
            <a:xfrm>
              <a:off x="3362" y="1079"/>
              <a:ext cx="1" cy="2625"/>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63" name="Rectangle 99"/>
            <p:cNvSpPr>
              <a:spLocks noChangeArrowheads="1"/>
            </p:cNvSpPr>
            <p:nvPr/>
          </p:nvSpPr>
          <p:spPr bwMode="auto">
            <a:xfrm>
              <a:off x="3362" y="1079"/>
              <a:ext cx="8" cy="2625"/>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64" name="Line 100"/>
            <p:cNvSpPr>
              <a:spLocks noChangeShapeType="1"/>
            </p:cNvSpPr>
            <p:nvPr/>
          </p:nvSpPr>
          <p:spPr bwMode="auto">
            <a:xfrm>
              <a:off x="4047" y="1079"/>
              <a:ext cx="1" cy="2625"/>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65" name="Rectangle 101"/>
            <p:cNvSpPr>
              <a:spLocks noChangeArrowheads="1"/>
            </p:cNvSpPr>
            <p:nvPr/>
          </p:nvSpPr>
          <p:spPr bwMode="auto">
            <a:xfrm>
              <a:off x="4047" y="1079"/>
              <a:ext cx="7" cy="2625"/>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66" name="Line 102"/>
            <p:cNvSpPr>
              <a:spLocks noChangeShapeType="1"/>
            </p:cNvSpPr>
            <p:nvPr/>
          </p:nvSpPr>
          <p:spPr bwMode="auto">
            <a:xfrm>
              <a:off x="4731" y="1079"/>
              <a:ext cx="1" cy="2625"/>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67" name="Rectangle 103"/>
            <p:cNvSpPr>
              <a:spLocks noChangeArrowheads="1"/>
            </p:cNvSpPr>
            <p:nvPr/>
          </p:nvSpPr>
          <p:spPr bwMode="auto">
            <a:xfrm>
              <a:off x="4731" y="1079"/>
              <a:ext cx="8" cy="2625"/>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68" name="Line 104"/>
            <p:cNvSpPr>
              <a:spLocks noChangeShapeType="1"/>
            </p:cNvSpPr>
            <p:nvPr/>
          </p:nvSpPr>
          <p:spPr bwMode="auto">
            <a:xfrm>
              <a:off x="392" y="3696"/>
              <a:ext cx="5032" cy="1"/>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69" name="Rectangle 105"/>
            <p:cNvSpPr>
              <a:spLocks noChangeArrowheads="1"/>
            </p:cNvSpPr>
            <p:nvPr/>
          </p:nvSpPr>
          <p:spPr bwMode="auto">
            <a:xfrm>
              <a:off x="392" y="3696"/>
              <a:ext cx="5032" cy="8"/>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70" name="Line 106"/>
            <p:cNvSpPr>
              <a:spLocks noChangeShapeType="1"/>
            </p:cNvSpPr>
            <p:nvPr/>
          </p:nvSpPr>
          <p:spPr bwMode="auto">
            <a:xfrm>
              <a:off x="5416" y="1079"/>
              <a:ext cx="1" cy="2625"/>
            </a:xfrm>
            <a:prstGeom prst="line">
              <a:avLst/>
            </a:prstGeom>
            <a:noFill/>
            <a:ln w="0">
              <a:solidFill>
                <a:srgbClr val="00000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71" name="Rectangle 107"/>
            <p:cNvSpPr>
              <a:spLocks noChangeArrowheads="1"/>
            </p:cNvSpPr>
            <p:nvPr/>
          </p:nvSpPr>
          <p:spPr bwMode="auto">
            <a:xfrm>
              <a:off x="5416" y="1079"/>
              <a:ext cx="8" cy="2625"/>
            </a:xfrm>
            <a:prstGeom prst="rect">
              <a:avLst/>
            </a:prstGeom>
            <a:solidFill>
              <a:srgbClr val="00000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72" name="Line 108"/>
            <p:cNvSpPr>
              <a:spLocks noChangeShapeType="1"/>
            </p:cNvSpPr>
            <p:nvPr/>
          </p:nvSpPr>
          <p:spPr bwMode="auto">
            <a:xfrm>
              <a:off x="384" y="3704"/>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73" name="Rectangle 109"/>
            <p:cNvSpPr>
              <a:spLocks noChangeArrowheads="1"/>
            </p:cNvSpPr>
            <p:nvPr/>
          </p:nvSpPr>
          <p:spPr bwMode="auto">
            <a:xfrm>
              <a:off x="384" y="3704"/>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74" name="Line 110"/>
            <p:cNvSpPr>
              <a:spLocks noChangeShapeType="1"/>
            </p:cNvSpPr>
            <p:nvPr/>
          </p:nvSpPr>
          <p:spPr bwMode="auto">
            <a:xfrm>
              <a:off x="646" y="3704"/>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75" name="Rectangle 111"/>
            <p:cNvSpPr>
              <a:spLocks noChangeArrowheads="1"/>
            </p:cNvSpPr>
            <p:nvPr/>
          </p:nvSpPr>
          <p:spPr bwMode="auto">
            <a:xfrm>
              <a:off x="646" y="3704"/>
              <a:ext cx="7"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76" name="Line 112"/>
            <p:cNvSpPr>
              <a:spLocks noChangeShapeType="1"/>
            </p:cNvSpPr>
            <p:nvPr/>
          </p:nvSpPr>
          <p:spPr bwMode="auto">
            <a:xfrm>
              <a:off x="2677" y="3704"/>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77" name="Rectangle 113"/>
            <p:cNvSpPr>
              <a:spLocks noChangeArrowheads="1"/>
            </p:cNvSpPr>
            <p:nvPr/>
          </p:nvSpPr>
          <p:spPr bwMode="auto">
            <a:xfrm>
              <a:off x="2677" y="3704"/>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78" name="Line 114"/>
            <p:cNvSpPr>
              <a:spLocks noChangeShapeType="1"/>
            </p:cNvSpPr>
            <p:nvPr/>
          </p:nvSpPr>
          <p:spPr bwMode="auto">
            <a:xfrm>
              <a:off x="3362" y="3704"/>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79" name="Rectangle 115"/>
            <p:cNvSpPr>
              <a:spLocks noChangeArrowheads="1"/>
            </p:cNvSpPr>
            <p:nvPr/>
          </p:nvSpPr>
          <p:spPr bwMode="auto">
            <a:xfrm>
              <a:off x="3362" y="3704"/>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80" name="Line 116"/>
            <p:cNvSpPr>
              <a:spLocks noChangeShapeType="1"/>
            </p:cNvSpPr>
            <p:nvPr/>
          </p:nvSpPr>
          <p:spPr bwMode="auto">
            <a:xfrm>
              <a:off x="4047" y="3704"/>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81" name="Rectangle 117"/>
            <p:cNvSpPr>
              <a:spLocks noChangeArrowheads="1"/>
            </p:cNvSpPr>
            <p:nvPr/>
          </p:nvSpPr>
          <p:spPr bwMode="auto">
            <a:xfrm>
              <a:off x="4047" y="3704"/>
              <a:ext cx="7"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82" name="Line 118"/>
            <p:cNvSpPr>
              <a:spLocks noChangeShapeType="1"/>
            </p:cNvSpPr>
            <p:nvPr/>
          </p:nvSpPr>
          <p:spPr bwMode="auto">
            <a:xfrm>
              <a:off x="4731" y="3704"/>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83" name="Rectangle 119"/>
            <p:cNvSpPr>
              <a:spLocks noChangeArrowheads="1"/>
            </p:cNvSpPr>
            <p:nvPr/>
          </p:nvSpPr>
          <p:spPr bwMode="auto">
            <a:xfrm>
              <a:off x="4731" y="3704"/>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84" name="Line 120"/>
            <p:cNvSpPr>
              <a:spLocks noChangeShapeType="1"/>
            </p:cNvSpPr>
            <p:nvPr/>
          </p:nvSpPr>
          <p:spPr bwMode="auto">
            <a:xfrm>
              <a:off x="5416" y="3704"/>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85" name="Rectangle 121"/>
            <p:cNvSpPr>
              <a:spLocks noChangeArrowheads="1"/>
            </p:cNvSpPr>
            <p:nvPr/>
          </p:nvSpPr>
          <p:spPr bwMode="auto">
            <a:xfrm>
              <a:off x="5416" y="3704"/>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86" name="Line 122"/>
            <p:cNvSpPr>
              <a:spLocks noChangeShapeType="1"/>
            </p:cNvSpPr>
            <p:nvPr/>
          </p:nvSpPr>
          <p:spPr bwMode="auto">
            <a:xfrm>
              <a:off x="384" y="240"/>
              <a:ext cx="5040"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87" name="Rectangle 123"/>
            <p:cNvSpPr>
              <a:spLocks noChangeArrowheads="1"/>
            </p:cNvSpPr>
            <p:nvPr/>
          </p:nvSpPr>
          <p:spPr bwMode="auto">
            <a:xfrm>
              <a:off x="384" y="240"/>
              <a:ext cx="504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88" name="Line 124"/>
            <p:cNvSpPr>
              <a:spLocks noChangeShapeType="1"/>
            </p:cNvSpPr>
            <p:nvPr/>
          </p:nvSpPr>
          <p:spPr bwMode="auto">
            <a:xfrm>
              <a:off x="5424" y="536"/>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89" name="Rectangle 125"/>
            <p:cNvSpPr>
              <a:spLocks noChangeArrowheads="1"/>
            </p:cNvSpPr>
            <p:nvPr/>
          </p:nvSpPr>
          <p:spPr bwMode="auto">
            <a:xfrm>
              <a:off x="5424" y="536"/>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90" name="Line 126"/>
            <p:cNvSpPr>
              <a:spLocks noChangeShapeType="1"/>
            </p:cNvSpPr>
            <p:nvPr/>
          </p:nvSpPr>
          <p:spPr bwMode="auto">
            <a:xfrm>
              <a:off x="5424" y="808"/>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91" name="Rectangle 127"/>
            <p:cNvSpPr>
              <a:spLocks noChangeArrowheads="1"/>
            </p:cNvSpPr>
            <p:nvPr/>
          </p:nvSpPr>
          <p:spPr bwMode="auto">
            <a:xfrm>
              <a:off x="5424" y="808"/>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92" name="Line 128"/>
            <p:cNvSpPr>
              <a:spLocks noChangeShapeType="1"/>
            </p:cNvSpPr>
            <p:nvPr/>
          </p:nvSpPr>
          <p:spPr bwMode="auto">
            <a:xfrm>
              <a:off x="5424" y="1070"/>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93" name="Rectangle 129"/>
            <p:cNvSpPr>
              <a:spLocks noChangeArrowheads="1"/>
            </p:cNvSpPr>
            <p:nvPr/>
          </p:nvSpPr>
          <p:spPr bwMode="auto">
            <a:xfrm>
              <a:off x="5424" y="1070"/>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94" name="Line 130"/>
            <p:cNvSpPr>
              <a:spLocks noChangeShapeType="1"/>
            </p:cNvSpPr>
            <p:nvPr/>
          </p:nvSpPr>
          <p:spPr bwMode="auto">
            <a:xfrm>
              <a:off x="5424" y="1333"/>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95" name="Rectangle 131"/>
            <p:cNvSpPr>
              <a:spLocks noChangeArrowheads="1"/>
            </p:cNvSpPr>
            <p:nvPr/>
          </p:nvSpPr>
          <p:spPr bwMode="auto">
            <a:xfrm>
              <a:off x="5424" y="1333"/>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96" name="Line 132"/>
            <p:cNvSpPr>
              <a:spLocks noChangeShapeType="1"/>
            </p:cNvSpPr>
            <p:nvPr/>
          </p:nvSpPr>
          <p:spPr bwMode="auto">
            <a:xfrm>
              <a:off x="5424" y="1595"/>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97" name="Rectangle 133"/>
            <p:cNvSpPr>
              <a:spLocks noChangeArrowheads="1"/>
            </p:cNvSpPr>
            <p:nvPr/>
          </p:nvSpPr>
          <p:spPr bwMode="auto">
            <a:xfrm>
              <a:off x="5424" y="1595"/>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398" name="Line 134"/>
            <p:cNvSpPr>
              <a:spLocks noChangeShapeType="1"/>
            </p:cNvSpPr>
            <p:nvPr/>
          </p:nvSpPr>
          <p:spPr bwMode="auto">
            <a:xfrm>
              <a:off x="5424" y="1858"/>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399" name="Rectangle 135"/>
            <p:cNvSpPr>
              <a:spLocks noChangeArrowheads="1"/>
            </p:cNvSpPr>
            <p:nvPr/>
          </p:nvSpPr>
          <p:spPr bwMode="auto">
            <a:xfrm>
              <a:off x="5424" y="1858"/>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400" name="Line 136"/>
            <p:cNvSpPr>
              <a:spLocks noChangeShapeType="1"/>
            </p:cNvSpPr>
            <p:nvPr/>
          </p:nvSpPr>
          <p:spPr bwMode="auto">
            <a:xfrm>
              <a:off x="5424" y="2120"/>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401" name="Rectangle 137"/>
            <p:cNvSpPr>
              <a:spLocks noChangeArrowheads="1"/>
            </p:cNvSpPr>
            <p:nvPr/>
          </p:nvSpPr>
          <p:spPr bwMode="auto">
            <a:xfrm>
              <a:off x="5424" y="2120"/>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402" name="Line 138"/>
            <p:cNvSpPr>
              <a:spLocks noChangeShapeType="1"/>
            </p:cNvSpPr>
            <p:nvPr/>
          </p:nvSpPr>
          <p:spPr bwMode="auto">
            <a:xfrm>
              <a:off x="5424" y="2383"/>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403" name="Rectangle 139"/>
            <p:cNvSpPr>
              <a:spLocks noChangeArrowheads="1"/>
            </p:cNvSpPr>
            <p:nvPr/>
          </p:nvSpPr>
          <p:spPr bwMode="auto">
            <a:xfrm>
              <a:off x="5424" y="2383"/>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404" name="Line 140"/>
            <p:cNvSpPr>
              <a:spLocks noChangeShapeType="1"/>
            </p:cNvSpPr>
            <p:nvPr/>
          </p:nvSpPr>
          <p:spPr bwMode="auto">
            <a:xfrm>
              <a:off x="5424" y="2646"/>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405" name="Rectangle 141"/>
            <p:cNvSpPr>
              <a:spLocks noChangeArrowheads="1"/>
            </p:cNvSpPr>
            <p:nvPr/>
          </p:nvSpPr>
          <p:spPr bwMode="auto">
            <a:xfrm>
              <a:off x="5424" y="2646"/>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406" name="Line 142"/>
            <p:cNvSpPr>
              <a:spLocks noChangeShapeType="1"/>
            </p:cNvSpPr>
            <p:nvPr/>
          </p:nvSpPr>
          <p:spPr bwMode="auto">
            <a:xfrm>
              <a:off x="5424" y="2908"/>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407" name="Rectangle 143"/>
            <p:cNvSpPr>
              <a:spLocks noChangeArrowheads="1"/>
            </p:cNvSpPr>
            <p:nvPr/>
          </p:nvSpPr>
          <p:spPr bwMode="auto">
            <a:xfrm>
              <a:off x="5424" y="2908"/>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408" name="Line 144"/>
            <p:cNvSpPr>
              <a:spLocks noChangeShapeType="1"/>
            </p:cNvSpPr>
            <p:nvPr/>
          </p:nvSpPr>
          <p:spPr bwMode="auto">
            <a:xfrm>
              <a:off x="5424" y="3171"/>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409" name="Rectangle 145"/>
            <p:cNvSpPr>
              <a:spLocks noChangeArrowheads="1"/>
            </p:cNvSpPr>
            <p:nvPr/>
          </p:nvSpPr>
          <p:spPr bwMode="auto">
            <a:xfrm>
              <a:off x="5424" y="3171"/>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410" name="Line 146"/>
            <p:cNvSpPr>
              <a:spLocks noChangeShapeType="1"/>
            </p:cNvSpPr>
            <p:nvPr/>
          </p:nvSpPr>
          <p:spPr bwMode="auto">
            <a:xfrm>
              <a:off x="5424" y="3433"/>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411" name="Rectangle 147"/>
            <p:cNvSpPr>
              <a:spLocks noChangeArrowheads="1"/>
            </p:cNvSpPr>
            <p:nvPr/>
          </p:nvSpPr>
          <p:spPr bwMode="auto">
            <a:xfrm>
              <a:off x="5424" y="3433"/>
              <a:ext cx="8" cy="9"/>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sp>
          <p:nvSpPr>
            <p:cNvPr id="11412" name="Line 148"/>
            <p:cNvSpPr>
              <a:spLocks noChangeShapeType="1"/>
            </p:cNvSpPr>
            <p:nvPr/>
          </p:nvSpPr>
          <p:spPr bwMode="auto">
            <a:xfrm>
              <a:off x="5424" y="3696"/>
              <a:ext cx="1" cy="1"/>
            </a:xfrm>
            <a:prstGeom prst="line">
              <a:avLst/>
            </a:prstGeom>
            <a:noFill/>
            <a:ln w="0">
              <a:solidFill>
                <a:srgbClr val="C0C0C0"/>
              </a:solidFill>
              <a:round/>
              <a:headEnd/>
              <a:tailEnd/>
            </a:ln>
          </p:spPr>
          <p:txBody>
            <a:bodyPr/>
            <a:lstStyle/>
            <a:p>
              <a:pPr eaLnBrk="0" hangingPunct="0"/>
              <a:endParaRPr lang="id-ID" sz="2400" smtClean="0">
                <a:solidFill>
                  <a:srgbClr val="FFFFCC"/>
                </a:solidFill>
                <a:latin typeface="Times New Roman" charset="0"/>
                <a:cs typeface="+mn-cs"/>
              </a:endParaRPr>
            </a:p>
          </p:txBody>
        </p:sp>
        <p:sp>
          <p:nvSpPr>
            <p:cNvPr id="11413" name="Rectangle 149"/>
            <p:cNvSpPr>
              <a:spLocks noChangeArrowheads="1"/>
            </p:cNvSpPr>
            <p:nvPr/>
          </p:nvSpPr>
          <p:spPr bwMode="auto">
            <a:xfrm>
              <a:off x="5424" y="3696"/>
              <a:ext cx="8" cy="8"/>
            </a:xfrm>
            <a:prstGeom prst="rect">
              <a:avLst/>
            </a:prstGeom>
            <a:solidFill>
              <a:srgbClr val="C0C0C0"/>
            </a:solidFill>
            <a:ln w="9525">
              <a:noFill/>
              <a:miter lim="800000"/>
              <a:headEnd/>
              <a:tailEnd/>
            </a:ln>
          </p:spPr>
          <p:txBody>
            <a:bodyPr/>
            <a:lstStyle/>
            <a:p>
              <a:pPr eaLnBrk="0" hangingPunct="0"/>
              <a:endParaRPr lang="id-ID" sz="2400" smtClean="0">
                <a:solidFill>
                  <a:srgbClr val="FFFFCC"/>
                </a:solidFill>
                <a:latin typeface="Times New Roman" charset="0"/>
                <a:cs typeface="+mn-cs"/>
              </a:endParaRPr>
            </a:p>
          </p:txBody>
        </p:sp>
      </p:grpSp>
      <p:sp>
        <p:nvSpPr>
          <p:cNvPr id="150" name="TextBox 149">
            <a:hlinkClick r:id="rId2" action="ppaction://hlinkfile"/>
          </p:cNvPr>
          <p:cNvSpPr txBox="1"/>
          <p:nvPr/>
        </p:nvSpPr>
        <p:spPr>
          <a:xfrm>
            <a:off x="8610600" y="0"/>
            <a:ext cx="530915" cy="369332"/>
          </a:xfrm>
          <a:prstGeom prst="rect">
            <a:avLst/>
          </a:prstGeom>
          <a:noFill/>
        </p:spPr>
        <p:txBody>
          <a:bodyPr wrap="none" rtlCol="0">
            <a:spAutoFit/>
          </a:bodyPr>
          <a:lstStyle/>
          <a:p>
            <a:r>
              <a:rPr lang="id-ID" dirty="0" smtClean="0"/>
              <a:t>MB</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a:xfrm>
            <a:off x="685800" y="152400"/>
            <a:ext cx="7772400" cy="838200"/>
          </a:xfrm>
        </p:spPr>
        <p:txBody>
          <a:bodyPr/>
          <a:lstStyle/>
          <a:p>
            <a:pPr eaLnBrk="1" hangingPunct="1"/>
            <a:r>
              <a:rPr lang="en-US" sz="3600" b="1" smtClean="0">
                <a:latin typeface="Arial" charset="0"/>
                <a:cs typeface="Arial" charset="0"/>
              </a:rPr>
              <a:t>Standardized </a:t>
            </a:r>
            <a:br>
              <a:rPr lang="en-US" sz="3600" b="1" smtClean="0">
                <a:latin typeface="Arial" charset="0"/>
                <a:cs typeface="Arial" charset="0"/>
              </a:rPr>
            </a:br>
            <a:r>
              <a:rPr lang="en-US" sz="3600" b="1" smtClean="0">
                <a:latin typeface="Arial" charset="0"/>
                <a:cs typeface="Arial" charset="0"/>
              </a:rPr>
              <a:t>Marketing is Appropriate When:</a:t>
            </a:r>
          </a:p>
        </p:txBody>
      </p:sp>
      <p:sp>
        <p:nvSpPr>
          <p:cNvPr id="23555" name="Rectangle 3"/>
          <p:cNvSpPr txBox="1">
            <a:spLocks noChangeArrowheads="1"/>
          </p:cNvSpPr>
          <p:nvPr/>
        </p:nvSpPr>
        <p:spPr bwMode="auto">
          <a:xfrm>
            <a:off x="101600" y="1600200"/>
            <a:ext cx="8737600" cy="4038600"/>
          </a:xfrm>
          <a:prstGeom prst="rect">
            <a:avLst/>
          </a:prstGeom>
          <a:noFill/>
          <a:ln w="9525">
            <a:noFill/>
            <a:miter lim="800000"/>
            <a:headEnd/>
            <a:tailEnd/>
          </a:ln>
        </p:spPr>
        <p:txBody>
          <a:bodyPr/>
          <a:lstStyle/>
          <a:p>
            <a:pPr marL="287338" indent="-287338">
              <a:lnSpc>
                <a:spcPts val="3100"/>
              </a:lnSpc>
              <a:spcBef>
                <a:spcPct val="20000"/>
              </a:spcBef>
              <a:buFont typeface="Arial" charset="0"/>
              <a:buChar char="•"/>
            </a:pPr>
            <a:r>
              <a:rPr lang="en-US" sz="2800"/>
              <a:t>Similar market segments exist across countries;</a:t>
            </a:r>
          </a:p>
          <a:p>
            <a:pPr marL="287338" indent="-287338">
              <a:lnSpc>
                <a:spcPts val="3100"/>
              </a:lnSpc>
              <a:spcBef>
                <a:spcPct val="20000"/>
              </a:spcBef>
              <a:buFont typeface="Arial" charset="0"/>
              <a:buChar char="•"/>
            </a:pPr>
            <a:endParaRPr lang="en-US" sz="1400"/>
          </a:p>
          <a:p>
            <a:pPr marL="287338" indent="-287338">
              <a:lnSpc>
                <a:spcPts val="3100"/>
              </a:lnSpc>
              <a:spcBef>
                <a:spcPct val="20000"/>
              </a:spcBef>
              <a:buFont typeface="Arial" charset="0"/>
              <a:buChar char="•"/>
            </a:pPr>
            <a:r>
              <a:rPr lang="en-US" sz="2800"/>
              <a:t>Customers seek similar features in the product or service;</a:t>
            </a:r>
          </a:p>
          <a:p>
            <a:pPr marL="287338" indent="-287338">
              <a:lnSpc>
                <a:spcPts val="3100"/>
              </a:lnSpc>
              <a:spcBef>
                <a:spcPct val="20000"/>
              </a:spcBef>
              <a:buFont typeface="Arial" charset="0"/>
              <a:buChar char="•"/>
            </a:pPr>
            <a:endParaRPr lang="en-US" sz="1400"/>
          </a:p>
          <a:p>
            <a:pPr marL="287338" indent="-287338">
              <a:lnSpc>
                <a:spcPts val="3100"/>
              </a:lnSpc>
              <a:spcBef>
                <a:spcPct val="20000"/>
              </a:spcBef>
              <a:buFont typeface="Arial" charset="0"/>
              <a:buChar char="•"/>
            </a:pPr>
            <a:r>
              <a:rPr lang="en-US" sz="2800"/>
              <a:t>Products have universal specifications;</a:t>
            </a:r>
          </a:p>
          <a:p>
            <a:pPr marL="287338" indent="-287338">
              <a:lnSpc>
                <a:spcPts val="3100"/>
              </a:lnSpc>
              <a:spcBef>
                <a:spcPct val="20000"/>
              </a:spcBef>
              <a:buFont typeface="Arial" charset="0"/>
              <a:buChar char="•"/>
            </a:pPr>
            <a:endParaRPr lang="en-US" sz="1400"/>
          </a:p>
          <a:p>
            <a:pPr marL="287338" indent="-287338">
              <a:lnSpc>
                <a:spcPts val="3100"/>
              </a:lnSpc>
              <a:spcBef>
                <a:spcPct val="20000"/>
              </a:spcBef>
              <a:buFont typeface="Arial" charset="0"/>
              <a:buChar char="•"/>
            </a:pPr>
            <a:r>
              <a:rPr lang="en-US" sz="2800"/>
              <a:t>Business customers have converging expectations or needs regarding specifications, quality, performance, and other product attributes.</a:t>
            </a:r>
          </a:p>
        </p:txBody>
      </p:sp>
      <p:sp>
        <p:nvSpPr>
          <p:cNvPr id="6" name="Rectangle 5"/>
          <p:cNvSpPr/>
          <p:nvPr/>
        </p:nvSpPr>
        <p:spPr>
          <a:xfrm>
            <a:off x="0" y="1219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5" name="TextBox 4"/>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pic>
        <p:nvPicPr>
          <p:cNvPr id="23558"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nvPr>
        </p:nvSpPr>
        <p:spPr>
          <a:xfrm>
            <a:off x="152400" y="15875"/>
            <a:ext cx="8763000" cy="838200"/>
          </a:xfrm>
        </p:spPr>
        <p:txBody>
          <a:bodyPr/>
          <a:lstStyle/>
          <a:p>
            <a:pPr eaLnBrk="1" hangingPunct="1"/>
            <a:r>
              <a:rPr lang="en-US" sz="3600" b="1" smtClean="0">
                <a:latin typeface="Arial" charset="0"/>
                <a:cs typeface="Arial" charset="0"/>
              </a:rPr>
              <a:t>Advantages of Standardized Marketing</a:t>
            </a:r>
          </a:p>
        </p:txBody>
      </p:sp>
      <p:sp>
        <p:nvSpPr>
          <p:cNvPr id="24579" name="Rectangle 3"/>
          <p:cNvSpPr txBox="1">
            <a:spLocks noChangeArrowheads="1"/>
          </p:cNvSpPr>
          <p:nvPr/>
        </p:nvSpPr>
        <p:spPr bwMode="auto">
          <a:xfrm>
            <a:off x="101600" y="1219200"/>
            <a:ext cx="8737600" cy="4038600"/>
          </a:xfrm>
          <a:prstGeom prst="rect">
            <a:avLst/>
          </a:prstGeom>
          <a:noFill/>
          <a:ln w="9525">
            <a:noFill/>
            <a:miter lim="800000"/>
            <a:headEnd/>
            <a:tailEnd/>
          </a:ln>
        </p:spPr>
        <p:txBody>
          <a:bodyPr/>
          <a:lstStyle/>
          <a:p>
            <a:pPr marL="287338" indent="-287338">
              <a:lnSpc>
                <a:spcPts val="3100"/>
              </a:lnSpc>
              <a:spcBef>
                <a:spcPct val="20000"/>
              </a:spcBef>
              <a:buFont typeface="Arial" charset="0"/>
              <a:buChar char="•"/>
            </a:pPr>
            <a:r>
              <a:rPr lang="en-US" sz="2600" i="1"/>
              <a:t>Cost reduction</a:t>
            </a:r>
            <a:r>
              <a:rPr lang="en-US" sz="2600"/>
              <a:t>. Standardization reduces costs through economies of scale in design, sourcing, manufacturing, and marketing. Offering a similar marketing program globally is more efficient than adapting products and marketing for each of the numerous individual markets. </a:t>
            </a:r>
          </a:p>
          <a:p>
            <a:pPr marL="287338" indent="-287338">
              <a:lnSpc>
                <a:spcPts val="3100"/>
              </a:lnSpc>
              <a:spcBef>
                <a:spcPct val="20000"/>
              </a:spcBef>
              <a:buFont typeface="Arial" charset="0"/>
              <a:buChar char="•"/>
            </a:pPr>
            <a:r>
              <a:rPr lang="en-US" sz="2600" i="1"/>
              <a:t>Improved planning and control</a:t>
            </a:r>
            <a:r>
              <a:rPr lang="en-US" sz="2600"/>
              <a:t>. Fewer offerings simplify quality control and reduce the number of replacement parts. Global marketing is easier to manage than having to develop numerous campaigns. </a:t>
            </a:r>
          </a:p>
          <a:p>
            <a:pPr marL="287338" indent="-287338">
              <a:lnSpc>
                <a:spcPts val="3100"/>
              </a:lnSpc>
              <a:spcBef>
                <a:spcPct val="20000"/>
              </a:spcBef>
              <a:buFont typeface="Arial" charset="0"/>
              <a:buChar char="•"/>
            </a:pPr>
            <a:r>
              <a:rPr lang="en-US" sz="2600" i="1"/>
              <a:t>Ability to portray a consistent image and build global brands</a:t>
            </a:r>
            <a:r>
              <a:rPr lang="en-US" sz="2600"/>
              <a:t>. Standardized marketing increases customer interest and reduces customer confusion.</a:t>
            </a:r>
          </a:p>
        </p:txBody>
      </p:sp>
      <p:sp>
        <p:nvSpPr>
          <p:cNvPr id="6" name="Rectangle 5"/>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5" name="TextBox 4"/>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pic>
        <p:nvPicPr>
          <p:cNvPr id="24582"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ctrTitle"/>
          </p:nvPr>
        </p:nvSpPr>
        <p:spPr>
          <a:xfrm>
            <a:off x="685800" y="46038"/>
            <a:ext cx="7772400" cy="838200"/>
          </a:xfrm>
        </p:spPr>
        <p:txBody>
          <a:bodyPr/>
          <a:lstStyle/>
          <a:p>
            <a:pPr eaLnBrk="1" hangingPunct="1"/>
            <a:r>
              <a:rPr lang="en-US" sz="3400" b="1" smtClean="0">
                <a:latin typeface="Arial" charset="0"/>
                <a:cs typeface="Arial" charset="0"/>
              </a:rPr>
              <a:t>Standardization and </a:t>
            </a:r>
            <a:br>
              <a:rPr lang="en-US" sz="3400" b="1" smtClean="0">
                <a:latin typeface="Arial" charset="0"/>
                <a:cs typeface="Arial" charset="0"/>
              </a:rPr>
            </a:br>
            <a:r>
              <a:rPr lang="en-US" sz="3400" b="1" smtClean="0">
                <a:latin typeface="Arial" charset="0"/>
                <a:cs typeface="Arial" charset="0"/>
              </a:rPr>
              <a:t>Adaptation: A Balancing Act</a:t>
            </a:r>
          </a:p>
        </p:txBody>
      </p:sp>
      <p:pic>
        <p:nvPicPr>
          <p:cNvPr id="25603" name="Picture 7"/>
          <p:cNvPicPr>
            <a:picLocks noChangeAspect="1" noChangeArrowheads="1"/>
          </p:cNvPicPr>
          <p:nvPr/>
        </p:nvPicPr>
        <p:blipFill>
          <a:blip r:embed="rId3" cstate="print"/>
          <a:srcRect/>
          <a:stretch>
            <a:fillRect/>
          </a:stretch>
        </p:blipFill>
        <p:spPr bwMode="auto">
          <a:xfrm>
            <a:off x="6172200" y="3810000"/>
            <a:ext cx="2901950" cy="2400300"/>
          </a:xfrm>
          <a:prstGeom prst="rect">
            <a:avLst/>
          </a:prstGeom>
          <a:noFill/>
          <a:ln w="9525">
            <a:noFill/>
            <a:miter lim="800000"/>
            <a:headEnd/>
            <a:tailEnd/>
          </a:ln>
        </p:spPr>
      </p:pic>
      <p:sp>
        <p:nvSpPr>
          <p:cNvPr id="25604" name="Rectangle 3"/>
          <p:cNvSpPr txBox="1">
            <a:spLocks noChangeArrowheads="1"/>
          </p:cNvSpPr>
          <p:nvPr/>
        </p:nvSpPr>
        <p:spPr bwMode="auto">
          <a:xfrm>
            <a:off x="101600" y="1295400"/>
            <a:ext cx="8737600" cy="5410200"/>
          </a:xfrm>
          <a:prstGeom prst="rect">
            <a:avLst/>
          </a:prstGeom>
          <a:noFill/>
          <a:ln w="9525">
            <a:noFill/>
            <a:miter lim="800000"/>
            <a:headEnd/>
            <a:tailEnd/>
          </a:ln>
        </p:spPr>
        <p:txBody>
          <a:bodyPr/>
          <a:lstStyle/>
          <a:p>
            <a:pPr marL="287338" indent="-287338">
              <a:lnSpc>
                <a:spcPts val="3100"/>
              </a:lnSpc>
              <a:spcBef>
                <a:spcPct val="20000"/>
              </a:spcBef>
              <a:buFont typeface="Arial" charset="0"/>
              <a:buChar char="•"/>
            </a:pPr>
            <a:r>
              <a:rPr lang="en-US" sz="2800"/>
              <a:t>Adaptation is costly.  May require substantial changes to the marketing mix, especially when many national markets are involved.</a:t>
            </a:r>
          </a:p>
          <a:p>
            <a:pPr marL="287338" indent="-287338">
              <a:lnSpc>
                <a:spcPts val="3100"/>
              </a:lnSpc>
              <a:spcBef>
                <a:spcPct val="20000"/>
              </a:spcBef>
              <a:buFont typeface="Arial" charset="0"/>
              <a:buChar char="•"/>
            </a:pPr>
            <a:r>
              <a:rPr lang="en-US" sz="2800"/>
              <a:t>Thus, managers err on the side of standardization, adapting marketing mix </a:t>
            </a:r>
            <a:r>
              <a:rPr lang="en-US" sz="2800" i="1"/>
              <a:t>only when necessary</a:t>
            </a:r>
            <a:r>
              <a:rPr lang="en-US" sz="2800"/>
              <a:t>. </a:t>
            </a:r>
          </a:p>
          <a:p>
            <a:pPr marL="287338" indent="-287338">
              <a:lnSpc>
                <a:spcPts val="3100"/>
              </a:lnSpc>
              <a:spcBef>
                <a:spcPct val="20000"/>
              </a:spcBef>
              <a:buFont typeface="Arial" charset="0"/>
              <a:buChar char="•"/>
            </a:pPr>
            <a:r>
              <a:rPr lang="en-US" sz="2800"/>
              <a:t>Or, firms pursue a </a:t>
            </a:r>
            <a:r>
              <a:rPr lang="en-US" sz="2800" i="1"/>
              <a:t>regional</a:t>
            </a:r>
            <a:r>
              <a:rPr lang="en-US" sz="2800"/>
              <a:t> strategy in which marketing elements are formulated </a:t>
            </a:r>
            <a:br>
              <a:rPr lang="en-US" sz="2800"/>
            </a:br>
            <a:r>
              <a:rPr lang="en-US" sz="2800"/>
              <a:t>across a geographic region. </a:t>
            </a:r>
          </a:p>
          <a:p>
            <a:pPr marL="287338" indent="-287338">
              <a:lnSpc>
                <a:spcPts val="3100"/>
              </a:lnSpc>
              <a:spcBef>
                <a:spcPct val="20000"/>
              </a:spcBef>
              <a:buFont typeface="Arial" charset="0"/>
              <a:buChar char="•"/>
            </a:pPr>
            <a:r>
              <a:rPr lang="en-US" sz="2800"/>
              <a:t>Dell strikes a balance between </a:t>
            </a:r>
            <a:br>
              <a:rPr lang="en-US" sz="2800"/>
            </a:br>
            <a:r>
              <a:rPr lang="en-US" sz="2800"/>
              <a:t>standardization and adaptation. </a:t>
            </a:r>
            <a:br>
              <a:rPr lang="en-US" sz="2800"/>
            </a:br>
            <a:r>
              <a:rPr lang="en-US" sz="2800"/>
              <a:t>The basic machines are identical </a:t>
            </a:r>
            <a:br>
              <a:rPr lang="en-US" sz="2800"/>
            </a:br>
            <a:r>
              <a:rPr lang="en-US" sz="2800"/>
              <a:t>worldwide, while the keyboards </a:t>
            </a:r>
            <a:br>
              <a:rPr lang="en-US" sz="2800"/>
            </a:br>
            <a:r>
              <a:rPr lang="en-US" sz="2800"/>
              <a:t>and software are varied  to suit local conditions.</a:t>
            </a:r>
          </a:p>
        </p:txBody>
      </p:sp>
      <p:sp>
        <p:nvSpPr>
          <p:cNvPr id="6" name="Rectangle 5"/>
          <p:cNvSpPr/>
          <p:nvPr/>
        </p:nvSpPr>
        <p:spPr>
          <a:xfrm>
            <a:off x="0" y="1036638"/>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3"/>
          <p:cNvSpPr txBox="1">
            <a:spLocks noChangeArrowheads="1"/>
          </p:cNvSpPr>
          <p:nvPr/>
        </p:nvSpPr>
        <p:spPr bwMode="auto">
          <a:xfrm>
            <a:off x="87313" y="2498725"/>
            <a:ext cx="1665287" cy="3906838"/>
          </a:xfrm>
          <a:prstGeom prst="rect">
            <a:avLst/>
          </a:prstGeom>
          <a:noFill/>
          <a:ln w="9525">
            <a:noFill/>
            <a:miter lim="800000"/>
            <a:headEnd/>
            <a:tailEnd/>
          </a:ln>
        </p:spPr>
        <p:txBody>
          <a:bodyPr>
            <a:spAutoFit/>
          </a:bodyPr>
          <a:lstStyle/>
          <a:p>
            <a:pPr algn="ctr"/>
            <a:r>
              <a:rPr lang="en-US" sz="2600" b="1">
                <a:latin typeface="Calibri" pitchFamily="34" charset="0"/>
              </a:rPr>
              <a:t>Global</a:t>
            </a:r>
          </a:p>
          <a:p>
            <a:pPr algn="ctr"/>
            <a:endParaRPr lang="en-US" sz="2600" b="1">
              <a:latin typeface="Calibri" pitchFamily="34" charset="0"/>
            </a:endParaRPr>
          </a:p>
          <a:p>
            <a:pPr algn="ctr"/>
            <a:endParaRPr lang="en-US" sz="2600" b="1">
              <a:latin typeface="Calibri" pitchFamily="34" charset="0"/>
            </a:endParaRPr>
          </a:p>
          <a:p>
            <a:pPr algn="ctr"/>
            <a:endParaRPr lang="en-US" sz="2600" b="1">
              <a:latin typeface="Calibri" pitchFamily="34" charset="0"/>
            </a:endParaRPr>
          </a:p>
          <a:p>
            <a:pPr algn="ctr"/>
            <a:r>
              <a:rPr lang="en-US" b="1">
                <a:latin typeface="Calibri" pitchFamily="34" charset="0"/>
              </a:rPr>
              <a:t/>
            </a:r>
            <a:br>
              <a:rPr lang="en-US" b="1">
                <a:latin typeface="Calibri" pitchFamily="34" charset="0"/>
              </a:rPr>
            </a:br>
            <a:r>
              <a:rPr lang="en-US" b="1">
                <a:latin typeface="Calibri" pitchFamily="34" charset="0"/>
              </a:rPr>
              <a:t>International </a:t>
            </a:r>
          </a:p>
          <a:p>
            <a:pPr algn="ctr"/>
            <a:endParaRPr lang="en-US" b="1">
              <a:latin typeface="Calibri" pitchFamily="34" charset="0"/>
            </a:endParaRPr>
          </a:p>
          <a:p>
            <a:pPr algn="ctr"/>
            <a:endParaRPr lang="en-US" b="1">
              <a:latin typeface="Calibri" pitchFamily="34" charset="0"/>
            </a:endParaRPr>
          </a:p>
          <a:p>
            <a:pPr algn="ctr"/>
            <a:endParaRPr lang="en-US" b="1">
              <a:latin typeface="Calibri" pitchFamily="34" charset="0"/>
            </a:endParaRPr>
          </a:p>
          <a:p>
            <a:pPr algn="ctr"/>
            <a:endParaRPr lang="en-US" b="1">
              <a:latin typeface="Calibri" pitchFamily="34" charset="0"/>
            </a:endParaRPr>
          </a:p>
          <a:p>
            <a:pPr algn="ctr"/>
            <a:endParaRPr lang="en-US" sz="1200" b="1">
              <a:latin typeface="Calibri" pitchFamily="34" charset="0"/>
            </a:endParaRPr>
          </a:p>
          <a:p>
            <a:pPr algn="ctr"/>
            <a:r>
              <a:rPr lang="en-US" sz="2600" b="1">
                <a:latin typeface="Calibri" pitchFamily="34" charset="0"/>
              </a:rPr>
              <a:t>Local</a:t>
            </a:r>
          </a:p>
        </p:txBody>
      </p:sp>
      <p:sp>
        <p:nvSpPr>
          <p:cNvPr id="26627" name="Title 1"/>
          <p:cNvSpPr>
            <a:spLocks noGrp="1"/>
          </p:cNvSpPr>
          <p:nvPr>
            <p:ph type="ctrTitle"/>
          </p:nvPr>
        </p:nvSpPr>
        <p:spPr>
          <a:xfrm>
            <a:off x="685800" y="76200"/>
            <a:ext cx="7772400" cy="838200"/>
          </a:xfrm>
        </p:spPr>
        <p:txBody>
          <a:bodyPr/>
          <a:lstStyle/>
          <a:p>
            <a:pPr eaLnBrk="1" hangingPunct="1"/>
            <a:r>
              <a:rPr lang="en-US" sz="3400" b="1" smtClean="0">
                <a:latin typeface="Arial" charset="0"/>
                <a:cs typeface="Arial" charset="0"/>
              </a:rPr>
              <a:t>Blending Global, </a:t>
            </a:r>
            <a:br>
              <a:rPr lang="en-US" sz="3400" b="1" smtClean="0">
                <a:latin typeface="Arial" charset="0"/>
                <a:cs typeface="Arial" charset="0"/>
              </a:rPr>
            </a:br>
            <a:r>
              <a:rPr lang="en-US" sz="3400" b="1" smtClean="0">
                <a:latin typeface="Arial" charset="0"/>
                <a:cs typeface="Arial" charset="0"/>
              </a:rPr>
              <a:t>International, and Local Approaches</a:t>
            </a:r>
          </a:p>
        </p:txBody>
      </p:sp>
      <p:sp>
        <p:nvSpPr>
          <p:cNvPr id="5" name="Rectangle 4"/>
          <p:cNvSpPr/>
          <p:nvPr/>
        </p:nvSpPr>
        <p:spPr>
          <a:xfrm>
            <a:off x="0" y="1020763"/>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pic>
        <p:nvPicPr>
          <p:cNvPr id="26629" name="Picture 4"/>
          <p:cNvPicPr>
            <a:picLocks noChangeAspect="1" noChangeArrowheads="1"/>
          </p:cNvPicPr>
          <p:nvPr/>
        </p:nvPicPr>
        <p:blipFill>
          <a:blip r:embed="rId3" cstate="print"/>
          <a:srcRect/>
          <a:stretch>
            <a:fillRect/>
          </a:stretch>
        </p:blipFill>
        <p:spPr bwMode="auto">
          <a:xfrm>
            <a:off x="1619250" y="1371600"/>
            <a:ext cx="7448550" cy="54102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27651" name="Title 1"/>
          <p:cNvSpPr>
            <a:spLocks noGrp="1"/>
          </p:cNvSpPr>
          <p:nvPr>
            <p:ph type="ctrTitle"/>
          </p:nvPr>
        </p:nvSpPr>
        <p:spPr>
          <a:xfrm>
            <a:off x="685800" y="-79375"/>
            <a:ext cx="7772400" cy="838200"/>
          </a:xfrm>
        </p:spPr>
        <p:txBody>
          <a:bodyPr/>
          <a:lstStyle/>
          <a:p>
            <a:pPr eaLnBrk="1" hangingPunct="1"/>
            <a:r>
              <a:rPr lang="en-US" sz="3600" b="1" smtClean="0">
                <a:latin typeface="Arial" charset="0"/>
                <a:cs typeface="Arial" charset="0"/>
              </a:rPr>
              <a:t>Global Branding</a:t>
            </a:r>
          </a:p>
        </p:txBody>
      </p:sp>
      <p:sp>
        <p:nvSpPr>
          <p:cNvPr id="27652" name="Subtitle 2"/>
          <p:cNvSpPr>
            <a:spLocks noGrp="1"/>
          </p:cNvSpPr>
          <p:nvPr>
            <p:ph type="subTitle" idx="1"/>
          </p:nvPr>
        </p:nvSpPr>
        <p:spPr>
          <a:xfrm>
            <a:off x="152400" y="944563"/>
            <a:ext cx="8839200" cy="5562600"/>
          </a:xfrm>
        </p:spPr>
        <p:txBody>
          <a:bodyPr/>
          <a:lstStyle/>
          <a:p>
            <a:pPr marL="231775" indent="-231775" algn="l" eaLnBrk="1" hangingPunct="1">
              <a:buFont typeface="Arial" charset="0"/>
              <a:buChar char="•"/>
            </a:pPr>
            <a:r>
              <a:rPr lang="en-US" sz="2800" smtClean="0">
                <a:solidFill>
                  <a:schemeClr val="tx1"/>
                </a:solidFill>
                <a:latin typeface="Arial" charset="0"/>
              </a:rPr>
              <a:t>Well-known global brands include:  electronics (Playstation), personal care products (Gillette), toys (Barbie), food (Cadbury), beverages (Heineken), credit cards (Visa), movies (e.g., Star Wars), pop stars (Shakira), sports stars (David Beckham).  </a:t>
            </a:r>
          </a:p>
          <a:p>
            <a:pPr marL="231775" indent="-231775" algn="l" eaLnBrk="1" hangingPunct="1">
              <a:buFont typeface="Arial" charset="0"/>
              <a:buChar char="•"/>
            </a:pPr>
            <a:endParaRPr lang="en-US" sz="8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A strong global brand:</a:t>
            </a:r>
            <a:r>
              <a:rPr lang="en-US" sz="2600" smtClean="0">
                <a:solidFill>
                  <a:schemeClr val="tx1"/>
                </a:solidFill>
                <a:latin typeface="Arial" charset="0"/>
              </a:rPr>
              <a:t> </a:t>
            </a:r>
          </a:p>
          <a:p>
            <a:pPr marL="688975" lvl="1" indent="-231775" algn="l" eaLnBrk="1" hangingPunct="1">
              <a:buFont typeface="Arial" charset="0"/>
              <a:buChar char="•"/>
            </a:pPr>
            <a:r>
              <a:rPr lang="en-US" sz="2700" smtClean="0">
                <a:solidFill>
                  <a:schemeClr val="tx1"/>
                </a:solidFill>
                <a:latin typeface="Arial" charset="0"/>
              </a:rPr>
              <a:t>increases the effectiveness of marketing programs; </a:t>
            </a:r>
          </a:p>
          <a:p>
            <a:pPr marL="688975" lvl="1" indent="-231775" algn="l" eaLnBrk="1" hangingPunct="1">
              <a:buFont typeface="Arial" charset="0"/>
              <a:buChar char="•"/>
            </a:pPr>
            <a:r>
              <a:rPr lang="en-US" sz="2700" smtClean="0">
                <a:solidFill>
                  <a:schemeClr val="tx1"/>
                </a:solidFill>
                <a:latin typeface="Arial" charset="0"/>
              </a:rPr>
              <a:t>facilitates the ability to charge premium prices; </a:t>
            </a:r>
          </a:p>
          <a:p>
            <a:pPr marL="688975" lvl="1" indent="-231775" algn="l" eaLnBrk="1" hangingPunct="1">
              <a:buFont typeface="Arial" charset="0"/>
              <a:buChar char="•"/>
            </a:pPr>
            <a:r>
              <a:rPr lang="en-US" sz="2700" smtClean="0">
                <a:solidFill>
                  <a:schemeClr val="tx1"/>
                </a:solidFill>
                <a:latin typeface="Arial" charset="0"/>
              </a:rPr>
              <a:t>increases the firm’s leverage with resellers; </a:t>
            </a:r>
          </a:p>
          <a:p>
            <a:pPr marL="688975" lvl="1" indent="-231775" algn="l" eaLnBrk="1" hangingPunct="1">
              <a:buFont typeface="Arial" charset="0"/>
              <a:buChar char="•"/>
            </a:pPr>
            <a:r>
              <a:rPr lang="en-US" sz="2700" smtClean="0">
                <a:solidFill>
                  <a:schemeClr val="tx1"/>
                </a:solidFill>
                <a:latin typeface="Arial" charset="0"/>
              </a:rPr>
              <a:t>stimulates brand loyalty; and </a:t>
            </a:r>
          </a:p>
          <a:p>
            <a:pPr marL="688975" lvl="1" indent="-231775" algn="l" eaLnBrk="1" hangingPunct="1">
              <a:buFont typeface="Arial" charset="0"/>
              <a:buChar char="•"/>
            </a:pPr>
            <a:r>
              <a:rPr lang="en-US" sz="2700" smtClean="0">
                <a:solidFill>
                  <a:schemeClr val="tx1"/>
                </a:solidFill>
                <a:latin typeface="Arial" charset="0"/>
              </a:rPr>
              <a:t>inspires trust and confidence in the product. </a:t>
            </a:r>
          </a:p>
        </p:txBody>
      </p:sp>
      <p:pic>
        <p:nvPicPr>
          <p:cNvPr id="2765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8" name="Rectangle 7"/>
          <p:cNvSpPr/>
          <p:nvPr/>
        </p:nvSpPr>
        <p:spPr>
          <a:xfrm>
            <a:off x="0" y="6858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64119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29699" name="Title 1"/>
          <p:cNvSpPr>
            <a:spLocks noGrp="1"/>
          </p:cNvSpPr>
          <p:nvPr>
            <p:ph type="ctrTitle"/>
          </p:nvPr>
        </p:nvSpPr>
        <p:spPr>
          <a:xfrm>
            <a:off x="685800" y="-79375"/>
            <a:ext cx="7772400" cy="838200"/>
          </a:xfrm>
        </p:spPr>
        <p:txBody>
          <a:bodyPr/>
          <a:lstStyle/>
          <a:p>
            <a:pPr eaLnBrk="1" hangingPunct="1"/>
            <a:r>
              <a:rPr lang="en-US" sz="3600" b="1" smtClean="0">
                <a:latin typeface="Arial" charset="0"/>
              </a:rPr>
              <a:t>Global Product Development</a:t>
            </a:r>
            <a:endParaRPr lang="en-US" sz="3600" b="1" smtClean="0">
              <a:latin typeface="Arial" charset="0"/>
              <a:cs typeface="Arial" charset="0"/>
            </a:endParaRPr>
          </a:p>
        </p:txBody>
      </p:sp>
      <p:sp>
        <p:nvSpPr>
          <p:cNvPr id="29700" name="Subtitle 2"/>
          <p:cNvSpPr>
            <a:spLocks noGrp="1"/>
          </p:cNvSpPr>
          <p:nvPr>
            <p:ph type="subTitle" idx="1"/>
          </p:nvPr>
        </p:nvSpPr>
        <p:spPr>
          <a:xfrm>
            <a:off x="152400" y="1036638"/>
            <a:ext cx="8686800" cy="5562600"/>
          </a:xfrm>
        </p:spPr>
        <p:txBody>
          <a:bodyPr/>
          <a:lstStyle/>
          <a:p>
            <a:pPr marL="231775" indent="-231775" algn="l" eaLnBrk="1" hangingPunct="1">
              <a:lnSpc>
                <a:spcPct val="110000"/>
              </a:lnSpc>
              <a:buFont typeface="Arial" charset="0"/>
              <a:buChar char="•"/>
            </a:pPr>
            <a:r>
              <a:rPr lang="en-US" sz="2800" smtClean="0">
                <a:solidFill>
                  <a:schemeClr val="tx1"/>
                </a:solidFill>
                <a:latin typeface="Arial" charset="0"/>
              </a:rPr>
              <a:t>In developing international products, managers emphasize their commonalities across countries rather than the differences between them.</a:t>
            </a:r>
          </a:p>
          <a:p>
            <a:pPr marL="231775" indent="-231775" algn="l" eaLnBrk="1" hangingPunct="1">
              <a:lnSpc>
                <a:spcPct val="110000"/>
              </a:lnSpc>
              <a:buFont typeface="Arial" charset="0"/>
              <a:buChar char="•"/>
            </a:pPr>
            <a:endParaRPr lang="en-US" sz="1200" smtClean="0">
              <a:solidFill>
                <a:schemeClr val="tx1"/>
              </a:solidFill>
              <a:latin typeface="Arial" charset="0"/>
            </a:endParaRPr>
          </a:p>
          <a:p>
            <a:pPr marL="231775" indent="-231775" algn="l" eaLnBrk="1" hangingPunct="1">
              <a:lnSpc>
                <a:spcPct val="110000"/>
              </a:lnSpc>
              <a:buFont typeface="Arial" charset="0"/>
              <a:buChar char="•"/>
            </a:pPr>
            <a:r>
              <a:rPr lang="en-US" sz="2800" smtClean="0">
                <a:solidFill>
                  <a:schemeClr val="tx1"/>
                </a:solidFill>
                <a:latin typeface="Arial" charset="0"/>
              </a:rPr>
              <a:t> A basic product incorporates only core features that are then varied at the margins for individual markets.</a:t>
            </a:r>
          </a:p>
          <a:p>
            <a:pPr marL="231775" indent="-231775" algn="l" eaLnBrk="1" hangingPunct="1">
              <a:lnSpc>
                <a:spcPct val="110000"/>
              </a:lnSpc>
              <a:buFont typeface="Arial" charset="0"/>
              <a:buChar char="•"/>
            </a:pPr>
            <a:endParaRPr lang="en-US" sz="1200" smtClean="0">
              <a:solidFill>
                <a:schemeClr val="tx1"/>
              </a:solidFill>
              <a:latin typeface="Arial" charset="0"/>
            </a:endParaRPr>
          </a:p>
          <a:p>
            <a:pPr marL="231775" indent="-231775" algn="l" eaLnBrk="1" hangingPunct="1">
              <a:lnSpc>
                <a:spcPct val="110000"/>
              </a:lnSpc>
              <a:buFont typeface="Arial" charset="0"/>
              <a:buChar char="•"/>
            </a:pPr>
            <a:r>
              <a:rPr lang="en-US" sz="2800" smtClean="0">
                <a:solidFill>
                  <a:schemeClr val="tx1"/>
                </a:solidFill>
                <a:latin typeface="Arial" charset="0"/>
              </a:rPr>
              <a:t>A global new-product planning team is a group within a firm that determines which product elements will be standardized, which will be adapted locally, and how products will be launched.</a:t>
            </a:r>
          </a:p>
          <a:p>
            <a:pPr marL="231775" indent="-231775" algn="l" eaLnBrk="1" hangingPunct="1">
              <a:lnSpc>
                <a:spcPct val="110000"/>
              </a:lnSpc>
              <a:buFont typeface="Arial" charset="0"/>
              <a:buChar char="•"/>
            </a:pPr>
            <a:endParaRPr lang="en-US" sz="2800" smtClean="0">
              <a:solidFill>
                <a:schemeClr val="tx1"/>
              </a:solidFill>
              <a:latin typeface="Arial" charset="0"/>
            </a:endParaRPr>
          </a:p>
        </p:txBody>
      </p:sp>
      <p:pic>
        <p:nvPicPr>
          <p:cNvPr id="2970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8" name="Rectangle 7"/>
          <p:cNvSpPr/>
          <p:nvPr/>
        </p:nvSpPr>
        <p:spPr>
          <a:xfrm>
            <a:off x="0" y="6858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64119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30723" name="Title 1"/>
          <p:cNvSpPr>
            <a:spLocks noGrp="1"/>
          </p:cNvSpPr>
          <p:nvPr>
            <p:ph type="ctrTitle"/>
          </p:nvPr>
        </p:nvSpPr>
        <p:spPr>
          <a:xfrm>
            <a:off x="685800" y="0"/>
            <a:ext cx="7772400" cy="838200"/>
          </a:xfrm>
        </p:spPr>
        <p:txBody>
          <a:bodyPr/>
          <a:lstStyle/>
          <a:p>
            <a:pPr eaLnBrk="1" hangingPunct="1"/>
            <a:r>
              <a:rPr lang="en-US" sz="3600" b="1" smtClean="0">
                <a:latin typeface="Arial" charset="0"/>
              </a:rPr>
              <a:t>Country Realities</a:t>
            </a:r>
            <a:endParaRPr lang="en-US" sz="3600" b="1" smtClean="0">
              <a:latin typeface="Arial" charset="0"/>
              <a:cs typeface="Arial" charset="0"/>
            </a:endParaRPr>
          </a:p>
        </p:txBody>
      </p:sp>
      <p:sp>
        <p:nvSpPr>
          <p:cNvPr id="30724" name="Subtitle 2"/>
          <p:cNvSpPr>
            <a:spLocks noGrp="1"/>
          </p:cNvSpPr>
          <p:nvPr>
            <p:ph type="subTitle" idx="1"/>
          </p:nvPr>
        </p:nvSpPr>
        <p:spPr>
          <a:xfrm>
            <a:off x="228600" y="1143000"/>
            <a:ext cx="8686800" cy="5562600"/>
          </a:xfrm>
        </p:spPr>
        <p:txBody>
          <a:bodyPr/>
          <a:lstStyle/>
          <a:p>
            <a:pPr marL="231775" indent="-231775" algn="l" eaLnBrk="1" hangingPunct="1">
              <a:lnSpc>
                <a:spcPct val="110000"/>
              </a:lnSpc>
              <a:buFont typeface="Arial" charset="0"/>
              <a:buChar char="•"/>
            </a:pPr>
            <a:r>
              <a:rPr lang="en-US" sz="2800" smtClean="0">
                <a:solidFill>
                  <a:schemeClr val="tx1"/>
                </a:solidFill>
                <a:latin typeface="Arial" charset="0"/>
              </a:rPr>
              <a:t>Japan, Italy, and Germany have the world’s highest density of senior citizens, where the median age is over 43 years. </a:t>
            </a:r>
          </a:p>
          <a:p>
            <a:pPr marL="231775" indent="-231775" algn="l" eaLnBrk="1" hangingPunct="1">
              <a:lnSpc>
                <a:spcPct val="110000"/>
              </a:lnSpc>
              <a:buFont typeface="Arial" charset="0"/>
              <a:buChar char="•"/>
            </a:pPr>
            <a:endParaRPr lang="en-US" sz="1200" smtClean="0">
              <a:solidFill>
                <a:schemeClr val="tx1"/>
              </a:solidFill>
              <a:latin typeface="Arial" charset="0"/>
            </a:endParaRPr>
          </a:p>
          <a:p>
            <a:pPr marL="231775" indent="-231775" algn="l" eaLnBrk="1" hangingPunct="1">
              <a:lnSpc>
                <a:spcPct val="110000"/>
              </a:lnSpc>
              <a:buFont typeface="Arial" charset="0"/>
              <a:buChar char="•"/>
            </a:pPr>
            <a:r>
              <a:rPr lang="en-US" sz="2800" smtClean="0">
                <a:solidFill>
                  <a:schemeClr val="tx1"/>
                </a:solidFill>
                <a:latin typeface="Arial" charset="0"/>
              </a:rPr>
              <a:t>These countries also enjoy high per-capita income, excellent distribution channels, and well developed health care systems that support the elderly. </a:t>
            </a:r>
          </a:p>
          <a:p>
            <a:pPr marL="231775" indent="-231775" algn="l" eaLnBrk="1" hangingPunct="1">
              <a:lnSpc>
                <a:spcPct val="110000"/>
              </a:lnSpc>
              <a:buFont typeface="Arial" charset="0"/>
              <a:buChar char="•"/>
            </a:pPr>
            <a:endParaRPr lang="en-US" sz="1200" smtClean="0">
              <a:solidFill>
                <a:schemeClr val="tx1"/>
              </a:solidFill>
              <a:latin typeface="Arial" charset="0"/>
            </a:endParaRPr>
          </a:p>
          <a:p>
            <a:pPr marL="231775" indent="-231775" algn="l" eaLnBrk="1" hangingPunct="1">
              <a:lnSpc>
                <a:spcPct val="110000"/>
              </a:lnSpc>
              <a:buFont typeface="Arial" charset="0"/>
              <a:buChar char="•"/>
            </a:pPr>
            <a:r>
              <a:rPr lang="en-US" sz="2800" smtClean="0">
                <a:solidFill>
                  <a:schemeClr val="tx1"/>
                </a:solidFill>
                <a:latin typeface="Arial" charset="0"/>
              </a:rPr>
              <a:t>They represent the most promising target markets for firms that produce medical equipment, mobility aids, and other products that appeal to seniors.</a:t>
            </a:r>
          </a:p>
          <a:p>
            <a:pPr marL="231775" indent="-231775" algn="l" eaLnBrk="1" hangingPunct="1">
              <a:lnSpc>
                <a:spcPct val="110000"/>
              </a:lnSpc>
              <a:buFont typeface="Arial" charset="0"/>
              <a:buChar char="•"/>
            </a:pPr>
            <a:endParaRPr lang="en-US" sz="2800" smtClean="0">
              <a:solidFill>
                <a:schemeClr val="tx1"/>
              </a:solidFill>
              <a:latin typeface="Arial" charset="0"/>
            </a:endParaRPr>
          </a:p>
        </p:txBody>
      </p:sp>
      <p:pic>
        <p:nvPicPr>
          <p:cNvPr id="3072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8" name="Rectangle 7"/>
          <p:cNvSpPr/>
          <p:nvPr/>
        </p:nvSpPr>
        <p:spPr>
          <a:xfrm>
            <a:off x="0" y="777875"/>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762000" y="6324600"/>
            <a:ext cx="8382000" cy="366713"/>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31747" name="Title 1"/>
          <p:cNvSpPr>
            <a:spLocks noGrp="1"/>
          </p:cNvSpPr>
          <p:nvPr>
            <p:ph type="ctrTitle"/>
          </p:nvPr>
        </p:nvSpPr>
        <p:spPr>
          <a:xfrm>
            <a:off x="685800" y="76200"/>
            <a:ext cx="7772400" cy="838200"/>
          </a:xfrm>
        </p:spPr>
        <p:txBody>
          <a:bodyPr/>
          <a:lstStyle/>
          <a:p>
            <a:pPr eaLnBrk="1" hangingPunct="1"/>
            <a:r>
              <a:rPr lang="en-US" sz="3800" b="1" smtClean="0">
                <a:latin typeface="Arial" charset="0"/>
                <a:cs typeface="Arial" charset="0"/>
              </a:rPr>
              <a:t>International Pricing</a:t>
            </a:r>
          </a:p>
        </p:txBody>
      </p:sp>
      <p:pic>
        <p:nvPicPr>
          <p:cNvPr id="31748"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1749" name="Rectangle 3"/>
          <p:cNvSpPr txBox="1">
            <a:spLocks noChangeArrowheads="1"/>
          </p:cNvSpPr>
          <p:nvPr/>
        </p:nvSpPr>
        <p:spPr bwMode="auto">
          <a:xfrm>
            <a:off x="76200" y="1254125"/>
            <a:ext cx="9001125" cy="4746625"/>
          </a:xfrm>
          <a:prstGeom prst="rect">
            <a:avLst/>
          </a:prstGeom>
          <a:noFill/>
          <a:ln w="9525">
            <a:noFill/>
            <a:miter lim="800000"/>
            <a:headEnd/>
            <a:tailEnd/>
          </a:ln>
        </p:spPr>
        <p:txBody>
          <a:bodyPr/>
          <a:lstStyle/>
          <a:p>
            <a:pPr marL="287338" indent="-287338">
              <a:spcBef>
                <a:spcPct val="20000"/>
              </a:spcBef>
              <a:buFont typeface="Arial" charset="0"/>
              <a:buChar char="•"/>
            </a:pPr>
            <a:r>
              <a:rPr lang="en-US" sz="2800" dirty="0"/>
              <a:t>Pricing is complex in international business, due to multiple currencies, trade barriers, added costs, and typically longer distribution channels. </a:t>
            </a:r>
          </a:p>
          <a:p>
            <a:pPr marL="287338" indent="-287338">
              <a:spcBef>
                <a:spcPct val="20000"/>
              </a:spcBef>
              <a:buFont typeface="Arial" charset="0"/>
              <a:buChar char="•"/>
            </a:pPr>
            <a:r>
              <a:rPr lang="en-US" sz="2800" dirty="0"/>
              <a:t>Prices affect sales and profits.  An inverse relationship often exists between profits and market share.  </a:t>
            </a:r>
          </a:p>
          <a:p>
            <a:pPr marL="287338" indent="-287338">
              <a:spcBef>
                <a:spcPct val="20000"/>
              </a:spcBef>
              <a:buFont typeface="Arial" charset="0"/>
              <a:buChar char="•"/>
            </a:pPr>
            <a:r>
              <a:rPr lang="en-US" sz="2800" dirty="0"/>
              <a:t>Firms face pressure to lower prices abroad, mainly due to lower income </a:t>
            </a:r>
            <a:r>
              <a:rPr lang="en-US" sz="2800" dirty="0" err="1" smtClean="0"/>
              <a:t>levels.</a:t>
            </a:r>
            <a:r>
              <a:rPr lang="en-US" sz="2800" dirty="0" err="1" smtClean="0">
                <a:hlinkClick r:id="rId4" action="ppaction://hlinkfile"/>
              </a:rPr>
              <a:t>Video</a:t>
            </a:r>
            <a:r>
              <a:rPr lang="en-US" sz="2800" smtClean="0">
                <a:hlinkClick r:id="rId4" action="ppaction://hlinkfile"/>
              </a:rPr>
              <a:t>\Marketing\Walmart2013.FLV</a:t>
            </a:r>
            <a:endParaRPr lang="en-US" sz="2800"/>
          </a:p>
          <a:p>
            <a:pPr marL="287338" indent="-287338">
              <a:spcBef>
                <a:spcPct val="20000"/>
              </a:spcBef>
              <a:buFont typeface="Arial" charset="0"/>
              <a:buChar char="•"/>
            </a:pPr>
            <a:r>
              <a:rPr lang="en-US" sz="2800" dirty="0"/>
              <a:t>Conversely, prices can escalate </a:t>
            </a:r>
            <a:br>
              <a:rPr lang="en-US" sz="2800" dirty="0"/>
            </a:br>
            <a:r>
              <a:rPr lang="en-US" sz="2800" dirty="0"/>
              <a:t>due to tariffs, taxes, transportation, </a:t>
            </a:r>
            <a:br>
              <a:rPr lang="en-US" sz="2800" dirty="0"/>
            </a:br>
            <a:r>
              <a:rPr lang="en-US" sz="2800" dirty="0"/>
              <a:t>intermediary markups, and after-sales service.</a:t>
            </a:r>
          </a:p>
        </p:txBody>
      </p:sp>
      <p:sp>
        <p:nvSpPr>
          <p:cNvPr id="31750" name="TextBox 5"/>
          <p:cNvSpPr txBox="1">
            <a:spLocks noChangeArrowheads="1"/>
          </p:cNvSpPr>
          <p:nvPr/>
        </p:nvSpPr>
        <p:spPr bwMode="auto">
          <a:xfrm>
            <a:off x="8077200" y="4691063"/>
            <a:ext cx="838200" cy="1920875"/>
          </a:xfrm>
          <a:prstGeom prst="rect">
            <a:avLst/>
          </a:prstGeom>
          <a:noFill/>
          <a:ln w="9525">
            <a:noFill/>
            <a:miter lim="800000"/>
            <a:headEnd/>
            <a:tailEnd/>
          </a:ln>
        </p:spPr>
        <p:txBody>
          <a:bodyPr>
            <a:spAutoFit/>
          </a:bodyPr>
          <a:lstStyle/>
          <a:p>
            <a:pPr algn="ctr"/>
            <a:r>
              <a:rPr lang="en-US" sz="12000">
                <a:solidFill>
                  <a:srgbClr val="0070C0"/>
                </a:solidFill>
                <a:latin typeface="Calibri" pitchFamily="34" charset="0"/>
              </a:rPr>
              <a:t>€</a:t>
            </a:r>
          </a:p>
        </p:txBody>
      </p:sp>
      <p:sp>
        <p:nvSpPr>
          <p:cNvPr id="31751" name="TextBox 6"/>
          <p:cNvSpPr txBox="1">
            <a:spLocks noChangeArrowheads="1"/>
          </p:cNvSpPr>
          <p:nvPr/>
        </p:nvSpPr>
        <p:spPr bwMode="auto">
          <a:xfrm>
            <a:off x="5943600" y="4267200"/>
            <a:ext cx="838200" cy="1920875"/>
          </a:xfrm>
          <a:prstGeom prst="rect">
            <a:avLst/>
          </a:prstGeom>
          <a:noFill/>
          <a:ln w="9525">
            <a:noFill/>
            <a:miter lim="800000"/>
            <a:headEnd/>
            <a:tailEnd/>
          </a:ln>
        </p:spPr>
        <p:txBody>
          <a:bodyPr>
            <a:spAutoFit/>
          </a:bodyPr>
          <a:lstStyle/>
          <a:p>
            <a:pPr algn="ctr"/>
            <a:r>
              <a:rPr lang="en-US" sz="12000">
                <a:solidFill>
                  <a:srgbClr val="C00000"/>
                </a:solidFill>
                <a:latin typeface="Calibri" pitchFamily="34" charset="0"/>
              </a:rPr>
              <a:t>₤</a:t>
            </a:r>
          </a:p>
        </p:txBody>
      </p:sp>
      <p:sp>
        <p:nvSpPr>
          <p:cNvPr id="31752" name="TextBox 7"/>
          <p:cNvSpPr txBox="1">
            <a:spLocks noChangeArrowheads="1"/>
          </p:cNvSpPr>
          <p:nvPr/>
        </p:nvSpPr>
        <p:spPr bwMode="auto">
          <a:xfrm>
            <a:off x="7391400" y="4191000"/>
            <a:ext cx="838200" cy="3749675"/>
          </a:xfrm>
          <a:prstGeom prst="rect">
            <a:avLst/>
          </a:prstGeom>
          <a:noFill/>
          <a:ln w="9525">
            <a:noFill/>
            <a:miter lim="800000"/>
            <a:headEnd/>
            <a:tailEnd/>
          </a:ln>
        </p:spPr>
        <p:txBody>
          <a:bodyPr>
            <a:spAutoFit/>
          </a:bodyPr>
          <a:lstStyle/>
          <a:p>
            <a:pPr algn="ctr"/>
            <a:r>
              <a:rPr lang="en-US" sz="12000">
                <a:solidFill>
                  <a:srgbClr val="996600"/>
                </a:solidFill>
                <a:latin typeface="Calibri" pitchFamily="34" charset="0"/>
              </a:rPr>
              <a:t>¥</a:t>
            </a:r>
            <a:r>
              <a:rPr lang="en-US" sz="12000">
                <a:latin typeface="Calibri" pitchFamily="34" charset="0"/>
              </a:rPr>
              <a:t> </a:t>
            </a:r>
          </a:p>
        </p:txBody>
      </p:sp>
      <p:sp>
        <p:nvSpPr>
          <p:cNvPr id="31753" name="TextBox 8"/>
          <p:cNvSpPr txBox="1">
            <a:spLocks noChangeArrowheads="1"/>
          </p:cNvSpPr>
          <p:nvPr/>
        </p:nvSpPr>
        <p:spPr bwMode="auto">
          <a:xfrm>
            <a:off x="6705600" y="4098925"/>
            <a:ext cx="838200" cy="1920875"/>
          </a:xfrm>
          <a:prstGeom prst="rect">
            <a:avLst/>
          </a:prstGeom>
          <a:noFill/>
          <a:ln w="9525">
            <a:noFill/>
            <a:miter lim="800000"/>
            <a:headEnd/>
            <a:tailEnd/>
          </a:ln>
        </p:spPr>
        <p:txBody>
          <a:bodyPr>
            <a:spAutoFit/>
          </a:bodyPr>
          <a:lstStyle/>
          <a:p>
            <a:pPr algn="ctr"/>
            <a:r>
              <a:rPr lang="en-US" sz="12000">
                <a:solidFill>
                  <a:srgbClr val="00B050"/>
                </a:solidFill>
                <a:latin typeface="Calibri" pitchFamily="34" charset="0"/>
              </a:rPr>
              <a:t>$</a:t>
            </a:r>
          </a:p>
        </p:txBody>
      </p:sp>
      <p:sp>
        <p:nvSpPr>
          <p:cNvPr id="13" name="Rectangle 12"/>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4881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32771" name="Title 1"/>
          <p:cNvSpPr>
            <a:spLocks noGrp="1"/>
          </p:cNvSpPr>
          <p:nvPr>
            <p:ph type="ctrTitle"/>
          </p:nvPr>
        </p:nvSpPr>
        <p:spPr>
          <a:xfrm>
            <a:off x="288925" y="-60325"/>
            <a:ext cx="8610600" cy="838200"/>
          </a:xfrm>
        </p:spPr>
        <p:txBody>
          <a:bodyPr/>
          <a:lstStyle/>
          <a:p>
            <a:pPr eaLnBrk="1" hangingPunct="1"/>
            <a:r>
              <a:rPr lang="en-US" sz="3400" b="1" smtClean="0">
                <a:latin typeface="Arial" charset="0"/>
                <a:cs typeface="Arial" charset="0"/>
              </a:rPr>
              <a:t>Factors that Affect International Pricing</a:t>
            </a:r>
          </a:p>
        </p:txBody>
      </p:sp>
      <p:sp>
        <p:nvSpPr>
          <p:cNvPr id="32772" name="Subtitle 2"/>
          <p:cNvSpPr>
            <a:spLocks noGrp="1"/>
          </p:cNvSpPr>
          <p:nvPr>
            <p:ph type="subTitle" idx="1"/>
          </p:nvPr>
        </p:nvSpPr>
        <p:spPr>
          <a:xfrm>
            <a:off x="76200" y="1098550"/>
            <a:ext cx="8991600" cy="5029200"/>
          </a:xfrm>
        </p:spPr>
        <p:txBody>
          <a:bodyPr/>
          <a:lstStyle/>
          <a:p>
            <a:pPr marL="231775" indent="-231775" algn="l" eaLnBrk="1" hangingPunct="1">
              <a:buFont typeface="Arial" charset="0"/>
              <a:buChar char="•"/>
            </a:pPr>
            <a:r>
              <a:rPr lang="en-US" sz="2800" b="1" smtClean="0">
                <a:solidFill>
                  <a:schemeClr val="tx1"/>
                </a:solidFill>
                <a:latin typeface="Arial" charset="0"/>
              </a:rPr>
              <a:t>Nature of the market</a:t>
            </a:r>
            <a:r>
              <a:rPr lang="en-US" sz="2800" smtClean="0">
                <a:solidFill>
                  <a:schemeClr val="tx1"/>
                </a:solidFill>
                <a:latin typeface="Arial" charset="0"/>
              </a:rPr>
              <a:t>.  Local purchasing power and distribution infrastructure are big factors. </a:t>
            </a:r>
          </a:p>
          <a:p>
            <a:pPr marL="231775" indent="-231775" algn="l" eaLnBrk="1" hangingPunct="1">
              <a:buFont typeface="Arial" charset="0"/>
              <a:buChar char="•"/>
            </a:pPr>
            <a:endParaRPr lang="en-US" sz="1200" b="1"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Nature of the product or industry</a:t>
            </a:r>
            <a:r>
              <a:rPr lang="en-US" sz="2800" smtClean="0">
                <a:solidFill>
                  <a:schemeClr val="tx1"/>
                </a:solidFill>
                <a:latin typeface="Arial" charset="0"/>
              </a:rPr>
              <a:t>.  A specialized or highly advanced product, or an industry with few competitors, may necessitate charging a higher price.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Type of distribution system</a:t>
            </a:r>
            <a:r>
              <a:rPr lang="en-US" sz="2800" smtClean="0">
                <a:solidFill>
                  <a:schemeClr val="tx1"/>
                </a:solidFill>
                <a:latin typeface="Arial" charset="0"/>
              </a:rPr>
              <a:t>. Channels are </a:t>
            </a:r>
            <a:br>
              <a:rPr lang="en-US" sz="2800" smtClean="0">
                <a:solidFill>
                  <a:schemeClr val="tx1"/>
                </a:solidFill>
                <a:latin typeface="Arial" charset="0"/>
              </a:rPr>
            </a:br>
            <a:r>
              <a:rPr lang="en-US" sz="2800" smtClean="0">
                <a:solidFill>
                  <a:schemeClr val="tx1"/>
                </a:solidFill>
                <a:latin typeface="Arial" charset="0"/>
              </a:rPr>
              <a:t>complex in some countries, which pushes prices up. </a:t>
            </a:r>
          </a:p>
          <a:p>
            <a:pPr marL="231775" indent="-231775" algn="l" eaLnBrk="1" hangingPunct="1">
              <a:buFont typeface="Arial" charset="0"/>
              <a:buChar char="•"/>
            </a:pPr>
            <a:endParaRPr lang="en-US" sz="1200"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Location of the production facility</a:t>
            </a:r>
            <a:r>
              <a:rPr lang="en-US" sz="2800" smtClean="0">
                <a:solidFill>
                  <a:schemeClr val="tx1"/>
                </a:solidFill>
                <a:latin typeface="Arial" charset="0"/>
              </a:rPr>
              <a:t>.  Locating manufacturing near customers or in countries with low-cost labor facilitates lower prices. </a:t>
            </a:r>
          </a:p>
          <a:p>
            <a:pPr marL="231775" indent="-231775" algn="l" eaLnBrk="1" hangingPunct="1">
              <a:buFont typeface="Arial" charset="0"/>
              <a:buChar char="•"/>
            </a:pPr>
            <a:endParaRPr lang="en-US" sz="2800" smtClean="0">
              <a:solidFill>
                <a:schemeClr val="tx1"/>
              </a:solidFill>
              <a:latin typeface="Arial" charset="0"/>
            </a:endParaRPr>
          </a:p>
        </p:txBody>
      </p:sp>
      <p:pic>
        <p:nvPicPr>
          <p:cNvPr id="32773" name="Picture 5"/>
          <p:cNvPicPr>
            <a:picLocks noChangeAspect="1" noChangeArrowheads="1"/>
          </p:cNvPicPr>
          <p:nvPr/>
        </p:nvPicPr>
        <p:blipFill>
          <a:blip r:embed="rId3" cstate="print"/>
          <a:srcRect/>
          <a:stretch>
            <a:fillRect/>
          </a:stretch>
        </p:blipFill>
        <p:spPr bwMode="auto">
          <a:xfrm>
            <a:off x="76200" y="6383338"/>
            <a:ext cx="485775" cy="474662"/>
          </a:xfrm>
          <a:prstGeom prst="rect">
            <a:avLst/>
          </a:prstGeom>
          <a:noFill/>
          <a:ln w="9525">
            <a:noFill/>
            <a:miter lim="800000"/>
            <a:headEnd/>
            <a:tailEnd/>
          </a:ln>
        </p:spPr>
      </p:pic>
      <p:sp>
        <p:nvSpPr>
          <p:cNvPr id="9" name="Rectangle 8"/>
          <p:cNvSpPr/>
          <p:nvPr/>
        </p:nvSpPr>
        <p:spPr>
          <a:xfrm>
            <a:off x="0" y="7620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bwMode="auto">
          <a:noFill/>
          <a:ln>
            <a:miter lim="800000"/>
            <a:headEnd/>
            <a:tailEnd/>
          </a:ln>
        </p:spPr>
        <p:txBody>
          <a:bodyPr/>
          <a:lstStyle/>
          <a:p>
            <a:r>
              <a:rPr lang="en-US" smtClean="0"/>
              <a:t>International Business: Strategy, Management, and the New Realities</a:t>
            </a:r>
          </a:p>
        </p:txBody>
      </p:sp>
      <p:sp>
        <p:nvSpPr>
          <p:cNvPr id="6" name="TextBox 5"/>
          <p:cNvSpPr txBox="1"/>
          <p:nvPr/>
        </p:nvSpPr>
        <p:spPr>
          <a:xfrm>
            <a:off x="2971800" y="5715000"/>
            <a:ext cx="3003550" cy="830263"/>
          </a:xfrm>
          <a:prstGeom prst="rect">
            <a:avLst/>
          </a:prstGeom>
          <a:noFill/>
          <a:ln>
            <a:solidFill>
              <a:schemeClr val="tx1">
                <a:lumMod val="95000"/>
                <a:lumOff val="5000"/>
              </a:schemeClr>
            </a:solidFill>
          </a:ln>
        </p:spPr>
        <p:txBody>
          <a:bodyPr wrap="none">
            <a:spAutoFit/>
          </a:bodyPr>
          <a:lstStyle/>
          <a:p>
            <a:pPr marL="342900" indent="-342900" algn="ctr">
              <a:defRPr/>
            </a:pPr>
            <a:r>
              <a:rPr lang="en-US" sz="2400" dirty="0" err="1">
                <a:latin typeface="Arial Narrow" pitchFamily="34" charset="0"/>
              </a:rPr>
              <a:t>I.Foundation</a:t>
            </a:r>
            <a:r>
              <a:rPr lang="en-US" sz="2400" dirty="0">
                <a:latin typeface="Arial Narrow" pitchFamily="34" charset="0"/>
              </a:rPr>
              <a:t> concepts of </a:t>
            </a:r>
          </a:p>
          <a:p>
            <a:pPr marL="342900" indent="-342900" algn="ctr">
              <a:defRPr/>
            </a:pPr>
            <a:r>
              <a:rPr lang="en-US" sz="2400" dirty="0">
                <a:latin typeface="Arial Narrow" pitchFamily="34" charset="0"/>
              </a:rPr>
              <a:t>     International business</a:t>
            </a:r>
          </a:p>
        </p:txBody>
      </p:sp>
      <p:sp>
        <p:nvSpPr>
          <p:cNvPr id="17412" name="TextBox 6"/>
          <p:cNvSpPr txBox="1">
            <a:spLocks noChangeArrowheads="1"/>
          </p:cNvSpPr>
          <p:nvPr/>
        </p:nvSpPr>
        <p:spPr bwMode="auto">
          <a:xfrm>
            <a:off x="1905000" y="4572000"/>
            <a:ext cx="5141913"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II.The environment of International Business</a:t>
            </a:r>
          </a:p>
        </p:txBody>
      </p:sp>
      <p:cxnSp>
        <p:nvCxnSpPr>
          <p:cNvPr id="17413" name="Straight Arrow Connector 8"/>
          <p:cNvCxnSpPr>
            <a:cxnSpLocks noChangeShapeType="1"/>
          </p:cNvCxnSpPr>
          <p:nvPr/>
        </p:nvCxnSpPr>
        <p:spPr bwMode="auto">
          <a:xfrm rot="5400000" flipH="1" flipV="1">
            <a:off x="4229894" y="5371306"/>
            <a:ext cx="533400" cy="1588"/>
          </a:xfrm>
          <a:prstGeom prst="straightConnector1">
            <a:avLst/>
          </a:prstGeom>
          <a:noFill/>
          <a:ln w="57150" algn="ctr">
            <a:solidFill>
              <a:schemeClr val="tx1"/>
            </a:solidFill>
            <a:round/>
            <a:headEnd/>
            <a:tailEnd type="arrow" w="med" len="med"/>
          </a:ln>
        </p:spPr>
      </p:cxnSp>
      <p:sp>
        <p:nvSpPr>
          <p:cNvPr id="17414" name="TextBox 11"/>
          <p:cNvSpPr txBox="1">
            <a:spLocks noChangeArrowheads="1"/>
          </p:cNvSpPr>
          <p:nvPr/>
        </p:nvSpPr>
        <p:spPr bwMode="auto">
          <a:xfrm>
            <a:off x="2740025" y="3200400"/>
            <a:ext cx="3467100" cy="830263"/>
          </a:xfrm>
          <a:prstGeom prst="rect">
            <a:avLst/>
          </a:prstGeom>
          <a:noFill/>
          <a:ln w="9525">
            <a:solidFill>
              <a:srgbClr val="002060"/>
            </a:solidFill>
            <a:miter lim="800000"/>
            <a:headEnd/>
            <a:tailEnd/>
          </a:ln>
        </p:spPr>
        <p:txBody>
          <a:bodyPr wrap="none">
            <a:spAutoFit/>
          </a:bodyPr>
          <a:lstStyle/>
          <a:p>
            <a:pPr algn="ctr"/>
            <a:r>
              <a:rPr lang="en-US" sz="2400" b="1">
                <a:latin typeface="Arial Narrow" pitchFamily="34" charset="0"/>
              </a:rPr>
              <a:t>III.Strategy and opportunity</a:t>
            </a:r>
          </a:p>
          <a:p>
            <a:pPr algn="ctr"/>
            <a:r>
              <a:rPr lang="en-US" sz="2400" b="1">
                <a:latin typeface="Arial Narrow" pitchFamily="34" charset="0"/>
              </a:rPr>
              <a:t>assessment</a:t>
            </a:r>
          </a:p>
        </p:txBody>
      </p:sp>
      <p:cxnSp>
        <p:nvCxnSpPr>
          <p:cNvPr id="17415" name="Straight Arrow Connector 13"/>
          <p:cNvCxnSpPr>
            <a:cxnSpLocks noChangeShapeType="1"/>
            <a:endCxn id="17414" idx="2"/>
          </p:cNvCxnSpPr>
          <p:nvPr/>
        </p:nvCxnSpPr>
        <p:spPr bwMode="auto">
          <a:xfrm flipH="1" flipV="1">
            <a:off x="4473575" y="4030663"/>
            <a:ext cx="22225" cy="465137"/>
          </a:xfrm>
          <a:prstGeom prst="straightConnector1">
            <a:avLst/>
          </a:prstGeom>
          <a:noFill/>
          <a:ln w="57150" algn="ctr">
            <a:solidFill>
              <a:schemeClr val="tx1"/>
            </a:solidFill>
            <a:round/>
            <a:headEnd/>
            <a:tailEnd type="arrow" w="med" len="med"/>
          </a:ln>
        </p:spPr>
      </p:cxnSp>
      <p:sp>
        <p:nvSpPr>
          <p:cNvPr id="17416" name="TextBox 19"/>
          <p:cNvSpPr txBox="1">
            <a:spLocks noChangeArrowheads="1"/>
          </p:cNvSpPr>
          <p:nvPr/>
        </p:nvSpPr>
        <p:spPr bwMode="auto">
          <a:xfrm>
            <a:off x="2781300" y="1676400"/>
            <a:ext cx="3373438" cy="830263"/>
          </a:xfrm>
          <a:prstGeom prst="rect">
            <a:avLst/>
          </a:prstGeom>
          <a:noFill/>
          <a:ln w="9525">
            <a:solidFill>
              <a:srgbClr val="002060"/>
            </a:solidFill>
            <a:miter lim="800000"/>
            <a:headEnd/>
            <a:tailEnd/>
          </a:ln>
        </p:spPr>
        <p:txBody>
          <a:bodyPr wrap="none">
            <a:spAutoFit/>
          </a:bodyPr>
          <a:lstStyle/>
          <a:p>
            <a:pPr algn="ctr"/>
            <a:r>
              <a:rPr lang="en-US" sz="2400">
                <a:latin typeface="Arial Narrow" pitchFamily="34" charset="0"/>
              </a:rPr>
              <a:t>IV. Entering and operating in</a:t>
            </a:r>
          </a:p>
          <a:p>
            <a:pPr algn="ctr"/>
            <a:r>
              <a:rPr lang="en-US" sz="2400">
                <a:latin typeface="Arial Narrow" pitchFamily="34" charset="0"/>
              </a:rPr>
              <a:t>International Markets.</a:t>
            </a:r>
          </a:p>
        </p:txBody>
      </p:sp>
      <p:cxnSp>
        <p:nvCxnSpPr>
          <p:cNvPr id="17417" name="Straight Arrow Connector 21"/>
          <p:cNvCxnSpPr>
            <a:cxnSpLocks noChangeShapeType="1"/>
          </p:cNvCxnSpPr>
          <p:nvPr/>
        </p:nvCxnSpPr>
        <p:spPr bwMode="auto">
          <a:xfrm rot="5400000" flipH="1" flipV="1">
            <a:off x="4152901" y="2855912"/>
            <a:ext cx="685800" cy="3175"/>
          </a:xfrm>
          <a:prstGeom prst="straightConnector1">
            <a:avLst/>
          </a:prstGeom>
          <a:noFill/>
          <a:ln w="57150" algn="ctr">
            <a:solidFill>
              <a:srgbClr val="002060"/>
            </a:solidFill>
            <a:round/>
            <a:headEnd/>
            <a:tailEnd type="arrow" w="med" len="med"/>
          </a:ln>
        </p:spPr>
      </p:cxnSp>
      <p:sp>
        <p:nvSpPr>
          <p:cNvPr id="17418" name="TextBox 24"/>
          <p:cNvSpPr txBox="1">
            <a:spLocks noChangeArrowheads="1"/>
          </p:cNvSpPr>
          <p:nvPr/>
        </p:nvSpPr>
        <p:spPr bwMode="auto">
          <a:xfrm>
            <a:off x="2667000" y="533400"/>
            <a:ext cx="3494088"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V. Functional Area excellence</a:t>
            </a:r>
          </a:p>
        </p:txBody>
      </p:sp>
      <p:cxnSp>
        <p:nvCxnSpPr>
          <p:cNvPr id="17419" name="Straight Arrow Connector 26"/>
          <p:cNvCxnSpPr>
            <a:cxnSpLocks noChangeShapeType="1"/>
          </p:cNvCxnSpPr>
          <p:nvPr/>
        </p:nvCxnSpPr>
        <p:spPr bwMode="auto">
          <a:xfrm rot="5400000" flipH="1" flipV="1">
            <a:off x="4191794" y="1294606"/>
            <a:ext cx="609600" cy="1588"/>
          </a:xfrm>
          <a:prstGeom prst="straightConnector1">
            <a:avLst/>
          </a:prstGeom>
          <a:noFill/>
          <a:ln w="57150" algn="ctr">
            <a:solidFill>
              <a:srgbClr val="002060"/>
            </a:solidFill>
            <a:round/>
            <a:headEnd/>
            <a:tailEnd type="arrow" w="med" len="med"/>
          </a:ln>
        </p:spPr>
      </p:cxnSp>
      <p:sp>
        <p:nvSpPr>
          <p:cNvPr id="17420" name="Rectangle 15"/>
          <p:cNvSpPr>
            <a:spLocks noChangeArrowheads="1"/>
          </p:cNvSpPr>
          <p:nvPr/>
        </p:nvSpPr>
        <p:spPr bwMode="auto">
          <a:xfrm>
            <a:off x="0" y="0"/>
            <a:ext cx="3303588" cy="523875"/>
          </a:xfrm>
          <a:prstGeom prst="rect">
            <a:avLst/>
          </a:prstGeom>
          <a:noFill/>
          <a:ln w="9525">
            <a:noFill/>
            <a:miter lim="800000"/>
            <a:headEnd/>
            <a:tailEnd/>
          </a:ln>
        </p:spPr>
        <p:txBody>
          <a:bodyPr wrap="none">
            <a:spAutoFit/>
          </a:bodyPr>
          <a:lstStyle/>
          <a:p>
            <a:pPr algn="ctr"/>
            <a:r>
              <a:rPr lang="en-US" sz="2800" b="1">
                <a:solidFill>
                  <a:srgbClr val="002060"/>
                </a:solidFill>
                <a:latin typeface="Arial Narrow" pitchFamily="34" charset="0"/>
              </a:rPr>
              <a:t>International business</a:t>
            </a:r>
          </a:p>
        </p:txBody>
      </p:sp>
      <p:sp>
        <p:nvSpPr>
          <p:cNvPr id="14" name="Rectangle 13"/>
          <p:cNvSpPr/>
          <p:nvPr/>
        </p:nvSpPr>
        <p:spPr>
          <a:xfrm>
            <a:off x="228600" y="838200"/>
            <a:ext cx="1660262" cy="646331"/>
          </a:xfrm>
          <a:prstGeom prst="rect">
            <a:avLst/>
          </a:prstGeom>
        </p:spPr>
        <p:txBody>
          <a:bodyPr wrap="none">
            <a:spAutoFit/>
          </a:bodyPr>
          <a:lstStyle/>
          <a:p>
            <a:pPr algn="ctr"/>
            <a:r>
              <a:rPr lang="id-ID" b="1" dirty="0" smtClean="0">
                <a:solidFill>
                  <a:srgbClr val="002060"/>
                </a:solidFill>
                <a:latin typeface="Arial Narrow" pitchFamily="34" charset="0"/>
              </a:rPr>
              <a:t>1</a:t>
            </a:r>
            <a:r>
              <a:rPr lang="en-US" b="1" dirty="0" smtClean="0">
                <a:solidFill>
                  <a:srgbClr val="002060"/>
                </a:solidFill>
                <a:latin typeface="Arial Narrow" pitchFamily="34" charset="0"/>
              </a:rPr>
              <a:t>1</a:t>
            </a:r>
            <a:r>
              <a:rPr lang="id-ID" b="1" dirty="0" smtClean="0">
                <a:solidFill>
                  <a:srgbClr val="002060"/>
                </a:solidFill>
                <a:latin typeface="Arial Narrow" pitchFamily="34" charset="0"/>
              </a:rPr>
              <a:t>. </a:t>
            </a:r>
            <a:r>
              <a:rPr lang="en-US" b="1" dirty="0" smtClean="0">
                <a:solidFill>
                  <a:srgbClr val="002060"/>
                </a:solidFill>
                <a:latin typeface="Arial Narrow" pitchFamily="34" charset="0"/>
              </a:rPr>
              <a:t>Marketing in </a:t>
            </a:r>
          </a:p>
          <a:p>
            <a:pPr algn="ctr"/>
            <a:r>
              <a:rPr lang="en-US" b="1" dirty="0" smtClean="0">
                <a:solidFill>
                  <a:srgbClr val="002060"/>
                </a:solidFill>
                <a:latin typeface="Arial Narrow" pitchFamily="34" charset="0"/>
              </a:rPr>
              <a:t>global firm</a:t>
            </a:r>
            <a:endParaRPr lang="id-ID" dirty="0">
              <a:solidFill>
                <a:srgbClr val="002060"/>
              </a:solidFill>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ctrTitle"/>
          </p:nvPr>
        </p:nvSpPr>
        <p:spPr>
          <a:xfrm>
            <a:off x="304800" y="0"/>
            <a:ext cx="8534400" cy="838200"/>
          </a:xfrm>
        </p:spPr>
        <p:txBody>
          <a:bodyPr/>
          <a:lstStyle/>
          <a:p>
            <a:pPr eaLnBrk="1" hangingPunct="1"/>
            <a:r>
              <a:rPr lang="en-US" sz="3400" b="1" smtClean="0">
                <a:latin typeface="Arial" charset="0"/>
                <a:cs typeface="Arial" charset="0"/>
              </a:rPr>
              <a:t>Factors that Affect International Pricing</a:t>
            </a:r>
          </a:p>
        </p:txBody>
      </p:sp>
      <p:sp>
        <p:nvSpPr>
          <p:cNvPr id="4" name="Rectangle 3"/>
          <p:cNvSpPr/>
          <p:nvPr/>
        </p:nvSpPr>
        <p:spPr>
          <a:xfrm>
            <a:off x="0" y="7620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pic>
        <p:nvPicPr>
          <p:cNvPr id="33796" name="Picture 5"/>
          <p:cNvPicPr>
            <a:picLocks noChangeAspect="1" noChangeArrowheads="1"/>
          </p:cNvPicPr>
          <p:nvPr/>
        </p:nvPicPr>
        <p:blipFill>
          <a:blip r:embed="rId3" cstate="print"/>
          <a:srcRect/>
          <a:stretch>
            <a:fillRect/>
          </a:stretch>
        </p:blipFill>
        <p:spPr bwMode="auto">
          <a:xfrm>
            <a:off x="427038" y="1012825"/>
            <a:ext cx="8153400" cy="57531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4119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35843"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Three Pricing Strategies</a:t>
            </a:r>
          </a:p>
        </p:txBody>
      </p:sp>
      <p:sp>
        <p:nvSpPr>
          <p:cNvPr id="35844"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700" b="1" smtClean="0">
                <a:solidFill>
                  <a:schemeClr val="tx1"/>
                </a:solidFill>
                <a:latin typeface="Arial" charset="0"/>
              </a:rPr>
              <a:t>Rigid cost-plus pricing</a:t>
            </a:r>
            <a:r>
              <a:rPr lang="en-US" sz="2700" smtClean="0">
                <a:solidFill>
                  <a:schemeClr val="tx1"/>
                </a:solidFill>
                <a:latin typeface="Arial" charset="0"/>
              </a:rPr>
              <a:t>. Set a fixed price for all export markets by adding a flat percentage to the domestic price to compensate for the added costs of doing business abroad.  </a:t>
            </a:r>
          </a:p>
          <a:p>
            <a:pPr marL="231775" indent="-231775" algn="l" eaLnBrk="1" hangingPunct="1">
              <a:buFont typeface="Arial" charset="0"/>
              <a:buChar char="•"/>
            </a:pPr>
            <a:endParaRPr lang="en-US" sz="400" smtClean="0">
              <a:solidFill>
                <a:schemeClr val="tx1"/>
              </a:solidFill>
              <a:latin typeface="Arial" charset="0"/>
            </a:endParaRPr>
          </a:p>
          <a:p>
            <a:pPr marL="231775" indent="-231775" algn="l" eaLnBrk="1" hangingPunct="1">
              <a:buFont typeface="Arial" charset="0"/>
              <a:buChar char="•"/>
            </a:pPr>
            <a:r>
              <a:rPr lang="en-US" sz="2700" b="1" smtClean="0">
                <a:solidFill>
                  <a:schemeClr val="tx1"/>
                </a:solidFill>
                <a:latin typeface="Arial" charset="0"/>
              </a:rPr>
              <a:t>Flexible cost-plus pricing</a:t>
            </a:r>
            <a:r>
              <a:rPr lang="en-US" sz="2700" smtClean="0">
                <a:solidFill>
                  <a:schemeClr val="tx1"/>
                </a:solidFill>
                <a:latin typeface="Arial" charset="0"/>
              </a:rPr>
              <a:t>. Set price to accommodate local market conditions, such as customer purchasing power, demand, and competitor prices. </a:t>
            </a:r>
          </a:p>
          <a:p>
            <a:pPr marL="231775" indent="-231775" algn="l" eaLnBrk="1" hangingPunct="1">
              <a:buFont typeface="Arial" charset="0"/>
              <a:buChar char="•"/>
            </a:pPr>
            <a:endParaRPr lang="en-US" sz="400" smtClean="0">
              <a:solidFill>
                <a:schemeClr val="tx1"/>
              </a:solidFill>
              <a:latin typeface="Arial" charset="0"/>
            </a:endParaRPr>
          </a:p>
          <a:p>
            <a:pPr marL="231775" indent="-231775" algn="l" eaLnBrk="1" hangingPunct="1">
              <a:buFont typeface="Arial" charset="0"/>
              <a:buChar char="•"/>
            </a:pPr>
            <a:r>
              <a:rPr lang="en-US" sz="2700" b="1" smtClean="0">
                <a:solidFill>
                  <a:schemeClr val="tx1"/>
                </a:solidFill>
                <a:latin typeface="Arial" charset="0"/>
              </a:rPr>
              <a:t>Incremental pricing</a:t>
            </a:r>
            <a:r>
              <a:rPr lang="en-US" sz="2700" smtClean="0">
                <a:solidFill>
                  <a:schemeClr val="tx1"/>
                </a:solidFill>
                <a:latin typeface="Arial" charset="0"/>
              </a:rPr>
              <a:t>. Set price to cover only variable costs, not fixed costs. This assumes that fixed costs are already paid from sales in the home or other countries. </a:t>
            </a:r>
          </a:p>
        </p:txBody>
      </p:sp>
      <p:pic>
        <p:nvPicPr>
          <p:cNvPr id="35845"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36867"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International Price Escalation </a:t>
            </a:r>
          </a:p>
        </p:txBody>
      </p:sp>
      <p:sp>
        <p:nvSpPr>
          <p:cNvPr id="36868" name="Subtitle 2"/>
          <p:cNvSpPr>
            <a:spLocks noGrp="1"/>
          </p:cNvSpPr>
          <p:nvPr>
            <p:ph type="subTitle" idx="1"/>
          </p:nvPr>
        </p:nvSpPr>
        <p:spPr>
          <a:xfrm>
            <a:off x="152400" y="12954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Refers to the problem of end-user prices reaching </a:t>
            </a:r>
            <a:br>
              <a:rPr lang="en-US" sz="2800" smtClean="0">
                <a:solidFill>
                  <a:schemeClr val="tx1"/>
                </a:solidFill>
                <a:latin typeface="Arial" charset="0"/>
              </a:rPr>
            </a:br>
            <a:r>
              <a:rPr lang="en-US" sz="2800" smtClean="0">
                <a:solidFill>
                  <a:schemeClr val="tx1"/>
                </a:solidFill>
                <a:latin typeface="Arial" charset="0"/>
              </a:rPr>
              <a:t>high levels in the export market.</a:t>
            </a:r>
            <a:br>
              <a:rPr lang="en-US" sz="2800" smtClean="0">
                <a:solidFill>
                  <a:schemeClr val="tx1"/>
                </a:solidFill>
                <a:latin typeface="Arial" charset="0"/>
              </a:rPr>
            </a:b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It is caused by multilayered distribution channels, intermediary margins, tariffs, and other added costs associated with the foreign market.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May result in an excessively high retail price in the target market, creating a competitive disadvantage for the exporter.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There are various strategies to reduce price escalation.</a:t>
            </a:r>
          </a:p>
        </p:txBody>
      </p:sp>
      <p:pic>
        <p:nvPicPr>
          <p:cNvPr id="3686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4881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37891" name="Title 1"/>
          <p:cNvSpPr>
            <a:spLocks noGrp="1"/>
          </p:cNvSpPr>
          <p:nvPr>
            <p:ph type="ctrTitle"/>
          </p:nvPr>
        </p:nvSpPr>
        <p:spPr>
          <a:xfrm>
            <a:off x="685800" y="76200"/>
            <a:ext cx="7772400" cy="838200"/>
          </a:xfrm>
        </p:spPr>
        <p:txBody>
          <a:bodyPr/>
          <a:lstStyle/>
          <a:p>
            <a:pPr eaLnBrk="1" hangingPunct="1"/>
            <a:r>
              <a:rPr lang="en-US" sz="3200" b="1" smtClean="0">
                <a:latin typeface="Arial" charset="0"/>
                <a:cs typeface="Arial" charset="0"/>
              </a:rPr>
              <a:t>Strategies to Combat </a:t>
            </a:r>
            <a:br>
              <a:rPr lang="en-US" sz="3200" b="1" smtClean="0">
                <a:latin typeface="Arial" charset="0"/>
                <a:cs typeface="Arial" charset="0"/>
              </a:rPr>
            </a:br>
            <a:r>
              <a:rPr lang="en-US" sz="3200" b="1" smtClean="0">
                <a:latin typeface="Arial" charset="0"/>
                <a:cs typeface="Arial" charset="0"/>
              </a:rPr>
              <a:t>International Price Escalation</a:t>
            </a:r>
          </a:p>
        </p:txBody>
      </p:sp>
      <p:sp>
        <p:nvSpPr>
          <p:cNvPr id="37892" name="Subtitle 2"/>
          <p:cNvSpPr>
            <a:spLocks noGrp="1"/>
          </p:cNvSpPr>
          <p:nvPr>
            <p:ph type="subTitle" idx="1"/>
          </p:nvPr>
        </p:nvSpPr>
        <p:spPr>
          <a:xfrm>
            <a:off x="152400" y="1295400"/>
            <a:ext cx="8763000" cy="5029200"/>
          </a:xfrm>
        </p:spPr>
        <p:txBody>
          <a:bodyPr/>
          <a:lstStyle/>
          <a:p>
            <a:pPr marL="346075" indent="-346075" algn="l" eaLnBrk="1" hangingPunct="1">
              <a:lnSpc>
                <a:spcPts val="2800"/>
              </a:lnSpc>
              <a:buFont typeface="Calibri" pitchFamily="34" charset="0"/>
              <a:buAutoNum type="arabicPeriod"/>
            </a:pPr>
            <a:r>
              <a:rPr lang="en-US" sz="2600" b="1" smtClean="0">
                <a:solidFill>
                  <a:schemeClr val="tx1"/>
                </a:solidFill>
                <a:latin typeface="Arial" charset="0"/>
              </a:rPr>
              <a:t>Shorten the distribution channel</a:t>
            </a:r>
            <a:r>
              <a:rPr lang="en-US" sz="2600" smtClean="0">
                <a:solidFill>
                  <a:schemeClr val="tx1"/>
                </a:solidFill>
                <a:latin typeface="Arial" charset="0"/>
              </a:rPr>
              <a:t>.  That is, bypass some  intermediaries in the channel. </a:t>
            </a:r>
          </a:p>
          <a:p>
            <a:pPr marL="346075" indent="-346075" algn="l" eaLnBrk="1" hangingPunct="1">
              <a:lnSpc>
                <a:spcPts val="2800"/>
              </a:lnSpc>
              <a:buFont typeface="Calibri" pitchFamily="34" charset="0"/>
              <a:buAutoNum type="arabicPeriod"/>
            </a:pPr>
            <a:r>
              <a:rPr lang="en-US" sz="2600" b="1" smtClean="0">
                <a:solidFill>
                  <a:schemeClr val="tx1"/>
                </a:solidFill>
                <a:latin typeface="Arial" charset="0"/>
              </a:rPr>
              <a:t>Redesign product to remove costly features</a:t>
            </a:r>
            <a:r>
              <a:rPr lang="en-US" sz="2600" smtClean="0">
                <a:solidFill>
                  <a:schemeClr val="tx1"/>
                </a:solidFill>
                <a:latin typeface="Arial" charset="0"/>
              </a:rPr>
              <a:t>.  E.g.,  Whirlpool developed a no-frills washing machine. </a:t>
            </a:r>
          </a:p>
          <a:p>
            <a:pPr marL="346075" indent="-346075" algn="l" eaLnBrk="1" hangingPunct="1">
              <a:lnSpc>
                <a:spcPts val="2800"/>
              </a:lnSpc>
              <a:buFont typeface="Calibri" pitchFamily="34" charset="0"/>
              <a:buAutoNum type="arabicPeriod"/>
            </a:pPr>
            <a:r>
              <a:rPr lang="en-US" sz="2600" b="1" smtClean="0">
                <a:solidFill>
                  <a:schemeClr val="tx1"/>
                </a:solidFill>
                <a:latin typeface="Arial" charset="0"/>
              </a:rPr>
              <a:t>Ship products unassembled, as parts and components, to qualify for lower import tariffs</a:t>
            </a:r>
            <a:r>
              <a:rPr lang="en-US" sz="2600" smtClean="0">
                <a:solidFill>
                  <a:schemeClr val="tx1"/>
                </a:solidFill>
                <a:latin typeface="Arial" charset="0"/>
              </a:rPr>
              <a:t>.  Perform final assembly in the foreign market, using low-cost labor, or in Foreign Trade Zones.  </a:t>
            </a:r>
          </a:p>
          <a:p>
            <a:pPr marL="346075" indent="-346075" algn="l" eaLnBrk="1" hangingPunct="1">
              <a:lnSpc>
                <a:spcPts val="2800"/>
              </a:lnSpc>
              <a:buFont typeface="Calibri" pitchFamily="34" charset="0"/>
              <a:buAutoNum type="arabicPeriod"/>
            </a:pPr>
            <a:r>
              <a:rPr lang="en-US" sz="2600" b="1" smtClean="0">
                <a:solidFill>
                  <a:schemeClr val="tx1"/>
                </a:solidFill>
                <a:latin typeface="Arial" charset="0"/>
              </a:rPr>
              <a:t>Have product re-classified using a different tariff classification to qualify for lower tariffs</a:t>
            </a:r>
            <a:r>
              <a:rPr lang="en-US" sz="2600" smtClean="0">
                <a:solidFill>
                  <a:schemeClr val="tx1"/>
                </a:solidFill>
                <a:latin typeface="Arial" charset="0"/>
              </a:rPr>
              <a:t>. </a:t>
            </a:r>
          </a:p>
          <a:p>
            <a:pPr marL="346075" indent="-346075" algn="l" eaLnBrk="1" hangingPunct="1">
              <a:lnSpc>
                <a:spcPts val="2800"/>
              </a:lnSpc>
              <a:buFont typeface="Calibri" pitchFamily="34" charset="0"/>
              <a:buAutoNum type="arabicPeriod"/>
            </a:pPr>
            <a:r>
              <a:rPr lang="en-US" sz="2600" b="1" smtClean="0">
                <a:solidFill>
                  <a:schemeClr val="tx1"/>
                </a:solidFill>
                <a:latin typeface="Arial" charset="0"/>
              </a:rPr>
              <a:t>Move production or sourcing to another country </a:t>
            </a:r>
            <a:r>
              <a:rPr lang="en-US" sz="2600" smtClean="0">
                <a:solidFill>
                  <a:schemeClr val="tx1"/>
                </a:solidFill>
                <a:latin typeface="Arial" charset="0"/>
              </a:rPr>
              <a:t>to take advantage of lower labor costs or favorable currency rates. </a:t>
            </a:r>
          </a:p>
        </p:txBody>
      </p:sp>
      <p:pic>
        <p:nvPicPr>
          <p:cNvPr id="37893"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9" name="Rectangle 8"/>
          <p:cNvSpPr/>
          <p:nvPr/>
        </p:nvSpPr>
        <p:spPr>
          <a:xfrm>
            <a:off x="0" y="9906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39939"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Transfer Pricing</a:t>
            </a:r>
          </a:p>
        </p:txBody>
      </p:sp>
      <p:sp>
        <p:nvSpPr>
          <p:cNvPr id="39940" name="Subtitle 2"/>
          <p:cNvSpPr>
            <a:spLocks noGrp="1"/>
          </p:cNvSpPr>
          <p:nvPr>
            <p:ph type="subTitle" idx="1"/>
          </p:nvPr>
        </p:nvSpPr>
        <p:spPr>
          <a:xfrm>
            <a:off x="152400" y="13716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The pricing of intermediate or finished goods exchanged among the subsidiaries and affiliates of the same 	corporate family located in different countries.</a:t>
            </a:r>
          </a:p>
          <a:p>
            <a:pPr marL="231775" indent="-231775" algn="l" eaLnBrk="1" hangingPunct="1">
              <a:buFont typeface="Arial" charset="0"/>
              <a:buChar char="•"/>
            </a:pPr>
            <a:endParaRPr lang="en-US" sz="7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May be used to repatriate profits from countries that restrict MNEs from taking their earnings out of the country.</a:t>
            </a:r>
          </a:p>
          <a:p>
            <a:pPr marL="231775" indent="-231775" algn="l" eaLnBrk="1" hangingPunct="1">
              <a:buFont typeface="Arial" charset="0"/>
              <a:buChar char="•"/>
            </a:pPr>
            <a:endParaRPr lang="en-US" sz="7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May be used to shift profits out of a high corporate tax country into a low corporate tax one, thereby increasing company-wide profits. </a:t>
            </a:r>
          </a:p>
        </p:txBody>
      </p:sp>
      <p:pic>
        <p:nvPicPr>
          <p:cNvPr id="3994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40963"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Gray Marketing</a:t>
            </a:r>
          </a:p>
        </p:txBody>
      </p:sp>
      <p:pic>
        <p:nvPicPr>
          <p:cNvPr id="40964"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40965" name="Rectangle 3"/>
          <p:cNvSpPr txBox="1">
            <a:spLocks noChangeArrowheads="1"/>
          </p:cNvSpPr>
          <p:nvPr/>
        </p:nvSpPr>
        <p:spPr bwMode="auto">
          <a:xfrm>
            <a:off x="152400" y="1143000"/>
            <a:ext cx="8991600" cy="4822825"/>
          </a:xfrm>
          <a:prstGeom prst="rect">
            <a:avLst/>
          </a:prstGeom>
          <a:noFill/>
          <a:ln w="9525">
            <a:noFill/>
            <a:miter lim="800000"/>
            <a:headEnd/>
            <a:tailEnd/>
          </a:ln>
        </p:spPr>
        <p:txBody>
          <a:bodyPr/>
          <a:lstStyle/>
          <a:p>
            <a:pPr marL="284163" indent="-284163">
              <a:spcBef>
                <a:spcPct val="20000"/>
              </a:spcBef>
              <a:buFont typeface="Arial" charset="0"/>
              <a:buChar char="•"/>
            </a:pPr>
            <a:r>
              <a:rPr lang="en-US" sz="2800"/>
              <a:t>Legal importation of genuine products into a country by </a:t>
            </a:r>
            <a:r>
              <a:rPr lang="en-US" sz="2800" i="1"/>
              <a:t>other than </a:t>
            </a:r>
            <a:r>
              <a:rPr lang="en-US" sz="2800"/>
              <a:t>authorized intermediaries.  </a:t>
            </a:r>
          </a:p>
          <a:p>
            <a:pPr marL="284163" indent="-284163">
              <a:spcBef>
                <a:spcPct val="20000"/>
              </a:spcBef>
              <a:buFont typeface="Arial" charset="0"/>
              <a:buChar char="•"/>
            </a:pPr>
            <a:r>
              <a:rPr lang="en-US" sz="2800"/>
              <a:t>Gray marketers buy the product at a low price in one country, import it into another country, and sell it there at a higher price.</a:t>
            </a:r>
            <a:endParaRPr lang="en-US" sz="500"/>
          </a:p>
          <a:p>
            <a:pPr marL="284163" indent="-284163">
              <a:spcBef>
                <a:spcPct val="20000"/>
              </a:spcBef>
              <a:buFont typeface="Arial" charset="0"/>
              <a:buChar char="•"/>
            </a:pPr>
            <a:r>
              <a:rPr lang="en-US" sz="2800" b="1"/>
              <a:t>Causes:</a:t>
            </a:r>
          </a:p>
          <a:p>
            <a:pPr marL="284163" indent="-284163">
              <a:spcBef>
                <a:spcPct val="20000"/>
              </a:spcBef>
            </a:pPr>
            <a:r>
              <a:rPr lang="en-US" sz="2800"/>
              <a:t>  -- Large difference in pricing of same product between </a:t>
            </a:r>
            <a:br>
              <a:rPr lang="en-US" sz="2800"/>
            </a:br>
            <a:r>
              <a:rPr lang="en-US" sz="2800"/>
              <a:t>   two countries, often the result of company strategy.</a:t>
            </a:r>
          </a:p>
          <a:p>
            <a:pPr marL="284163" indent="-284163">
              <a:spcBef>
                <a:spcPct val="20000"/>
              </a:spcBef>
            </a:pPr>
            <a:r>
              <a:rPr lang="en-US" sz="2800"/>
              <a:t>  -- Exchange rate differences </a:t>
            </a:r>
            <a:br>
              <a:rPr lang="en-US" sz="2800"/>
            </a:br>
            <a:r>
              <a:rPr lang="en-US" sz="2800"/>
              <a:t>   of products priced in two </a:t>
            </a:r>
            <a:br>
              <a:rPr lang="en-US" sz="2800"/>
            </a:br>
            <a:r>
              <a:rPr lang="en-US" sz="2800"/>
              <a:t>   different currencies. </a:t>
            </a:r>
          </a:p>
        </p:txBody>
      </p:sp>
      <p:pic>
        <p:nvPicPr>
          <p:cNvPr id="40966" name="Picture 5" descr="004consumer.jpg"/>
          <p:cNvPicPr>
            <a:picLocks noChangeAspect="1"/>
          </p:cNvPicPr>
          <p:nvPr/>
        </p:nvPicPr>
        <p:blipFill>
          <a:blip r:embed="rId4" cstate="print"/>
          <a:srcRect/>
          <a:stretch>
            <a:fillRect/>
          </a:stretch>
        </p:blipFill>
        <p:spPr bwMode="auto">
          <a:xfrm>
            <a:off x="5181600" y="4949825"/>
            <a:ext cx="3962400" cy="1908175"/>
          </a:xfrm>
          <a:prstGeom prst="rect">
            <a:avLst/>
          </a:prstGeom>
          <a:noFill/>
          <a:ln w="9525">
            <a:noFill/>
            <a:miter lim="800000"/>
            <a:headEnd/>
            <a:tailEnd/>
          </a:ln>
        </p:spPr>
      </p:pic>
      <p:sp>
        <p:nvSpPr>
          <p:cNvPr id="8" name="Rectangle 7"/>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41987" name="Title 1"/>
          <p:cNvSpPr>
            <a:spLocks noGrp="1"/>
          </p:cNvSpPr>
          <p:nvPr>
            <p:ph type="ctrTitle"/>
          </p:nvPr>
        </p:nvSpPr>
        <p:spPr>
          <a:xfrm>
            <a:off x="228600" y="152400"/>
            <a:ext cx="8686800" cy="838200"/>
          </a:xfrm>
        </p:spPr>
        <p:txBody>
          <a:bodyPr/>
          <a:lstStyle/>
          <a:p>
            <a:pPr eaLnBrk="1" hangingPunct="1"/>
            <a:r>
              <a:rPr lang="en-US" sz="3300" b="1" smtClean="0">
                <a:latin typeface="Arial" charset="0"/>
                <a:cs typeface="Arial" charset="0"/>
              </a:rPr>
              <a:t>Manufacturer Concerns over Gray Markets</a:t>
            </a:r>
          </a:p>
        </p:txBody>
      </p:sp>
      <p:sp>
        <p:nvSpPr>
          <p:cNvPr id="41988" name="Subtitle 2"/>
          <p:cNvSpPr>
            <a:spLocks noGrp="1"/>
          </p:cNvSpPr>
          <p:nvPr>
            <p:ph type="subTitle" idx="1"/>
          </p:nvPr>
        </p:nvSpPr>
        <p:spPr>
          <a:xfrm>
            <a:off x="152400" y="1371600"/>
            <a:ext cx="8839200" cy="5029200"/>
          </a:xfrm>
        </p:spPr>
        <p:txBody>
          <a:bodyPr/>
          <a:lstStyle/>
          <a:p>
            <a:pPr marL="231775" indent="-231775" algn="l" eaLnBrk="1" hangingPunct="1">
              <a:buFont typeface="Arial" charset="0"/>
              <a:buChar char="•"/>
            </a:pPr>
            <a:r>
              <a:rPr lang="en-US" sz="2800" smtClean="0">
                <a:solidFill>
                  <a:schemeClr val="tx1"/>
                </a:solidFill>
                <a:latin typeface="Arial" charset="0"/>
              </a:rPr>
              <a:t>Risk of tarnished image when customers realize the product is available at a lower price through alternative channels.</a:t>
            </a:r>
          </a:p>
          <a:p>
            <a:pPr marL="231775" indent="-231775" algn="l" eaLnBrk="1" hangingPunct="1">
              <a:buFont typeface="Arial" charset="0"/>
              <a:buChar char="•"/>
            </a:pPr>
            <a:r>
              <a:rPr lang="en-US" sz="2800" smtClean="0">
                <a:solidFill>
                  <a:schemeClr val="tx1"/>
                </a:solidFill>
                <a:latin typeface="Arial" charset="0"/>
              </a:rPr>
              <a:t>Strained relations between manufacturers and  distributors as distributors lose sales. </a:t>
            </a:r>
          </a:p>
          <a:p>
            <a:pPr marL="231775" indent="-231775" algn="l" eaLnBrk="1" hangingPunct="1">
              <a:buFont typeface="Arial" charset="0"/>
              <a:buChar char="•"/>
            </a:pPr>
            <a:r>
              <a:rPr lang="en-US" sz="2800" smtClean="0">
                <a:solidFill>
                  <a:schemeClr val="tx1"/>
                </a:solidFill>
                <a:latin typeface="Arial" charset="0"/>
              </a:rPr>
              <a:t>Disrupted company activities, including:</a:t>
            </a:r>
          </a:p>
          <a:p>
            <a:pPr marL="850900" lvl="1" indent="-393700" algn="l" eaLnBrk="1" hangingPunct="1">
              <a:buFont typeface="Wingdings" pitchFamily="2" charset="2"/>
              <a:buChar char="ü"/>
            </a:pPr>
            <a:r>
              <a:rPr lang="en-US" sz="2700" smtClean="0">
                <a:solidFill>
                  <a:schemeClr val="tx1"/>
                </a:solidFill>
                <a:latin typeface="Arial" charset="0"/>
              </a:rPr>
              <a:t>Sales forecasting</a:t>
            </a:r>
          </a:p>
          <a:p>
            <a:pPr marL="850900" lvl="1" indent="-393700" algn="l" eaLnBrk="1" hangingPunct="1">
              <a:buFont typeface="Wingdings" pitchFamily="2" charset="2"/>
              <a:buChar char="ü"/>
            </a:pPr>
            <a:r>
              <a:rPr lang="en-US" sz="2700" smtClean="0">
                <a:solidFill>
                  <a:schemeClr val="tx1"/>
                </a:solidFill>
                <a:latin typeface="Arial" charset="0"/>
              </a:rPr>
              <a:t>Pricing strategies</a:t>
            </a:r>
          </a:p>
          <a:p>
            <a:pPr marL="850900" lvl="1" indent="-393700" algn="l" eaLnBrk="1" hangingPunct="1">
              <a:buFont typeface="Wingdings" pitchFamily="2" charset="2"/>
              <a:buChar char="ü"/>
            </a:pPr>
            <a:r>
              <a:rPr lang="en-US" sz="2700" smtClean="0">
                <a:solidFill>
                  <a:schemeClr val="tx1"/>
                </a:solidFill>
                <a:latin typeface="Arial" charset="0"/>
              </a:rPr>
              <a:t>Merchandising, and </a:t>
            </a:r>
          </a:p>
          <a:p>
            <a:pPr marL="850900" lvl="1" indent="-393700" algn="l" eaLnBrk="1" hangingPunct="1">
              <a:buFont typeface="Wingdings" pitchFamily="2" charset="2"/>
              <a:buChar char="ü"/>
            </a:pPr>
            <a:r>
              <a:rPr lang="en-US" sz="2700" smtClean="0">
                <a:solidFill>
                  <a:schemeClr val="tx1"/>
                </a:solidFill>
                <a:latin typeface="Arial" charset="0"/>
              </a:rPr>
              <a:t>Marketing. </a:t>
            </a:r>
          </a:p>
        </p:txBody>
      </p:sp>
      <p:pic>
        <p:nvPicPr>
          <p:cNvPr id="4198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1006475"/>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4119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43011" name="Title 1"/>
          <p:cNvSpPr>
            <a:spLocks noGrp="1"/>
          </p:cNvSpPr>
          <p:nvPr>
            <p:ph type="ctrTitle"/>
          </p:nvPr>
        </p:nvSpPr>
        <p:spPr>
          <a:xfrm>
            <a:off x="381000" y="0"/>
            <a:ext cx="8458200" cy="838200"/>
          </a:xfrm>
        </p:spPr>
        <p:txBody>
          <a:bodyPr/>
          <a:lstStyle/>
          <a:p>
            <a:pPr eaLnBrk="1" hangingPunct="1"/>
            <a:r>
              <a:rPr lang="en-US" sz="3600" b="1" smtClean="0">
                <a:latin typeface="Arial" charset="0"/>
                <a:cs typeface="Arial" charset="0"/>
              </a:rPr>
              <a:t>Strategies to Cope with Gray Markets</a:t>
            </a:r>
          </a:p>
        </p:txBody>
      </p:sp>
      <p:sp>
        <p:nvSpPr>
          <p:cNvPr id="43012" name="Subtitle 2"/>
          <p:cNvSpPr>
            <a:spLocks noGrp="1"/>
          </p:cNvSpPr>
          <p:nvPr>
            <p:ph type="subTitle" idx="1"/>
          </p:nvPr>
        </p:nvSpPr>
        <p:spPr>
          <a:xfrm>
            <a:off x="152400" y="1295400"/>
            <a:ext cx="8686800" cy="5029200"/>
          </a:xfrm>
        </p:spPr>
        <p:txBody>
          <a:bodyPr/>
          <a:lstStyle/>
          <a:p>
            <a:pPr marL="393700" indent="-393700" algn="l" eaLnBrk="1" hangingPunct="1">
              <a:buFont typeface="Calibri" pitchFamily="34" charset="0"/>
              <a:buAutoNum type="arabicPeriod"/>
            </a:pPr>
            <a:r>
              <a:rPr lang="en-US" sz="2800" smtClean="0">
                <a:solidFill>
                  <a:schemeClr val="tx1"/>
                </a:solidFill>
                <a:latin typeface="Arial" charset="0"/>
              </a:rPr>
              <a:t>Aggressively cut prices in countries and regions targeted by gray market brokers.</a:t>
            </a:r>
          </a:p>
          <a:p>
            <a:pPr marL="393700" indent="-393700" algn="l" eaLnBrk="1" hangingPunct="1">
              <a:buFont typeface="Calibri" pitchFamily="34" charset="0"/>
              <a:buAutoNum type="arabicPeriod"/>
            </a:pPr>
            <a:endParaRPr lang="en-US" sz="1400" smtClean="0">
              <a:solidFill>
                <a:schemeClr val="tx1"/>
              </a:solidFill>
              <a:latin typeface="Arial" charset="0"/>
            </a:endParaRPr>
          </a:p>
          <a:p>
            <a:pPr marL="393700" indent="-393700" algn="l" eaLnBrk="1" hangingPunct="1">
              <a:buFont typeface="Calibri" pitchFamily="34" charset="0"/>
              <a:buAutoNum type="arabicPeriod"/>
            </a:pPr>
            <a:r>
              <a:rPr lang="en-US" sz="2800" smtClean="0">
                <a:solidFill>
                  <a:schemeClr val="tx1"/>
                </a:solidFill>
                <a:latin typeface="Arial" charset="0"/>
              </a:rPr>
              <a:t>Hinder the flow of products into markets where gray market brokers procure the product. </a:t>
            </a:r>
          </a:p>
          <a:p>
            <a:pPr marL="393700" indent="-393700" algn="l" eaLnBrk="1" hangingPunct="1">
              <a:buFont typeface="Calibri" pitchFamily="34" charset="0"/>
              <a:buAutoNum type="arabicPeriod"/>
            </a:pPr>
            <a:endParaRPr lang="en-US" sz="1400" smtClean="0">
              <a:solidFill>
                <a:schemeClr val="tx1"/>
              </a:solidFill>
              <a:latin typeface="Arial" charset="0"/>
            </a:endParaRPr>
          </a:p>
          <a:p>
            <a:pPr marL="393700" indent="-393700" algn="l" eaLnBrk="1" hangingPunct="1">
              <a:buFont typeface="Calibri" pitchFamily="34" charset="0"/>
              <a:buAutoNum type="arabicPeriod"/>
            </a:pPr>
            <a:r>
              <a:rPr lang="en-US" sz="2800" smtClean="0">
                <a:solidFill>
                  <a:schemeClr val="tx1"/>
                </a:solidFill>
                <a:latin typeface="Arial" charset="0"/>
              </a:rPr>
              <a:t>Design products with exclusive features that strongly appeal to customers. </a:t>
            </a:r>
          </a:p>
          <a:p>
            <a:pPr marL="393700" indent="-393700" algn="l" eaLnBrk="1" hangingPunct="1">
              <a:buFont typeface="Calibri" pitchFamily="34" charset="0"/>
              <a:buAutoNum type="arabicPeriod"/>
            </a:pPr>
            <a:endParaRPr lang="en-US" sz="1400" smtClean="0">
              <a:solidFill>
                <a:schemeClr val="tx1"/>
              </a:solidFill>
              <a:latin typeface="Arial" charset="0"/>
            </a:endParaRPr>
          </a:p>
          <a:p>
            <a:pPr marL="393700" indent="-393700" algn="l" eaLnBrk="1" hangingPunct="1">
              <a:buFont typeface="Calibri" pitchFamily="34" charset="0"/>
              <a:buAutoNum type="arabicPeriod"/>
            </a:pPr>
            <a:r>
              <a:rPr lang="en-US" sz="2800" smtClean="0">
                <a:solidFill>
                  <a:schemeClr val="tx1"/>
                </a:solidFill>
                <a:latin typeface="Arial" charset="0"/>
              </a:rPr>
              <a:t>Publicize the limitations of gray market channels. </a:t>
            </a:r>
          </a:p>
          <a:p>
            <a:pPr marL="393700" indent="-393700" algn="l" eaLnBrk="1" hangingPunct="1">
              <a:buFont typeface="Calibri" pitchFamily="34" charset="0"/>
              <a:buAutoNum type="arabicPeriod"/>
            </a:pPr>
            <a:endParaRPr lang="en-US" sz="2800" smtClean="0">
              <a:solidFill>
                <a:schemeClr val="tx1"/>
              </a:solidFill>
              <a:latin typeface="Arial" charset="0"/>
            </a:endParaRPr>
          </a:p>
        </p:txBody>
      </p:sp>
      <p:pic>
        <p:nvPicPr>
          <p:cNvPr id="4301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4881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44035"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International Advertising</a:t>
            </a:r>
          </a:p>
        </p:txBody>
      </p:sp>
      <p:sp>
        <p:nvSpPr>
          <p:cNvPr id="44036" name="Subtitle 2"/>
          <p:cNvSpPr>
            <a:spLocks noGrp="1"/>
          </p:cNvSpPr>
          <p:nvPr>
            <p:ph type="subTitle" idx="1"/>
          </p:nvPr>
        </p:nvSpPr>
        <p:spPr>
          <a:xfrm>
            <a:off x="152400" y="1219200"/>
            <a:ext cx="8686800" cy="5029200"/>
          </a:xfrm>
        </p:spPr>
        <p:txBody>
          <a:bodyPr/>
          <a:lstStyle/>
          <a:p>
            <a:pPr marL="231775" indent="-231775" algn="l" eaLnBrk="1" hangingPunct="1">
              <a:buFont typeface="Arial" charset="0"/>
              <a:buChar char="•"/>
            </a:pPr>
            <a:r>
              <a:rPr lang="en-US" sz="2800" smtClean="0">
                <a:solidFill>
                  <a:schemeClr val="tx1"/>
                </a:solidFill>
                <a:latin typeface="Arial" charset="0"/>
              </a:rPr>
              <a:t>Firms conduct advertising via media, which includes direct mail, radio, television, cinema, billboards, transit, print media, and the Internet.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endParaRPr lang="en-US" sz="3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Advertising spending on major media amounted to $100 billion in each of Western Europe and Asia. </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In the United States, advertising expenditures totaled over $160 billion.</a:t>
            </a:r>
          </a:p>
          <a:p>
            <a:pPr marL="231775" indent="-231775" algn="l" eaLnBrk="1" hangingPunct="1">
              <a:buFont typeface="Arial" charset="0"/>
              <a:buChar char="•"/>
            </a:pPr>
            <a:endParaRPr lang="en-US" sz="6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Advertising is influenced by local factors, such as availability of media, literacy, regulations, culture, and local customs, as well as the goals of the firm.</a:t>
            </a:r>
          </a:p>
        </p:txBody>
      </p:sp>
      <p:pic>
        <p:nvPicPr>
          <p:cNvPr id="44037"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9" name="Rectangle 8"/>
          <p:cNvSpPr/>
          <p:nvPr/>
        </p:nvSpPr>
        <p:spPr>
          <a:xfrm>
            <a:off x="0" y="7620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763000" cy="838200"/>
          </a:xfrm>
        </p:spPr>
        <p:txBody>
          <a:bodyPr rtlCol="0">
            <a:normAutofit fontScale="90000"/>
          </a:bodyPr>
          <a:lstStyle/>
          <a:p>
            <a:pPr eaLnBrk="1" fontAlgn="auto" hangingPunct="1">
              <a:spcAft>
                <a:spcPts val="0"/>
              </a:spcAft>
              <a:defRPr/>
            </a:pPr>
            <a:r>
              <a:rPr lang="en-US" sz="3600" b="1" dirty="0" smtClean="0">
                <a:latin typeface="Arial" pitchFamily="34" charset="0"/>
                <a:cs typeface="Arial" pitchFamily="34" charset="0"/>
              </a:rPr>
              <a:t>Standardization in International Advertising</a:t>
            </a:r>
            <a:endParaRPr lang="en-US" sz="3600" b="1" dirty="0">
              <a:latin typeface="Arial" pitchFamily="34" charset="0"/>
              <a:cs typeface="Arial" pitchFamily="34" charset="0"/>
            </a:endParaRPr>
          </a:p>
        </p:txBody>
      </p:sp>
      <p:pic>
        <p:nvPicPr>
          <p:cNvPr id="45059" name="Picture 2">
            <a:hlinkClick r:id="rId3" action="ppaction://hlinkfile"/>
          </p:cNvPr>
          <p:cNvPicPr>
            <a:picLocks noChangeAspect="1" noChangeArrowheads="1"/>
          </p:cNvPicPr>
          <p:nvPr/>
        </p:nvPicPr>
        <p:blipFill>
          <a:blip r:embed="rId4" cstate="print"/>
          <a:srcRect/>
          <a:stretch>
            <a:fillRect/>
          </a:stretch>
        </p:blipFill>
        <p:spPr bwMode="auto">
          <a:xfrm>
            <a:off x="1604963" y="1143000"/>
            <a:ext cx="6059487" cy="4572000"/>
          </a:xfrm>
          <a:prstGeom prst="rect">
            <a:avLst/>
          </a:prstGeom>
          <a:noFill/>
          <a:ln w="9525">
            <a:noFill/>
            <a:miter lim="800000"/>
            <a:headEnd/>
            <a:tailEnd/>
          </a:ln>
        </p:spPr>
      </p:pic>
      <p:sp>
        <p:nvSpPr>
          <p:cNvPr id="9" name="Rectangle 8"/>
          <p:cNvSpPr/>
          <p:nvPr/>
        </p:nvSpPr>
        <p:spPr>
          <a:xfrm>
            <a:off x="0" y="7620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45061" name="TextBox 7"/>
          <p:cNvSpPr txBox="1">
            <a:spLocks noChangeArrowheads="1"/>
          </p:cNvSpPr>
          <p:nvPr/>
        </p:nvSpPr>
        <p:spPr bwMode="auto">
          <a:xfrm>
            <a:off x="381000" y="5791200"/>
            <a:ext cx="8534400" cy="1190625"/>
          </a:xfrm>
          <a:prstGeom prst="rect">
            <a:avLst/>
          </a:prstGeom>
          <a:noFill/>
          <a:ln w="9525">
            <a:noFill/>
            <a:miter lim="800000"/>
            <a:headEnd/>
            <a:tailEnd/>
          </a:ln>
        </p:spPr>
        <p:txBody>
          <a:bodyPr>
            <a:spAutoFit/>
          </a:bodyPr>
          <a:lstStyle/>
          <a:p>
            <a:r>
              <a:rPr lang="en-US"/>
              <a:t>Benetton is one of many firms that uses a standardized approach to international advertising. Benetton’s standardized ‘United Colors of Benetton’ ad campaign has enjoyed much success worldwide. </a:t>
            </a:r>
          </a:p>
          <a:p>
            <a:endParaRPr lang="en-US"/>
          </a:p>
        </p:txBody>
      </p:sp>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0" y="6353175"/>
            <a:ext cx="9144000" cy="369888"/>
          </a:xfrm>
          <a:prstGeom prst="rect">
            <a:avLst/>
          </a:prstGeom>
          <a:solidFill>
            <a:srgbClr val="00B050"/>
          </a:solidFill>
          <a:ln w="9525">
            <a:noFill/>
            <a:miter lim="800000"/>
            <a:headEnd/>
            <a:tailEnd/>
          </a:ln>
        </p:spPr>
        <p:txBody>
          <a:bodyPr>
            <a:spAutoFit/>
          </a:bodyPr>
          <a:lstStyle/>
          <a:p>
            <a:endParaRPr lang="en-GB">
              <a:latin typeface="Calibri" pitchFamily="34" charset="0"/>
            </a:endParaRPr>
          </a:p>
        </p:txBody>
      </p:sp>
      <p:sp>
        <p:nvSpPr>
          <p:cNvPr id="15363" name="TextBox 2"/>
          <p:cNvSpPr txBox="1">
            <a:spLocks noChangeArrowheads="1"/>
          </p:cNvSpPr>
          <p:nvPr/>
        </p:nvSpPr>
        <p:spPr bwMode="auto">
          <a:xfrm>
            <a:off x="533400" y="4648200"/>
            <a:ext cx="8153400" cy="1555750"/>
          </a:xfrm>
          <a:prstGeom prst="rect">
            <a:avLst/>
          </a:prstGeom>
          <a:noFill/>
          <a:ln w="9525">
            <a:noFill/>
            <a:miter lim="800000"/>
            <a:headEnd/>
            <a:tailEnd/>
          </a:ln>
        </p:spPr>
        <p:txBody>
          <a:bodyPr>
            <a:spAutoFit/>
          </a:bodyPr>
          <a:lstStyle/>
          <a:p>
            <a:pPr algn="ctr"/>
            <a:r>
              <a:rPr lang="en-US" b="1">
                <a:solidFill>
                  <a:srgbClr val="404040"/>
                </a:solidFill>
              </a:rPr>
              <a:t>International Business: The New Realities, </a:t>
            </a:r>
            <a:r>
              <a:rPr lang="en-US" b="1"/>
              <a:t>Global Edition,</a:t>
            </a:r>
            <a:r>
              <a:rPr lang="en-US"/>
              <a:t> </a:t>
            </a:r>
            <a:r>
              <a:rPr lang="en-US" b="1">
                <a:solidFill>
                  <a:srgbClr val="404040"/>
                </a:solidFill>
              </a:rPr>
              <a:t>3</a:t>
            </a:r>
            <a:r>
              <a:rPr lang="en-US" b="1" baseline="30000">
                <a:solidFill>
                  <a:srgbClr val="404040"/>
                </a:solidFill>
              </a:rPr>
              <a:t>rd</a:t>
            </a:r>
            <a:r>
              <a:rPr lang="en-US" b="1">
                <a:solidFill>
                  <a:srgbClr val="404040"/>
                </a:solidFill>
              </a:rPr>
              <a:t> Edition</a:t>
            </a:r>
          </a:p>
          <a:p>
            <a:pPr algn="ctr"/>
            <a:endParaRPr lang="en-US" sz="1200" b="1">
              <a:solidFill>
                <a:srgbClr val="404040"/>
              </a:solidFill>
            </a:endParaRPr>
          </a:p>
          <a:p>
            <a:pPr algn="ctr"/>
            <a:r>
              <a:rPr lang="en-US">
                <a:solidFill>
                  <a:srgbClr val="404040"/>
                </a:solidFill>
              </a:rPr>
              <a:t>by </a:t>
            </a:r>
          </a:p>
          <a:p>
            <a:pPr algn="ctr"/>
            <a:endParaRPr lang="en-US" sz="1200" b="1">
              <a:solidFill>
                <a:srgbClr val="404040"/>
              </a:solidFill>
            </a:endParaRPr>
          </a:p>
          <a:p>
            <a:pPr algn="ctr"/>
            <a:r>
              <a:rPr lang="en-US" b="1">
                <a:solidFill>
                  <a:srgbClr val="404040"/>
                </a:solidFill>
              </a:rPr>
              <a:t>Cavusgil, Knight, and Riesenberger</a:t>
            </a:r>
          </a:p>
          <a:p>
            <a:endParaRPr lang="en-US">
              <a:solidFill>
                <a:srgbClr val="404040"/>
              </a:solidFill>
            </a:endParaRPr>
          </a:p>
        </p:txBody>
      </p:sp>
      <p:sp>
        <p:nvSpPr>
          <p:cNvPr id="15364" name="TextBox 5"/>
          <p:cNvSpPr txBox="1">
            <a:spLocks noChangeArrowheads="1"/>
          </p:cNvSpPr>
          <p:nvPr/>
        </p:nvSpPr>
        <p:spPr bwMode="auto">
          <a:xfrm>
            <a:off x="0" y="838200"/>
            <a:ext cx="9144000" cy="1200150"/>
          </a:xfrm>
          <a:prstGeom prst="rect">
            <a:avLst/>
          </a:prstGeom>
          <a:solidFill>
            <a:srgbClr val="00B050"/>
          </a:solidFill>
          <a:ln w="9525">
            <a:noFill/>
            <a:miter lim="800000"/>
            <a:headEnd/>
            <a:tailEnd/>
          </a:ln>
        </p:spPr>
        <p:txBody>
          <a:bodyPr>
            <a:spAutoFit/>
          </a:bodyPr>
          <a:lstStyle/>
          <a:p>
            <a:r>
              <a:rPr lang="en-US" sz="7200">
                <a:latin typeface="Arial Narrow" pitchFamily="34" charset="0"/>
              </a:rPr>
              <a:t>			</a:t>
            </a:r>
            <a:r>
              <a:rPr lang="en-US" sz="7200">
                <a:solidFill>
                  <a:schemeClr val="bg1"/>
                </a:solidFill>
                <a:latin typeface="Arial Narrow" pitchFamily="34" charset="0"/>
                <a:ea typeface="MS Gothic" pitchFamily="49" charset="-128"/>
              </a:rPr>
              <a:t>Chapter </a:t>
            </a:r>
            <a:r>
              <a:rPr lang="en-US" sz="7200" i="1">
                <a:solidFill>
                  <a:schemeClr val="bg1"/>
                </a:solidFill>
                <a:latin typeface="Arial Narrow" pitchFamily="34" charset="0"/>
                <a:ea typeface="MS Gothic" pitchFamily="49" charset="-128"/>
              </a:rPr>
              <a:t>18</a:t>
            </a:r>
          </a:p>
        </p:txBody>
      </p:sp>
      <p:pic>
        <p:nvPicPr>
          <p:cNvPr id="15365" name="Picture 8"/>
          <p:cNvPicPr>
            <a:picLocks noChangeAspect="1" noChangeArrowheads="1"/>
          </p:cNvPicPr>
          <p:nvPr/>
        </p:nvPicPr>
        <p:blipFill>
          <a:blip r:embed="rId3" cstate="print"/>
          <a:srcRect/>
          <a:stretch>
            <a:fillRect/>
          </a:stretch>
        </p:blipFill>
        <p:spPr bwMode="auto">
          <a:xfrm>
            <a:off x="609600" y="838200"/>
            <a:ext cx="1219200" cy="1219200"/>
          </a:xfrm>
          <a:prstGeom prst="rect">
            <a:avLst/>
          </a:prstGeom>
          <a:noFill/>
          <a:ln w="9525">
            <a:noFill/>
            <a:miter lim="800000"/>
            <a:headEnd/>
            <a:tailEnd/>
          </a:ln>
        </p:spPr>
      </p:pic>
      <p:pic>
        <p:nvPicPr>
          <p:cNvPr id="15366" name="Picture 7"/>
          <p:cNvPicPr>
            <a:picLocks noChangeAspect="1" noChangeArrowheads="1"/>
          </p:cNvPicPr>
          <p:nvPr/>
        </p:nvPicPr>
        <p:blipFill>
          <a:blip r:embed="rId4" cstate="print"/>
          <a:srcRect/>
          <a:stretch>
            <a:fillRect/>
          </a:stretch>
        </p:blipFill>
        <p:spPr bwMode="auto">
          <a:xfrm>
            <a:off x="1200150" y="2657475"/>
            <a:ext cx="6743700" cy="154305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62000" y="64119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48131"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International Distribution </a:t>
            </a:r>
          </a:p>
        </p:txBody>
      </p:sp>
      <p:pic>
        <p:nvPicPr>
          <p:cNvPr id="48132"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48133" name="Rectangle 3"/>
          <p:cNvSpPr txBox="1">
            <a:spLocks noChangeArrowheads="1"/>
          </p:cNvSpPr>
          <p:nvPr/>
        </p:nvSpPr>
        <p:spPr bwMode="auto">
          <a:xfrm>
            <a:off x="152400" y="1143000"/>
            <a:ext cx="8839200" cy="4746625"/>
          </a:xfrm>
          <a:prstGeom prst="rect">
            <a:avLst/>
          </a:prstGeom>
          <a:noFill/>
          <a:ln w="9525">
            <a:noFill/>
            <a:miter lim="800000"/>
            <a:headEnd/>
            <a:tailEnd/>
          </a:ln>
        </p:spPr>
        <p:txBody>
          <a:bodyPr/>
          <a:lstStyle/>
          <a:p>
            <a:pPr marL="233363" indent="-233363">
              <a:spcBef>
                <a:spcPct val="20000"/>
              </a:spcBef>
              <a:buFont typeface="Arial" charset="0"/>
              <a:buChar char="•"/>
            </a:pPr>
            <a:r>
              <a:rPr lang="en-US" sz="2600"/>
              <a:t>Distribution is the most inflexible of the marketing program elements – once established, it may be difficult to change. </a:t>
            </a:r>
          </a:p>
          <a:p>
            <a:pPr marL="233363" indent="-233363">
              <a:spcBef>
                <a:spcPct val="20000"/>
              </a:spcBef>
              <a:buFont typeface="Arial" charset="0"/>
              <a:buChar char="•"/>
            </a:pPr>
            <a:r>
              <a:rPr lang="en-US" sz="2600"/>
              <a:t>The most common international distribution approaches are using independent intermediaries (for exporters) and establishing subsidiaries directly in the market (FDI).  </a:t>
            </a:r>
          </a:p>
          <a:p>
            <a:pPr marL="233363" indent="-233363">
              <a:spcBef>
                <a:spcPct val="20000"/>
              </a:spcBef>
              <a:buFont typeface="Arial" charset="0"/>
              <a:buChar char="•"/>
            </a:pPr>
            <a:r>
              <a:rPr lang="en-US" sz="2600"/>
              <a:t>Both types of channels must </a:t>
            </a:r>
            <a:br>
              <a:rPr lang="en-US" sz="2600"/>
            </a:br>
            <a:r>
              <a:rPr lang="en-US" sz="2600"/>
              <a:t>perform a range of downstream </a:t>
            </a:r>
            <a:br>
              <a:rPr lang="en-US" sz="2600"/>
            </a:br>
            <a:r>
              <a:rPr lang="en-US" sz="2600"/>
              <a:t>marketing activities.  </a:t>
            </a:r>
          </a:p>
          <a:p>
            <a:pPr marL="233363" indent="-233363">
              <a:spcBef>
                <a:spcPct val="20000"/>
              </a:spcBef>
              <a:buFont typeface="Arial" charset="0"/>
              <a:buChar char="•"/>
            </a:pPr>
            <a:r>
              <a:rPr lang="en-US" sz="2600"/>
              <a:t>The firm should seek to minimize </a:t>
            </a:r>
            <a:br>
              <a:rPr lang="en-US" sz="2600"/>
            </a:br>
            <a:r>
              <a:rPr lang="en-US" sz="2600" i="1"/>
              <a:t>channel length, </a:t>
            </a:r>
            <a:r>
              <a:rPr lang="en-US" sz="2600"/>
              <a:t>to</a:t>
            </a:r>
            <a:r>
              <a:rPr lang="en-US" sz="2600" i="1"/>
              <a:t> </a:t>
            </a:r>
            <a:r>
              <a:rPr lang="en-US" sz="2600"/>
              <a:t>minimize final </a:t>
            </a:r>
            <a:br>
              <a:rPr lang="en-US" sz="2600"/>
            </a:br>
            <a:r>
              <a:rPr lang="en-US" sz="2600"/>
              <a:t>prices and decrease complexity.</a:t>
            </a:r>
          </a:p>
        </p:txBody>
      </p:sp>
      <p:pic>
        <p:nvPicPr>
          <p:cNvPr id="48134" name="Picture 5" descr="007forklift.jpg"/>
          <p:cNvPicPr>
            <a:picLocks noChangeAspect="1"/>
          </p:cNvPicPr>
          <p:nvPr/>
        </p:nvPicPr>
        <p:blipFill>
          <a:blip r:embed="rId4" cstate="print"/>
          <a:srcRect/>
          <a:stretch>
            <a:fillRect/>
          </a:stretch>
        </p:blipFill>
        <p:spPr bwMode="auto">
          <a:xfrm>
            <a:off x="5562600" y="3654425"/>
            <a:ext cx="3429000" cy="2790825"/>
          </a:xfrm>
          <a:prstGeom prst="rect">
            <a:avLst/>
          </a:prstGeom>
          <a:noFill/>
          <a:ln w="9525">
            <a:noFill/>
            <a:miter lim="800000"/>
            <a:headEnd/>
            <a:tailEnd/>
          </a:ln>
        </p:spPr>
      </p:pic>
      <p:sp>
        <p:nvSpPr>
          <p:cNvPr id="10" name="Rectangle 9"/>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488113"/>
            <a:ext cx="8382000" cy="366712"/>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49155" name="Title 1"/>
          <p:cNvSpPr>
            <a:spLocks noGrp="1"/>
          </p:cNvSpPr>
          <p:nvPr>
            <p:ph type="ctrTitle"/>
          </p:nvPr>
        </p:nvSpPr>
        <p:spPr>
          <a:xfrm>
            <a:off x="152400" y="76200"/>
            <a:ext cx="8915400" cy="838200"/>
          </a:xfrm>
        </p:spPr>
        <p:txBody>
          <a:bodyPr/>
          <a:lstStyle/>
          <a:p>
            <a:pPr eaLnBrk="1" hangingPunct="1"/>
            <a:r>
              <a:rPr lang="en-US" sz="3600" b="1" smtClean="0">
                <a:latin typeface="Arial" charset="0"/>
              </a:rPr>
              <a:t>Global Account Management</a:t>
            </a:r>
            <a:endParaRPr lang="en-US" sz="3600" b="1" smtClean="0">
              <a:latin typeface="Arial" charset="0"/>
              <a:cs typeface="Arial" charset="0"/>
            </a:endParaRPr>
          </a:p>
        </p:txBody>
      </p:sp>
      <p:pic>
        <p:nvPicPr>
          <p:cNvPr id="49156"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49157" name="Rectangle 3"/>
          <p:cNvSpPr txBox="1">
            <a:spLocks noChangeArrowheads="1"/>
          </p:cNvSpPr>
          <p:nvPr/>
        </p:nvSpPr>
        <p:spPr bwMode="auto">
          <a:xfrm>
            <a:off x="152400" y="1257300"/>
            <a:ext cx="8763000" cy="4746625"/>
          </a:xfrm>
          <a:prstGeom prst="rect">
            <a:avLst/>
          </a:prstGeom>
          <a:noFill/>
          <a:ln w="9525">
            <a:noFill/>
            <a:miter lim="800000"/>
            <a:headEnd/>
            <a:tailEnd/>
          </a:ln>
        </p:spPr>
        <p:txBody>
          <a:bodyPr/>
          <a:lstStyle/>
          <a:p>
            <a:pPr marL="236538" indent="-236538">
              <a:buFont typeface="Arial" charset="0"/>
              <a:buChar char="•"/>
            </a:pPr>
            <a:r>
              <a:rPr lang="en-US" sz="2800" dirty="0"/>
              <a:t>Under globalization, foreign customers seek uniform and consistent prices, quality, and customer service. </a:t>
            </a:r>
          </a:p>
          <a:p>
            <a:pPr marL="236538" indent="-236538">
              <a:buFont typeface="Arial" charset="0"/>
              <a:buChar char="•"/>
            </a:pPr>
            <a:r>
              <a:rPr lang="en-US" sz="800" dirty="0"/>
              <a:t> </a:t>
            </a:r>
          </a:p>
          <a:p>
            <a:pPr marL="236538" indent="-236538">
              <a:buFont typeface="Arial" charset="0"/>
              <a:buChar char="•"/>
            </a:pPr>
            <a:r>
              <a:rPr lang="en-US" sz="2800" b="1" dirty="0"/>
              <a:t>Global account management </a:t>
            </a:r>
            <a:r>
              <a:rPr lang="en-US" sz="2800" dirty="0"/>
              <a:t>means serving a key global customer in a consistent and standardized manner, regardless of where in the world it operates. </a:t>
            </a:r>
          </a:p>
          <a:p>
            <a:pPr marL="236538" indent="-236538">
              <a:buFont typeface="Arial" charset="0"/>
              <a:buChar char="•"/>
            </a:pPr>
            <a:r>
              <a:rPr lang="en-US" sz="800" dirty="0"/>
              <a:t> </a:t>
            </a:r>
          </a:p>
          <a:p>
            <a:pPr marL="236538" indent="-236538">
              <a:buFont typeface="Arial" charset="0"/>
              <a:buChar char="•"/>
            </a:pPr>
            <a:r>
              <a:rPr lang="en-US" sz="2800" dirty="0"/>
              <a:t>For example, </a:t>
            </a:r>
            <a:r>
              <a:rPr lang="en-US" sz="2800" dirty="0" err="1"/>
              <a:t>Walmart</a:t>
            </a:r>
            <a:r>
              <a:rPr lang="en-US" sz="2800" dirty="0"/>
              <a:t> is a key global account for Procter &amp; Gamble, </a:t>
            </a:r>
            <a:r>
              <a:rPr lang="en-US" sz="2800" dirty="0">
                <a:hlinkClick r:id="rId4" action="ppaction://hlinkfile"/>
              </a:rPr>
              <a:t>purchasing</a:t>
            </a:r>
            <a:r>
              <a:rPr lang="en-US" sz="2800" dirty="0"/>
              <a:t> many P&amp;G products. </a:t>
            </a:r>
          </a:p>
          <a:p>
            <a:pPr marL="236538" indent="-236538">
              <a:buFont typeface="Arial" charset="0"/>
              <a:buChar char="•"/>
            </a:pPr>
            <a:r>
              <a:rPr lang="en-US" sz="800" dirty="0"/>
              <a:t> </a:t>
            </a:r>
          </a:p>
          <a:p>
            <a:pPr marL="236538" indent="-236538">
              <a:buFont typeface="Arial" charset="0"/>
              <a:buChar char="•"/>
            </a:pPr>
            <a:r>
              <a:rPr lang="en-US" sz="2800" dirty="0"/>
              <a:t>Each global customer is assigned a global account manager, or team, which provides the customer with coordinated marketing support and service across various countries. </a:t>
            </a:r>
          </a:p>
        </p:txBody>
      </p:sp>
      <p:sp>
        <p:nvSpPr>
          <p:cNvPr id="9" name="Rectangle 8"/>
          <p:cNvSpPr/>
          <p:nvPr/>
        </p:nvSpPr>
        <p:spPr>
          <a:xfrm>
            <a:off x="0" y="9144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txBox="1">
            <a:spLocks noChangeArrowheads="1"/>
          </p:cNvSpPr>
          <p:nvPr/>
        </p:nvSpPr>
        <p:spPr bwMode="auto">
          <a:xfrm>
            <a:off x="482600" y="104775"/>
            <a:ext cx="8229600" cy="954088"/>
          </a:xfrm>
          <a:prstGeom prst="rect">
            <a:avLst/>
          </a:prstGeom>
          <a:solidFill>
            <a:srgbClr val="FFCCFF"/>
          </a:solidFill>
          <a:ln w="9525">
            <a:noFill/>
            <a:miter lim="800000"/>
            <a:headEnd/>
            <a:tailEnd/>
          </a:ln>
        </p:spPr>
        <p:txBody>
          <a:bodyPr>
            <a:spAutoFit/>
          </a:bodyPr>
          <a:lstStyle/>
          <a:p>
            <a:pPr algn="ctr"/>
            <a:r>
              <a:rPr lang="en-US" sz="2800" b="1">
                <a:latin typeface="Calibri" pitchFamily="34" charset="0"/>
              </a:rPr>
              <a:t>Organizing Framework for </a:t>
            </a:r>
            <a:br>
              <a:rPr lang="en-US" sz="2800" b="1">
                <a:latin typeface="Calibri" pitchFamily="34" charset="0"/>
              </a:rPr>
            </a:br>
            <a:r>
              <a:rPr lang="en-US" sz="2800" b="1">
                <a:latin typeface="Calibri" pitchFamily="34" charset="0"/>
              </a:rPr>
              <a:t>Marketing in the International Firm</a:t>
            </a:r>
          </a:p>
        </p:txBody>
      </p:sp>
      <p:pic>
        <p:nvPicPr>
          <p:cNvPr id="17411" name="Picture 4">
            <a:hlinkClick r:id="rId3" action="ppaction://hlinkfile"/>
          </p:cNvPr>
          <p:cNvPicPr>
            <a:picLocks noChangeAspect="1" noChangeArrowheads="1"/>
          </p:cNvPicPr>
          <p:nvPr/>
        </p:nvPicPr>
        <p:blipFill>
          <a:blip r:embed="rId4" cstate="print"/>
          <a:srcRect/>
          <a:stretch>
            <a:fillRect/>
          </a:stretch>
        </p:blipFill>
        <p:spPr bwMode="auto">
          <a:xfrm>
            <a:off x="223838" y="1066800"/>
            <a:ext cx="8696325" cy="57912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ctrTitle"/>
          </p:nvPr>
        </p:nvSpPr>
        <p:spPr>
          <a:xfrm>
            <a:off x="685800" y="-76200"/>
            <a:ext cx="7772400" cy="838200"/>
          </a:xfrm>
        </p:spPr>
        <p:txBody>
          <a:bodyPr/>
          <a:lstStyle/>
          <a:p>
            <a:pPr eaLnBrk="1" hangingPunct="1"/>
            <a:r>
              <a:rPr lang="en-US" sz="3600" b="1" smtClean="0">
                <a:latin typeface="Arial" charset="0"/>
                <a:cs typeface="Arial" charset="0"/>
              </a:rPr>
              <a:t>Market Segmentation</a:t>
            </a:r>
          </a:p>
        </p:txBody>
      </p:sp>
      <p:sp>
        <p:nvSpPr>
          <p:cNvPr id="18435" name="Rectangle 3"/>
          <p:cNvSpPr txBox="1">
            <a:spLocks noChangeArrowheads="1"/>
          </p:cNvSpPr>
          <p:nvPr/>
        </p:nvSpPr>
        <p:spPr bwMode="auto">
          <a:xfrm>
            <a:off x="19050" y="868363"/>
            <a:ext cx="8955088" cy="3911600"/>
          </a:xfrm>
          <a:prstGeom prst="rect">
            <a:avLst/>
          </a:prstGeom>
          <a:noFill/>
          <a:ln w="9525">
            <a:noFill/>
            <a:miter lim="800000"/>
            <a:headEnd/>
            <a:tailEnd/>
          </a:ln>
        </p:spPr>
        <p:txBody>
          <a:bodyPr/>
          <a:lstStyle/>
          <a:p>
            <a:pPr marL="287338" indent="-287338">
              <a:spcBef>
                <a:spcPct val="20000"/>
              </a:spcBef>
              <a:buFont typeface="Arial" charset="0"/>
              <a:buChar char="•"/>
            </a:pPr>
            <a:r>
              <a:rPr lang="en-US" sz="2700"/>
              <a:t>The process of dividing the firm’s total customer base into homogeneous clusters that allows management to formulate unique marketing strategies for each group.  </a:t>
            </a:r>
          </a:p>
          <a:p>
            <a:pPr marL="287338" indent="-287338">
              <a:spcBef>
                <a:spcPct val="20000"/>
              </a:spcBef>
              <a:buFont typeface="Arial" charset="0"/>
              <a:buChar char="•"/>
            </a:pPr>
            <a:r>
              <a:rPr lang="en-US" sz="2700"/>
              <a:t>Within each </a:t>
            </a:r>
            <a:r>
              <a:rPr lang="en-US" sz="2700" i="1"/>
              <a:t>market segment</a:t>
            </a:r>
            <a:r>
              <a:rPr lang="en-US" sz="2700"/>
              <a:t>, customers exhibit similar characteristics regarding income level, lifestyle, demographic profile, or desired product benefits. </a:t>
            </a:r>
          </a:p>
          <a:p>
            <a:pPr marL="287338" indent="-287338">
              <a:spcBef>
                <a:spcPct val="20000"/>
              </a:spcBef>
              <a:buFont typeface="Arial" charset="0"/>
              <a:buChar char="•"/>
            </a:pPr>
            <a:r>
              <a:rPr lang="en-US" sz="2700"/>
              <a:t>Internationally, common market segment variables include income level, culture, legal system, etc.</a:t>
            </a:r>
          </a:p>
        </p:txBody>
      </p:sp>
      <p:pic>
        <p:nvPicPr>
          <p:cNvPr id="18436" name="Picture 7">
            <a:hlinkClick r:id="rId3" action="ppaction://hlinkfile"/>
          </p:cNvPr>
          <p:cNvPicPr>
            <a:picLocks noChangeAspect="1" noChangeArrowheads="1"/>
          </p:cNvPicPr>
          <p:nvPr/>
        </p:nvPicPr>
        <p:blipFill>
          <a:blip r:embed="rId4" cstate="print"/>
          <a:srcRect/>
          <a:stretch>
            <a:fillRect/>
          </a:stretch>
        </p:blipFill>
        <p:spPr bwMode="auto">
          <a:xfrm>
            <a:off x="88900" y="4506913"/>
            <a:ext cx="4406900" cy="2279650"/>
          </a:xfrm>
          <a:prstGeom prst="rect">
            <a:avLst/>
          </a:prstGeom>
          <a:noFill/>
          <a:ln w="9525">
            <a:noFill/>
            <a:miter lim="800000"/>
            <a:headEnd/>
            <a:tailEnd/>
          </a:ln>
        </p:spPr>
      </p:pic>
      <p:sp>
        <p:nvSpPr>
          <p:cNvPr id="18437" name="TextBox 5"/>
          <p:cNvSpPr txBox="1">
            <a:spLocks noChangeArrowheads="1"/>
          </p:cNvSpPr>
          <p:nvPr/>
        </p:nvSpPr>
        <p:spPr bwMode="auto">
          <a:xfrm>
            <a:off x="4800600" y="4495800"/>
            <a:ext cx="4343400" cy="2216150"/>
          </a:xfrm>
          <a:prstGeom prst="rect">
            <a:avLst/>
          </a:prstGeom>
          <a:solidFill>
            <a:srgbClr val="FFFF00"/>
          </a:solidFill>
          <a:ln w="9525">
            <a:noFill/>
            <a:miter lim="800000"/>
            <a:headEnd/>
            <a:tailEnd/>
          </a:ln>
        </p:spPr>
        <p:txBody>
          <a:bodyPr>
            <a:spAutoFit/>
          </a:bodyPr>
          <a:lstStyle/>
          <a:p>
            <a:r>
              <a:rPr lang="en-US" sz="2300" u="sng">
                <a:latin typeface="Calibri" pitchFamily="34" charset="0"/>
              </a:rPr>
              <a:t>Example</a:t>
            </a:r>
            <a:r>
              <a:rPr lang="en-US" sz="2300">
                <a:latin typeface="Calibri" pitchFamily="34" charset="0"/>
              </a:rPr>
              <a:t/>
            </a:r>
            <a:br>
              <a:rPr lang="en-US" sz="2300">
                <a:latin typeface="Calibri" pitchFamily="34" charset="0"/>
              </a:rPr>
            </a:br>
            <a:r>
              <a:rPr lang="en-US" sz="2300">
                <a:latin typeface="Calibri" pitchFamily="34" charset="0"/>
              </a:rPr>
              <a:t>Caterpillar targets its earthmoving equipment by applying distinct marketing approaches to several major market segments.  What segments does Caterpillar target? </a:t>
            </a:r>
          </a:p>
        </p:txBody>
      </p:sp>
      <p:sp>
        <p:nvSpPr>
          <p:cNvPr id="7" name="Rectangle 6"/>
          <p:cNvSpPr/>
          <p:nvPr/>
        </p:nvSpPr>
        <p:spPr>
          <a:xfrm>
            <a:off x="0" y="6858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62000" y="6411913"/>
            <a:ext cx="8382000" cy="369887"/>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19459" name="Title 1"/>
          <p:cNvSpPr>
            <a:spLocks noGrp="1"/>
          </p:cNvSpPr>
          <p:nvPr>
            <p:ph type="ctrTitle"/>
          </p:nvPr>
        </p:nvSpPr>
        <p:spPr>
          <a:xfrm>
            <a:off x="762000" y="0"/>
            <a:ext cx="7772400" cy="838200"/>
          </a:xfrm>
        </p:spPr>
        <p:txBody>
          <a:bodyPr/>
          <a:lstStyle/>
          <a:p>
            <a:pPr eaLnBrk="1" hangingPunct="1"/>
            <a:r>
              <a:rPr lang="en-US" sz="3600" b="1" smtClean="0">
                <a:latin typeface="Arial" charset="0"/>
                <a:cs typeface="Arial" charset="0"/>
              </a:rPr>
              <a:t>Global Market Segment</a:t>
            </a:r>
          </a:p>
        </p:txBody>
      </p:sp>
      <p:pic>
        <p:nvPicPr>
          <p:cNvPr id="19460"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sp>
        <p:nvSpPr>
          <p:cNvPr id="19461" name="Rectangle 3"/>
          <p:cNvSpPr txBox="1">
            <a:spLocks noChangeArrowheads="1"/>
          </p:cNvSpPr>
          <p:nvPr/>
        </p:nvSpPr>
        <p:spPr bwMode="auto">
          <a:xfrm>
            <a:off x="76200" y="1219200"/>
            <a:ext cx="8807450" cy="4746625"/>
          </a:xfrm>
          <a:prstGeom prst="rect">
            <a:avLst/>
          </a:prstGeom>
          <a:noFill/>
          <a:ln w="9525">
            <a:noFill/>
            <a:miter lim="800000"/>
            <a:headEnd/>
            <a:tailEnd/>
          </a:ln>
        </p:spPr>
        <p:txBody>
          <a:bodyPr/>
          <a:lstStyle/>
          <a:p>
            <a:pPr marL="287338" indent="-287338">
              <a:lnSpc>
                <a:spcPct val="90000"/>
              </a:lnSpc>
              <a:spcBef>
                <a:spcPct val="20000"/>
              </a:spcBef>
              <a:buFont typeface="Arial" charset="0"/>
              <a:buChar char="•"/>
            </a:pPr>
            <a:r>
              <a:rPr lang="en-US" sz="2800"/>
              <a:t>A group of customers that share common characteristics across many national markets. </a:t>
            </a:r>
          </a:p>
          <a:p>
            <a:pPr marL="287338" indent="-287338">
              <a:lnSpc>
                <a:spcPct val="90000"/>
              </a:lnSpc>
              <a:spcBef>
                <a:spcPct val="20000"/>
              </a:spcBef>
              <a:buFont typeface="Arial" charset="0"/>
              <a:buChar char="•"/>
            </a:pPr>
            <a:r>
              <a:rPr lang="en-US" sz="2800"/>
              <a:t>Firms target these buyers with relatively uniform marketing programs, regarding product, pricing, communications, and distribution</a:t>
            </a:r>
          </a:p>
          <a:p>
            <a:pPr marL="287338" indent="-287338">
              <a:lnSpc>
                <a:spcPct val="90000"/>
              </a:lnSpc>
              <a:spcBef>
                <a:spcPct val="20000"/>
              </a:spcBef>
              <a:buFont typeface="Arial" charset="0"/>
              <a:buChar char="•"/>
            </a:pPr>
            <a:r>
              <a:rPr lang="en-US" sz="2800"/>
              <a:t>Such segments often follow global media, embrace new fashions or trends, and have much disposable income. </a:t>
            </a:r>
          </a:p>
          <a:p>
            <a:pPr marL="287338" indent="-287338">
              <a:lnSpc>
                <a:spcPct val="90000"/>
              </a:lnSpc>
              <a:spcBef>
                <a:spcPct val="20000"/>
              </a:spcBef>
            </a:pPr>
            <a:endParaRPr lang="en-US" sz="2600" u="sng"/>
          </a:p>
          <a:p>
            <a:pPr marL="287338" indent="-287338">
              <a:lnSpc>
                <a:spcPct val="90000"/>
              </a:lnSpc>
              <a:spcBef>
                <a:spcPct val="20000"/>
              </a:spcBef>
            </a:pPr>
            <a:endParaRPr lang="en-US" sz="2600"/>
          </a:p>
          <a:p>
            <a:pPr marL="287338" indent="-287338">
              <a:lnSpc>
                <a:spcPct val="90000"/>
              </a:lnSpc>
              <a:spcBef>
                <a:spcPct val="20000"/>
              </a:spcBef>
            </a:pPr>
            <a:r>
              <a:rPr lang="en-US" sz="2600"/>
              <a:t> </a:t>
            </a:r>
          </a:p>
        </p:txBody>
      </p:sp>
      <p:sp>
        <p:nvSpPr>
          <p:cNvPr id="19462" name="TextBox 6"/>
          <p:cNvSpPr txBox="1">
            <a:spLocks noChangeArrowheads="1"/>
          </p:cNvSpPr>
          <p:nvPr/>
        </p:nvSpPr>
        <p:spPr bwMode="auto">
          <a:xfrm>
            <a:off x="200025" y="4600575"/>
            <a:ext cx="8763000" cy="2277547"/>
          </a:xfrm>
          <a:prstGeom prst="rect">
            <a:avLst/>
          </a:prstGeom>
          <a:solidFill>
            <a:srgbClr val="FFCCFF"/>
          </a:solidFill>
          <a:ln w="9525">
            <a:noFill/>
            <a:miter lim="800000"/>
            <a:headEnd/>
            <a:tailEnd/>
          </a:ln>
        </p:spPr>
        <p:txBody>
          <a:bodyPr>
            <a:spAutoFit/>
          </a:bodyPr>
          <a:lstStyle/>
          <a:p>
            <a:pPr marL="236538" indent="-236538"/>
            <a:r>
              <a:rPr lang="en-US" sz="2200" dirty="0"/>
              <a:t>    </a:t>
            </a:r>
            <a:r>
              <a:rPr lang="en-US" sz="2200" u="sng" dirty="0" err="1" smtClean="0"/>
              <a:t>Examples</a:t>
            </a:r>
            <a:r>
              <a:rPr lang="en-US" sz="2200" u="sng" dirty="0" err="1" smtClean="0">
                <a:hlinkClick r:id="rId4" action="ppaction://hlinkfile"/>
              </a:rPr>
              <a:t>Video</a:t>
            </a:r>
            <a:r>
              <a:rPr lang="en-US" sz="2200" u="sng" dirty="0" smtClean="0">
                <a:hlinkClick r:id="rId4" action="ppaction://hlinkfile"/>
              </a:rPr>
              <a:t>\Marketing\MTVindia.flv</a:t>
            </a:r>
            <a:endParaRPr lang="en-US" sz="2200" u="sng" dirty="0"/>
          </a:p>
          <a:p>
            <a:pPr marL="236538" indent="-236538">
              <a:buFont typeface="Courier New" pitchFamily="49" charset="0"/>
              <a:buChar char="o"/>
            </a:pPr>
            <a:r>
              <a:rPr lang="en-US" sz="2200" dirty="0"/>
              <a:t>Young people worldwide who are customers to MTV, Levi’s  </a:t>
            </a:r>
          </a:p>
          <a:p>
            <a:pPr marL="236538" indent="-236538">
              <a:buFont typeface="Courier New" pitchFamily="49" charset="0"/>
              <a:buChar char="o"/>
            </a:pPr>
            <a:endParaRPr lang="en-US" sz="500" dirty="0"/>
          </a:p>
          <a:p>
            <a:pPr marL="236538" indent="-236538">
              <a:buFont typeface="Courier New" pitchFamily="49" charset="0"/>
              <a:buChar char="o"/>
            </a:pPr>
            <a:r>
              <a:rPr lang="en-US" sz="2200" dirty="0"/>
              <a:t>The global segment of jet-setting business executives</a:t>
            </a:r>
          </a:p>
          <a:p>
            <a:pPr marL="236538" indent="-236538">
              <a:buFont typeface="Courier New" pitchFamily="49" charset="0"/>
              <a:buChar char="o"/>
            </a:pPr>
            <a:endParaRPr lang="en-US" sz="500" dirty="0"/>
          </a:p>
          <a:p>
            <a:pPr marL="236538" indent="-236538">
              <a:buFont typeface="Courier New" pitchFamily="49" charset="0"/>
              <a:buChar char="o"/>
            </a:pPr>
            <a:r>
              <a:rPr lang="en-US" sz="2200" dirty="0"/>
              <a:t>People worldwide with elevated cholesterol (e.g., Pfizer </a:t>
            </a:r>
            <a:r>
              <a:rPr lang="en-US" sz="2200" dirty="0" err="1" smtClean="0"/>
              <a:t>and</a:t>
            </a:r>
            <a:r>
              <a:rPr lang="en-US" sz="2200" dirty="0" err="1" smtClean="0">
                <a:hlinkClick r:id="rId5" action="ppaction://hlinkfile"/>
              </a:rPr>
              <a:t>Video</a:t>
            </a:r>
            <a:r>
              <a:rPr lang="en-US" sz="2200" dirty="0" smtClean="0">
                <a:hlinkClick r:id="rId5" action="ppaction://hlinkfile"/>
              </a:rPr>
              <a:t>\Marketing\Lipitor Medication 2010 Commercial.mp4</a:t>
            </a:r>
            <a:r>
              <a:rPr lang="en-US" sz="2200" dirty="0" smtClean="0"/>
              <a:t> </a:t>
            </a:r>
            <a:r>
              <a:rPr lang="en-US" sz="2200" dirty="0"/>
              <a:t>Lipitor)</a:t>
            </a:r>
          </a:p>
        </p:txBody>
      </p:sp>
      <p:sp>
        <p:nvSpPr>
          <p:cNvPr id="10" name="Rectangle 9"/>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9887"/>
          </a:xfrm>
          <a:prstGeom prst="rect">
            <a:avLst/>
          </a:prstGeom>
          <a:solidFill>
            <a:schemeClr val="accent4">
              <a:lumMod val="75000"/>
            </a:schemeClr>
          </a:solidFill>
        </p:spPr>
        <p:txBody>
          <a:bodyPr>
            <a:spAutoFit/>
          </a:bodyPr>
          <a:lstStyle/>
          <a:p>
            <a:pPr>
              <a:defRPr/>
            </a:pPr>
            <a:endParaRPr lang="en-US" dirty="0">
              <a:latin typeface="Calibri" pitchFamily="34" charset="0"/>
              <a:cs typeface="Arial" pitchFamily="34" charset="0"/>
            </a:endParaRPr>
          </a:p>
        </p:txBody>
      </p:sp>
      <p:sp>
        <p:nvSpPr>
          <p:cNvPr id="20483"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Standardization and Adaptation</a:t>
            </a:r>
          </a:p>
        </p:txBody>
      </p:sp>
      <p:sp>
        <p:nvSpPr>
          <p:cNvPr id="20484" name="Subtitle 2"/>
          <p:cNvSpPr>
            <a:spLocks noGrp="1"/>
          </p:cNvSpPr>
          <p:nvPr>
            <p:ph type="subTitle" idx="1"/>
          </p:nvPr>
        </p:nvSpPr>
        <p:spPr>
          <a:xfrm>
            <a:off x="152400" y="1143000"/>
            <a:ext cx="8839200" cy="5029200"/>
          </a:xfrm>
        </p:spPr>
        <p:txBody>
          <a:bodyPr/>
          <a:lstStyle/>
          <a:p>
            <a:pPr marL="231775" indent="-231775" algn="l" eaLnBrk="1" hangingPunct="1">
              <a:buFont typeface="Arial" charset="0"/>
              <a:buChar char="•"/>
            </a:pPr>
            <a:r>
              <a:rPr lang="en-US" sz="2800" b="1" smtClean="0">
                <a:solidFill>
                  <a:schemeClr val="tx1"/>
                </a:solidFill>
                <a:latin typeface="Arial" charset="0"/>
              </a:rPr>
              <a:t>Adaptation:</a:t>
            </a:r>
            <a:r>
              <a:rPr lang="en-US" sz="2800" smtClean="0">
                <a:solidFill>
                  <a:schemeClr val="tx1"/>
                </a:solidFill>
                <a:latin typeface="Arial" charset="0"/>
              </a:rPr>
              <a:t> Modifying elements of the marketing program to accommodate specific customer requirements in individual foreign markets.  E.g., industries in auto making, publishing, furniture.</a:t>
            </a:r>
          </a:p>
          <a:p>
            <a:pPr marL="231775" indent="-231775" algn="l" eaLnBrk="1" hangingPunct="1">
              <a:buFont typeface="Arial" charset="0"/>
              <a:buChar char="•"/>
            </a:pPr>
            <a:endParaRPr lang="en-US" sz="400" b="1" smtClean="0">
              <a:solidFill>
                <a:schemeClr val="tx1"/>
              </a:solidFill>
              <a:latin typeface="Arial" charset="0"/>
            </a:endParaRPr>
          </a:p>
          <a:p>
            <a:pPr marL="231775" indent="-231775" algn="l" eaLnBrk="1" hangingPunct="1">
              <a:buFont typeface="Arial" charset="0"/>
              <a:buChar char="•"/>
            </a:pPr>
            <a:r>
              <a:rPr lang="en-US" sz="2800" b="1" smtClean="0">
                <a:solidFill>
                  <a:schemeClr val="tx1"/>
                </a:solidFill>
                <a:latin typeface="Arial" charset="0"/>
              </a:rPr>
              <a:t>Standardization:</a:t>
            </a:r>
            <a:r>
              <a:rPr lang="en-US" sz="2800" smtClean="0">
                <a:solidFill>
                  <a:schemeClr val="tx1"/>
                </a:solidFill>
                <a:latin typeface="Arial" charset="0"/>
              </a:rPr>
              <a:t> Efforts to make marketing program elements uniform so as to target entire regions of countries, or even the global marketplace, with a  similar product or service.  However, targeting the      same product everywhere is not usually feasible.</a:t>
            </a:r>
          </a:p>
          <a:p>
            <a:pPr marL="231775" indent="-231775" algn="l" eaLnBrk="1" hangingPunct="1">
              <a:buFont typeface="Arial" charset="0"/>
              <a:buChar char="•"/>
            </a:pPr>
            <a:endParaRPr lang="en-US" sz="400" smtClean="0">
              <a:solidFill>
                <a:schemeClr val="tx1"/>
              </a:solidFill>
              <a:latin typeface="Arial" charset="0"/>
            </a:endParaRPr>
          </a:p>
          <a:p>
            <a:pPr marL="231775" indent="-231775" algn="l" eaLnBrk="1" hangingPunct="1">
              <a:buFont typeface="Arial" charset="0"/>
              <a:buChar char="•"/>
            </a:pPr>
            <a:r>
              <a:rPr lang="en-US" sz="2800" smtClean="0">
                <a:solidFill>
                  <a:schemeClr val="tx1"/>
                </a:solidFill>
                <a:latin typeface="Arial" charset="0"/>
              </a:rPr>
              <a:t>Management tries to strike some ideal balance between adaptation and standardization.</a:t>
            </a:r>
          </a:p>
        </p:txBody>
      </p:sp>
      <p:pic>
        <p:nvPicPr>
          <p:cNvPr id="2048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9" name="Rectangle 8"/>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685800" y="0"/>
            <a:ext cx="7772400" cy="838200"/>
          </a:xfrm>
        </p:spPr>
        <p:txBody>
          <a:bodyPr/>
          <a:lstStyle/>
          <a:p>
            <a:pPr eaLnBrk="1" hangingPunct="1"/>
            <a:r>
              <a:rPr lang="en-US" sz="3600" b="1" smtClean="0">
                <a:latin typeface="Arial" charset="0"/>
                <a:cs typeface="Arial" charset="0"/>
              </a:rPr>
              <a:t>Standardization</a:t>
            </a:r>
          </a:p>
        </p:txBody>
      </p:sp>
      <p:pic>
        <p:nvPicPr>
          <p:cNvPr id="21507" name="Picture 2">
            <a:hlinkClick r:id="rId3" action="ppaction://hlinkfile"/>
          </p:cNvPr>
          <p:cNvPicPr>
            <a:picLocks noChangeAspect="1" noChangeArrowheads="1"/>
          </p:cNvPicPr>
          <p:nvPr/>
        </p:nvPicPr>
        <p:blipFill>
          <a:blip r:embed="rId4" cstate="print"/>
          <a:srcRect/>
          <a:stretch>
            <a:fillRect/>
          </a:stretch>
        </p:blipFill>
        <p:spPr bwMode="auto">
          <a:xfrm>
            <a:off x="628650" y="1362075"/>
            <a:ext cx="3714750" cy="4657725"/>
          </a:xfrm>
          <a:prstGeom prst="rect">
            <a:avLst/>
          </a:prstGeom>
          <a:noFill/>
          <a:ln w="9525">
            <a:noFill/>
            <a:miter lim="800000"/>
            <a:headEnd/>
            <a:tailEnd/>
          </a:ln>
        </p:spPr>
      </p:pic>
      <p:pic>
        <p:nvPicPr>
          <p:cNvPr id="21508" name="Picture 3">
            <a:hlinkClick r:id="rId5" action="ppaction://hlinkfile"/>
          </p:cNvPr>
          <p:cNvPicPr>
            <a:picLocks noChangeAspect="1" noChangeArrowheads="1"/>
          </p:cNvPicPr>
          <p:nvPr/>
        </p:nvPicPr>
        <p:blipFill>
          <a:blip r:embed="rId6" cstate="print"/>
          <a:srcRect/>
          <a:stretch>
            <a:fillRect/>
          </a:stretch>
        </p:blipFill>
        <p:spPr bwMode="auto">
          <a:xfrm>
            <a:off x="4976813" y="1355725"/>
            <a:ext cx="3481387" cy="4648200"/>
          </a:xfrm>
          <a:prstGeom prst="rect">
            <a:avLst/>
          </a:prstGeom>
          <a:noFill/>
          <a:ln w="9525">
            <a:noFill/>
            <a:miter lim="800000"/>
            <a:headEnd/>
            <a:tailEnd/>
          </a:ln>
        </p:spPr>
      </p:pic>
      <p:sp>
        <p:nvSpPr>
          <p:cNvPr id="10" name="Rectangle 9"/>
          <p:cNvSpPr/>
          <p:nvPr/>
        </p:nvSpPr>
        <p:spPr>
          <a:xfrm>
            <a:off x="0" y="838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1510" name="TextBox 8"/>
          <p:cNvSpPr txBox="1">
            <a:spLocks noChangeArrowheads="1"/>
          </p:cNvSpPr>
          <p:nvPr/>
        </p:nvSpPr>
        <p:spPr bwMode="auto">
          <a:xfrm>
            <a:off x="427038" y="6096000"/>
            <a:ext cx="8382000" cy="646113"/>
          </a:xfrm>
          <a:prstGeom prst="rect">
            <a:avLst/>
          </a:prstGeom>
          <a:noFill/>
          <a:ln w="9525">
            <a:noFill/>
            <a:miter lim="800000"/>
            <a:headEnd/>
            <a:tailEnd/>
          </a:ln>
        </p:spPr>
        <p:txBody>
          <a:bodyPr>
            <a:spAutoFit/>
          </a:bodyPr>
          <a:lstStyle/>
          <a:p>
            <a:r>
              <a:rPr lang="en-US"/>
              <a:t>Louis Vuitton handbags (here, in Tokyo) and Apple consumer electronics (here, in Paris) exemplify globally standardized products.</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685800" y="152400"/>
            <a:ext cx="7772400" cy="838200"/>
          </a:xfrm>
        </p:spPr>
        <p:txBody>
          <a:bodyPr/>
          <a:lstStyle/>
          <a:p>
            <a:pPr eaLnBrk="1" hangingPunct="1"/>
            <a:r>
              <a:rPr lang="en-US" sz="3400" b="1" smtClean="0">
                <a:latin typeface="Arial" charset="0"/>
                <a:cs typeface="Arial" charset="0"/>
              </a:rPr>
              <a:t>Tradeoffs between </a:t>
            </a:r>
            <a:br>
              <a:rPr lang="en-US" sz="3400" b="1" smtClean="0">
                <a:latin typeface="Arial" charset="0"/>
                <a:cs typeface="Arial" charset="0"/>
              </a:rPr>
            </a:br>
            <a:r>
              <a:rPr lang="en-US" sz="3400" b="1" smtClean="0">
                <a:latin typeface="Arial" charset="0"/>
                <a:cs typeface="Arial" charset="0"/>
              </a:rPr>
              <a:t>Standardization and Adaptation</a:t>
            </a:r>
          </a:p>
        </p:txBody>
      </p:sp>
      <p:pic>
        <p:nvPicPr>
          <p:cNvPr id="22531" name="Picture 17"/>
          <p:cNvPicPr>
            <a:picLocks noChangeAspect="1" noChangeArrowheads="1"/>
          </p:cNvPicPr>
          <p:nvPr/>
        </p:nvPicPr>
        <p:blipFill>
          <a:blip r:embed="rId3" cstate="print"/>
          <a:srcRect/>
          <a:stretch>
            <a:fillRect/>
          </a:stretch>
        </p:blipFill>
        <p:spPr bwMode="auto">
          <a:xfrm>
            <a:off x="152400" y="1676400"/>
            <a:ext cx="8820150" cy="5029200"/>
          </a:xfrm>
          <a:prstGeom prst="rect">
            <a:avLst/>
          </a:prstGeom>
          <a:noFill/>
          <a:ln w="9525">
            <a:noFill/>
            <a:miter lim="800000"/>
            <a:headEnd/>
            <a:tailEnd/>
          </a:ln>
        </p:spPr>
      </p:pic>
      <p:sp>
        <p:nvSpPr>
          <p:cNvPr id="9" name="Rectangle 8"/>
          <p:cNvSpPr/>
          <p:nvPr/>
        </p:nvSpPr>
        <p:spPr>
          <a:xfrm>
            <a:off x="0" y="1219200"/>
            <a:ext cx="9144000" cy="228600"/>
          </a:xfrm>
          <a:prstGeom prst="rect">
            <a:avLst/>
          </a:prstGeom>
          <a:solidFill>
            <a:srgbClr val="F794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pitchFamily="34" charset="0"/>
            </a:endParaRP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1035</TotalTime>
  <Words>6708</Words>
  <Application>Microsoft Office PowerPoint</Application>
  <PresentationFormat>On-screen Show (4:3)</PresentationFormat>
  <Paragraphs>349</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Custom Design</vt:lpstr>
      <vt:lpstr>Slide 1</vt:lpstr>
      <vt:lpstr>Slide 2</vt:lpstr>
      <vt:lpstr>Slide 3</vt:lpstr>
      <vt:lpstr>Slide 4</vt:lpstr>
      <vt:lpstr>Market Segmentation</vt:lpstr>
      <vt:lpstr>Global Market Segment</vt:lpstr>
      <vt:lpstr>Standardization and Adaptation</vt:lpstr>
      <vt:lpstr>Standardization</vt:lpstr>
      <vt:lpstr>Tradeoffs between  Standardization and Adaptation</vt:lpstr>
      <vt:lpstr>Slide 10</vt:lpstr>
      <vt:lpstr>Standardized  Marketing is Appropriate When:</vt:lpstr>
      <vt:lpstr>Advantages of Standardized Marketing</vt:lpstr>
      <vt:lpstr>Standardization and  Adaptation: A Balancing Act</vt:lpstr>
      <vt:lpstr>Blending Global,  International, and Local Approaches</vt:lpstr>
      <vt:lpstr>Global Branding</vt:lpstr>
      <vt:lpstr>Global Product Development</vt:lpstr>
      <vt:lpstr>Country Realities</vt:lpstr>
      <vt:lpstr>International Pricing</vt:lpstr>
      <vt:lpstr>Factors that Affect International Pricing</vt:lpstr>
      <vt:lpstr>Factors that Affect International Pricing</vt:lpstr>
      <vt:lpstr>Three Pricing Strategies</vt:lpstr>
      <vt:lpstr>International Price Escalation </vt:lpstr>
      <vt:lpstr>Strategies to Combat  International Price Escalation</vt:lpstr>
      <vt:lpstr>Transfer Pricing</vt:lpstr>
      <vt:lpstr>Gray Marketing</vt:lpstr>
      <vt:lpstr>Manufacturer Concerns over Gray Markets</vt:lpstr>
      <vt:lpstr>Strategies to Cope with Gray Markets</vt:lpstr>
      <vt:lpstr>International Advertising</vt:lpstr>
      <vt:lpstr>Standardization in International Advertising</vt:lpstr>
      <vt:lpstr>International Distribution </vt:lpstr>
      <vt:lpstr>Global Account Management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dc:creator>
  <cp:lastModifiedBy>admin</cp:lastModifiedBy>
  <cp:revision>103</cp:revision>
  <dcterms:created xsi:type="dcterms:W3CDTF">2010-11-01T17:51:55Z</dcterms:created>
  <dcterms:modified xsi:type="dcterms:W3CDTF">2013-12-04T08:13:01Z</dcterms:modified>
</cp:coreProperties>
</file>