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9"/>
  </p:notesMasterIdLst>
  <p:sldIdLst>
    <p:sldId id="328" r:id="rId3"/>
    <p:sldId id="329" r:id="rId4"/>
    <p:sldId id="326" r:id="rId5"/>
    <p:sldId id="259" r:id="rId6"/>
    <p:sldId id="260" r:id="rId7"/>
    <p:sldId id="261" r:id="rId8"/>
    <p:sldId id="262" r:id="rId9"/>
    <p:sldId id="322" r:id="rId10"/>
    <p:sldId id="321" r:id="rId11"/>
    <p:sldId id="310" r:id="rId12"/>
    <p:sldId id="264" r:id="rId13"/>
    <p:sldId id="265" r:id="rId14"/>
    <p:sldId id="266" r:id="rId15"/>
    <p:sldId id="267" r:id="rId16"/>
    <p:sldId id="268" r:id="rId17"/>
    <p:sldId id="269" r:id="rId18"/>
    <p:sldId id="270" r:id="rId19"/>
    <p:sldId id="271" r:id="rId20"/>
    <p:sldId id="307" r:id="rId21"/>
    <p:sldId id="273" r:id="rId22"/>
    <p:sldId id="274" r:id="rId23"/>
    <p:sldId id="327" r:id="rId24"/>
    <p:sldId id="312" r:id="rId25"/>
    <p:sldId id="314" r:id="rId26"/>
    <p:sldId id="275" r:id="rId27"/>
    <p:sldId id="276" r:id="rId28"/>
    <p:sldId id="311" r:id="rId29"/>
    <p:sldId id="278" r:id="rId30"/>
    <p:sldId id="279" r:id="rId31"/>
    <p:sldId id="318" r:id="rId32"/>
    <p:sldId id="280" r:id="rId33"/>
    <p:sldId id="281" r:id="rId34"/>
    <p:sldId id="319" r:id="rId35"/>
    <p:sldId id="325" r:id="rId36"/>
    <p:sldId id="286" r:id="rId37"/>
    <p:sldId id="320" r:id="rId3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CED4E4"/>
    <a:srgbClr val="B6B6B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0079" autoAdjust="0"/>
    <p:restoredTop sz="73858" autoAdjust="0"/>
  </p:normalViewPr>
  <p:slideViewPr>
    <p:cSldViewPr>
      <p:cViewPr>
        <p:scale>
          <a:sx n="66" d="100"/>
          <a:sy n="66" d="100"/>
        </p:scale>
        <p:origin x="-1308" y="3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115"/>
    </p:cViewPr>
  </p:sorterViewPr>
  <p:notesViewPr>
    <p:cSldViewPr>
      <p:cViewPr>
        <p:scale>
          <a:sx n="60" d="100"/>
          <a:sy n="60" d="100"/>
        </p:scale>
        <p:origin x="-1858" y="48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BA2116F9-AB18-4139-8AB4-57D1A9EF4CE5}" type="datetimeFigureOut">
              <a:rPr lang="en-US"/>
              <a:pPr>
                <a:defRPr/>
              </a:pPr>
              <a:t>11/7/2013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4A29E6C5-CDC6-4FA2-B99B-C46EE54EF33A}"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48132" name="Slide Number Placeholder 3"/>
          <p:cNvSpPr>
            <a:spLocks noGrp="1"/>
          </p:cNvSpPr>
          <p:nvPr>
            <p:ph type="sldNum" sz="quarter" idx="5"/>
          </p:nvPr>
        </p:nvSpPr>
        <p:spPr bwMode="auto">
          <a:noFill/>
          <a:ln>
            <a:miter lim="800000"/>
            <a:headEnd/>
            <a:tailEnd/>
          </a:ln>
        </p:spPr>
        <p:txBody>
          <a:bodyPr/>
          <a:lstStyle/>
          <a:p>
            <a:fld id="{03B39584-9B83-4B17-BC32-65247B53BA6B}" type="slidenum">
              <a:rPr lang="en-US" smtClean="0">
                <a:cs typeface="Arial" charset="0"/>
              </a:rPr>
              <a:pPr/>
              <a:t>1</a:t>
            </a:fld>
            <a:endParaRPr lang="en-US" smtClean="0">
              <a:cs typeface="Arial" charset="0"/>
            </a:endParaRPr>
          </a:p>
        </p:txBody>
      </p:sp>
      <p:sp>
        <p:nvSpPr>
          <p:cNvPr id="48133" name="Footer Placeholder 1"/>
          <p:cNvSpPr>
            <a:spLocks noGrp="1"/>
          </p:cNvSpPr>
          <p:nvPr>
            <p:ph type="ftr" sz="quarter" idx="4"/>
          </p:nvPr>
        </p:nvSpPr>
        <p:spPr bwMode="auto">
          <a:noFill/>
          <a:ln>
            <a:miter lim="800000"/>
            <a:headEnd/>
            <a:tailEnd/>
          </a:ln>
        </p:spPr>
        <p:txBody>
          <a:bodyPr/>
          <a:lstStyle/>
          <a:p>
            <a:r>
              <a:rPr lang="en-US" smtClean="0">
                <a:cs typeface="Arial" charset="0"/>
              </a:rPr>
              <a:t>Copyright © 2014 Pearson Education Inc.</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xfrm>
            <a:off x="304800" y="4343400"/>
            <a:ext cx="6172200" cy="4114800"/>
          </a:xfrm>
          <a:noFill/>
        </p:spPr>
        <p:txBody>
          <a:bodyPr wrap="square" numCol="1" anchor="t" anchorCtr="0" compatLnSpc="1">
            <a:prstTxWarp prst="textNoShape">
              <a:avLst/>
            </a:prstTxWarp>
          </a:bodyPr>
          <a:lstStyle/>
          <a:p>
            <a:pPr eaLnBrk="1" hangingPunct="1">
              <a:lnSpc>
                <a:spcPct val="90000"/>
              </a:lnSpc>
              <a:spcBef>
                <a:spcPct val="0"/>
              </a:spcBef>
            </a:pPr>
            <a:r>
              <a:rPr lang="en-US" smtClean="0"/>
              <a:t>■ </a:t>
            </a:r>
            <a:r>
              <a:rPr lang="en-US" i="1" smtClean="0"/>
              <a:t>Low-control strategies </a:t>
            </a:r>
            <a:r>
              <a:rPr lang="en-US" smtClean="0"/>
              <a:t>are exporting, countertrade, and global sourcing. They provide the least control over foreign operations, because the focal firm delegates considerable responsibility to foreign partners, such as distributors or suppliers.</a:t>
            </a:r>
          </a:p>
          <a:p>
            <a:pPr eaLnBrk="1" hangingPunct="1">
              <a:lnSpc>
                <a:spcPct val="90000"/>
              </a:lnSpc>
              <a:spcBef>
                <a:spcPct val="0"/>
              </a:spcBef>
            </a:pPr>
            <a:r>
              <a:rPr lang="en-US" smtClean="0"/>
              <a:t>■ </a:t>
            </a:r>
            <a:r>
              <a:rPr lang="en-US" i="1" smtClean="0"/>
              <a:t>Moderate-control strategies </a:t>
            </a:r>
            <a:r>
              <a:rPr lang="en-US" smtClean="0"/>
              <a:t>are contractual relationships such as licensing and franchising and project-based collaborative ventures.</a:t>
            </a:r>
          </a:p>
          <a:p>
            <a:pPr eaLnBrk="1" hangingPunct="1">
              <a:lnSpc>
                <a:spcPct val="90000"/>
              </a:lnSpc>
              <a:spcBef>
                <a:spcPct val="0"/>
              </a:spcBef>
            </a:pPr>
            <a:r>
              <a:rPr lang="en-US" smtClean="0"/>
              <a:t>■ </a:t>
            </a:r>
            <a:r>
              <a:rPr lang="en-US" i="1" smtClean="0"/>
              <a:t>High-control strategies </a:t>
            </a:r>
            <a:r>
              <a:rPr lang="en-US" smtClean="0"/>
              <a:t>are equity joint ventures and FDI. The focal firm attains maximum control by establishing a physical presence in the foreign market.</a:t>
            </a:r>
          </a:p>
          <a:p>
            <a:pPr eaLnBrk="1" hangingPunct="1">
              <a:lnSpc>
                <a:spcPct val="90000"/>
              </a:lnSpc>
              <a:spcBef>
                <a:spcPct val="0"/>
              </a:spcBef>
            </a:pPr>
            <a:r>
              <a:rPr lang="en-US" smtClean="0"/>
              <a:t>The particular arrangement of entry strategies in Exhibit 14.1 also highlights tradeoffs, other than control, that the focal firm makes when entering foreign markets. First, high-control strategies require substantial </a:t>
            </a:r>
            <a:r>
              <a:rPr lang="en-US" i="1" smtClean="0"/>
              <a:t>resource commitments </a:t>
            </a:r>
            <a:r>
              <a:rPr lang="en-US" smtClean="0"/>
              <a:t>by the focal firm. Second, because the firm becomes anchored or physically tied to the foreign market for the long term, it has less </a:t>
            </a:r>
            <a:r>
              <a:rPr lang="en-US" i="1" smtClean="0"/>
              <a:t>flexibility </a:t>
            </a:r>
            <a:r>
              <a:rPr lang="en-US" smtClean="0"/>
              <a:t>to reconfigure its operations there as conditions in the country evolve over time. Third, longer-term involvement in the market also implies considerable </a:t>
            </a:r>
            <a:r>
              <a:rPr lang="en-US" i="1" smtClean="0"/>
              <a:t>risk </a:t>
            </a:r>
            <a:r>
              <a:rPr lang="en-US" smtClean="0"/>
              <a:t>due to uncertainty in the political and customer environments. Especially important are political risk, cultural risk, and currency risk, which we discussed earlier.</a:t>
            </a:r>
          </a:p>
          <a:p>
            <a:pPr eaLnBrk="1" hangingPunct="1">
              <a:lnSpc>
                <a:spcPct val="90000"/>
              </a:lnSpc>
              <a:spcBef>
                <a:spcPct val="0"/>
              </a:spcBef>
            </a:pPr>
            <a:r>
              <a:rPr lang="en-US" smtClean="0"/>
              <a:t>In addition to control, the specific characteristics of the product or service, such as fragility, perishability, and ratio of value to weight, can strongly influence the choice of internationalization strategy. For example, products with a low value/weight ratio (such as tires and beverages) are expensive to ship long distances, suggesting the firm should internationalize through a strategy other than exporting. Similarly, fragile or perishable goods (such as glass and fresh fruit) are expensive or impractical to ship long distances because they require special handling or refrigeration. Complex products (such as copy machines and computers) require significant technical support and after-sales service, which can necessitate a substantial presence in the foreign market.</a:t>
            </a:r>
          </a:p>
          <a:p>
            <a:pPr eaLnBrk="1" hangingPunct="1">
              <a:lnSpc>
                <a:spcPct val="90000"/>
              </a:lnSpc>
              <a:spcBef>
                <a:spcPct val="0"/>
              </a:spcBef>
            </a:pPr>
            <a:endParaRPr lang="en-US" smtClean="0"/>
          </a:p>
        </p:txBody>
      </p:sp>
      <p:sp>
        <p:nvSpPr>
          <p:cNvPr id="73732" name="Slide Number Placeholder 3"/>
          <p:cNvSpPr>
            <a:spLocks noGrp="1"/>
          </p:cNvSpPr>
          <p:nvPr>
            <p:ph type="sldNum" sz="quarter" idx="5"/>
          </p:nvPr>
        </p:nvSpPr>
        <p:spPr bwMode="auto">
          <a:noFill/>
          <a:ln>
            <a:miter lim="800000"/>
            <a:headEnd/>
            <a:tailEnd/>
          </a:ln>
        </p:spPr>
        <p:txBody>
          <a:bodyPr/>
          <a:lstStyle/>
          <a:p>
            <a:fld id="{158300C3-7107-47A5-9141-4DF9D42EE123}"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90000"/>
              </a:lnSpc>
              <a:spcBef>
                <a:spcPct val="0"/>
              </a:spcBef>
            </a:pPr>
            <a:r>
              <a:rPr lang="en-US" i="1" smtClean="0"/>
              <a:t>Push and pull factors serve as initial triggers. </a:t>
            </a:r>
            <a:r>
              <a:rPr lang="en-US" smtClean="0"/>
              <a:t>Typically a combination of triggers internal to the firm and in its external environment is responsible for initial international expansion. </a:t>
            </a:r>
            <a:r>
              <a:rPr lang="en-US" i="1" smtClean="0"/>
              <a:t>Push factors </a:t>
            </a:r>
            <a:r>
              <a:rPr lang="en-US" smtClean="0"/>
              <a:t>include unfavorable trends in the domestic market that compel firms to explore opportunities beyond national borders, such as declining demand, growing competition at home, and arrival at the mature phase in a product’s life cycle. </a:t>
            </a:r>
            <a:r>
              <a:rPr lang="en-US" i="1" smtClean="0"/>
              <a:t>Pull factors </a:t>
            </a:r>
            <a:r>
              <a:rPr lang="en-US" smtClean="0"/>
              <a:t>are favorable conditions in foreign markets that make international expansion attractive, such as the potential for faster growth and higher profits, foreign government incentives, or increased opportunities to learn from competitors. </a:t>
            </a:r>
          </a:p>
          <a:p>
            <a:pPr eaLnBrk="1" hangingPunct="1">
              <a:lnSpc>
                <a:spcPct val="90000"/>
              </a:lnSpc>
              <a:spcBef>
                <a:spcPct val="0"/>
              </a:spcBef>
            </a:pPr>
            <a:r>
              <a:rPr lang="en-US" i="1" smtClean="0"/>
              <a:t>Initial international expansion can be accidental or unplanned. </a:t>
            </a:r>
            <a:r>
              <a:rPr lang="en-US" smtClean="0"/>
              <a:t>DLP, Inc., a manufacturer of medical devices for open-heart surgery, made its first major sale to foreign customers its managers met at a trade fair. Without any deliberate plans, DLP got started in international business right from its founding. Vellus Products, the firm in the opening vignette, started exporting because a foreign distributor decided to showcase the firm’s products at a dog show in Taiwan. </a:t>
            </a:r>
          </a:p>
          <a:p>
            <a:pPr eaLnBrk="1" hangingPunct="1">
              <a:lnSpc>
                <a:spcPct val="90000"/>
              </a:lnSpc>
              <a:spcBef>
                <a:spcPct val="0"/>
              </a:spcBef>
            </a:pPr>
            <a:r>
              <a:rPr lang="en-US" i="1" smtClean="0"/>
              <a:t>Risk and return must be balanced. </a:t>
            </a:r>
            <a:r>
              <a:rPr lang="en-US" smtClean="0"/>
              <a:t>Managers weigh the potential profits, revenues, and goal achievement of internationalization against the investment of money, time, and other company resources. Because of higher costs and greater complexity, international ventures often take much time to become profitable. Managers’ risk-taking preferences determine the firm’s initial investments and its tolerance for delayed returns. Risk-averse managers prefer entering safe markets using conservative entry strategies. They usually target markets with a culture and language similar to the home country. For example, a risk-averse U.S. firm would favor Canada over China. A risk-averse Australian firm would prefer Britain over Saudi Arabia. </a:t>
            </a:r>
          </a:p>
          <a:p>
            <a:pPr eaLnBrk="1" hangingPunct="1">
              <a:lnSpc>
                <a:spcPct val="90000"/>
              </a:lnSpc>
              <a:spcBef>
                <a:spcPct val="0"/>
              </a:spcBef>
            </a:pPr>
            <a:endParaRPr lang="en-US" smtClean="0"/>
          </a:p>
        </p:txBody>
      </p:sp>
      <p:sp>
        <p:nvSpPr>
          <p:cNvPr id="74756" name="Slide Number Placeholder 3"/>
          <p:cNvSpPr>
            <a:spLocks noGrp="1"/>
          </p:cNvSpPr>
          <p:nvPr>
            <p:ph type="sldNum" sz="quarter" idx="5"/>
          </p:nvPr>
        </p:nvSpPr>
        <p:spPr bwMode="auto">
          <a:noFill/>
          <a:ln>
            <a:miter lim="800000"/>
            <a:headEnd/>
            <a:tailEnd/>
          </a:ln>
        </p:spPr>
        <p:txBody>
          <a:bodyPr/>
          <a:lstStyle/>
          <a:p>
            <a:fld id="{50754C5E-BC17-4834-943D-6825BC4D62CB}"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Internationalization is an ongoing learning experience. </a:t>
            </a:r>
            <a:r>
              <a:rPr lang="en-US" smtClean="0"/>
              <a:t>By interacting in a variety of national environments, management encounters ample opportunities to learn and adapt how to do business. Internationalization exposes managers to new ideas and valuable lessons they can apply to the home market and to other foreign markets.</a:t>
            </a:r>
            <a:r>
              <a:rPr lang="en-US" baseline="30000" smtClean="0"/>
              <a:t>5</a:t>
            </a:r>
            <a:r>
              <a:rPr lang="en-US" smtClean="0"/>
              <a:t> For example, while developing fuel-efficient automobiles for the United States, General Motors (GM) turned to its European operations, where it had been marketing smaller cars for some time. GM leveraged ideas it had acquired in Europe to develop fuel-saving cars for the U.S. market. </a:t>
            </a:r>
            <a:br>
              <a:rPr lang="en-US" smtClean="0"/>
            </a:br>
            <a:r>
              <a:rPr lang="en-US" i="1" smtClean="0"/>
              <a:t>Firms may evolve through stages of internationalization. </a:t>
            </a:r>
            <a:r>
              <a:rPr lang="en-US" smtClean="0"/>
              <a:t>Historically, most firms opted for a gradual, incremental approach to international expansion. Even today, most firms internationalize in stages, employing relatively simple and low-risk strategies early on and progressing to more complex strategies as they gain experience and knowledge.  </a:t>
            </a:r>
          </a:p>
          <a:p>
            <a:pPr eaLnBrk="1" hangingPunct="1">
              <a:spcBef>
                <a:spcPct val="0"/>
              </a:spcBef>
            </a:pPr>
            <a:endParaRPr lang="en-US" smtClean="0"/>
          </a:p>
        </p:txBody>
      </p:sp>
      <p:sp>
        <p:nvSpPr>
          <p:cNvPr id="75780" name="Slide Number Placeholder 3"/>
          <p:cNvSpPr>
            <a:spLocks noGrp="1"/>
          </p:cNvSpPr>
          <p:nvPr>
            <p:ph type="sldNum" sz="quarter" idx="5"/>
          </p:nvPr>
        </p:nvSpPr>
        <p:spPr bwMode="auto">
          <a:noFill/>
          <a:ln>
            <a:miter lim="800000"/>
            <a:headEnd/>
            <a:tailEnd/>
          </a:ln>
        </p:spPr>
        <p:txBody>
          <a:bodyPr/>
          <a:lstStyle/>
          <a:p>
            <a:fld id="{D0822411-12FC-41D5-A1E7-8FCE9FB117ED}"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76804" name="Slide Number Placeholder 3"/>
          <p:cNvSpPr>
            <a:spLocks noGrp="1"/>
          </p:cNvSpPr>
          <p:nvPr>
            <p:ph type="sldNum" sz="quarter" idx="5"/>
          </p:nvPr>
        </p:nvSpPr>
        <p:spPr bwMode="auto">
          <a:noFill/>
          <a:ln>
            <a:miter lim="800000"/>
            <a:headEnd/>
            <a:tailEnd/>
          </a:ln>
        </p:spPr>
        <p:txBody>
          <a:bodyPr/>
          <a:lstStyle/>
          <a:p>
            <a:fld id="{49FFE70C-7BFF-43EF-9EE8-C34D5572E90A}" type="slidenum">
              <a:rPr lang="en-US" smtClean="0"/>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Because it entails limited risk, expense, and knowledge of foreign markets and transactions, exporting is what most companies prefer as their primary foreign market entry strategy. Typically, the focal firm retains its manufacturing activities in its home market but conducts marketing, distribution, and customer service activities in the export market, either itself or through an independent distributor or agent.</a:t>
            </a:r>
          </a:p>
          <a:p>
            <a:pPr eaLnBrk="1" hangingPunct="1">
              <a:spcBef>
                <a:spcPct val="0"/>
              </a:spcBef>
            </a:pPr>
            <a:r>
              <a:rPr lang="en-US" smtClean="0"/>
              <a:t>         Beyond initial entry, most firms, large and small, use exporting as part of their internationalization portfolio. For example, some of the largest exporters in the United States include aircraft manufacturers Boeing and Lockheed Martin Aero. Big trading companies that deal in commodities, such as Cargill and Marubeni, are also large-scale exporters. Large manufacturing firms typically account for the largest overall value of exports and make up about three-quarters of the total value of exports from the United States. However, the vast majority of exporting firms—more than 90 percent in most countries—are SMEs with fewer than 500 employees.</a:t>
            </a:r>
          </a:p>
          <a:p>
            <a:pPr eaLnBrk="1" hangingPunct="1">
              <a:spcBef>
                <a:spcPct val="0"/>
              </a:spcBef>
            </a:pPr>
            <a:r>
              <a:rPr lang="en-US" smtClean="0"/>
              <a:t>          As an entry strategy, exporting is very flexible. The exporter can both enter and withdraw from markets fairly easily, with minimal risk and expense. Exporting may be employed repeatedly during the firm’s internationalization process, generally at the early stages and again from production facilities that the firm eventually establishes at various foreign locations, destined for markets in other countries. Experienced international firms usually export in combination with other strategies, such as joint ventures and FDI. Toyota has used FDI to build factories in key locations in Asia, Europe, and North America from which it exports cars to neighboring countries and regions. </a:t>
            </a:r>
          </a:p>
          <a:p>
            <a:pPr eaLnBrk="1" hangingPunct="1">
              <a:spcBef>
                <a:spcPct val="0"/>
              </a:spcBef>
            </a:pPr>
            <a:endParaRPr lang="en-US" smtClean="0"/>
          </a:p>
        </p:txBody>
      </p:sp>
      <p:sp>
        <p:nvSpPr>
          <p:cNvPr id="77828" name="Slide Number Placeholder 3"/>
          <p:cNvSpPr>
            <a:spLocks noGrp="1"/>
          </p:cNvSpPr>
          <p:nvPr>
            <p:ph type="sldNum" sz="quarter" idx="5"/>
          </p:nvPr>
        </p:nvSpPr>
        <p:spPr bwMode="auto">
          <a:noFill/>
          <a:ln>
            <a:miter lim="800000"/>
            <a:headEnd/>
            <a:tailEnd/>
          </a:ln>
        </p:spPr>
        <p:txBody>
          <a:bodyPr/>
          <a:lstStyle/>
          <a:p>
            <a:fld id="{04ECFFDE-E1ED-4F6D-88D9-4691314902DE}" type="slidenum">
              <a:rPr lang="en-US" smtClean="0"/>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78852" name="Slide Number Placeholder 3"/>
          <p:cNvSpPr>
            <a:spLocks noGrp="1"/>
          </p:cNvSpPr>
          <p:nvPr>
            <p:ph type="sldNum" sz="quarter" idx="5"/>
          </p:nvPr>
        </p:nvSpPr>
        <p:spPr bwMode="auto">
          <a:noFill/>
          <a:ln>
            <a:miter lim="800000"/>
            <a:headEnd/>
            <a:tailEnd/>
          </a:ln>
        </p:spPr>
        <p:txBody>
          <a:bodyPr/>
          <a:lstStyle/>
          <a:p>
            <a:fld id="{8EAA545C-5177-413C-A1BC-1EABDFA91887}" type="slidenum">
              <a:rPr lang="en-US" smtClean="0"/>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xfrm>
            <a:off x="381000" y="4267200"/>
            <a:ext cx="6172200" cy="4572000"/>
          </a:xfrm>
          <a:noFill/>
        </p:spPr>
        <p:txBody>
          <a:bodyPr wrap="square" numCol="1" anchor="t" anchorCtr="0" compatLnSpc="1">
            <a:prstTxWarp prst="textNoShape">
              <a:avLst/>
            </a:prstTxWarp>
          </a:bodyPr>
          <a:lstStyle/>
          <a:p>
            <a:pPr eaLnBrk="1" hangingPunct="1">
              <a:spcBef>
                <a:spcPct val="0"/>
              </a:spcBef>
            </a:pPr>
            <a:r>
              <a:rPr lang="en-US" smtClean="0"/>
              <a:t>Services include travel, construction, engineering, education, banking, insurance, and entertainment. Hollywood film studios earn billions by exporting their movies and videos. Construction firms send their employees abroad to work on major construction projects. Accountants and engineers often provide their services via the Internet, telephone, and mail and by visiting customers directly in their home countries. Insurance packages can be created in a central location, such as London, and then exported via mail and the Internet to customers in other countries. The U.S. firm PMI Mortgage Insurance Co. exports mortgage insurance packages to various foreign markets and enjoys considerable success in Asia and various European countries.</a:t>
            </a:r>
            <a:br>
              <a:rPr lang="en-US" smtClean="0"/>
            </a:br>
            <a:r>
              <a:rPr lang="en-US" smtClean="0"/>
              <a:t>            However, many </a:t>
            </a:r>
            <a:r>
              <a:rPr lang="en-US" i="1" smtClean="0"/>
              <a:t>pure </a:t>
            </a:r>
            <a:r>
              <a:rPr lang="en-US" smtClean="0"/>
              <a:t>services cannot be exported because they cannot be transported. You cannot box up a haircut and ship it overseas. Most retailing firms, such as Wal-Mart, Carrefour, and Marks &amp; Spencer, offer their services by establishing retail stores in their target markets—that is, they internationalize via FDI because retailing requires direct contact with customers. Many services firms can export </a:t>
            </a:r>
            <a:r>
              <a:rPr lang="en-US" i="1" smtClean="0"/>
              <a:t>some </a:t>
            </a:r>
            <a:r>
              <a:rPr lang="en-US" smtClean="0"/>
              <a:t>of what they produce but rely on other entry strategies to provide other offerings abroad. For example, while Ernst &amp; Young (www.ey.com) can export </a:t>
            </a:r>
            <a:r>
              <a:rPr lang="en-US" i="1" smtClean="0"/>
              <a:t>some </a:t>
            </a:r>
            <a:r>
              <a:rPr lang="en-US" smtClean="0"/>
              <a:t>accounting services by sending its employees abroad, in other cases it will establish a physical presence abroad by setting up an office and hiring local personnel to perform local accounting services.</a:t>
            </a:r>
          </a:p>
          <a:p>
            <a:pPr eaLnBrk="1" hangingPunct="1">
              <a:spcBef>
                <a:spcPct val="0"/>
              </a:spcBef>
            </a:pPr>
            <a:r>
              <a:rPr lang="en-US" smtClean="0"/>
              <a:t>          Most services are delivered to foreign customers either through local representatives or agents or in conjunction with other entry strategies such as FDI, franchising, or licensing. The Internet provides the means to export some types of services, from airline tickets to architectural services, helping to make the service sector one of the fastest-growing areas of exports in international business. Services can also promote and maintain product exports, many of which would not take place without their support, such as car repair in an auto dealership.</a:t>
            </a:r>
          </a:p>
          <a:p>
            <a:pPr eaLnBrk="1" hangingPunct="1">
              <a:spcBef>
                <a:spcPct val="0"/>
              </a:spcBef>
            </a:pPr>
            <a:endParaRPr lang="en-US" smtClean="0"/>
          </a:p>
        </p:txBody>
      </p:sp>
      <p:sp>
        <p:nvSpPr>
          <p:cNvPr id="79876" name="Slide Number Placeholder 3"/>
          <p:cNvSpPr>
            <a:spLocks noGrp="1"/>
          </p:cNvSpPr>
          <p:nvPr>
            <p:ph type="sldNum" sz="quarter" idx="5"/>
          </p:nvPr>
        </p:nvSpPr>
        <p:spPr bwMode="auto">
          <a:noFill/>
          <a:ln>
            <a:miter lim="800000"/>
            <a:headEnd/>
            <a:tailEnd/>
          </a:ln>
        </p:spPr>
        <p:txBody>
          <a:bodyPr/>
          <a:lstStyle/>
          <a:p>
            <a:fld id="{86167CAB-119E-44DA-8CC0-9319A75D8BD8}" type="slidenum">
              <a:rPr lang="en-US" smtClean="0"/>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low-cost, low-risk nature of exporting, combined with the ability to leverage foreign partners, makes it especially suitable for SMEs. In the $1 billion U.S. wine export industry, small California wineries sell nearly 20 percent of their total output abroad. They also face the challenge at home of imports from cost-effective wine-producing countries like Chile and South Africa. The </a:t>
            </a:r>
            <a:r>
              <a:rPr lang="en-US" i="1" smtClean="0"/>
              <a:t>Global Trend  </a:t>
            </a:r>
            <a:r>
              <a:rPr lang="en-US" smtClean="0"/>
              <a:t>feature describes how SMEs are increasingly active in exporting. </a:t>
            </a:r>
          </a:p>
          <a:p>
            <a:pPr eaLnBrk="1" hangingPunct="1">
              <a:spcBef>
                <a:spcPct val="0"/>
              </a:spcBef>
            </a:pPr>
            <a:endParaRPr lang="en-US" smtClean="0"/>
          </a:p>
        </p:txBody>
      </p:sp>
      <p:sp>
        <p:nvSpPr>
          <p:cNvPr id="80900" name="Slide Number Placeholder 3"/>
          <p:cNvSpPr>
            <a:spLocks noGrp="1"/>
          </p:cNvSpPr>
          <p:nvPr>
            <p:ph type="sldNum" sz="quarter" idx="5"/>
          </p:nvPr>
        </p:nvSpPr>
        <p:spPr bwMode="auto">
          <a:noFill/>
          <a:ln>
            <a:miter lim="800000"/>
            <a:headEnd/>
            <a:tailEnd/>
          </a:ln>
        </p:spPr>
        <p:txBody>
          <a:bodyPr/>
          <a:lstStyle/>
          <a:p>
            <a:fld id="{4A1E8007-67E5-429F-8736-BCCE386282D5}" type="slidenum">
              <a:rPr lang="en-US" smtClean="0"/>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As an entry strategy, exporting also has some drawbacks. First, because it does not require the firm to have a physical presence in the foreign market (in contrast to FDI), it offers management fewer opportunities to learn about customers, competitors, and other unique aspects of the market. The firm may thus fail to optimally perceive opportunities and threats or miss some knowledge it needs for long-term success in the market.</a:t>
            </a:r>
            <a:br>
              <a:rPr lang="en-US" smtClean="0"/>
            </a:br>
            <a:r>
              <a:rPr lang="en-US" smtClean="0"/>
              <a:t>          Second, exporting requires the firm to acquire new capabilities and dedicate organizational resources to properly conduct complex export transactions, putting a strain on its resources. Exporters must acquire proficiency in international sales contracts and transactions, new financing methods, and logistics and documentation. </a:t>
            </a:r>
          </a:p>
          <a:p>
            <a:pPr eaLnBrk="1" hangingPunct="1">
              <a:spcBef>
                <a:spcPct val="0"/>
              </a:spcBef>
            </a:pPr>
            <a:r>
              <a:rPr lang="en-US" smtClean="0"/>
              <a:t>          Third, compared to other entry strategies, exporting is much more sensitive to tariff and other trade barriers, as well as fluctuations in exchange rates. Exporters run the risk of being priced out of foreign markets if shifting exchange rates make their products too costly to foreign buyers. For instance, the U.S. dollar gained 25 percent against the euro and the pound in 2008–2009. This slowed growth of some U.S. exports, harming firms that rely heavily on exporting for generating international sales.</a:t>
            </a:r>
          </a:p>
          <a:p>
            <a:pPr eaLnBrk="1" hangingPunct="1">
              <a:spcBef>
                <a:spcPct val="0"/>
              </a:spcBef>
            </a:pPr>
            <a:endParaRPr lang="en-US" smtClean="0"/>
          </a:p>
        </p:txBody>
      </p:sp>
      <p:sp>
        <p:nvSpPr>
          <p:cNvPr id="81924" name="Slide Number Placeholder 3"/>
          <p:cNvSpPr>
            <a:spLocks noGrp="1"/>
          </p:cNvSpPr>
          <p:nvPr>
            <p:ph type="sldNum" sz="quarter" idx="5"/>
          </p:nvPr>
        </p:nvSpPr>
        <p:spPr bwMode="auto">
          <a:noFill/>
          <a:ln>
            <a:miter lim="800000"/>
            <a:headEnd/>
            <a:tailEnd/>
          </a:ln>
        </p:spPr>
        <p:txBody>
          <a:bodyPr/>
          <a:lstStyle/>
          <a:p>
            <a:fld id="{025A0682-EA27-4E49-93B4-A3DA57F4FF7F}" type="slidenum">
              <a:rPr lang="en-US" smtClean="0"/>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Step Four: Export Management </a:t>
            </a:r>
            <a:r>
              <a:rPr lang="en-US" smtClean="0"/>
              <a:t>In the final stage, the firm implements and manages its exporting strategy, often requiring management to refine approaches to suit market conditions. </a:t>
            </a:r>
            <a:r>
              <a:rPr lang="en-US" i="1" smtClean="0"/>
              <a:t>Product adaptation </a:t>
            </a:r>
            <a:r>
              <a:rPr lang="en-US" smtClean="0"/>
              <a:t>means modifying a product to make it fit the needs and tastes of the buyers in the target market. When Microsoft markets computer software in Japan, it must ensure the software is written in Japanese. Even Vellus, the firm discussed in the opening vignette, must vary the dog-grooming products it sells abroad because U.S. exhibitors prefer dogs with poofed-out topknots while British exhibitors prefer less hair. The dog brushes and shampoos that Vellus sells in the United States may not sell in Britain. In export markets with many competitors, the exporter needs to adapt its products to gain competitive advantage. </a:t>
            </a:r>
            <a:br>
              <a:rPr lang="en-US" smtClean="0"/>
            </a:br>
            <a:r>
              <a:rPr lang="en-US" i="1" smtClean="0"/>
              <a:t>Marketing communications adaptation </a:t>
            </a:r>
            <a:r>
              <a:rPr lang="en-US" smtClean="0"/>
              <a:t>refers to modifying advertising, selling style, public relations, and promotional activities to suit individual markets. </a:t>
            </a:r>
            <a:r>
              <a:rPr lang="en-US" i="1" smtClean="0"/>
              <a:t>Price competitiveness </a:t>
            </a:r>
            <a:r>
              <a:rPr lang="en-US" smtClean="0"/>
              <a:t>keeps foreign pricing in line with that of competitors. SMEs often lack the resources to compete with larger rivals on pricing. In order to succeed, they compete not by charging low prices, but by emphasizing the non-price benefits of their products such as quality, reliability, and brand leadership. </a:t>
            </a:r>
            <a:r>
              <a:rPr lang="en-US" i="1" smtClean="0"/>
              <a:t>Distribution strategy </a:t>
            </a:r>
            <a:r>
              <a:rPr lang="en-US" smtClean="0"/>
              <a:t>often hinges on developing strong and mutually beneficial relations with foreign intermediaries. </a:t>
            </a:r>
          </a:p>
          <a:p>
            <a:pPr eaLnBrk="1" hangingPunct="1">
              <a:spcBef>
                <a:spcPct val="0"/>
              </a:spcBef>
            </a:pPr>
            <a:endParaRPr lang="en-US" smtClean="0"/>
          </a:p>
        </p:txBody>
      </p:sp>
      <p:sp>
        <p:nvSpPr>
          <p:cNvPr id="86020" name="Slide Number Placeholder 3"/>
          <p:cNvSpPr>
            <a:spLocks noGrp="1"/>
          </p:cNvSpPr>
          <p:nvPr>
            <p:ph type="sldNum" sz="quarter" idx="5"/>
          </p:nvPr>
        </p:nvSpPr>
        <p:spPr bwMode="auto">
          <a:noFill/>
          <a:ln>
            <a:miter lim="800000"/>
            <a:headEnd/>
            <a:tailEnd/>
          </a:ln>
        </p:spPr>
        <p:txBody>
          <a:bodyPr/>
          <a:lstStyle/>
          <a:p>
            <a:fld id="{18C718A1-4A6A-4EB8-8912-ACA838AC636A}" type="slidenum">
              <a:rPr lang="en-US" smtClean="0"/>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bwMode="auto">
          <a:noFill/>
          <a:ln>
            <a:miter lim="800000"/>
            <a:headEnd/>
            <a:tailEnd/>
          </a:ln>
        </p:spPr>
        <p:txBody>
          <a:bodyPr/>
          <a:lstStyle/>
          <a:p>
            <a:fld id="{BA48AB7A-C6F6-4D6B-A90C-862B81758335}" type="slidenum">
              <a:rPr lang="en-US" smtClean="0">
                <a:cs typeface="Arial" charset="0"/>
              </a:rPr>
              <a:pPr/>
              <a:t>2</a:t>
            </a:fld>
            <a:endParaRPr lang="en-US" smtClean="0">
              <a:cs typeface="Arial" charset="0"/>
            </a:endParaRPr>
          </a:p>
        </p:txBody>
      </p:sp>
      <p:sp>
        <p:nvSpPr>
          <p:cNvPr id="51203" name="Rectangle 2"/>
          <p:cNvSpPr>
            <a:spLocks noGrp="1" noRot="1" noChangeAspect="1" noChangeArrowheads="1" noTextEdit="1"/>
          </p:cNvSpPr>
          <p:nvPr>
            <p:ph type="sldImg"/>
          </p:nvPr>
        </p:nvSpPr>
        <p:spPr bwMode="auto">
          <a:xfrm>
            <a:off x="1143000" y="685800"/>
            <a:ext cx="4573588" cy="3430588"/>
          </a:xfrm>
          <a:noFill/>
          <a:ln>
            <a:solidFill>
              <a:srgbClr val="000000"/>
            </a:solidFill>
            <a:miter lim="800000"/>
            <a:headEnd/>
            <a:tailEnd/>
          </a:ln>
        </p:spPr>
      </p:sp>
      <p:sp>
        <p:nvSpPr>
          <p:cNvPr id="51204" name="Rectangle 3"/>
          <p:cNvSpPr>
            <a:spLocks noGrp="1" noChangeArrowheads="1"/>
          </p:cNvSpPr>
          <p:nvPr>
            <p:ph type="body" idx="1"/>
          </p:nvPr>
        </p:nvSpPr>
        <p:spPr bwMode="auto">
          <a:xfrm>
            <a:off x="914400" y="4343400"/>
            <a:ext cx="5029200" cy="4114800"/>
          </a:xfrm>
          <a:noFill/>
        </p:spPr>
        <p:txBody>
          <a:bodyPr wrap="square" lIns="89190" tIns="44595" rIns="89190" bIns="44595" numCol="1" anchor="t" anchorCtr="0" compatLnSpc="1">
            <a:prstTxWarp prst="textNoShape">
              <a:avLst/>
            </a:prstTxWarp>
          </a:bodyPr>
          <a:lstStyle/>
          <a:p>
            <a:pPr marL="223838" indent="-223838"/>
            <a:endParaRPr lang="id-ID" sz="140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xfrm>
            <a:off x="381000" y="4191000"/>
            <a:ext cx="6172200" cy="4800600"/>
          </a:xfrm>
          <a:noFill/>
        </p:spPr>
        <p:txBody>
          <a:bodyPr wrap="square" numCol="1" anchor="t" anchorCtr="0" compatLnSpc="1">
            <a:prstTxWarp prst="textNoShape">
              <a:avLst/>
            </a:prstTxWarp>
          </a:bodyPr>
          <a:lstStyle/>
          <a:p>
            <a:pPr eaLnBrk="1" hangingPunct="1">
              <a:spcBef>
                <a:spcPct val="0"/>
              </a:spcBef>
            </a:pPr>
            <a:r>
              <a:rPr lang="en-US" sz="1100" b="1" smtClean="0"/>
              <a:t>Indirect exporting </a:t>
            </a:r>
            <a:r>
              <a:rPr lang="en-US" sz="1100" smtClean="0"/>
              <a:t>Smaller exporters, or those new to international business, typically hire an export management company or a trading company based in their home country. These intermediaries assume responsibility for finding foreign buyers, shipping products, and getting paid. The advantage is that it provides a way to penetrate foreign markets without the complexities and risks of more direct exporting. The novice international firm can start exporting with no incremental investment in fixed capital, low startup costs, and few risks, but with prospects for incremental sales.</a:t>
            </a:r>
          </a:p>
          <a:p>
            <a:pPr eaLnBrk="1" hangingPunct="1">
              <a:spcBef>
                <a:spcPct val="0"/>
              </a:spcBef>
            </a:pPr>
            <a:r>
              <a:rPr lang="en-US" sz="1100" b="1" smtClean="0"/>
              <a:t>Direct exporting </a:t>
            </a:r>
            <a:r>
              <a:rPr lang="en-US" sz="1100" smtClean="0"/>
              <a:t>is typically achieved by contracting with intermediaries located in the foreign market. The foreign intermediaries serve as an extension of the exporter, negotiating on behalf of the exporter and assuming such responsibilities as local supply-chain management, pricing, and customer service. The main advantage of direct exporting is that it gives the exporter greater control over the export process and potential for higher profits, as well as allowing a closer relationship with foreign buyers and the marketplace. However, the exporter also must dedicate substantial time, personnel, and corporate resources to developing and managing export operations. </a:t>
            </a:r>
          </a:p>
          <a:p>
            <a:pPr eaLnBrk="1" hangingPunct="1">
              <a:spcBef>
                <a:spcPct val="0"/>
              </a:spcBef>
            </a:pPr>
            <a:r>
              <a:rPr lang="en-US" sz="1100" smtClean="0"/>
              <a:t>Direct and indirect exporting are not mutually exclusive, and many firms use both, but for different markets. </a:t>
            </a:r>
          </a:p>
          <a:p>
            <a:pPr eaLnBrk="1" hangingPunct="1">
              <a:spcBef>
                <a:spcPct val="0"/>
              </a:spcBef>
            </a:pPr>
            <a:r>
              <a:rPr lang="en-US" sz="1100" smtClean="0"/>
              <a:t>Another exporting arrangement occurs when the firm sets up a sales office or a </a:t>
            </a:r>
            <a:r>
              <a:rPr lang="en-US" sz="1100" b="1" smtClean="0"/>
              <a:t>company-owned subsidiary </a:t>
            </a:r>
            <a:r>
              <a:rPr lang="en-US" sz="1100" smtClean="0"/>
              <a:t>in the foreign market to handle marketing, physical distribution, promotion, and customer service activities. The firm undertakes major tasks directly in the foreign market, such as participating in trade fairs, conducting market research, searching for distributors, and finding and serving customers. Management may pursue this route if the foreign market is likely to generate a high volume of sales or has substantial strategic importance. At the extreme, the firm may establish distribution centers and warehouses or a full-function marketing subsidiary staffed with a local sales force. For example, exports of Australia-based Webspy company’s (www.webspy.com) Internet software make up 80 percent of the firm’s annual revenue. Initially the firm exported exclusively through independent foreign distributors. However, Webspy eventually established sales subsidiaries in London and Seattle to serve its two most important regional markets, Europe and North America (www.austrade.gov.au).</a:t>
            </a:r>
          </a:p>
          <a:p>
            <a:pPr eaLnBrk="1" hangingPunct="1">
              <a:spcBef>
                <a:spcPct val="0"/>
              </a:spcBef>
            </a:pPr>
            <a:endParaRPr lang="en-US" sz="1100" smtClean="0"/>
          </a:p>
        </p:txBody>
      </p:sp>
      <p:sp>
        <p:nvSpPr>
          <p:cNvPr id="87044" name="Slide Number Placeholder 3"/>
          <p:cNvSpPr>
            <a:spLocks noGrp="1"/>
          </p:cNvSpPr>
          <p:nvPr>
            <p:ph type="sldNum" sz="quarter" idx="5"/>
          </p:nvPr>
        </p:nvSpPr>
        <p:spPr bwMode="auto">
          <a:noFill/>
          <a:ln>
            <a:miter lim="800000"/>
            <a:headEnd/>
            <a:tailEnd/>
          </a:ln>
        </p:spPr>
        <p:txBody>
          <a:bodyPr/>
          <a:lstStyle/>
          <a:p>
            <a:fld id="{8A459823-AD2F-443D-8A7D-BF181AAAD69F}" type="slidenum">
              <a:rPr lang="en-US" smtClean="0"/>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88068" name="Slide Number Placeholder 3"/>
          <p:cNvSpPr>
            <a:spLocks noGrp="1"/>
          </p:cNvSpPr>
          <p:nvPr>
            <p:ph type="sldNum" sz="quarter" idx="5"/>
          </p:nvPr>
        </p:nvSpPr>
        <p:spPr bwMode="auto">
          <a:noFill/>
          <a:ln>
            <a:miter lim="800000"/>
            <a:headEnd/>
            <a:tailEnd/>
          </a:ln>
        </p:spPr>
        <p:txBody>
          <a:bodyPr/>
          <a:lstStyle/>
          <a:p>
            <a:fld id="{67B3DFA1-F0C4-414C-9F84-8B8E54F239E9}" type="slidenum">
              <a:rPr lang="en-US" smtClean="0"/>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xfrm>
            <a:off x="381000" y="4191000"/>
            <a:ext cx="6172200" cy="4800600"/>
          </a:xfrm>
          <a:noFill/>
        </p:spPr>
        <p:txBody>
          <a:bodyPr wrap="square" numCol="1" anchor="t" anchorCtr="0" compatLnSpc="1">
            <a:prstTxWarp prst="textNoShape">
              <a:avLst/>
            </a:prstTxWarp>
          </a:bodyPr>
          <a:lstStyle/>
          <a:p>
            <a:pPr eaLnBrk="1" hangingPunct="1">
              <a:spcBef>
                <a:spcPct val="0"/>
              </a:spcBef>
            </a:pPr>
            <a:endParaRPr lang="en-GB" sz="1100" smtClean="0"/>
          </a:p>
        </p:txBody>
      </p:sp>
      <p:sp>
        <p:nvSpPr>
          <p:cNvPr id="89092" name="Slide Number Placeholder 3"/>
          <p:cNvSpPr>
            <a:spLocks noGrp="1"/>
          </p:cNvSpPr>
          <p:nvPr>
            <p:ph type="sldNum" sz="quarter" idx="5"/>
          </p:nvPr>
        </p:nvSpPr>
        <p:spPr bwMode="auto">
          <a:noFill/>
          <a:ln>
            <a:miter lim="800000"/>
            <a:headEnd/>
            <a:tailEnd/>
          </a:ln>
        </p:spPr>
        <p:txBody>
          <a:bodyPr/>
          <a:lstStyle/>
          <a:p>
            <a:fld id="{E7FFB8AE-E637-4FD8-8B91-26D41C84629E}" type="slidenum">
              <a:rPr lang="en-US" smtClean="0"/>
              <a:pPr/>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400" smtClean="0"/>
              <a:t>The counterpart of exporting is </a:t>
            </a:r>
            <a:r>
              <a:rPr lang="en-US" sz="1400" i="1" smtClean="0"/>
              <a:t>importing</a:t>
            </a:r>
            <a:r>
              <a:rPr lang="en-US" sz="1400" smtClean="0"/>
              <a:t> in which the firm chooses to buy products and services from foreign sources and bring them into the home market. The sourcing may be from independent suppliers abroad or from company-owned subsidiaries or affiliates. Manufacturing firms often import raw materials and parts used for assembling finished products. Many retailers secure a substantial portion of their merchandise from foreign suppliers. In the United States, retailers such as Wal-Mart, Home Depot, Best Buy, and Target are among the largest importers. By itself, Wal-Mart accounts for about 10 percent of U.S. imports from China, over $20 billion per year. Other large importers include electronics firms like Philips and food wholesalers including Chiquita. The fundamentals of exporting, payments, and financing also apply to importing. Exporting and importing collectively refer to </a:t>
            </a:r>
            <a:r>
              <a:rPr lang="en-US" sz="1400" i="1" smtClean="0"/>
              <a:t>international trade</a:t>
            </a:r>
            <a:r>
              <a:rPr lang="en-US" sz="1400" smtClean="0"/>
              <a:t>. </a:t>
            </a:r>
          </a:p>
          <a:p>
            <a:pPr eaLnBrk="1" hangingPunct="1">
              <a:spcBef>
                <a:spcPct val="0"/>
              </a:spcBef>
            </a:pPr>
            <a:r>
              <a:rPr lang="en-US" sz="1400" smtClean="0"/>
              <a:t> </a:t>
            </a:r>
          </a:p>
          <a:p>
            <a:pPr eaLnBrk="1" hangingPunct="1">
              <a:spcBef>
                <a:spcPct val="0"/>
              </a:spcBef>
            </a:pPr>
            <a:endParaRPr lang="en-US" sz="1400" smtClean="0"/>
          </a:p>
        </p:txBody>
      </p:sp>
      <p:sp>
        <p:nvSpPr>
          <p:cNvPr id="90116" name="Slide Number Placeholder 3"/>
          <p:cNvSpPr>
            <a:spLocks noGrp="1"/>
          </p:cNvSpPr>
          <p:nvPr>
            <p:ph type="sldNum" sz="quarter" idx="5"/>
          </p:nvPr>
        </p:nvSpPr>
        <p:spPr bwMode="auto">
          <a:noFill/>
          <a:ln>
            <a:miter lim="800000"/>
            <a:headEnd/>
            <a:tailEnd/>
          </a:ln>
        </p:spPr>
        <p:txBody>
          <a:bodyPr/>
          <a:lstStyle/>
          <a:p>
            <a:fld id="{6842BB26-BA69-4E4D-BDCD-22372A0D8415}" type="slidenum">
              <a:rPr lang="en-US" smtClean="0"/>
              <a:pPr/>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series of exhibits reveals the top trading partners of selected countries and the European Union (EU), counting their combined imports and exports. The exhibit reveals some interesting patterns. As single countries, Canada and the United States are each others’ top trading partners. The chart for Canada reveals its heavy dependence on trade with the United States. China is a top trading partner with the United States, mostly due to its massive merchandise exports. The EU trades most with China and the United States. Overall, the exhibits reveal that most international trade occurs among the advanced economies and increasingly between the advanced economies and emerging markets. </a:t>
            </a:r>
          </a:p>
          <a:p>
            <a:pPr eaLnBrk="1" hangingPunct="1">
              <a:spcBef>
                <a:spcPct val="0"/>
              </a:spcBef>
            </a:pPr>
            <a:endParaRPr lang="en-US" smtClean="0"/>
          </a:p>
        </p:txBody>
      </p:sp>
      <p:sp>
        <p:nvSpPr>
          <p:cNvPr id="91140" name="Slide Number Placeholder 3"/>
          <p:cNvSpPr>
            <a:spLocks noGrp="1"/>
          </p:cNvSpPr>
          <p:nvPr>
            <p:ph type="sldNum" sz="quarter" idx="5"/>
          </p:nvPr>
        </p:nvSpPr>
        <p:spPr bwMode="auto">
          <a:noFill/>
          <a:ln>
            <a:miter lim="800000"/>
            <a:headEnd/>
            <a:tailEnd/>
          </a:ln>
        </p:spPr>
        <p:txBody>
          <a:bodyPr/>
          <a:lstStyle/>
          <a:p>
            <a:fld id="{53EE4496-2DF2-454C-A315-C774B3997656}" type="slidenum">
              <a:rPr lang="en-US" smtClean="0"/>
              <a:pPr/>
              <a:t>24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Documentation </a:t>
            </a:r>
            <a:r>
              <a:rPr lang="en-US" smtClean="0"/>
              <a:t>refers to the official forms and other paperwork required in export transactions for shipping and customs procedures. The exporter usually first issues a </a:t>
            </a:r>
            <a:r>
              <a:rPr lang="en-US" i="1" smtClean="0"/>
              <a:t>quotation </a:t>
            </a:r>
            <a:r>
              <a:rPr lang="en-US" smtClean="0"/>
              <a:t>or </a:t>
            </a:r>
            <a:r>
              <a:rPr lang="en-US" i="1" smtClean="0"/>
              <a:t>pro forma invoice </a:t>
            </a:r>
            <a:r>
              <a:rPr lang="en-US" smtClean="0"/>
              <a:t>upon request by potential customers. It informs them about the price and description of the exporter’s product or service. The </a:t>
            </a:r>
            <a:r>
              <a:rPr lang="en-US" i="1" smtClean="0"/>
              <a:t>commercial invoice </a:t>
            </a:r>
            <a:r>
              <a:rPr lang="en-US" smtClean="0"/>
              <a:t>is the actual demand for payment issued by the exporter when a sale is made. Firms typically distribute exported goods by ocean transport, although some use air transport. The </a:t>
            </a:r>
            <a:r>
              <a:rPr lang="en-US" i="1" smtClean="0"/>
              <a:t>bill of lading </a:t>
            </a:r>
            <a:r>
              <a:rPr lang="en-US" smtClean="0"/>
              <a:t>is the basic contract between exporter and shipper. It authorizes a shipping company to transport the goods to the buyer’s destination and also serves as the importer’s receipt and proof of title for purchase of the goods. </a:t>
            </a:r>
          </a:p>
        </p:txBody>
      </p:sp>
      <p:sp>
        <p:nvSpPr>
          <p:cNvPr id="95236" name="Slide Number Placeholder 3"/>
          <p:cNvSpPr>
            <a:spLocks noGrp="1"/>
          </p:cNvSpPr>
          <p:nvPr>
            <p:ph type="sldNum" sz="quarter" idx="5"/>
          </p:nvPr>
        </p:nvSpPr>
        <p:spPr bwMode="auto">
          <a:noFill/>
          <a:ln>
            <a:miter lim="800000"/>
            <a:headEnd/>
            <a:tailEnd/>
          </a:ln>
        </p:spPr>
        <p:txBody>
          <a:bodyPr/>
          <a:lstStyle/>
          <a:p>
            <a:fld id="{E36A4324-99BD-48F6-9AD6-A0C554B73A57}" type="slidenum">
              <a:rPr lang="en-US" smtClean="0"/>
              <a:pPr/>
              <a:t>25</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p:spPr>
      </p:sp>
      <p:sp>
        <p:nvSpPr>
          <p:cNvPr id="962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shipper’s </a:t>
            </a:r>
            <a:r>
              <a:rPr lang="en-US" i="1" smtClean="0"/>
              <a:t>export declaration </a:t>
            </a:r>
            <a:r>
              <a:rPr lang="en-US" smtClean="0"/>
              <a:t>lists the contact information of the exporter and the buyer (or importer), as well as a full description of the products being shipped. Governments use it to ascertain the content of shipments, control exports, and compile statistics on the goods entering and leaving the country. The </a:t>
            </a:r>
            <a:r>
              <a:rPr lang="en-US" i="1" smtClean="0"/>
              <a:t>certificate of origin </a:t>
            </a:r>
            <a:r>
              <a:rPr lang="en-US" smtClean="0"/>
              <a:t>is the “birth certificate” of the goods being shipped and indicates the country where they originate. Exporters usually purchase an </a:t>
            </a:r>
            <a:r>
              <a:rPr lang="en-US" i="1" smtClean="0"/>
              <a:t>insurance certificate </a:t>
            </a:r>
            <a:r>
              <a:rPr lang="en-US" smtClean="0"/>
              <a:t>to protect the exported goods against damage, loss, pilferage (theft), and, in some cases, delay. The exporter typically entrusts the preparation of documents to an international freight forwarder, which are like travel agents for cargo. They assist exporters with tactical and procedural aspects of exporting such as logistics, packing, and labeling and arrange to have exported products cleared through customs and shipped to the buyer. Another important document is the </a:t>
            </a:r>
            <a:r>
              <a:rPr lang="en-US" i="1" smtClean="0"/>
              <a:t>license</a:t>
            </a:r>
            <a:r>
              <a:rPr lang="en-US" smtClean="0"/>
              <a:t>, a permission to export. National governments sometimes require exporters to obtain a license for reasons of national security and foreign policy. Governments usually don’t allow firms to export nuclear materials or harmful biological agents that can be used to create weapons. In addition, some governments impose sanctions on trade with certain countries as part of their foreign policy. Lastly, governments may forbid the export of certain types of essential goods, such as petroleum products, if they are in short supply in the home country. In 2010, Russia halted exports of certain grains, due to a shortage of foodstuffs in the country. </a:t>
            </a:r>
          </a:p>
          <a:p>
            <a:pPr eaLnBrk="1" hangingPunct="1">
              <a:spcBef>
                <a:spcPct val="0"/>
              </a:spcBef>
            </a:pPr>
            <a:endParaRPr lang="en-US" smtClean="0"/>
          </a:p>
        </p:txBody>
      </p:sp>
      <p:sp>
        <p:nvSpPr>
          <p:cNvPr id="96260" name="Slide Number Placeholder 3"/>
          <p:cNvSpPr>
            <a:spLocks noGrp="1"/>
          </p:cNvSpPr>
          <p:nvPr>
            <p:ph type="sldNum" sz="quarter" idx="5"/>
          </p:nvPr>
        </p:nvSpPr>
        <p:spPr bwMode="auto">
          <a:noFill/>
          <a:ln>
            <a:miter lim="800000"/>
            <a:headEnd/>
            <a:tailEnd/>
          </a:ln>
        </p:spPr>
        <p:txBody>
          <a:bodyPr/>
          <a:lstStyle/>
          <a:p>
            <a:fld id="{367C25AD-7BD9-4DBA-955F-88A4C7B14C40}" type="slidenum">
              <a:rPr lang="en-US" smtClean="0"/>
              <a:pPr/>
              <a:t>26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p:spPr>
      </p:sp>
      <p:sp>
        <p:nvSpPr>
          <p:cNvPr id="97283" name="Notes Placeholder 2"/>
          <p:cNvSpPr>
            <a:spLocks noGrp="1"/>
          </p:cNvSpPr>
          <p:nvPr>
            <p:ph type="body" idx="1"/>
          </p:nvPr>
        </p:nvSpPr>
        <p:spPr bwMode="auto">
          <a:xfrm>
            <a:off x="457200" y="4191000"/>
            <a:ext cx="6172200" cy="4114800"/>
          </a:xfrm>
          <a:noFill/>
        </p:spPr>
        <p:txBody>
          <a:bodyPr wrap="square" numCol="1" anchor="t" anchorCtr="0" compatLnSpc="1">
            <a:prstTxWarp prst="textNoShape">
              <a:avLst/>
            </a:prstTxWarp>
          </a:bodyPr>
          <a:lstStyle/>
          <a:p>
            <a:pPr eaLnBrk="1" hangingPunct="1">
              <a:lnSpc>
                <a:spcPct val="90000"/>
              </a:lnSpc>
              <a:spcBef>
                <a:spcPct val="0"/>
              </a:spcBef>
            </a:pPr>
            <a:r>
              <a:rPr lang="en-US" sz="1300" smtClean="0"/>
              <a:t>Exporting is the entry strategy responsible for the massive inflows and outflows that constitute global trade and generates substantial foreign exchange earnings for nations. Japan has benefited from export earnings for years. China has become the leading exporter in various sectors, providing enormous revenues to its economy. Smaller economies such as Belgium and Finland also add much to their foreign-exchange reserves from exporting and use them to pay for their sizable imports of foreign goods. When government agencies cite statistics on trade deficits, trade surpluses, and the volume of merchandise trade for individual countries, these data generally refer to firms’ collective exporting and importing activities. </a:t>
            </a:r>
            <a:br>
              <a:rPr lang="en-US" sz="1300" smtClean="0"/>
            </a:br>
            <a:r>
              <a:rPr lang="en-US" sz="1300" smtClean="0"/>
              <a:t>         For example, the United States is the primary export market for Canadian goods and accounts for some three-quarters of Canadian exports each year. The two-way trade between Canada and the United States represents the largest bilateral trade relationship in the world. China recently surpassed Europe, Japan, and the United States to become the world’s top exporter of information technology (IT) products. The speed of China’s ascent has been startling. In 1996, its exports of computers, mobile phones, and other IT goods amounted to only $36 billion. By 2008, the figure exceeded $300 billion. In the intervening years, almost all major Western IT firms had located much of their hardware production in China, primarily because of its low-cost manufacturing and capable factory workers. China’s success has occurred particularly at the expense of the United States from which direct IT exports have declined substantially in recent years.  </a:t>
            </a:r>
          </a:p>
          <a:p>
            <a:pPr eaLnBrk="1" hangingPunct="1">
              <a:lnSpc>
                <a:spcPct val="90000"/>
              </a:lnSpc>
              <a:spcBef>
                <a:spcPct val="0"/>
              </a:spcBef>
            </a:pPr>
            <a:endParaRPr lang="en-US" sz="1300" smtClean="0"/>
          </a:p>
        </p:txBody>
      </p:sp>
      <p:sp>
        <p:nvSpPr>
          <p:cNvPr id="97284" name="Slide Number Placeholder 3"/>
          <p:cNvSpPr>
            <a:spLocks noGrp="1"/>
          </p:cNvSpPr>
          <p:nvPr>
            <p:ph type="sldNum" sz="quarter" idx="5"/>
          </p:nvPr>
        </p:nvSpPr>
        <p:spPr bwMode="auto">
          <a:noFill/>
          <a:ln>
            <a:miter lim="800000"/>
            <a:headEnd/>
            <a:tailEnd/>
          </a:ln>
        </p:spPr>
        <p:txBody>
          <a:bodyPr/>
          <a:lstStyle/>
          <a:p>
            <a:fld id="{6E8E7E6B-1C50-4BD0-BD21-24E7D8B2FB66}" type="slidenum">
              <a:rPr lang="en-US" smtClean="0"/>
              <a:pPr/>
              <a:t>27</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p:spPr>
      </p:sp>
      <p:sp>
        <p:nvSpPr>
          <p:cNvPr id="993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99332" name="Slide Number Placeholder 3"/>
          <p:cNvSpPr>
            <a:spLocks noGrp="1"/>
          </p:cNvSpPr>
          <p:nvPr>
            <p:ph type="sldNum" sz="quarter" idx="5"/>
          </p:nvPr>
        </p:nvSpPr>
        <p:spPr bwMode="auto">
          <a:noFill/>
          <a:ln>
            <a:miter lim="800000"/>
            <a:headEnd/>
            <a:tailEnd/>
          </a:ln>
        </p:spPr>
        <p:txBody>
          <a:bodyPr/>
          <a:lstStyle/>
          <a:p>
            <a:fld id="{DFAF24FB-CC72-4387-86A0-0146CDDC6DF4}" type="slidenum">
              <a:rPr lang="en-US" smtClean="0"/>
              <a:pPr/>
              <a:t>28</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p:spPr>
      </p:sp>
      <p:sp>
        <p:nvSpPr>
          <p:cNvPr id="1003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100356" name="Slide Number Placeholder 3"/>
          <p:cNvSpPr>
            <a:spLocks noGrp="1"/>
          </p:cNvSpPr>
          <p:nvPr>
            <p:ph type="sldNum" sz="quarter" idx="5"/>
          </p:nvPr>
        </p:nvSpPr>
        <p:spPr bwMode="auto">
          <a:noFill/>
          <a:ln>
            <a:miter lim="800000"/>
            <a:headEnd/>
            <a:tailEnd/>
          </a:ln>
        </p:spPr>
        <p:txBody>
          <a:bodyPr/>
          <a:lstStyle/>
          <a:p>
            <a:fld id="{1E8CC9D7-7317-4BD9-BC02-77D4320DFE14}" type="slidenum">
              <a:rPr lang="en-US" smtClean="0"/>
              <a:pPr/>
              <a:t>29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65540" name="Slide Number Placeholder 3"/>
          <p:cNvSpPr>
            <a:spLocks noGrp="1"/>
          </p:cNvSpPr>
          <p:nvPr>
            <p:ph type="sldNum" sz="quarter" idx="5"/>
          </p:nvPr>
        </p:nvSpPr>
        <p:spPr bwMode="auto">
          <a:noFill/>
          <a:ln>
            <a:miter lim="800000"/>
            <a:headEnd/>
            <a:tailEnd/>
          </a:ln>
        </p:spPr>
        <p:txBody>
          <a:bodyPr/>
          <a:lstStyle/>
          <a:p>
            <a:fld id="{AF36315E-26E4-429C-9866-07BADE5C5B43}" type="slidenum">
              <a:rPr lang="en-US" smtClean="0"/>
              <a:pPr/>
              <a:t>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p:spPr>
      </p:sp>
      <p:sp>
        <p:nvSpPr>
          <p:cNvPr id="1013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90000"/>
              </a:lnSpc>
              <a:spcBef>
                <a:spcPct val="0"/>
              </a:spcBef>
            </a:pPr>
            <a:r>
              <a:rPr lang="en-US" smtClean="0"/>
              <a:t>Receiving payment can be more complicated in international business. Foreign currencies may be unstable, and/or governments may be reluctant to allow funds to leave the country. In the event of disputes, local laws and enforcement mechanisms may favor local companies over foreign firms. Some customers in developing economies may lack payment mechanisms such as credit cards and checking accounts. In advanced economies and many emerging markets, firms often extend credit to buyers with the assurance they will be paid. </a:t>
            </a:r>
            <a:r>
              <a:rPr lang="en-US" b="1" smtClean="0"/>
              <a:t/>
            </a:r>
            <a:br>
              <a:rPr lang="en-US" b="1" smtClean="0"/>
            </a:br>
            <a:r>
              <a:rPr lang="en-US" b="1" smtClean="0"/>
              <a:t>Cash in Advance </a:t>
            </a:r>
            <a:r>
              <a:rPr lang="en-US" smtClean="0"/>
              <a:t>When the exporter receives cash in advance, payment is collected before the goods are shipped to the customer. The main advantage is that the exporter need not worry about collection problems and can access the funds almost immediately upon concluding the sale. From the buyer’s standpoint, however, cash in advance is risky and may cause cash-flow problems. The buyer may hesitate for fear the exporter will not follow through with shipment, particularly if the buyer does not know the exporter well. For these reasons, cash in advance is unpopular with buyers and tends to discourage sales. Exporters who insist on it tend to lose out to competitors who offer more flexible payment terms.</a:t>
            </a:r>
          </a:p>
          <a:p>
            <a:pPr eaLnBrk="1" hangingPunct="1">
              <a:lnSpc>
                <a:spcPct val="90000"/>
              </a:lnSpc>
              <a:spcBef>
                <a:spcPct val="0"/>
              </a:spcBef>
            </a:pPr>
            <a:r>
              <a:rPr lang="en-US" b="1" smtClean="0"/>
              <a:t>Open Account </a:t>
            </a:r>
            <a:r>
              <a:rPr lang="en-US" smtClean="0"/>
              <a:t>When the exporter uses an </a:t>
            </a:r>
            <a:r>
              <a:rPr lang="en-US" i="1" smtClean="0"/>
              <a:t>open account</a:t>
            </a:r>
            <a:r>
              <a:rPr lang="en-US" smtClean="0"/>
              <a:t>, the buyer pays the exporter at some future time following receipt of the goods, in much the same way a retail customer pays a department store on account for products he or she has purchased. Because of the risk involved, exporters use this approach only with customers of longstanding or excellent credit, or with a subsidiary owned by the exporter. The exporter simply bills the customer, who is expected to pay under agreed terms at some future time. However, in international transactions, open account is risky, and the firm should structure such payment methods with care.</a:t>
            </a:r>
          </a:p>
          <a:p>
            <a:pPr eaLnBrk="1" hangingPunct="1">
              <a:lnSpc>
                <a:spcPct val="90000"/>
              </a:lnSpc>
              <a:spcBef>
                <a:spcPct val="0"/>
              </a:spcBef>
            </a:pPr>
            <a:endParaRPr lang="en-US" smtClean="0"/>
          </a:p>
        </p:txBody>
      </p:sp>
      <p:sp>
        <p:nvSpPr>
          <p:cNvPr id="101380" name="Slide Number Placeholder 3"/>
          <p:cNvSpPr>
            <a:spLocks noGrp="1"/>
          </p:cNvSpPr>
          <p:nvPr>
            <p:ph type="sldNum" sz="quarter" idx="5"/>
          </p:nvPr>
        </p:nvSpPr>
        <p:spPr bwMode="auto">
          <a:noFill/>
          <a:ln>
            <a:miter lim="800000"/>
            <a:headEnd/>
            <a:tailEnd/>
          </a:ln>
        </p:spPr>
        <p:txBody>
          <a:bodyPr/>
          <a:lstStyle/>
          <a:p>
            <a:fld id="{309B25A7-6FB0-444D-B263-322B8D2DC822}" type="slidenum">
              <a:rPr lang="en-US" smtClean="0"/>
              <a:pPr/>
              <a:t>30</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 documentary letter of credit, or simply a letter of credit, resolves some of the problems associated with cash in advance. Because it protects the interests of both seller and buyer, it has become the most popular method for getting paid in export transactions. Essentially, a </a:t>
            </a:r>
            <a:r>
              <a:rPr lang="en-US" b="1" smtClean="0"/>
              <a:t>letter of credit </a:t>
            </a:r>
            <a:r>
              <a:rPr lang="en-US" smtClean="0"/>
              <a:t>is a contract between the banks of the buyer and seller that ensures payment from the buyer to the seller upon receipt of an export shipment. It amounts to a substitution of each bank’s name and credit for the name and credit of the buyer and seller. The system works because virtually all banks have established relationships with correspondent banks around the world. Once established, an </a:t>
            </a:r>
            <a:r>
              <a:rPr lang="en-US" i="1" smtClean="0"/>
              <a:t>irrevocable letter of credit </a:t>
            </a:r>
            <a:r>
              <a:rPr lang="en-US" smtClean="0"/>
              <a:t>cannot be canceled without agreement of both buyer and seller. The selling firm will be paid as long as it fulfills its part of the agreement.</a:t>
            </a:r>
          </a:p>
          <a:p>
            <a:pPr eaLnBrk="1" hangingPunct="1">
              <a:spcBef>
                <a:spcPct val="0"/>
              </a:spcBef>
            </a:pPr>
            <a:r>
              <a:rPr lang="en-US" smtClean="0"/>
              <a:t>The letter of credit immediately establishes trust between buyer and seller. Among the countless firms that use it is Pinewood Healthcare (www.pinewood.ie), a pharmaceutical firm. Exports account for 70 percent of Pinewood’s sales. When the firm first started exporting to Africa, it sometimes experienced difficulties getting paid. The situation improved greatly when it began contracting sales via letter of credit.</a:t>
            </a:r>
            <a:r>
              <a:rPr lang="en-US" baseline="30000" smtClean="0"/>
              <a:t>11</a:t>
            </a:r>
            <a:r>
              <a:rPr lang="en-US" smtClean="0"/>
              <a:t> The letter of credit also specifies the documents the exporter is required to present, such as a bill of lading, commercial invoice, and certificate of insurance. Before making a payment, the buyer’s bank verifies that all documents meet the requirements the buyer and seller agreed to in the letter of credit. If not, the discrepancy must be resolved before the bank makes the payment.</a:t>
            </a:r>
          </a:p>
          <a:p>
            <a:pPr eaLnBrk="1" hangingPunct="1">
              <a:spcBef>
                <a:spcPct val="0"/>
              </a:spcBef>
            </a:pPr>
            <a:endParaRPr lang="en-US" smtClean="0"/>
          </a:p>
        </p:txBody>
      </p:sp>
      <p:sp>
        <p:nvSpPr>
          <p:cNvPr id="102404" name="Slide Number Placeholder 3"/>
          <p:cNvSpPr>
            <a:spLocks noGrp="1"/>
          </p:cNvSpPr>
          <p:nvPr>
            <p:ph type="sldNum" sz="quarter" idx="5"/>
          </p:nvPr>
        </p:nvSpPr>
        <p:spPr bwMode="auto">
          <a:noFill/>
          <a:ln>
            <a:miter lim="800000"/>
            <a:headEnd/>
            <a:tailEnd/>
          </a:ln>
        </p:spPr>
        <p:txBody>
          <a:bodyPr/>
          <a:lstStyle/>
          <a:p>
            <a:fld id="{559AECDA-E8F8-4D69-85DC-0D0EAC4FD109}" type="slidenum">
              <a:rPr lang="en-US" smtClean="0"/>
              <a:pPr/>
              <a:t>31</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p:spPr>
      </p:sp>
      <p:sp>
        <p:nvSpPr>
          <p:cNvPr id="103427" name="Notes Placeholder 2"/>
          <p:cNvSpPr>
            <a:spLocks noGrp="1"/>
          </p:cNvSpPr>
          <p:nvPr>
            <p:ph type="body" idx="1"/>
          </p:nvPr>
        </p:nvSpPr>
        <p:spPr bwMode="auto">
          <a:xfrm>
            <a:off x="304800" y="4267200"/>
            <a:ext cx="6172200" cy="4495800"/>
          </a:xfrm>
          <a:noFill/>
        </p:spPr>
        <p:txBody>
          <a:bodyPr wrap="square" numCol="1" anchor="t" anchorCtr="0" compatLnSpc="1">
            <a:prstTxWarp prst="textNoShape">
              <a:avLst/>
            </a:prstTxWarp>
          </a:bodyPr>
          <a:lstStyle/>
          <a:p>
            <a:pPr eaLnBrk="1" hangingPunct="1">
              <a:spcBef>
                <a:spcPct val="0"/>
              </a:spcBef>
            </a:pPr>
            <a:r>
              <a:rPr lang="en-US" smtClean="0"/>
              <a:t>The ability to finance a sale is often a factor that differentiates successful exporters from other firms. If a competitor offers better terms for a similar product, the exporter may lose sales. The ability to offer attractive payment terms is often necessary to generate sales. Four key factors determine the cost of financing for export sales:</a:t>
            </a:r>
          </a:p>
          <a:p>
            <a:pPr eaLnBrk="1" hangingPunct="1">
              <a:spcBef>
                <a:spcPct val="0"/>
              </a:spcBef>
            </a:pPr>
            <a:r>
              <a:rPr lang="en-US" b="1" smtClean="0"/>
              <a:t>1. </a:t>
            </a:r>
            <a:r>
              <a:rPr lang="en-US" i="1" smtClean="0"/>
              <a:t>Creditworthiness of the exporter. </a:t>
            </a:r>
            <a:r>
              <a:rPr lang="en-US" smtClean="0"/>
              <a:t>Firms with little collateral or minimal international experience, or large export orders that exceed their manufacturing capacity, may encounter difficulty in obtaining financing from banks and other lenders at reasonable interest rates, or they may not receive financing at all.</a:t>
            </a:r>
          </a:p>
          <a:p>
            <a:pPr eaLnBrk="1" hangingPunct="1">
              <a:spcBef>
                <a:spcPct val="0"/>
              </a:spcBef>
            </a:pPr>
            <a:r>
              <a:rPr lang="en-US" b="1" smtClean="0"/>
              <a:t>2. </a:t>
            </a:r>
            <a:r>
              <a:rPr lang="en-US" i="1" smtClean="0"/>
              <a:t>Creditworthiness of the importer. </a:t>
            </a:r>
            <a:r>
              <a:rPr lang="en-US" smtClean="0"/>
              <a:t>An export sales transaction often hinges on the ability of the buyer to obtain sufficient funds to purchase the goods. Some buyers, particularly from developing economies or countries with currency controls, may be unable to secure financing through letters of credit.</a:t>
            </a:r>
          </a:p>
          <a:p>
            <a:pPr eaLnBrk="1" hangingPunct="1">
              <a:spcBef>
                <a:spcPct val="0"/>
              </a:spcBef>
            </a:pPr>
            <a:r>
              <a:rPr lang="en-US" b="1" smtClean="0"/>
              <a:t>3. </a:t>
            </a:r>
            <a:r>
              <a:rPr lang="en-US" i="1" smtClean="0"/>
              <a:t>Riskiness of the sale. </a:t>
            </a:r>
            <a:r>
              <a:rPr lang="en-US" smtClean="0"/>
              <a:t>Banks are reluctant to loan funds for risky transactions, and international sales are usually more risky than domestic ones. Riskiness is a function of the value and marketability of the good being sold, the extent of uncertainty surrounding the sale, the degree of political and economic stability in the buyer’s country, and the likelihood the loan will be repaid.</a:t>
            </a:r>
          </a:p>
          <a:p>
            <a:pPr eaLnBrk="1" hangingPunct="1">
              <a:spcBef>
                <a:spcPct val="0"/>
              </a:spcBef>
            </a:pPr>
            <a:r>
              <a:rPr lang="en-US" b="1" smtClean="0"/>
              <a:t>4. </a:t>
            </a:r>
            <a:r>
              <a:rPr lang="en-US" i="1" smtClean="0"/>
              <a:t>Timing of the sale </a:t>
            </a:r>
            <a:r>
              <a:rPr lang="en-US" smtClean="0"/>
              <a:t>influences the cost of financing. In international trade, the exporter usually wants to be paid as soon as possible, while the buyer prefers to delay payment, especially until it has received or resold the goods. In some industries, the length of time to complete a sale may be considerable. A common challenge arises when the firm receives an unusually large order from a foreign buyer and needs to draw on substantial working capital to fill it. This is particularly burdensome for resource-constrained SMEs.</a:t>
            </a:r>
          </a:p>
          <a:p>
            <a:pPr eaLnBrk="1" hangingPunct="1">
              <a:spcBef>
                <a:spcPct val="0"/>
              </a:spcBef>
            </a:pPr>
            <a:endParaRPr lang="en-US" smtClean="0"/>
          </a:p>
        </p:txBody>
      </p:sp>
      <p:sp>
        <p:nvSpPr>
          <p:cNvPr id="103428" name="Slide Number Placeholder 3"/>
          <p:cNvSpPr>
            <a:spLocks noGrp="1"/>
          </p:cNvSpPr>
          <p:nvPr>
            <p:ph type="sldNum" sz="quarter" idx="5"/>
          </p:nvPr>
        </p:nvSpPr>
        <p:spPr bwMode="auto">
          <a:noFill/>
          <a:ln>
            <a:miter lim="800000"/>
            <a:headEnd/>
            <a:tailEnd/>
          </a:ln>
        </p:spPr>
        <p:txBody>
          <a:bodyPr/>
          <a:lstStyle/>
          <a:p>
            <a:fld id="{8A3EF398-119C-437D-BEC3-C01188A65324}" type="slidenum">
              <a:rPr lang="en-US" smtClean="0"/>
              <a:pPr/>
              <a:t>32</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152400" y="4191000"/>
            <a:ext cx="6400800" cy="4953000"/>
          </a:xfrm>
        </p:spPr>
        <p:txBody>
          <a:bodyPr>
            <a:normAutofit lnSpcReduction="10000"/>
          </a:bodyPr>
          <a:lstStyle/>
          <a:p>
            <a:pPr eaLnBrk="1" fontAlgn="auto" hangingPunct="1">
              <a:spcBef>
                <a:spcPts val="0"/>
              </a:spcBef>
              <a:spcAft>
                <a:spcPts val="0"/>
              </a:spcAft>
              <a:defRPr/>
            </a:pPr>
            <a:r>
              <a:rPr lang="en-US" dirty="0" smtClean="0"/>
              <a:t>Many MNEs have pursued nontraditional trade deals since the 1960s, not only in developing economies that lack hard currencies but also in industrialized nations. While the exact extent of countertrade is unknown, some observers estimate it accounts for as much as one-third of all world trade. Countertrade deals are common in large-scale government procurement projects. For example, countertrade has been mandatory for all Australian federal government foreign purchases of more than 2.5 million Australian dollars. In South Korea, countertrade is mandated for government telecommunications and defense procurement exceeding $1 million. In Asia, Indonesia led the way early by requiring countertrade for large-scale public sector purchases. Eastern European nations and Russia have practiced barter and countertrade transactions for many years. Countertrade occurs in response to two primary factors. First is the chronic shortage of hard currency which is common to developing economies. Second is the lack of international marketing prowess among developing economy firms. Countertrade enables such firms to generate hard currency and access markets that might otherwise be inaccessible to them. </a:t>
            </a:r>
          </a:p>
          <a:p>
            <a:pPr eaLnBrk="1" fontAlgn="auto" hangingPunct="1">
              <a:spcBef>
                <a:spcPts val="0"/>
              </a:spcBef>
              <a:spcAft>
                <a:spcPts val="0"/>
              </a:spcAft>
              <a:defRPr/>
            </a:pPr>
            <a:r>
              <a:rPr lang="en-US" dirty="0" smtClean="0"/>
              <a:t> Firms can encounter five problems in countertrade.</a:t>
            </a:r>
          </a:p>
          <a:p>
            <a:pPr eaLnBrk="1" fontAlgn="auto" hangingPunct="1">
              <a:spcBef>
                <a:spcPts val="0"/>
              </a:spcBef>
              <a:spcAft>
                <a:spcPts val="0"/>
              </a:spcAft>
              <a:defRPr/>
            </a:pPr>
            <a:r>
              <a:rPr lang="en-US" b="1" dirty="0" smtClean="0"/>
              <a:t>1. </a:t>
            </a:r>
            <a:r>
              <a:rPr lang="en-US" dirty="0" smtClean="0"/>
              <a:t>The goods the customer offers may be poor quality, with limited sales potential.</a:t>
            </a:r>
          </a:p>
          <a:p>
            <a:pPr eaLnBrk="1" fontAlgn="auto" hangingPunct="1">
              <a:spcBef>
                <a:spcPts val="0"/>
              </a:spcBef>
              <a:spcAft>
                <a:spcPts val="0"/>
              </a:spcAft>
              <a:defRPr/>
            </a:pPr>
            <a:r>
              <a:rPr lang="en-US" b="1" dirty="0" smtClean="0"/>
              <a:t>2. </a:t>
            </a:r>
            <a:r>
              <a:rPr lang="en-US" dirty="0" smtClean="0"/>
              <a:t>It is often difficult to put a market value on goods that the customer offers, because they are typically commodities or low-quality manufactured products. In addition, the buyer may not have the opportunity to inspect the goods or analyze their marketability.</a:t>
            </a:r>
          </a:p>
          <a:p>
            <a:pPr eaLnBrk="1" fontAlgn="auto" hangingPunct="1">
              <a:spcBef>
                <a:spcPts val="0"/>
              </a:spcBef>
              <a:spcAft>
                <a:spcPts val="0"/>
              </a:spcAft>
              <a:defRPr/>
            </a:pPr>
            <a:r>
              <a:rPr lang="en-US" b="1" dirty="0" smtClean="0"/>
              <a:t>3. </a:t>
            </a:r>
            <a:r>
              <a:rPr lang="en-US" dirty="0" smtClean="0"/>
              <a:t>Each party to the transaction will tend to pad its prices, anticipating that their counterpart will do the same. The seller may then experience difficulty re-selling the commodities it receives as payment. In a typical scenario, General Electric (GE) will place the products it receives as payment in countertrade (furniture, tomato paste) with a broker who sells them in world markets for a commission. Consequently, GE will build the cost of disposing of the goods into the price it quotes to the buyer. The buyer, anticipating that GE will quote a price on the high end, will pass the extra cost on to its customers. Thus, the resulting transaction between GE and the buyer is inefficient.</a:t>
            </a:r>
          </a:p>
          <a:p>
            <a:pPr eaLnBrk="1" fontAlgn="auto" hangingPunct="1">
              <a:spcBef>
                <a:spcPts val="0"/>
              </a:spcBef>
              <a:spcAft>
                <a:spcPts val="0"/>
              </a:spcAft>
              <a:defRPr/>
            </a:pPr>
            <a:r>
              <a:rPr lang="en-US" b="1" dirty="0" smtClean="0"/>
              <a:t>4. </a:t>
            </a:r>
            <a:r>
              <a:rPr lang="en-US" dirty="0" smtClean="0"/>
              <a:t>Countertrade is usually complex, cumbersome, and time-consuming. Deals are often difficult to bring to fruition. </a:t>
            </a:r>
            <a:r>
              <a:rPr lang="en-US" b="1" dirty="0" smtClean="0"/>
              <a:t>5. </a:t>
            </a:r>
            <a:r>
              <a:rPr lang="en-US" dirty="0" smtClean="0"/>
              <a:t>Government rules can make countertrade highly bureaucratic and often prove frustrating for the exporting firm.</a:t>
            </a:r>
            <a:endParaRPr lang="en-US" dirty="0"/>
          </a:p>
        </p:txBody>
      </p:sp>
      <p:sp>
        <p:nvSpPr>
          <p:cNvPr id="108548" name="Slide Number Placeholder 3"/>
          <p:cNvSpPr>
            <a:spLocks noGrp="1"/>
          </p:cNvSpPr>
          <p:nvPr>
            <p:ph type="sldNum" sz="quarter" idx="5"/>
          </p:nvPr>
        </p:nvSpPr>
        <p:spPr bwMode="auto">
          <a:noFill/>
          <a:ln>
            <a:miter lim="800000"/>
            <a:headEnd/>
            <a:tailEnd/>
          </a:ln>
        </p:spPr>
        <p:txBody>
          <a:bodyPr/>
          <a:lstStyle/>
          <a:p>
            <a:fld id="{68EC87B4-2F9A-4208-912E-CBDC353D6B79}" type="slidenum">
              <a:rPr lang="en-US" smtClean="0"/>
              <a:pPr/>
              <a:t>33</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p:spPr>
      </p:sp>
      <p:sp>
        <p:nvSpPr>
          <p:cNvPr id="109571" name="Notes Placeholder 2"/>
          <p:cNvSpPr>
            <a:spLocks noGrp="1"/>
          </p:cNvSpPr>
          <p:nvPr>
            <p:ph type="body" idx="1"/>
          </p:nvPr>
        </p:nvSpPr>
        <p:spPr bwMode="auto">
          <a:xfrm>
            <a:off x="381000" y="4343400"/>
            <a:ext cx="5943600" cy="4114800"/>
          </a:xfrm>
          <a:noFill/>
        </p:spPr>
        <p:txBody>
          <a:bodyPr wrap="square" numCol="1" anchor="t" anchorCtr="0" compatLnSpc="1">
            <a:prstTxWarp prst="textNoShape">
              <a:avLst/>
            </a:prstTxWarp>
          </a:bodyPr>
          <a:lstStyle/>
          <a:p>
            <a:pPr eaLnBrk="1" hangingPunct="1">
              <a:spcBef>
                <a:spcPct val="0"/>
              </a:spcBef>
            </a:pPr>
            <a:r>
              <a:rPr lang="en-US" smtClean="0"/>
              <a:t>There are four main types of countertrade: barter, compensation deals, counterpurchase, and buy-back agreements.</a:t>
            </a:r>
          </a:p>
          <a:p>
            <a:pPr eaLnBrk="1" hangingPunct="1">
              <a:spcBef>
                <a:spcPct val="0"/>
              </a:spcBef>
            </a:pPr>
            <a:r>
              <a:rPr lang="en-US" b="1" smtClean="0"/>
              <a:t>Barter</a:t>
            </a:r>
            <a:r>
              <a:rPr lang="en-US" smtClean="0"/>
              <a:t>—the oldest form of trade—is the direct exchange of goods without any money. </a:t>
            </a:r>
            <a:br>
              <a:rPr lang="en-US" smtClean="0"/>
            </a:br>
            <a:r>
              <a:rPr lang="en-US" b="1" smtClean="0"/>
              <a:t>Compensation deals </a:t>
            </a:r>
            <a:r>
              <a:rPr lang="en-US" smtClean="0"/>
              <a:t>include payment in both goods and cash. For example, a company may sell its equipment to the government of Brazil and receive half the payment in hard currency and the other half in merchandise.</a:t>
            </a:r>
          </a:p>
          <a:p>
            <a:pPr eaLnBrk="1" hangingPunct="1">
              <a:spcBef>
                <a:spcPct val="0"/>
              </a:spcBef>
            </a:pPr>
            <a:r>
              <a:rPr lang="en-US" b="1" smtClean="0"/>
              <a:t>Counterpurchase</a:t>
            </a:r>
            <a:r>
              <a:rPr lang="en-US" smtClean="0"/>
              <a:t>, also known as a back-to-back transaction or offset agreement, requires two distinct contracts. In the first, the seller agrees to a set price for goods and receives cash from the buyer. However, this first deal is contingent on a second contract wherein the seller also agrees to purchase goods from the buyer (or produce and assemble a certain proportion of goods in the buyer’s country) for the same cash amount as the first transaction or a set percentage of it. If the two exchanges are not of equal value, the difference can be paid in cash. Counterpurchase is common in the defense industry, where a government purchasing military hardware might require a defense contractor to purchase some local products or contribute to local employment.</a:t>
            </a:r>
          </a:p>
          <a:p>
            <a:pPr eaLnBrk="1" hangingPunct="1">
              <a:spcBef>
                <a:spcPct val="0"/>
              </a:spcBef>
            </a:pPr>
            <a:r>
              <a:rPr lang="en-US" smtClean="0"/>
              <a:t>Finally, in a product </a:t>
            </a:r>
            <a:r>
              <a:rPr lang="en-US" b="1" smtClean="0"/>
              <a:t>buy-back agreement</a:t>
            </a:r>
            <a:r>
              <a:rPr lang="en-US" smtClean="0"/>
              <a:t>, the seller agrees to supply technology or equipment to construct a facility and receives payment in the form of goods produced by the facility. For example, the seller might design and construct a factory in the buyer’s country to manufacture tractors. The seller is compensated by receiving finished tractors from the factory it built, which it then sells in world markets. In essence, the original transaction trades goods and services that produce other goods and services, which are then received in payment. </a:t>
            </a:r>
          </a:p>
          <a:p>
            <a:pPr eaLnBrk="1" hangingPunct="1">
              <a:spcBef>
                <a:spcPct val="0"/>
              </a:spcBef>
            </a:pPr>
            <a:endParaRPr lang="en-US" smtClean="0"/>
          </a:p>
        </p:txBody>
      </p:sp>
      <p:sp>
        <p:nvSpPr>
          <p:cNvPr id="109572" name="Slide Number Placeholder 3"/>
          <p:cNvSpPr>
            <a:spLocks noGrp="1"/>
          </p:cNvSpPr>
          <p:nvPr>
            <p:ph type="sldNum" sz="quarter" idx="5"/>
          </p:nvPr>
        </p:nvSpPr>
        <p:spPr bwMode="auto">
          <a:noFill/>
          <a:ln>
            <a:miter lim="800000"/>
            <a:headEnd/>
            <a:tailEnd/>
          </a:ln>
        </p:spPr>
        <p:txBody>
          <a:bodyPr/>
          <a:lstStyle/>
          <a:p>
            <a:fld id="{1F6C16B0-BB51-4CE5-B2D6-2B780C186319}" type="slidenum">
              <a:rPr lang="en-US" smtClean="0"/>
              <a:pPr/>
              <a:t>34</a:t>
            </a:fld>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p:spPr>
      </p:sp>
      <p:sp>
        <p:nvSpPr>
          <p:cNvPr id="1105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Caterpillar exported earth-moving equipment to Venezuela. In exchange, the Venezuelan government gave Caterpillar 350,000 tons of iron ore. Middle Eastern countries occasionally pay for imported goods with crude oil, as when Saudi Arabia purchased jets from Boeing. Also called two-way or reciprocal trade, countertrade operates on the principle, “I’ll buy your products if you’ll buy mine.” Typically, the focal firm is a Western company, say General Electric (GE), that wishes to sell its products or technology—for example, jet engines—to a developing-country government. In one case, the Indonesian government experienced a shortage of convertible currencies (for example, the U.S. dollar, the euro, the pound). Unable to pay in cash, it asked GE to accept some local products as partial payment. Typically the products developing countries offer are commodities (for example, agricultural grains, minerals, or manufactured goods with limited international sales potential). If a firm agrees to take these products, it must sell them in order to get paid or ask a countertrade broker to sell them on its behalf. Countertrade transactions are generally more complicated than conventional cash-for-goods trade. Multiple transactions may take years to complete. Philip Morris exported cigarettes to Russia for which it received industrial chemicals as payment. It shipped the chemicals to China and received glassware in exchange that it then sold for cash in North America. As payment for its exports, Coca-Cola at one point received tomato paste from buyers in Turkey and beer from buyers in Poland.   </a:t>
            </a:r>
          </a:p>
          <a:p>
            <a:pPr eaLnBrk="1" hangingPunct="1">
              <a:spcBef>
                <a:spcPct val="0"/>
              </a:spcBef>
            </a:pPr>
            <a:endParaRPr lang="en-US" dirty="0" smtClean="0"/>
          </a:p>
        </p:txBody>
      </p:sp>
      <p:sp>
        <p:nvSpPr>
          <p:cNvPr id="110596" name="Slide Number Placeholder 3"/>
          <p:cNvSpPr>
            <a:spLocks noGrp="1"/>
          </p:cNvSpPr>
          <p:nvPr>
            <p:ph type="sldNum" sz="quarter" idx="5"/>
          </p:nvPr>
        </p:nvSpPr>
        <p:spPr bwMode="auto">
          <a:noFill/>
          <a:ln>
            <a:miter lim="800000"/>
            <a:headEnd/>
            <a:tailEnd/>
          </a:ln>
        </p:spPr>
        <p:txBody>
          <a:bodyPr/>
          <a:lstStyle/>
          <a:p>
            <a:fld id="{8A83BFED-DCE5-4271-B49F-60E16A71D5C0}" type="slidenum">
              <a:rPr lang="en-US" smtClean="0"/>
              <a:pPr/>
              <a:t>35</a:t>
            </a:fld>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p:spPr>
      </p:sp>
      <p:sp>
        <p:nvSpPr>
          <p:cNvPr id="1116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There are five reasons to consider countertrade.</a:t>
            </a:r>
          </a:p>
          <a:p>
            <a:pPr eaLnBrk="1" hangingPunct="1">
              <a:spcBef>
                <a:spcPct val="0"/>
              </a:spcBef>
            </a:pPr>
            <a:r>
              <a:rPr lang="en-US" b="1" smtClean="0"/>
              <a:t>1. </a:t>
            </a:r>
            <a:r>
              <a:rPr lang="en-US" smtClean="0"/>
              <a:t>The alternative may be no trade at all, as in the case of mandated countertrade.</a:t>
            </a:r>
          </a:p>
          <a:p>
            <a:pPr eaLnBrk="1" hangingPunct="1">
              <a:spcBef>
                <a:spcPct val="0"/>
              </a:spcBef>
            </a:pPr>
            <a:r>
              <a:rPr lang="en-US" b="1" smtClean="0"/>
              <a:t>2. </a:t>
            </a:r>
            <a:r>
              <a:rPr lang="en-US" smtClean="0"/>
              <a:t>Countertrade can help the firm get a foothold in new markets, leading to new customer relationships. For example, in the mining industry, certain types of minerals are available only in developing economies. Mining rights may be available only to firms willing to countertrade.</a:t>
            </a:r>
          </a:p>
          <a:p>
            <a:pPr eaLnBrk="1" hangingPunct="1">
              <a:spcBef>
                <a:spcPct val="0"/>
              </a:spcBef>
            </a:pPr>
            <a:r>
              <a:rPr lang="en-US" b="1" smtClean="0"/>
              <a:t>3. </a:t>
            </a:r>
            <a:r>
              <a:rPr lang="en-US" smtClean="0"/>
              <a:t>Many firms use countertrade creatively to develop new sources of supply. The firm may develop new suppliers in the process.</a:t>
            </a:r>
          </a:p>
          <a:p>
            <a:pPr eaLnBrk="1" hangingPunct="1">
              <a:spcBef>
                <a:spcPct val="0"/>
              </a:spcBef>
            </a:pPr>
            <a:r>
              <a:rPr lang="en-US" b="1" smtClean="0"/>
              <a:t>4. </a:t>
            </a:r>
            <a:r>
              <a:rPr lang="en-US" smtClean="0"/>
              <a:t>Firms have used countertrade as a way of repatriating profits frozen in a foreign subsidiary operation’s blocked accounts. Otherwise unable to access its funds, the firm will scout the local market for products it can successfully export. General Motors’ former Motors Trading subsidiary was created to generate trade credits—that is, sell its vehicles in return for contributing to exports of merchandise originating from that country.</a:t>
            </a:r>
          </a:p>
          <a:p>
            <a:pPr eaLnBrk="1" hangingPunct="1">
              <a:spcBef>
                <a:spcPct val="0"/>
              </a:spcBef>
            </a:pPr>
            <a:r>
              <a:rPr lang="en-US" b="1" smtClean="0"/>
              <a:t>5. </a:t>
            </a:r>
            <a:r>
              <a:rPr lang="en-US" smtClean="0"/>
              <a:t>Firms may succeed in developing managers comfortable with a trading mentality. Multinational enterprises such as GM, GE, Siemens, and Toshiba have set up separate divisions to develop global managers who are entrepreneurial, innovative, politically connected, and highly knowledgeable about a range of commodities and tradable goods. These firms recognize the value of such attributes for pursuing international deals and attempt to foster them by engaging their managers in countertrade. Acquired skills contribute to international performance, not only in countertrade deals, but in various other cross-border transactions as well.</a:t>
            </a:r>
          </a:p>
          <a:p>
            <a:pPr eaLnBrk="1" hangingPunct="1">
              <a:spcBef>
                <a:spcPct val="0"/>
              </a:spcBef>
            </a:pPr>
            <a:endParaRPr lang="en-US" smtClean="0"/>
          </a:p>
        </p:txBody>
      </p:sp>
      <p:sp>
        <p:nvSpPr>
          <p:cNvPr id="111620" name="Slide Number Placeholder 3"/>
          <p:cNvSpPr>
            <a:spLocks noGrp="1"/>
          </p:cNvSpPr>
          <p:nvPr>
            <p:ph type="sldNum" sz="quarter" idx="5"/>
          </p:nvPr>
        </p:nvSpPr>
        <p:spPr bwMode="auto">
          <a:noFill/>
          <a:ln>
            <a:miter lim="800000"/>
            <a:headEnd/>
            <a:tailEnd/>
          </a:ln>
        </p:spPr>
        <p:txBody>
          <a:bodyPr/>
          <a:lstStyle/>
          <a:p>
            <a:fld id="{4C109A42-D334-40CC-B070-2D64CDB25047}" type="slidenum">
              <a:rPr lang="en-US" smtClean="0"/>
              <a:pPr/>
              <a:t>36</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dirty="0" smtClean="0"/>
              <a:t>Trade of products and services </a:t>
            </a:r>
            <a:r>
              <a:rPr lang="en-US" dirty="0" smtClean="0"/>
              <a:t>are generally </a:t>
            </a:r>
            <a:r>
              <a:rPr lang="en-US" i="1" dirty="0" smtClean="0"/>
              <a:t>home-based </a:t>
            </a:r>
            <a:r>
              <a:rPr lang="en-US" dirty="0" smtClean="0"/>
              <a:t>international exchange activities, such as </a:t>
            </a:r>
            <a:r>
              <a:rPr lang="en-US" i="1" dirty="0" smtClean="0"/>
              <a:t>global sourcing, exporting, </a:t>
            </a:r>
            <a:r>
              <a:rPr lang="en-US" dirty="0" smtClean="0"/>
              <a:t>and </a:t>
            </a:r>
            <a:r>
              <a:rPr lang="en-US" i="1" dirty="0" smtClean="0"/>
              <a:t>countertrade</a:t>
            </a:r>
            <a:r>
              <a:rPr lang="en-US" dirty="0" smtClean="0"/>
              <a:t>. </a:t>
            </a:r>
            <a:r>
              <a:rPr lang="en-US" b="1" dirty="0" smtClean="0"/>
              <a:t>Importing </a:t>
            </a:r>
            <a:r>
              <a:rPr lang="en-US" dirty="0" smtClean="0"/>
              <a:t>or </a:t>
            </a:r>
            <a:r>
              <a:rPr lang="en-US" b="1" dirty="0" smtClean="0"/>
              <a:t>Global sourcing</a:t>
            </a:r>
            <a:r>
              <a:rPr lang="en-US" dirty="0" smtClean="0"/>
              <a:t>, also known as </a:t>
            </a:r>
            <a:r>
              <a:rPr lang="en-US" i="1" dirty="0" smtClean="0"/>
              <a:t>global procurement</a:t>
            </a:r>
            <a:r>
              <a:rPr lang="en-US" dirty="0" smtClean="0"/>
              <a:t>, or </a:t>
            </a:r>
            <a:r>
              <a:rPr lang="en-US" i="1" dirty="0" smtClean="0"/>
              <a:t>global purchasing</a:t>
            </a:r>
            <a:r>
              <a:rPr lang="en-US" dirty="0" smtClean="0"/>
              <a:t>, is the strategy of buying products and services from foreign sources and bringing them into the home country or a third country. While sourcing and importing represent an inbound flow, exporting represents </a:t>
            </a:r>
            <a:r>
              <a:rPr lang="en-US" i="1" dirty="0" smtClean="0"/>
              <a:t>outbound </a:t>
            </a:r>
            <a:r>
              <a:rPr lang="en-US" dirty="0" smtClean="0"/>
              <a:t>international business. Thus, </a:t>
            </a:r>
            <a:r>
              <a:rPr lang="en-US" b="1" dirty="0" smtClean="0"/>
              <a:t>exporting </a:t>
            </a:r>
            <a:r>
              <a:rPr lang="en-US" dirty="0" smtClean="0"/>
              <a:t>refers to the strategy of producing products or services in one country (often the producer’s home country) and selling and distributing them to customers located in other countries. In both global sourcing and exporting, the firm manages its international operations largely from the home country. </a:t>
            </a:r>
            <a:r>
              <a:rPr lang="en-US" b="1" dirty="0" smtClean="0"/>
              <a:t> Countertrade </a:t>
            </a:r>
            <a:r>
              <a:rPr lang="en-US" dirty="0" smtClean="0"/>
              <a:t>refers to an international business transaction in which full or partial payments are made in kind rather than cash. That is, instead of receiving money as payment for exported products, the firm receives other products or commodities. </a:t>
            </a:r>
          </a:p>
          <a:p>
            <a:pPr eaLnBrk="1" hangingPunct="1">
              <a:spcBef>
                <a:spcPct val="0"/>
              </a:spcBef>
            </a:pPr>
            <a:endParaRPr lang="en-US" dirty="0" smtClean="0"/>
          </a:p>
        </p:txBody>
      </p:sp>
      <p:sp>
        <p:nvSpPr>
          <p:cNvPr id="67588" name="Slide Number Placeholder 3"/>
          <p:cNvSpPr>
            <a:spLocks noGrp="1"/>
          </p:cNvSpPr>
          <p:nvPr>
            <p:ph type="sldNum" sz="quarter" idx="5"/>
          </p:nvPr>
        </p:nvSpPr>
        <p:spPr bwMode="auto">
          <a:noFill/>
          <a:ln>
            <a:miter lim="800000"/>
            <a:headEnd/>
            <a:tailEnd/>
          </a:ln>
        </p:spPr>
        <p:txBody>
          <a:bodyPr/>
          <a:lstStyle/>
          <a:p>
            <a:fld id="{2F3AD15B-A90D-4FE2-84B1-FD31F880B59A}"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Equity or ownership-based international business activities </a:t>
            </a:r>
            <a:r>
              <a:rPr lang="en-US" smtClean="0"/>
              <a:t>typically are </a:t>
            </a:r>
            <a:r>
              <a:rPr lang="en-US" i="1" smtClean="0"/>
              <a:t>foreign direct investment (FDI) </a:t>
            </a:r>
            <a:r>
              <a:rPr lang="en-US" smtClean="0"/>
              <a:t>and equity-based </a:t>
            </a:r>
            <a:r>
              <a:rPr lang="en-US" i="1" smtClean="0"/>
              <a:t>collaborative ventures</a:t>
            </a:r>
            <a:r>
              <a:rPr lang="en-US" smtClean="0"/>
              <a:t>. In contrast to home-based international operations, the firm establishes a presence in the foreign market by investing capital in and securing ownership of a factory, subsidiary, or other facility there. Collaborative ventures include joint ventures in which the firm makes similar equity investments abroad but in partnership with another company. </a:t>
            </a:r>
          </a:p>
          <a:p>
            <a:pPr eaLnBrk="1" hangingPunct="1">
              <a:spcBef>
                <a:spcPct val="0"/>
              </a:spcBef>
            </a:pPr>
            <a:endParaRPr lang="en-US" smtClean="0"/>
          </a:p>
        </p:txBody>
      </p:sp>
      <p:sp>
        <p:nvSpPr>
          <p:cNvPr id="68612" name="Slide Number Placeholder 3"/>
          <p:cNvSpPr>
            <a:spLocks noGrp="1"/>
          </p:cNvSpPr>
          <p:nvPr>
            <p:ph type="sldNum" sz="quarter" idx="5"/>
          </p:nvPr>
        </p:nvSpPr>
        <p:spPr bwMode="auto">
          <a:noFill/>
          <a:ln>
            <a:miter lim="800000"/>
            <a:headEnd/>
            <a:tailEnd/>
          </a:ln>
        </p:spPr>
        <p:txBody>
          <a:bodyPr/>
          <a:lstStyle/>
          <a:p>
            <a:fld id="{EE901CB6-445A-4CD3-ADCF-169CF11D249F}"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Contractual relationships usually take the form of licensing and franchising </a:t>
            </a:r>
            <a:r>
              <a:rPr lang="en-US" smtClean="0"/>
              <a:t>in</a:t>
            </a:r>
            <a:r>
              <a:rPr lang="en-US" i="1" smtClean="0"/>
              <a:t> </a:t>
            </a:r>
            <a:r>
              <a:rPr lang="en-US" smtClean="0"/>
              <a:t>which the firm allows a foreign partner to use its intellectual property in return for royalties or other compensation. Firms such as McDonalds, Dunkin Donuts, and Century 21 Real Estate use franchising to serve customers abroad.</a:t>
            </a:r>
          </a:p>
        </p:txBody>
      </p:sp>
      <p:sp>
        <p:nvSpPr>
          <p:cNvPr id="69636" name="Slide Number Placeholder 3"/>
          <p:cNvSpPr>
            <a:spLocks noGrp="1"/>
          </p:cNvSpPr>
          <p:nvPr>
            <p:ph type="sldNum" sz="quarter" idx="5"/>
          </p:nvPr>
        </p:nvSpPr>
        <p:spPr bwMode="auto">
          <a:noFill/>
          <a:ln>
            <a:miter lim="800000"/>
            <a:headEnd/>
            <a:tailEnd/>
          </a:ln>
        </p:spPr>
        <p:txBody>
          <a:bodyPr/>
          <a:lstStyle/>
          <a:p>
            <a:fld id="{866143A4-9EE7-4B54-9E25-AEC6FD2175BF}"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70660" name="Slide Number Placeholder 3"/>
          <p:cNvSpPr>
            <a:spLocks noGrp="1"/>
          </p:cNvSpPr>
          <p:nvPr>
            <p:ph type="sldNum" sz="quarter" idx="5"/>
          </p:nvPr>
        </p:nvSpPr>
        <p:spPr bwMode="auto">
          <a:noFill/>
          <a:ln>
            <a:miter lim="800000"/>
            <a:headEnd/>
            <a:tailEnd/>
          </a:ln>
        </p:spPr>
        <p:txBody>
          <a:bodyPr/>
          <a:lstStyle/>
          <a:p>
            <a:fld id="{91D8B082-E372-4F70-824A-F94AC3BC6D5A}"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71684" name="Slide Number Placeholder 3"/>
          <p:cNvSpPr>
            <a:spLocks noGrp="1"/>
          </p:cNvSpPr>
          <p:nvPr>
            <p:ph type="sldNum" sz="quarter" idx="5"/>
          </p:nvPr>
        </p:nvSpPr>
        <p:spPr bwMode="auto">
          <a:noFill/>
          <a:ln>
            <a:miter lim="800000"/>
            <a:headEnd/>
            <a:tailEnd/>
          </a:ln>
        </p:spPr>
        <p:txBody>
          <a:bodyPr/>
          <a:lstStyle/>
          <a:p>
            <a:fld id="{F6BD1331-C1F0-4CF2-8AFB-D527F4477ABA}"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Characteristics of the product or service</a:t>
            </a:r>
            <a:r>
              <a:rPr lang="en-US" smtClean="0"/>
              <a:t>:  Certain products require special handling or after-sales service, or they are not cost-effective to ship long distances.  For example, cement, tires, and beer all have a high weight-to-value ratio.  That is, in proportional terms, tires and beer weigh proportionately more than they are worth.  (After all, beer is mostly water!)  Thus, it is not cost-effective to ship them long distances, which eliminates exporting as a viable entry strategy for these products.  Given these conditions, it is better to produce cement, tires, and beer directly in the target markets, via licensing, collaborative ventures, or FDI-based production facilities.   For example, Anheiser-Busch sells Budweiser beer in Japan through a licensing agreement with Kirin, the Japanese brewer.  Kirin brews the beer under license from, and according to the specifications of Anheiser-Busch and then sells it in Japan under the Budweiser label.   Fresh fruit and other perishable food products are costly to ship long distances (using an exporting approach) because they usually require the use of refrigerated shipping containers.  Complex products such as copy machines and industrial machinery usually require substantial maintenance and servicing in the target market.  This implies the seller must establish some operations, such as a service center, in the target market through foreign direct investment. </a:t>
            </a:r>
          </a:p>
          <a:p>
            <a:pPr eaLnBrk="1" hangingPunct="1">
              <a:spcBef>
                <a:spcPct val="0"/>
              </a:spcBef>
            </a:pPr>
            <a:endParaRPr lang="en-US" smtClean="0"/>
          </a:p>
        </p:txBody>
      </p:sp>
      <p:sp>
        <p:nvSpPr>
          <p:cNvPr id="72708" name="Slide Number Placeholder 3"/>
          <p:cNvSpPr>
            <a:spLocks noGrp="1"/>
          </p:cNvSpPr>
          <p:nvPr>
            <p:ph type="sldNum" sz="quarter" idx="5"/>
          </p:nvPr>
        </p:nvSpPr>
        <p:spPr bwMode="auto">
          <a:noFill/>
          <a:ln>
            <a:miter lim="800000"/>
            <a:headEnd/>
            <a:tailEnd/>
          </a:ln>
        </p:spPr>
        <p:txBody>
          <a:bodyPr/>
          <a:lstStyle/>
          <a:p>
            <a:fld id="{F025525D-BCFF-403E-B5EA-06F31D683297}"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49CB7AEB-CD61-4B20-91E4-C0E8F3D642BE}" type="datetime1">
              <a:rPr lang="en-US"/>
              <a:pPr>
                <a:defRPr/>
              </a:pPr>
              <a:t>11/7/2013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FC9FF33D-0C07-4385-A2DE-C81B0BE9CC16}"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A628C5F-41B0-4B14-896B-0A6819649294}" type="datetime1">
              <a:rPr lang="en-US"/>
              <a:pPr>
                <a:defRPr/>
              </a:pPr>
              <a:t>11/7/2013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54F08AC2-9285-4EA2-A6CA-0286B9934234}"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FBFC547-CA76-41DB-946C-53D58D9E7BD5}" type="datetime1">
              <a:rPr lang="en-US"/>
              <a:pPr>
                <a:defRPr/>
              </a:pPr>
              <a:t>11/7/2013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89952BB1-74A8-4403-A527-F07D02385AD3}"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atin typeface="Calibri" pitchFamily="34" charset="0"/>
              </a:defRPr>
            </a:lvl1pPr>
          </a:lstStyle>
          <a:p>
            <a:pPr>
              <a:defRPr/>
            </a:pPr>
            <a:fld id="{B40007CB-73D6-4747-B892-7FD5A19F6FB3}" type="datetime1">
              <a:rPr lang="en-US"/>
              <a:pPr>
                <a:defRPr/>
              </a:pPr>
              <a:t>11/7/2013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5AF91E32-895A-4E6A-B5EF-8C9BA770A90E}"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0"/>
          </p:nvPr>
        </p:nvSpPr>
        <p:spPr/>
        <p:txBody>
          <a:bodyPr/>
          <a:lstStyle>
            <a:lvl1pPr>
              <a:defRPr/>
            </a:lvl1pPr>
          </a:lstStyle>
          <a:p>
            <a:r>
              <a:rPr lang="en-US"/>
              <a:t>Copyright © 2014 Pearson Education</a:t>
            </a:r>
          </a:p>
        </p:txBody>
      </p:sp>
      <p:sp>
        <p:nvSpPr>
          <p:cNvPr id="4" name="Slide Number Placeholder 5"/>
          <p:cNvSpPr>
            <a:spLocks noGrp="1"/>
          </p:cNvSpPr>
          <p:nvPr>
            <p:ph type="sldNum" sz="quarter" idx="11"/>
          </p:nvPr>
        </p:nvSpPr>
        <p:spPr/>
        <p:txBody>
          <a:bodyPr/>
          <a:lstStyle>
            <a:lvl1pPr>
              <a:defRPr/>
            </a:lvl1pPr>
          </a:lstStyle>
          <a:p>
            <a:pPr>
              <a:defRPr/>
            </a:pPr>
            <a:fld id="{3468B9BE-1D3E-4760-A92C-4218F3AF53F8}"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atin typeface="Calibri" pitchFamily="34" charset="0"/>
              </a:defRPr>
            </a:lvl1pPr>
          </a:lstStyle>
          <a:p>
            <a:pPr>
              <a:defRPr/>
            </a:pPr>
            <a:fld id="{0B8D90E9-6DD8-44BB-BB4F-E4B8F32B29F3}" type="datetime1">
              <a:rPr lang="en-US"/>
              <a:pPr>
                <a:defRPr/>
              </a:pPr>
              <a:t>11/7/2013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1E5E4F6E-B834-42CA-9B4F-3D7C19CD07D0}"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atin typeface="Calibri" pitchFamily="34" charset="0"/>
              </a:defRPr>
            </a:lvl1pPr>
          </a:lstStyle>
          <a:p>
            <a:pPr>
              <a:defRPr/>
            </a:pPr>
            <a:fld id="{4260FE66-77B0-4563-8FB4-343926B5F57C}" type="datetime1">
              <a:rPr lang="en-US"/>
              <a:pPr>
                <a:defRPr/>
              </a:pPr>
              <a:t>11/7/2013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C3C47C39-143E-4C29-AD43-609F168A5F1E}"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atin typeface="Calibri" pitchFamily="34" charset="0"/>
              </a:defRPr>
            </a:lvl1pPr>
          </a:lstStyle>
          <a:p>
            <a:pPr>
              <a:defRPr/>
            </a:pPr>
            <a:fld id="{1E750D53-D2BC-480F-BF1F-6ED6CA172D02}" type="datetime1">
              <a:rPr lang="en-US"/>
              <a:pPr>
                <a:defRPr/>
              </a:pPr>
              <a:t>11/7/2013</a:t>
            </a:fld>
            <a:endParaRPr lang="en-US" dirty="0"/>
          </a:p>
        </p:txBody>
      </p:sp>
      <p:sp>
        <p:nvSpPr>
          <p:cNvPr id="6" name="Footer Placeholder 5"/>
          <p:cNvSpPr>
            <a:spLocks noGrp="1"/>
          </p:cNvSpPr>
          <p:nvPr>
            <p:ph type="ftr" sz="quarter" idx="11"/>
          </p:nvPr>
        </p:nvSpPr>
        <p:spPr/>
        <p:txBody>
          <a:bodyPr/>
          <a:lstStyle>
            <a:lvl1pPr>
              <a:defRPr/>
            </a:lvl1pPr>
          </a:lstStyle>
          <a:p>
            <a:r>
              <a:rPr lang="en-US"/>
              <a:t>Copyright © 2014 Pearson Education</a:t>
            </a:r>
          </a:p>
        </p:txBody>
      </p:sp>
      <p:sp>
        <p:nvSpPr>
          <p:cNvPr id="7" name="Slide Number Placeholder 6"/>
          <p:cNvSpPr>
            <a:spLocks noGrp="1"/>
          </p:cNvSpPr>
          <p:nvPr>
            <p:ph type="sldNum" sz="quarter" idx="12"/>
          </p:nvPr>
        </p:nvSpPr>
        <p:spPr/>
        <p:txBody>
          <a:bodyPr/>
          <a:lstStyle>
            <a:lvl1pPr>
              <a:defRPr/>
            </a:lvl1pPr>
          </a:lstStyle>
          <a:p>
            <a:pPr>
              <a:defRPr/>
            </a:pPr>
            <a:fld id="{4A77B599-CFBA-4F1D-9EA5-B0656A455863}" type="slidenum">
              <a:rPr lang="en-US"/>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atin typeface="Calibri" pitchFamily="34" charset="0"/>
              </a:defRPr>
            </a:lvl1pPr>
          </a:lstStyle>
          <a:p>
            <a:pPr>
              <a:defRPr/>
            </a:pPr>
            <a:fld id="{9AAF3E28-CBB2-4A5F-8E7C-68CEF65E22E2}" type="datetime1">
              <a:rPr lang="en-US"/>
              <a:pPr>
                <a:defRPr/>
              </a:pPr>
              <a:t>11/7/2013</a:t>
            </a:fld>
            <a:endParaRPr lang="en-US" dirty="0"/>
          </a:p>
        </p:txBody>
      </p:sp>
      <p:sp>
        <p:nvSpPr>
          <p:cNvPr id="8" name="Footer Placeholder 7"/>
          <p:cNvSpPr>
            <a:spLocks noGrp="1"/>
          </p:cNvSpPr>
          <p:nvPr>
            <p:ph type="ftr" sz="quarter" idx="11"/>
          </p:nvPr>
        </p:nvSpPr>
        <p:spPr/>
        <p:txBody>
          <a:bodyPr/>
          <a:lstStyle>
            <a:lvl1pPr>
              <a:defRPr/>
            </a:lvl1pPr>
          </a:lstStyle>
          <a:p>
            <a:r>
              <a:rPr lang="en-US"/>
              <a:t>Copyright © 2014 Pearson Education</a:t>
            </a:r>
          </a:p>
        </p:txBody>
      </p:sp>
      <p:sp>
        <p:nvSpPr>
          <p:cNvPr id="9" name="Slide Number Placeholder 8"/>
          <p:cNvSpPr>
            <a:spLocks noGrp="1"/>
          </p:cNvSpPr>
          <p:nvPr>
            <p:ph type="sldNum" sz="quarter" idx="12"/>
          </p:nvPr>
        </p:nvSpPr>
        <p:spPr/>
        <p:txBody>
          <a:bodyPr/>
          <a:lstStyle>
            <a:lvl1pPr>
              <a:defRPr/>
            </a:lvl1pPr>
          </a:lstStyle>
          <a:p>
            <a:pPr>
              <a:defRPr/>
            </a:pPr>
            <a:fld id="{EEDB0E16-D4CC-421F-BBED-F9E8E1DD2803}"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atin typeface="Calibri" pitchFamily="34" charset="0"/>
              </a:defRPr>
            </a:lvl1pPr>
          </a:lstStyle>
          <a:p>
            <a:pPr>
              <a:defRPr/>
            </a:pPr>
            <a:fld id="{54D9FA46-06EA-412E-BE02-923272B68BF7}" type="datetime1">
              <a:rPr lang="en-US"/>
              <a:pPr>
                <a:defRPr/>
              </a:pPr>
              <a:t>11/7/2013</a:t>
            </a:fld>
            <a:endParaRPr lang="en-US" dirty="0"/>
          </a:p>
        </p:txBody>
      </p:sp>
      <p:sp>
        <p:nvSpPr>
          <p:cNvPr id="4" name="Footer Placeholder 3"/>
          <p:cNvSpPr>
            <a:spLocks noGrp="1"/>
          </p:cNvSpPr>
          <p:nvPr>
            <p:ph type="ftr" sz="quarter" idx="11"/>
          </p:nvPr>
        </p:nvSpPr>
        <p:spPr/>
        <p:txBody>
          <a:bodyPr/>
          <a:lstStyle>
            <a:lvl1pPr>
              <a:defRPr/>
            </a:lvl1pPr>
          </a:lstStyle>
          <a:p>
            <a:r>
              <a:rPr lang="en-US"/>
              <a:t>Copyright © 2014 Pearson Education</a:t>
            </a:r>
          </a:p>
        </p:txBody>
      </p:sp>
      <p:sp>
        <p:nvSpPr>
          <p:cNvPr id="5" name="Slide Number Placeholder 4"/>
          <p:cNvSpPr>
            <a:spLocks noGrp="1"/>
          </p:cNvSpPr>
          <p:nvPr>
            <p:ph type="sldNum" sz="quarter" idx="12"/>
          </p:nvPr>
        </p:nvSpPr>
        <p:spPr/>
        <p:txBody>
          <a:bodyPr/>
          <a:lstStyle>
            <a:lvl1pPr>
              <a:defRPr/>
            </a:lvl1pPr>
          </a:lstStyle>
          <a:p>
            <a:pPr>
              <a:defRPr/>
            </a:pPr>
            <a:fld id="{8E3976E0-0737-4EEE-8BD0-11420DBAB142}"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atin typeface="Calibri" pitchFamily="34" charset="0"/>
              </a:defRPr>
            </a:lvl1pPr>
          </a:lstStyle>
          <a:p>
            <a:pPr>
              <a:defRPr/>
            </a:pPr>
            <a:fld id="{B09A8C82-F59E-4531-9B78-F2187A6EC47D}" type="datetime1">
              <a:rPr lang="en-US"/>
              <a:pPr>
                <a:defRPr/>
              </a:pPr>
              <a:t>11/7/2013</a:t>
            </a:fld>
            <a:endParaRPr lang="en-US" dirty="0"/>
          </a:p>
        </p:txBody>
      </p:sp>
      <p:sp>
        <p:nvSpPr>
          <p:cNvPr id="3" name="Footer Placeholder 2"/>
          <p:cNvSpPr>
            <a:spLocks noGrp="1"/>
          </p:cNvSpPr>
          <p:nvPr>
            <p:ph type="ftr" sz="quarter" idx="11"/>
          </p:nvPr>
        </p:nvSpPr>
        <p:spPr/>
        <p:txBody>
          <a:bodyPr/>
          <a:lstStyle>
            <a:lvl1pPr>
              <a:defRPr/>
            </a:lvl1pPr>
          </a:lstStyle>
          <a:p>
            <a:r>
              <a:rPr lang="en-US"/>
              <a:t>Copyright © 2014 Pearson Education</a:t>
            </a:r>
          </a:p>
        </p:txBody>
      </p:sp>
      <p:sp>
        <p:nvSpPr>
          <p:cNvPr id="4" name="Slide Number Placeholder 3"/>
          <p:cNvSpPr>
            <a:spLocks noGrp="1"/>
          </p:cNvSpPr>
          <p:nvPr>
            <p:ph type="sldNum" sz="quarter" idx="12"/>
          </p:nvPr>
        </p:nvSpPr>
        <p:spPr/>
        <p:txBody>
          <a:bodyPr/>
          <a:lstStyle>
            <a:lvl1pPr>
              <a:defRPr/>
            </a:lvl1pPr>
          </a:lstStyle>
          <a:p>
            <a:pPr>
              <a:defRPr/>
            </a:pPr>
            <a:fld id="{F1B429AF-A763-440D-A462-946747B7908B}"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0E330E9-63F7-41CD-A144-7A69F4416456}" type="datetime1">
              <a:rPr lang="en-US"/>
              <a:pPr>
                <a:defRPr/>
              </a:pPr>
              <a:t>11/7/2013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53FC442F-4C15-4D17-B16E-FF6859A1E00A}"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atin typeface="Calibri" pitchFamily="34" charset="0"/>
              </a:defRPr>
            </a:lvl1pPr>
          </a:lstStyle>
          <a:p>
            <a:pPr>
              <a:defRPr/>
            </a:pPr>
            <a:fld id="{1675744E-ED4F-452B-9B75-CC1EADFA5067}" type="datetime1">
              <a:rPr lang="en-US"/>
              <a:pPr>
                <a:defRPr/>
              </a:pPr>
              <a:t>11/7/2013</a:t>
            </a:fld>
            <a:endParaRPr lang="en-US" dirty="0"/>
          </a:p>
        </p:txBody>
      </p:sp>
      <p:sp>
        <p:nvSpPr>
          <p:cNvPr id="6" name="Footer Placeholder 5"/>
          <p:cNvSpPr>
            <a:spLocks noGrp="1"/>
          </p:cNvSpPr>
          <p:nvPr>
            <p:ph type="ftr" sz="quarter" idx="11"/>
          </p:nvPr>
        </p:nvSpPr>
        <p:spPr/>
        <p:txBody>
          <a:bodyPr/>
          <a:lstStyle>
            <a:lvl1pPr>
              <a:defRPr/>
            </a:lvl1pPr>
          </a:lstStyle>
          <a:p>
            <a:r>
              <a:rPr lang="en-US"/>
              <a:t>Copyright © 2014 Pearson Education</a:t>
            </a:r>
          </a:p>
        </p:txBody>
      </p:sp>
      <p:sp>
        <p:nvSpPr>
          <p:cNvPr id="7" name="Slide Number Placeholder 6"/>
          <p:cNvSpPr>
            <a:spLocks noGrp="1"/>
          </p:cNvSpPr>
          <p:nvPr>
            <p:ph type="sldNum" sz="quarter" idx="12"/>
          </p:nvPr>
        </p:nvSpPr>
        <p:spPr/>
        <p:txBody>
          <a:bodyPr/>
          <a:lstStyle>
            <a:lvl1pPr>
              <a:defRPr/>
            </a:lvl1pPr>
          </a:lstStyle>
          <a:p>
            <a:pPr>
              <a:defRPr/>
            </a:pPr>
            <a:fld id="{D2B86569-5F51-4588-9B78-D33692F83660}" type="slidenum">
              <a:rPr lang="en-US"/>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atin typeface="Calibri" pitchFamily="34" charset="0"/>
              </a:defRPr>
            </a:lvl1pPr>
          </a:lstStyle>
          <a:p>
            <a:pPr>
              <a:defRPr/>
            </a:pPr>
            <a:fld id="{39D01CE5-AA0A-40FB-B021-96C407031A98}" type="datetime1">
              <a:rPr lang="en-US"/>
              <a:pPr>
                <a:defRPr/>
              </a:pPr>
              <a:t>11/7/2013</a:t>
            </a:fld>
            <a:endParaRPr lang="en-US" dirty="0"/>
          </a:p>
        </p:txBody>
      </p:sp>
      <p:sp>
        <p:nvSpPr>
          <p:cNvPr id="6" name="Footer Placeholder 5"/>
          <p:cNvSpPr>
            <a:spLocks noGrp="1"/>
          </p:cNvSpPr>
          <p:nvPr>
            <p:ph type="ftr" sz="quarter" idx="11"/>
          </p:nvPr>
        </p:nvSpPr>
        <p:spPr/>
        <p:txBody>
          <a:bodyPr/>
          <a:lstStyle>
            <a:lvl1pPr>
              <a:defRPr/>
            </a:lvl1pPr>
          </a:lstStyle>
          <a:p>
            <a:r>
              <a:rPr lang="en-US"/>
              <a:t>Copyright © 2014 Pearson Education</a:t>
            </a:r>
          </a:p>
        </p:txBody>
      </p:sp>
      <p:sp>
        <p:nvSpPr>
          <p:cNvPr id="7" name="Slide Number Placeholder 6"/>
          <p:cNvSpPr>
            <a:spLocks noGrp="1"/>
          </p:cNvSpPr>
          <p:nvPr>
            <p:ph type="sldNum" sz="quarter" idx="12"/>
          </p:nvPr>
        </p:nvSpPr>
        <p:spPr/>
        <p:txBody>
          <a:bodyPr/>
          <a:lstStyle>
            <a:lvl1pPr>
              <a:defRPr/>
            </a:lvl1pPr>
          </a:lstStyle>
          <a:p>
            <a:pPr>
              <a:defRPr/>
            </a:pPr>
            <a:fld id="{3FABCDD0-5B9F-4C09-826D-0923F233CDA2}" type="slidenum">
              <a:rPr lang="en-US"/>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atin typeface="Calibri" pitchFamily="34" charset="0"/>
              </a:defRPr>
            </a:lvl1pPr>
          </a:lstStyle>
          <a:p>
            <a:pPr>
              <a:defRPr/>
            </a:pPr>
            <a:fld id="{73E23824-267B-41F5-A1ED-9FB69836D71E}" type="datetime1">
              <a:rPr lang="en-US"/>
              <a:pPr>
                <a:defRPr/>
              </a:pPr>
              <a:t>11/7/2013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CAB30A70-D9FC-4A12-AB24-00DA637933AD}" type="slidenum">
              <a:rPr lang="en-US"/>
              <a:pPr>
                <a:defRPr/>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atin typeface="Calibri" pitchFamily="34" charset="0"/>
              </a:defRPr>
            </a:lvl1pPr>
          </a:lstStyle>
          <a:p>
            <a:pPr>
              <a:defRPr/>
            </a:pPr>
            <a:fld id="{86CACDBD-A1F0-41F8-8959-091D5022634F}" type="datetime1">
              <a:rPr lang="en-US"/>
              <a:pPr>
                <a:defRPr/>
              </a:pPr>
              <a:t>11/7/2013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1CAA3B9D-25DB-40C1-AE64-B3688D392CA7}"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A00F633-81C2-4B11-9E68-278592716102}" type="datetime1">
              <a:rPr lang="en-US"/>
              <a:pPr>
                <a:defRPr/>
              </a:pPr>
              <a:t>11/7/2013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AC4986FF-A5EA-42F7-8860-8BA107C1CC57}"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34517C3-8B1E-45D1-BFBF-BCE1F5BA938C}" type="datetime1">
              <a:rPr lang="en-US"/>
              <a:pPr>
                <a:defRPr/>
              </a:pPr>
              <a:t>11/7/2013</a:t>
            </a:fld>
            <a:endParaRPr lang="en-US" dirty="0"/>
          </a:p>
        </p:txBody>
      </p:sp>
      <p:sp>
        <p:nvSpPr>
          <p:cNvPr id="6" name="Footer Placeholder 4"/>
          <p:cNvSpPr>
            <a:spLocks noGrp="1"/>
          </p:cNvSpPr>
          <p:nvPr>
            <p:ph type="ftr" sz="quarter" idx="11"/>
          </p:nvPr>
        </p:nvSpPr>
        <p:spPr/>
        <p:txBody>
          <a:bodyPr/>
          <a:lstStyle>
            <a:lvl1pPr>
              <a:defRPr/>
            </a:lvl1pPr>
          </a:lstStyle>
          <a:p>
            <a:r>
              <a:rPr lang="en-US"/>
              <a:t>Copyright © 2014 Pearson Education</a:t>
            </a:r>
          </a:p>
        </p:txBody>
      </p:sp>
      <p:sp>
        <p:nvSpPr>
          <p:cNvPr id="7" name="Slide Number Placeholder 5"/>
          <p:cNvSpPr>
            <a:spLocks noGrp="1"/>
          </p:cNvSpPr>
          <p:nvPr>
            <p:ph type="sldNum" sz="quarter" idx="12"/>
          </p:nvPr>
        </p:nvSpPr>
        <p:spPr/>
        <p:txBody>
          <a:bodyPr/>
          <a:lstStyle>
            <a:lvl1pPr>
              <a:defRPr/>
            </a:lvl1pPr>
          </a:lstStyle>
          <a:p>
            <a:pPr>
              <a:defRPr/>
            </a:pPr>
            <a:fld id="{1162CE21-9B42-49A6-BA91-710BB0396750}"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61AF725-8718-4A3E-954F-5078F79BA8B9}" type="datetime1">
              <a:rPr lang="en-US"/>
              <a:pPr>
                <a:defRPr/>
              </a:pPr>
              <a:t>11/7/2013</a:t>
            </a:fld>
            <a:endParaRPr lang="en-US" dirty="0"/>
          </a:p>
        </p:txBody>
      </p:sp>
      <p:sp>
        <p:nvSpPr>
          <p:cNvPr id="8" name="Footer Placeholder 4"/>
          <p:cNvSpPr>
            <a:spLocks noGrp="1"/>
          </p:cNvSpPr>
          <p:nvPr>
            <p:ph type="ftr" sz="quarter" idx="11"/>
          </p:nvPr>
        </p:nvSpPr>
        <p:spPr/>
        <p:txBody>
          <a:bodyPr/>
          <a:lstStyle>
            <a:lvl1pPr>
              <a:defRPr/>
            </a:lvl1pPr>
          </a:lstStyle>
          <a:p>
            <a:r>
              <a:rPr lang="en-US"/>
              <a:t>Copyright © 2014 Pearson Education</a:t>
            </a:r>
          </a:p>
        </p:txBody>
      </p:sp>
      <p:sp>
        <p:nvSpPr>
          <p:cNvPr id="9" name="Slide Number Placeholder 5"/>
          <p:cNvSpPr>
            <a:spLocks noGrp="1"/>
          </p:cNvSpPr>
          <p:nvPr>
            <p:ph type="sldNum" sz="quarter" idx="12"/>
          </p:nvPr>
        </p:nvSpPr>
        <p:spPr/>
        <p:txBody>
          <a:bodyPr/>
          <a:lstStyle>
            <a:lvl1pPr>
              <a:defRPr/>
            </a:lvl1pPr>
          </a:lstStyle>
          <a:p>
            <a:pPr>
              <a:defRPr/>
            </a:pPr>
            <a:fld id="{B5616CEF-35B6-4156-9164-9182E11DD40E}"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06ACFD9-BB5C-48B5-97FF-CEC760E502BF}" type="datetime1">
              <a:rPr lang="en-US"/>
              <a:pPr>
                <a:defRPr/>
              </a:pPr>
              <a:t>11/7/2013</a:t>
            </a:fld>
            <a:endParaRPr lang="en-US" dirty="0"/>
          </a:p>
        </p:txBody>
      </p:sp>
      <p:sp>
        <p:nvSpPr>
          <p:cNvPr id="4" name="Footer Placeholder 4"/>
          <p:cNvSpPr>
            <a:spLocks noGrp="1"/>
          </p:cNvSpPr>
          <p:nvPr>
            <p:ph type="ftr" sz="quarter" idx="11"/>
          </p:nvPr>
        </p:nvSpPr>
        <p:spPr/>
        <p:txBody>
          <a:bodyPr/>
          <a:lstStyle>
            <a:lvl1pPr>
              <a:defRPr/>
            </a:lvl1pPr>
          </a:lstStyle>
          <a:p>
            <a:r>
              <a:rPr lang="en-US"/>
              <a:t>Copyright © 2014 Pearson Education</a:t>
            </a:r>
          </a:p>
        </p:txBody>
      </p:sp>
      <p:sp>
        <p:nvSpPr>
          <p:cNvPr id="5" name="Slide Number Placeholder 5"/>
          <p:cNvSpPr>
            <a:spLocks noGrp="1"/>
          </p:cNvSpPr>
          <p:nvPr>
            <p:ph type="sldNum" sz="quarter" idx="12"/>
          </p:nvPr>
        </p:nvSpPr>
        <p:spPr/>
        <p:txBody>
          <a:bodyPr/>
          <a:lstStyle>
            <a:lvl1pPr>
              <a:defRPr/>
            </a:lvl1pPr>
          </a:lstStyle>
          <a:p>
            <a:pPr>
              <a:defRPr/>
            </a:pPr>
            <a:fld id="{A1F441F6-BA5C-4A22-B845-6A98CFC4ED19}"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6218D82-BA1C-4CCD-B2E4-977B8E0CECBB}" type="datetime1">
              <a:rPr lang="en-US"/>
              <a:pPr>
                <a:defRPr/>
              </a:pPr>
              <a:t>11/7/2013</a:t>
            </a:fld>
            <a:endParaRPr lang="en-US" dirty="0"/>
          </a:p>
        </p:txBody>
      </p:sp>
      <p:sp>
        <p:nvSpPr>
          <p:cNvPr id="3" name="Footer Placeholder 4"/>
          <p:cNvSpPr>
            <a:spLocks noGrp="1"/>
          </p:cNvSpPr>
          <p:nvPr>
            <p:ph type="ftr" sz="quarter" idx="11"/>
          </p:nvPr>
        </p:nvSpPr>
        <p:spPr/>
        <p:txBody>
          <a:bodyPr/>
          <a:lstStyle>
            <a:lvl1pPr>
              <a:defRPr/>
            </a:lvl1pPr>
          </a:lstStyle>
          <a:p>
            <a:r>
              <a:rPr lang="en-US"/>
              <a:t>Copyright © 2014 Pearson Education</a:t>
            </a:r>
          </a:p>
        </p:txBody>
      </p:sp>
      <p:sp>
        <p:nvSpPr>
          <p:cNvPr id="4" name="Slide Number Placeholder 5"/>
          <p:cNvSpPr>
            <a:spLocks noGrp="1"/>
          </p:cNvSpPr>
          <p:nvPr>
            <p:ph type="sldNum" sz="quarter" idx="12"/>
          </p:nvPr>
        </p:nvSpPr>
        <p:spPr/>
        <p:txBody>
          <a:bodyPr/>
          <a:lstStyle>
            <a:lvl1pPr>
              <a:defRPr/>
            </a:lvl1pPr>
          </a:lstStyle>
          <a:p>
            <a:pPr>
              <a:defRPr/>
            </a:pPr>
            <a:fld id="{CEFC5B78-4D72-45BA-B28E-E79B780CDD9F}"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DEF3295-4730-4ED4-BACC-761D89A55400}" type="datetime1">
              <a:rPr lang="en-US"/>
              <a:pPr>
                <a:defRPr/>
              </a:pPr>
              <a:t>11/7/2013</a:t>
            </a:fld>
            <a:endParaRPr lang="en-US" dirty="0"/>
          </a:p>
        </p:txBody>
      </p:sp>
      <p:sp>
        <p:nvSpPr>
          <p:cNvPr id="6" name="Footer Placeholder 4"/>
          <p:cNvSpPr>
            <a:spLocks noGrp="1"/>
          </p:cNvSpPr>
          <p:nvPr>
            <p:ph type="ftr" sz="quarter" idx="11"/>
          </p:nvPr>
        </p:nvSpPr>
        <p:spPr/>
        <p:txBody>
          <a:bodyPr/>
          <a:lstStyle>
            <a:lvl1pPr>
              <a:defRPr/>
            </a:lvl1pPr>
          </a:lstStyle>
          <a:p>
            <a:r>
              <a:rPr lang="en-US"/>
              <a:t>Copyright © 2014 Pearson Education</a:t>
            </a:r>
          </a:p>
        </p:txBody>
      </p:sp>
      <p:sp>
        <p:nvSpPr>
          <p:cNvPr id="7" name="Slide Number Placeholder 5"/>
          <p:cNvSpPr>
            <a:spLocks noGrp="1"/>
          </p:cNvSpPr>
          <p:nvPr>
            <p:ph type="sldNum" sz="quarter" idx="12"/>
          </p:nvPr>
        </p:nvSpPr>
        <p:spPr/>
        <p:txBody>
          <a:bodyPr/>
          <a:lstStyle>
            <a:lvl1pPr>
              <a:defRPr/>
            </a:lvl1pPr>
          </a:lstStyle>
          <a:p>
            <a:pPr>
              <a:defRPr/>
            </a:pPr>
            <a:fld id="{00DB712B-CFA0-400D-BA57-317AA335ECA9}"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7C3704E-6C1F-4FC8-B601-E36C90A8F465}" type="datetime1">
              <a:rPr lang="en-US"/>
              <a:pPr>
                <a:defRPr/>
              </a:pPr>
              <a:t>11/7/2013</a:t>
            </a:fld>
            <a:endParaRPr lang="en-US" dirty="0"/>
          </a:p>
        </p:txBody>
      </p:sp>
      <p:sp>
        <p:nvSpPr>
          <p:cNvPr id="6" name="Footer Placeholder 4"/>
          <p:cNvSpPr>
            <a:spLocks noGrp="1"/>
          </p:cNvSpPr>
          <p:nvPr>
            <p:ph type="ftr" sz="quarter" idx="11"/>
          </p:nvPr>
        </p:nvSpPr>
        <p:spPr/>
        <p:txBody>
          <a:bodyPr/>
          <a:lstStyle>
            <a:lvl1pPr>
              <a:defRPr/>
            </a:lvl1pPr>
          </a:lstStyle>
          <a:p>
            <a:r>
              <a:rPr lang="en-US"/>
              <a:t>Copyright © 2014 Pearson Education</a:t>
            </a:r>
          </a:p>
        </p:txBody>
      </p:sp>
      <p:sp>
        <p:nvSpPr>
          <p:cNvPr id="7" name="Slide Number Placeholder 5"/>
          <p:cNvSpPr>
            <a:spLocks noGrp="1"/>
          </p:cNvSpPr>
          <p:nvPr>
            <p:ph type="sldNum" sz="quarter" idx="12"/>
          </p:nvPr>
        </p:nvSpPr>
        <p:spPr/>
        <p:txBody>
          <a:bodyPr/>
          <a:lstStyle>
            <a:lvl1pPr>
              <a:defRPr/>
            </a:lvl1pPr>
          </a:lstStyle>
          <a:p>
            <a:pPr>
              <a:defRPr/>
            </a:pPr>
            <a:fld id="{D6158DEF-F251-4DA6-845B-81D515E8EA02}"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04CF5A4E-0E0D-4412-819E-C86CB2774BE1}" type="datetime1">
              <a:rPr lang="en-US"/>
              <a:pPr>
                <a:defRPr/>
              </a:pPr>
              <a:t>11/7/2013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r>
              <a:rPr lang="en-US"/>
              <a:t>Copyright © 2014 Pearson Education</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pPr>
              <a:defRPr/>
            </a:pPr>
            <a:fld id="{61957CEC-5A60-4E1B-9483-19FAFB6DBADB}"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024" r:id="rId1"/>
    <p:sldLayoutId id="2147484025" r:id="rId2"/>
    <p:sldLayoutId id="2147484026" r:id="rId3"/>
    <p:sldLayoutId id="2147484027" r:id="rId4"/>
    <p:sldLayoutId id="2147484028" r:id="rId5"/>
    <p:sldLayoutId id="2147484029" r:id="rId6"/>
    <p:sldLayoutId id="2147484030" r:id="rId7"/>
    <p:sldLayoutId id="2147484031" r:id="rId8"/>
    <p:sldLayoutId id="2147484032" r:id="rId9"/>
    <p:sldLayoutId id="2147484033" r:id="rId10"/>
    <p:sldLayoutId id="2147484034" r:id="rId11"/>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r>
              <a:rPr lang="en-US"/>
              <a:t>Copyright © 2014 Pearson Education</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pPr>
              <a:defRPr/>
            </a:pPr>
            <a:fld id="{18254CF3-B295-4483-97F6-C59FC61A5D7B}"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036" r:id="rId1"/>
    <p:sldLayoutId id="2147484035" r:id="rId2"/>
    <p:sldLayoutId id="2147484037" r:id="rId3"/>
    <p:sldLayoutId id="2147484038" r:id="rId4"/>
    <p:sldLayoutId id="2147484039" r:id="rId5"/>
    <p:sldLayoutId id="2147484040" r:id="rId6"/>
    <p:sldLayoutId id="2147484041" r:id="rId7"/>
    <p:sldLayoutId id="2147484042" r:id="rId8"/>
    <p:sldLayoutId id="2147484043" r:id="rId9"/>
    <p:sldLayoutId id="2147484044" r:id="rId10"/>
    <p:sldLayoutId id="2147484045" r:id="rId11"/>
    <p:sldLayoutId id="2147484046" r:id="rId12"/>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hyperlink" Target="Video/Export%20and%20counter%20trade/Panama.MP4" TargetMode="External"/><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hyperlink" Target="Video/Export%20and%20counter%20trade/The%20New%20Age%20Of%20Bartering.avi" TargetMode="External"/><Relationship Id="rId5" Type="http://schemas.openxmlformats.org/officeDocument/2006/relationships/hyperlink" Target="Video/Export%20and%20counter%20trade/Yiwu%20fair.MP4" TargetMode="External"/><Relationship Id="rId4" Type="http://schemas.openxmlformats.org/officeDocument/2006/relationships/hyperlink" Target="Video/Export%20and%20counter%20trade/Tong%20tong%20fair.MP4"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Video/Export%20and%20counter%20trade/FDI.MP4"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oter Placeholder 4"/>
          <p:cNvSpPr>
            <a:spLocks noGrp="1"/>
          </p:cNvSpPr>
          <p:nvPr>
            <p:ph type="ftr" sz="quarter" idx="11"/>
          </p:nvPr>
        </p:nvSpPr>
        <p:spPr bwMode="auto">
          <a:noFill/>
          <a:ln>
            <a:miter lim="800000"/>
            <a:headEnd/>
            <a:tailEnd/>
          </a:ln>
        </p:spPr>
        <p:txBody>
          <a:bodyPr/>
          <a:lstStyle/>
          <a:p>
            <a:r>
              <a:rPr lang="en-US" smtClean="0"/>
              <a:t>Copyright © 2014 Pearson Education</a:t>
            </a:r>
          </a:p>
        </p:txBody>
      </p:sp>
      <p:pic>
        <p:nvPicPr>
          <p:cNvPr id="14339" name="Picture 3" descr="G:\PRASETYAMULYA\Cover\18 bird eye view.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4341" name="TextBox 5"/>
          <p:cNvSpPr txBox="1">
            <a:spLocks noChangeArrowheads="1"/>
          </p:cNvSpPr>
          <p:nvPr/>
        </p:nvSpPr>
        <p:spPr bwMode="auto">
          <a:xfrm>
            <a:off x="2514600" y="4495800"/>
            <a:ext cx="3659188" cy="646113"/>
          </a:xfrm>
          <a:prstGeom prst="rect">
            <a:avLst/>
          </a:prstGeom>
          <a:noFill/>
          <a:ln w="9525">
            <a:noFill/>
            <a:miter lim="800000"/>
            <a:headEnd/>
            <a:tailEnd/>
          </a:ln>
        </p:spPr>
        <p:txBody>
          <a:bodyPr wrap="none">
            <a:spAutoFit/>
          </a:bodyPr>
          <a:lstStyle/>
          <a:p>
            <a:pPr algn="ctr"/>
            <a:r>
              <a:rPr lang="en-US"/>
              <a:t>FM : </a:t>
            </a:r>
            <a:r>
              <a:rPr lang="en-US">
                <a:solidFill>
                  <a:srgbClr val="FFFF00"/>
                </a:solidFill>
                <a:latin typeface="Arial Narrow" pitchFamily="34" charset="0"/>
              </a:rPr>
              <a:t>FM : Anis Gunawan, MBA,MM,SP</a:t>
            </a:r>
          </a:p>
          <a:p>
            <a:pPr algn="ctr"/>
            <a:r>
              <a:rPr lang="en-US">
                <a:solidFill>
                  <a:srgbClr val="FFFF00"/>
                </a:solidFill>
                <a:latin typeface="Arial Narrow" pitchFamily="34" charset="0"/>
              </a:rPr>
              <a:t>Anisg @pmbs.ac.id</a:t>
            </a:r>
          </a:p>
        </p:txBody>
      </p:sp>
      <p:sp>
        <p:nvSpPr>
          <p:cNvPr id="7" name="TextBox 6"/>
          <p:cNvSpPr txBox="1"/>
          <p:nvPr/>
        </p:nvSpPr>
        <p:spPr>
          <a:xfrm>
            <a:off x="1371600" y="1828800"/>
            <a:ext cx="5638800" cy="1077218"/>
          </a:xfrm>
          <a:prstGeom prst="rect">
            <a:avLst/>
          </a:prstGeom>
          <a:noFill/>
        </p:spPr>
        <p:txBody>
          <a:bodyPr wrap="square" rtlCol="0">
            <a:spAutoFit/>
          </a:bodyPr>
          <a:lstStyle/>
          <a:p>
            <a:pPr algn="ctr"/>
            <a:r>
              <a:rPr lang="id-ID" sz="3200" b="1" dirty="0" smtClean="0">
                <a:solidFill>
                  <a:srgbClr val="FFFF00"/>
                </a:solidFill>
                <a:latin typeface="Arial Narrow" pitchFamily="34" charset="0"/>
              </a:rPr>
              <a:t>8. Exporting and counter trade</a:t>
            </a:r>
          </a:p>
          <a:p>
            <a:pPr algn="ctr"/>
            <a:r>
              <a:rPr lang="id-ID" sz="3200" b="1" dirty="0" smtClean="0">
                <a:solidFill>
                  <a:srgbClr val="FFFF00"/>
                </a:solidFill>
                <a:latin typeface="Arial Narrow" pitchFamily="34" charset="0"/>
              </a:rPr>
              <a:t>November </a:t>
            </a:r>
            <a:r>
              <a:rPr lang="id-ID" sz="3200" b="1" dirty="0" smtClean="0">
                <a:solidFill>
                  <a:srgbClr val="FFFF00"/>
                </a:solidFill>
                <a:latin typeface="Arial Narrow" pitchFamily="34" charset="0"/>
              </a:rPr>
              <a:t>7, </a:t>
            </a:r>
            <a:r>
              <a:rPr lang="id-ID" sz="3200" b="1" dirty="0" smtClean="0">
                <a:solidFill>
                  <a:srgbClr val="FFFF00"/>
                </a:solidFill>
                <a:latin typeface="Arial Narrow" pitchFamily="34" charset="0"/>
              </a:rPr>
              <a:t>2013</a:t>
            </a:r>
            <a:endParaRPr lang="id-ID" sz="3200" dirty="0">
              <a:solidFill>
                <a:srgbClr val="FFFF00"/>
              </a:solidFill>
              <a:latin typeface="Arial Narrow"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Title 1"/>
          <p:cNvSpPr>
            <a:spLocks noGrp="1"/>
          </p:cNvSpPr>
          <p:nvPr>
            <p:ph type="ctrTitle"/>
          </p:nvPr>
        </p:nvSpPr>
        <p:spPr>
          <a:xfrm>
            <a:off x="26988" y="34925"/>
            <a:ext cx="9067800" cy="838200"/>
          </a:xfrm>
        </p:spPr>
        <p:txBody>
          <a:bodyPr/>
          <a:lstStyle/>
          <a:p>
            <a:pPr eaLnBrk="1" hangingPunct="1"/>
            <a:r>
              <a:rPr lang="en-US" sz="2600" b="1" smtClean="0">
                <a:latin typeface="Arial" charset="0"/>
                <a:cs typeface="Arial" charset="0"/>
              </a:rPr>
              <a:t>Classification of Entry Strategies </a:t>
            </a:r>
            <a:br>
              <a:rPr lang="en-US" sz="2600" b="1" smtClean="0">
                <a:latin typeface="Arial" charset="0"/>
                <a:cs typeface="Arial" charset="0"/>
              </a:rPr>
            </a:br>
            <a:r>
              <a:rPr lang="en-US" sz="2600" b="1" smtClean="0">
                <a:latin typeface="Arial" charset="0"/>
                <a:cs typeface="Arial" charset="0"/>
              </a:rPr>
              <a:t>Based on Degree of Control for Focal Firms</a:t>
            </a:r>
          </a:p>
        </p:txBody>
      </p:sp>
      <p:pic>
        <p:nvPicPr>
          <p:cNvPr id="23556" name="Picture 5"/>
          <p:cNvPicPr>
            <a:picLocks noChangeAspect="1" noChangeArrowheads="1"/>
          </p:cNvPicPr>
          <p:nvPr/>
        </p:nvPicPr>
        <p:blipFill>
          <a:blip r:embed="rId3" cstate="print"/>
          <a:srcRect/>
          <a:stretch>
            <a:fillRect/>
          </a:stretch>
        </p:blipFill>
        <p:spPr bwMode="auto">
          <a:xfrm>
            <a:off x="0" y="1257300"/>
            <a:ext cx="9144000" cy="560070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76200"/>
            <a:ext cx="8839200" cy="838200"/>
          </a:xfrm>
        </p:spPr>
        <p:txBody>
          <a:bodyPr rtlCol="0">
            <a:normAutofit fontScale="90000"/>
          </a:bodyPr>
          <a:lstStyle/>
          <a:p>
            <a:pPr eaLnBrk="1" fontAlgn="auto" hangingPunct="1">
              <a:spcAft>
                <a:spcPts val="0"/>
              </a:spcAft>
              <a:defRPr/>
            </a:pPr>
            <a:r>
              <a:rPr lang="en-US" sz="3200" b="1" dirty="0" smtClean="0">
                <a:latin typeface="Arial" pitchFamily="34" charset="0"/>
                <a:cs typeface="Arial" pitchFamily="34" charset="0"/>
              </a:rPr>
              <a:t>Characteristics of Company Internationalization</a:t>
            </a:r>
            <a:endParaRPr lang="en-US" sz="3200" b="1" dirty="0">
              <a:latin typeface="Arial" pitchFamily="34" charset="0"/>
              <a:cs typeface="Arial" pitchFamily="34" charset="0"/>
            </a:endParaRPr>
          </a:p>
        </p:txBody>
      </p:sp>
      <p:sp>
        <p:nvSpPr>
          <p:cNvPr id="24580" name="Subtitle 2"/>
          <p:cNvSpPr>
            <a:spLocks noGrp="1"/>
          </p:cNvSpPr>
          <p:nvPr>
            <p:ph type="subTitle" idx="1"/>
          </p:nvPr>
        </p:nvSpPr>
        <p:spPr>
          <a:xfrm>
            <a:off x="152400" y="1219200"/>
            <a:ext cx="8839200" cy="5562600"/>
          </a:xfrm>
        </p:spPr>
        <p:txBody>
          <a:bodyPr/>
          <a:lstStyle/>
          <a:p>
            <a:pPr marL="231775" indent="-231775" algn="l" eaLnBrk="1" hangingPunct="1">
              <a:buFont typeface="Arial" charset="0"/>
              <a:buChar char="•"/>
            </a:pPr>
            <a:r>
              <a:rPr lang="en-US" sz="2600" b="1" dirty="0" smtClean="0">
                <a:solidFill>
                  <a:schemeClr val="tx1"/>
                </a:solidFill>
                <a:latin typeface="Arial" charset="0"/>
              </a:rPr>
              <a:t>Push and pull factors serve as initial triggers</a:t>
            </a:r>
            <a:r>
              <a:rPr lang="en-US" sz="2600" dirty="0" smtClean="0">
                <a:solidFill>
                  <a:schemeClr val="tx1"/>
                </a:solidFill>
                <a:latin typeface="Arial" charset="0"/>
              </a:rPr>
              <a:t>.  Usually a combination of triggers inside and outside the firm is responsible for initial international expansion. </a:t>
            </a:r>
          </a:p>
          <a:p>
            <a:pPr marL="231775" indent="-231775" algn="l" eaLnBrk="1" hangingPunct="1">
              <a:buFont typeface="Arial" charset="0"/>
              <a:buChar char="•"/>
            </a:pPr>
            <a:endParaRPr lang="en-US" sz="1500" dirty="0" smtClean="0">
              <a:solidFill>
                <a:schemeClr val="tx1"/>
              </a:solidFill>
              <a:latin typeface="Arial" charset="0"/>
            </a:endParaRPr>
          </a:p>
          <a:p>
            <a:pPr marL="231775" indent="-231775" algn="l" eaLnBrk="1" hangingPunct="1">
              <a:buFont typeface="Arial" charset="0"/>
              <a:buChar char="•"/>
            </a:pPr>
            <a:r>
              <a:rPr lang="en-US" sz="2600" b="1" dirty="0" smtClean="0">
                <a:solidFill>
                  <a:schemeClr val="tx1"/>
                </a:solidFill>
                <a:latin typeface="Arial" charset="0"/>
              </a:rPr>
              <a:t>Initial internationalization may be accidental</a:t>
            </a:r>
            <a:r>
              <a:rPr lang="en-US" sz="2600" dirty="0" smtClean="0">
                <a:solidFill>
                  <a:schemeClr val="tx1"/>
                </a:solidFill>
                <a:latin typeface="Arial" charset="0"/>
              </a:rPr>
              <a:t>. Foreign expansion is often unplanned or the result of chance events, such as a meeting with a foreign distributor.</a:t>
            </a:r>
          </a:p>
          <a:p>
            <a:pPr marL="231775" indent="-231775" algn="l" eaLnBrk="1" hangingPunct="1">
              <a:buFont typeface="Arial" charset="0"/>
              <a:buChar char="•"/>
            </a:pPr>
            <a:endParaRPr lang="en-US" sz="1400" dirty="0" smtClean="0">
              <a:solidFill>
                <a:schemeClr val="tx1"/>
              </a:solidFill>
              <a:latin typeface="Arial" charset="0"/>
            </a:endParaRPr>
          </a:p>
          <a:p>
            <a:pPr marL="231775" indent="-231775" algn="l" eaLnBrk="1" hangingPunct="1">
              <a:buFont typeface="Arial" charset="0"/>
              <a:buChar char="•"/>
            </a:pPr>
            <a:r>
              <a:rPr lang="en-US" sz="2600" b="1" dirty="0" smtClean="0">
                <a:solidFill>
                  <a:schemeClr val="tx1"/>
                </a:solidFill>
                <a:latin typeface="Arial" charset="0"/>
              </a:rPr>
              <a:t>Risk and return must be balanced</a:t>
            </a:r>
            <a:r>
              <a:rPr lang="en-US" sz="2600" dirty="0" smtClean="0">
                <a:solidFill>
                  <a:schemeClr val="tx1"/>
                </a:solidFill>
                <a:latin typeface="Arial" charset="0"/>
              </a:rPr>
              <a:t>. Managers weigh the potential returns of internationalization against the initial costs in terms of money, time, and other company resources.  International ventures typically take longer than domestic ones to reach profitability. </a:t>
            </a:r>
          </a:p>
          <a:p>
            <a:pPr marL="231775" indent="-231775" algn="l" eaLnBrk="1" hangingPunct="1">
              <a:buFont typeface="Arial" charset="0"/>
              <a:buChar char="•"/>
            </a:pPr>
            <a:endParaRPr lang="en-US" sz="2600" dirty="0" smtClean="0">
              <a:solidFill>
                <a:schemeClr val="tx1"/>
              </a:solidFill>
              <a:latin typeface="Arial" charset="0"/>
            </a:endParaRPr>
          </a:p>
        </p:txBody>
      </p:sp>
      <p:pic>
        <p:nvPicPr>
          <p:cNvPr id="24581"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76200"/>
            <a:ext cx="8458200" cy="838200"/>
          </a:xfrm>
        </p:spPr>
        <p:txBody>
          <a:bodyPr rtlCol="0">
            <a:normAutofit fontScale="90000"/>
          </a:bodyPr>
          <a:lstStyle/>
          <a:p>
            <a:pPr eaLnBrk="1" fontAlgn="auto" hangingPunct="1">
              <a:spcAft>
                <a:spcPts val="0"/>
              </a:spcAft>
              <a:defRPr/>
            </a:pPr>
            <a:r>
              <a:rPr lang="en-US" sz="3200" b="1" dirty="0" smtClean="0">
                <a:latin typeface="Arial" pitchFamily="34" charset="0"/>
                <a:cs typeface="Arial" pitchFamily="34" charset="0"/>
              </a:rPr>
              <a:t>Characteristics of Internationalization (cont’d)</a:t>
            </a:r>
            <a:endParaRPr lang="en-US" sz="3200" b="1" dirty="0">
              <a:latin typeface="Arial" pitchFamily="34" charset="0"/>
              <a:cs typeface="Arial" pitchFamily="34" charset="0"/>
            </a:endParaRPr>
          </a:p>
        </p:txBody>
      </p:sp>
      <p:sp>
        <p:nvSpPr>
          <p:cNvPr id="25604" name="Subtitle 2"/>
          <p:cNvSpPr>
            <a:spLocks noGrp="1"/>
          </p:cNvSpPr>
          <p:nvPr>
            <p:ph type="subTitle" idx="1"/>
          </p:nvPr>
        </p:nvSpPr>
        <p:spPr>
          <a:xfrm>
            <a:off x="152400" y="1219200"/>
            <a:ext cx="8839200" cy="5257800"/>
          </a:xfrm>
        </p:spPr>
        <p:txBody>
          <a:bodyPr/>
          <a:lstStyle/>
          <a:p>
            <a:pPr marL="231775" indent="-231775" algn="l" eaLnBrk="1" hangingPunct="1">
              <a:lnSpc>
                <a:spcPct val="90000"/>
              </a:lnSpc>
              <a:buFont typeface="Arial" charset="0"/>
              <a:buChar char="•"/>
            </a:pPr>
            <a:r>
              <a:rPr lang="en-US" sz="2800" b="1" dirty="0" smtClean="0">
                <a:solidFill>
                  <a:schemeClr val="tx1"/>
                </a:solidFill>
                <a:latin typeface="Arial" charset="0"/>
              </a:rPr>
              <a:t>An ongoing learning experience</a:t>
            </a:r>
            <a:r>
              <a:rPr lang="en-US" sz="2800" dirty="0" smtClean="0">
                <a:solidFill>
                  <a:schemeClr val="tx1"/>
                </a:solidFill>
                <a:latin typeface="Arial" charset="0"/>
              </a:rPr>
              <a:t>. The firm’s internationalization can stretch over many years and involve many national settings, providing ample opportunities for managers to learn and adapt how they do business. </a:t>
            </a:r>
          </a:p>
          <a:p>
            <a:pPr marL="231775" indent="-231775" algn="l" eaLnBrk="1" hangingPunct="1">
              <a:lnSpc>
                <a:spcPct val="90000"/>
              </a:lnSpc>
              <a:buFont typeface="Arial" charset="0"/>
              <a:buChar char="•"/>
            </a:pPr>
            <a:endParaRPr lang="en-US" sz="1400" dirty="0" smtClean="0">
              <a:solidFill>
                <a:schemeClr val="tx1"/>
              </a:solidFill>
              <a:latin typeface="Arial" charset="0"/>
            </a:endParaRPr>
          </a:p>
          <a:p>
            <a:pPr marL="231775" indent="-231775" algn="l" eaLnBrk="1" hangingPunct="1">
              <a:lnSpc>
                <a:spcPct val="90000"/>
              </a:lnSpc>
              <a:buFont typeface="Arial" charset="0"/>
              <a:buChar char="•"/>
            </a:pPr>
            <a:r>
              <a:rPr lang="en-US" sz="2800" b="1" dirty="0" smtClean="0">
                <a:solidFill>
                  <a:schemeClr val="tx1"/>
                </a:solidFill>
                <a:latin typeface="Arial" charset="0"/>
              </a:rPr>
              <a:t>Firms may evolve through stages of internationalization</a:t>
            </a:r>
            <a:r>
              <a:rPr lang="en-US" sz="2800" dirty="0" smtClean="0">
                <a:solidFill>
                  <a:schemeClr val="tx1"/>
                </a:solidFill>
                <a:latin typeface="Arial" charset="0"/>
              </a:rPr>
              <a:t>.  Historically, most firms opted for a gradual approach partly due to limited resources and a lack of appropriate knowledge on how to do international business.  (However, recently, some firms – born </a:t>
            </a:r>
            <a:r>
              <a:rPr lang="en-US" sz="2800" dirty="0" err="1" smtClean="0">
                <a:solidFill>
                  <a:schemeClr val="tx1"/>
                </a:solidFill>
                <a:latin typeface="Arial" charset="0"/>
              </a:rPr>
              <a:t>globals</a:t>
            </a:r>
            <a:r>
              <a:rPr lang="en-US" sz="2800" dirty="0" smtClean="0">
                <a:solidFill>
                  <a:schemeClr val="tx1"/>
                </a:solidFill>
                <a:latin typeface="Arial" charset="0"/>
              </a:rPr>
              <a:t> – internationalize pretty quickly.)</a:t>
            </a:r>
          </a:p>
          <a:p>
            <a:pPr marL="231775" indent="-231775" algn="l" eaLnBrk="1" hangingPunct="1">
              <a:lnSpc>
                <a:spcPct val="90000"/>
              </a:lnSpc>
              <a:buFont typeface="Arial" charset="0"/>
              <a:buChar char="•"/>
            </a:pPr>
            <a:endParaRPr lang="en-US" sz="2800" dirty="0" smtClean="0">
              <a:solidFill>
                <a:schemeClr val="tx1"/>
              </a:solidFill>
              <a:latin typeface="Arial" charset="0"/>
            </a:endParaRPr>
          </a:p>
          <a:p>
            <a:pPr marL="231775" indent="-231775" algn="l" eaLnBrk="1" hangingPunct="1">
              <a:lnSpc>
                <a:spcPct val="90000"/>
              </a:lnSpc>
              <a:buFont typeface="Arial" charset="0"/>
              <a:buChar char="•"/>
            </a:pPr>
            <a:endParaRPr lang="en-US" sz="2800" dirty="0" smtClean="0">
              <a:solidFill>
                <a:schemeClr val="tx1"/>
              </a:solidFill>
              <a:latin typeface="Arial" charset="0"/>
            </a:endParaRPr>
          </a:p>
        </p:txBody>
      </p:sp>
      <p:pic>
        <p:nvPicPr>
          <p:cNvPr id="25605"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Rectangle 2"/>
          <p:cNvSpPr txBox="1">
            <a:spLocks noChangeArrowheads="1"/>
          </p:cNvSpPr>
          <p:nvPr/>
        </p:nvSpPr>
        <p:spPr>
          <a:xfrm>
            <a:off x="457200" y="119063"/>
            <a:ext cx="8229600" cy="520700"/>
          </a:xfrm>
          <a:prstGeom prst="rect">
            <a:avLst/>
          </a:prstGeom>
          <a:solidFill>
            <a:schemeClr val="bg1"/>
          </a:solidFill>
        </p:spPr>
        <p:txBody>
          <a:bodyPr/>
          <a:lstStyle/>
          <a:p>
            <a:pPr algn="ctr" fontAlgn="auto">
              <a:spcBef>
                <a:spcPts val="0"/>
              </a:spcBef>
              <a:spcAft>
                <a:spcPts val="0"/>
              </a:spcAft>
              <a:defRPr/>
            </a:pPr>
            <a:r>
              <a:rPr lang="en-US" sz="2800" b="1" kern="0" dirty="0">
                <a:latin typeface="Arial" pitchFamily="34" charset="0"/>
                <a:ea typeface="+mj-ea"/>
                <a:cs typeface="+mj-cs"/>
              </a:rPr>
              <a:t>Typical Stages of Company Internationalization</a:t>
            </a:r>
          </a:p>
        </p:txBody>
      </p:sp>
      <p:pic>
        <p:nvPicPr>
          <p:cNvPr id="26627" name="Picture 4"/>
          <p:cNvPicPr>
            <a:picLocks noChangeAspect="1" noChangeArrowheads="1"/>
          </p:cNvPicPr>
          <p:nvPr/>
        </p:nvPicPr>
        <p:blipFill>
          <a:blip r:embed="rId3" cstate="print"/>
          <a:srcRect/>
          <a:stretch>
            <a:fillRect/>
          </a:stretch>
        </p:blipFill>
        <p:spPr bwMode="auto">
          <a:xfrm>
            <a:off x="0" y="990600"/>
            <a:ext cx="9144000" cy="586740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1" name="Title 1"/>
          <p:cNvSpPr>
            <a:spLocks noGrp="1"/>
          </p:cNvSpPr>
          <p:nvPr>
            <p:ph type="ctrTitle"/>
          </p:nvPr>
        </p:nvSpPr>
        <p:spPr>
          <a:xfrm>
            <a:off x="685800" y="34925"/>
            <a:ext cx="7772400" cy="838200"/>
          </a:xfrm>
        </p:spPr>
        <p:txBody>
          <a:bodyPr/>
          <a:lstStyle/>
          <a:p>
            <a:pPr eaLnBrk="1" hangingPunct="1"/>
            <a:r>
              <a:rPr lang="en-US" sz="3600" b="1" smtClean="0">
                <a:latin typeface="Arial" charset="0"/>
                <a:cs typeface="Arial" charset="0"/>
              </a:rPr>
              <a:t>Overview on Exporting</a:t>
            </a:r>
          </a:p>
        </p:txBody>
      </p:sp>
      <p:sp>
        <p:nvSpPr>
          <p:cNvPr id="3" name="Subtitle 2"/>
          <p:cNvSpPr>
            <a:spLocks noGrp="1"/>
          </p:cNvSpPr>
          <p:nvPr>
            <p:ph type="subTitle" idx="1"/>
          </p:nvPr>
        </p:nvSpPr>
        <p:spPr>
          <a:xfrm>
            <a:off x="152400" y="1295400"/>
            <a:ext cx="8839200" cy="5029200"/>
          </a:xfrm>
        </p:spPr>
        <p:txBody>
          <a:bodyPr>
            <a:normAutofit/>
          </a:bodyPr>
          <a:lstStyle/>
          <a:p>
            <a:pPr marL="231775" indent="-231775" algn="l" eaLnBrk="1" hangingPunct="1">
              <a:lnSpc>
                <a:spcPct val="90000"/>
              </a:lnSpc>
              <a:buFont typeface="Arial" charset="0"/>
              <a:buChar char="•"/>
            </a:pPr>
            <a:r>
              <a:rPr lang="en-US" smtClean="0">
                <a:solidFill>
                  <a:schemeClr val="tx1"/>
                </a:solidFill>
                <a:latin typeface="Arial" charset="0"/>
              </a:rPr>
              <a:t>Usually the firm’s first foreign entry strategy</a:t>
            </a:r>
          </a:p>
          <a:p>
            <a:pPr marL="231775" indent="-231775" algn="l" eaLnBrk="1" hangingPunct="1">
              <a:lnSpc>
                <a:spcPct val="90000"/>
              </a:lnSpc>
              <a:buFont typeface="Arial" charset="0"/>
              <a:buChar char="•"/>
            </a:pPr>
            <a:r>
              <a:rPr lang="en-US" smtClean="0">
                <a:solidFill>
                  <a:schemeClr val="tx1"/>
                </a:solidFill>
                <a:latin typeface="Arial" charset="0"/>
              </a:rPr>
              <a:t>Low risk, low cost, and flexible</a:t>
            </a:r>
          </a:p>
          <a:p>
            <a:pPr marL="231775" indent="-231775" algn="l" eaLnBrk="1" hangingPunct="1">
              <a:lnSpc>
                <a:spcPct val="90000"/>
              </a:lnSpc>
              <a:buFont typeface="Arial" charset="0"/>
              <a:buChar char="•"/>
            </a:pPr>
            <a:r>
              <a:rPr lang="en-US" smtClean="0">
                <a:solidFill>
                  <a:schemeClr val="tx1"/>
                </a:solidFill>
                <a:latin typeface="Arial" charset="0"/>
              </a:rPr>
              <a:t>Popular among SMEs</a:t>
            </a:r>
          </a:p>
          <a:p>
            <a:pPr marL="231775" indent="-231775" algn="l" eaLnBrk="1" hangingPunct="1">
              <a:lnSpc>
                <a:spcPct val="90000"/>
              </a:lnSpc>
              <a:buFont typeface="Arial" charset="0"/>
              <a:buChar char="•"/>
            </a:pPr>
            <a:r>
              <a:rPr lang="en-US" smtClean="0">
                <a:solidFill>
                  <a:schemeClr val="tx1"/>
                </a:solidFill>
                <a:latin typeface="Arial" charset="0"/>
              </a:rPr>
              <a:t>When we talk about trade, trade deficits, trade surpluses, etc., we’re talking exporting.</a:t>
            </a:r>
          </a:p>
          <a:p>
            <a:pPr marL="231775" indent="-231775" algn="l" eaLnBrk="1" hangingPunct="1">
              <a:lnSpc>
                <a:spcPct val="90000"/>
              </a:lnSpc>
              <a:buFont typeface="Arial" charset="0"/>
              <a:buChar char="•"/>
            </a:pPr>
            <a:r>
              <a:rPr lang="en-US" smtClean="0">
                <a:solidFill>
                  <a:schemeClr val="tx1"/>
                </a:solidFill>
                <a:latin typeface="Arial" charset="0"/>
              </a:rPr>
              <a:t>Most exports involve merchandise.</a:t>
            </a:r>
          </a:p>
          <a:p>
            <a:pPr marL="231775" indent="-231775" algn="l" eaLnBrk="1" hangingPunct="1">
              <a:lnSpc>
                <a:spcPct val="90000"/>
              </a:lnSpc>
              <a:buFont typeface="Arial" charset="0"/>
              <a:buChar char="•"/>
            </a:pPr>
            <a:r>
              <a:rPr lang="en-US" smtClean="0">
                <a:solidFill>
                  <a:schemeClr val="tx1"/>
                </a:solidFill>
                <a:latin typeface="Arial" charset="0"/>
              </a:rPr>
              <a:t>Export channels:</a:t>
            </a:r>
          </a:p>
          <a:p>
            <a:pPr marL="804863" lvl="1" indent="-347663" algn="l" eaLnBrk="1" hangingPunct="1">
              <a:lnSpc>
                <a:spcPct val="90000"/>
              </a:lnSpc>
              <a:buFont typeface="Courier New" pitchFamily="49" charset="0"/>
              <a:buChar char="o"/>
            </a:pPr>
            <a:r>
              <a:rPr lang="en-US" sz="3200" smtClean="0">
                <a:solidFill>
                  <a:schemeClr val="tx1"/>
                </a:solidFill>
                <a:latin typeface="Arial" charset="0"/>
              </a:rPr>
              <a:t>Independent distributor or agent; or</a:t>
            </a:r>
          </a:p>
          <a:p>
            <a:pPr marL="804863" lvl="1" indent="-347663" algn="l" eaLnBrk="1" hangingPunct="1">
              <a:lnSpc>
                <a:spcPct val="90000"/>
              </a:lnSpc>
              <a:buFont typeface="Courier New" pitchFamily="49" charset="0"/>
              <a:buChar char="o"/>
            </a:pPr>
            <a:r>
              <a:rPr lang="en-US" sz="3200" smtClean="0">
                <a:solidFill>
                  <a:schemeClr val="tx1"/>
                </a:solidFill>
                <a:latin typeface="Arial" charset="0"/>
              </a:rPr>
              <a:t>Firm’s own marketing subsidiary abroad </a:t>
            </a:r>
          </a:p>
        </p:txBody>
      </p:sp>
      <p:pic>
        <p:nvPicPr>
          <p:cNvPr id="27653"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Rectangle 2"/>
          <p:cNvSpPr txBox="1">
            <a:spLocks noChangeArrowheads="1"/>
          </p:cNvSpPr>
          <p:nvPr/>
        </p:nvSpPr>
        <p:spPr>
          <a:xfrm>
            <a:off x="457200" y="14288"/>
            <a:ext cx="8229600" cy="1073150"/>
          </a:xfrm>
          <a:prstGeom prst="rect">
            <a:avLst/>
          </a:prstGeom>
          <a:solidFill>
            <a:schemeClr val="bg1"/>
          </a:solidFill>
        </p:spPr>
        <p:txBody>
          <a:bodyPr/>
          <a:lstStyle/>
          <a:p>
            <a:pPr algn="ctr" fontAlgn="auto">
              <a:spcBef>
                <a:spcPts val="0"/>
              </a:spcBef>
              <a:spcAft>
                <a:spcPts val="0"/>
              </a:spcAft>
              <a:defRPr/>
            </a:pPr>
            <a:r>
              <a:rPr lang="en-US" sz="3200" b="1" kern="0" dirty="0">
                <a:latin typeface="Arial" pitchFamily="34" charset="0"/>
                <a:ea typeface="+mj-ea"/>
                <a:cs typeface="+mj-cs"/>
              </a:rPr>
              <a:t>International Sales Intensity </a:t>
            </a:r>
            <a:br>
              <a:rPr lang="en-US" sz="3200" b="1" kern="0" dirty="0">
                <a:latin typeface="Arial" pitchFamily="34" charset="0"/>
                <a:ea typeface="+mj-ea"/>
                <a:cs typeface="+mj-cs"/>
              </a:rPr>
            </a:br>
            <a:r>
              <a:rPr lang="en-US" sz="3200" b="1" kern="0" dirty="0">
                <a:latin typeface="Arial" pitchFamily="34" charset="0"/>
                <a:ea typeface="+mj-ea"/>
                <a:cs typeface="+mj-cs"/>
              </a:rPr>
              <a:t>of Various U.S.-based Industries</a:t>
            </a:r>
          </a:p>
        </p:txBody>
      </p:sp>
      <p:pic>
        <p:nvPicPr>
          <p:cNvPr id="28676" name="Picture 5"/>
          <p:cNvPicPr>
            <a:picLocks noChangeAspect="1" noChangeArrowheads="1"/>
          </p:cNvPicPr>
          <p:nvPr/>
        </p:nvPicPr>
        <p:blipFill>
          <a:blip r:embed="rId3" cstate="print"/>
          <a:srcRect/>
          <a:stretch>
            <a:fillRect/>
          </a:stretch>
        </p:blipFill>
        <p:spPr bwMode="auto">
          <a:xfrm>
            <a:off x="0" y="1371600"/>
            <a:ext cx="9144000" cy="548640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9" name="Title 1"/>
          <p:cNvSpPr>
            <a:spLocks noGrp="1"/>
          </p:cNvSpPr>
          <p:nvPr>
            <p:ph type="ctrTitle"/>
          </p:nvPr>
        </p:nvSpPr>
        <p:spPr>
          <a:xfrm>
            <a:off x="685800" y="76200"/>
            <a:ext cx="7772400" cy="838200"/>
          </a:xfrm>
        </p:spPr>
        <p:txBody>
          <a:bodyPr/>
          <a:lstStyle/>
          <a:p>
            <a:pPr eaLnBrk="1" hangingPunct="1"/>
            <a:r>
              <a:rPr lang="en-US" sz="3600" b="1" smtClean="0">
                <a:latin typeface="Arial" charset="0"/>
                <a:cs typeface="Arial" charset="0"/>
              </a:rPr>
              <a:t/>
            </a:r>
            <a:br>
              <a:rPr lang="en-US" sz="3600" b="1" smtClean="0">
                <a:latin typeface="Arial" charset="0"/>
                <a:cs typeface="Arial" charset="0"/>
              </a:rPr>
            </a:br>
            <a:r>
              <a:rPr lang="en-US" sz="3600" b="1" smtClean="0">
                <a:latin typeface="Arial" charset="0"/>
                <a:cs typeface="Arial" charset="0"/>
              </a:rPr>
              <a:t>Services are Exported as Well</a:t>
            </a:r>
            <a:br>
              <a:rPr lang="en-US" sz="3600" b="1" smtClean="0">
                <a:latin typeface="Arial" charset="0"/>
                <a:cs typeface="Arial" charset="0"/>
              </a:rPr>
            </a:br>
            <a:endParaRPr lang="en-US" sz="3600" b="1" smtClean="0">
              <a:latin typeface="Arial" charset="0"/>
              <a:cs typeface="Arial" charset="0"/>
            </a:endParaRPr>
          </a:p>
        </p:txBody>
      </p:sp>
      <p:sp>
        <p:nvSpPr>
          <p:cNvPr id="29700" name="Subtitle 2"/>
          <p:cNvSpPr>
            <a:spLocks noGrp="1"/>
          </p:cNvSpPr>
          <p:nvPr>
            <p:ph type="subTitle" idx="1"/>
          </p:nvPr>
        </p:nvSpPr>
        <p:spPr>
          <a:xfrm>
            <a:off x="152400" y="1295400"/>
            <a:ext cx="8839200" cy="5029200"/>
          </a:xfrm>
        </p:spPr>
        <p:txBody>
          <a:bodyPr/>
          <a:lstStyle/>
          <a:p>
            <a:pPr marL="231775" indent="-231775" algn="l" eaLnBrk="1" hangingPunct="1">
              <a:buFont typeface="Arial" charset="0"/>
              <a:buChar char="•"/>
            </a:pPr>
            <a:r>
              <a:rPr lang="en-US" sz="2800" smtClean="0">
                <a:solidFill>
                  <a:schemeClr val="tx1"/>
                </a:solidFill>
                <a:latin typeface="Arial" charset="0"/>
              </a:rPr>
              <a:t>Examples: architecture, education, banking, insurance, entertainment, information</a:t>
            </a:r>
            <a:br>
              <a:rPr lang="en-US" sz="2800" smtClean="0">
                <a:solidFill>
                  <a:schemeClr val="tx1"/>
                </a:solidFill>
                <a:latin typeface="Arial" charset="0"/>
              </a:rPr>
            </a:br>
            <a:endParaRPr lang="en-US" sz="1200" smtClean="0">
              <a:solidFill>
                <a:schemeClr val="tx1"/>
              </a:solidFill>
              <a:latin typeface="Arial" charset="0"/>
            </a:endParaRPr>
          </a:p>
          <a:p>
            <a:pPr marL="231775" indent="-231775" algn="l" eaLnBrk="1" hangingPunct="1">
              <a:buFont typeface="Arial" charset="0"/>
              <a:buChar char="•"/>
            </a:pPr>
            <a:r>
              <a:rPr lang="en-US" sz="2800" smtClean="0">
                <a:solidFill>
                  <a:schemeClr val="tx1"/>
                </a:solidFill>
                <a:latin typeface="Arial" charset="0"/>
              </a:rPr>
              <a:t>However, many </a:t>
            </a:r>
            <a:r>
              <a:rPr lang="en-US" sz="2800" i="1" smtClean="0">
                <a:solidFill>
                  <a:schemeClr val="tx1"/>
                </a:solidFill>
                <a:latin typeface="Arial" charset="0"/>
              </a:rPr>
              <a:t>pure</a:t>
            </a:r>
            <a:r>
              <a:rPr lang="en-US" sz="2800" smtClean="0">
                <a:solidFill>
                  <a:schemeClr val="tx1"/>
                </a:solidFill>
                <a:latin typeface="Arial" charset="0"/>
              </a:rPr>
              <a:t> services cannot be exported because they cannot be transported.  </a:t>
            </a:r>
          </a:p>
          <a:p>
            <a:pPr marL="231775" indent="-231775" algn="l" eaLnBrk="1" hangingPunct="1">
              <a:buFont typeface="Arial" charset="0"/>
              <a:buChar char="•"/>
            </a:pPr>
            <a:endParaRPr lang="en-US" sz="1200" smtClean="0">
              <a:solidFill>
                <a:schemeClr val="tx1"/>
              </a:solidFill>
              <a:latin typeface="Arial" charset="0"/>
            </a:endParaRPr>
          </a:p>
          <a:p>
            <a:pPr marL="231775" indent="-231775" algn="l" eaLnBrk="1" hangingPunct="1">
              <a:buFont typeface="Arial" charset="0"/>
              <a:buChar char="•"/>
            </a:pPr>
            <a:r>
              <a:rPr lang="en-US" sz="2800" smtClean="0">
                <a:solidFill>
                  <a:schemeClr val="tx1"/>
                </a:solidFill>
                <a:latin typeface="Arial" charset="0"/>
              </a:rPr>
              <a:t>Retailers offer their services by establishing retail stores abroad, via FDI.  Retailing requires direct contact with customers. </a:t>
            </a:r>
          </a:p>
          <a:p>
            <a:pPr marL="231775" indent="-231775" algn="l" eaLnBrk="1" hangingPunct="1">
              <a:buFont typeface="Arial" charset="0"/>
              <a:buChar char="•"/>
            </a:pPr>
            <a:endParaRPr lang="en-US" sz="1200" smtClean="0">
              <a:solidFill>
                <a:schemeClr val="tx1"/>
              </a:solidFill>
              <a:latin typeface="Arial" charset="0"/>
            </a:endParaRPr>
          </a:p>
          <a:p>
            <a:pPr marL="231775" indent="-231775" algn="l" eaLnBrk="1" hangingPunct="1">
              <a:buFont typeface="Arial" charset="0"/>
              <a:buChar char="•"/>
            </a:pPr>
            <a:r>
              <a:rPr lang="en-US" sz="2800" smtClean="0">
                <a:solidFill>
                  <a:schemeClr val="tx1"/>
                </a:solidFill>
                <a:latin typeface="Arial" charset="0"/>
              </a:rPr>
              <a:t>Overall, most services are </a:t>
            </a:r>
            <a:r>
              <a:rPr lang="en-US" sz="2800" i="1" smtClean="0">
                <a:solidFill>
                  <a:schemeClr val="tx1"/>
                </a:solidFill>
                <a:latin typeface="Arial" charset="0"/>
              </a:rPr>
              <a:t>delivered</a:t>
            </a:r>
            <a:r>
              <a:rPr lang="en-US" sz="2800" smtClean="0">
                <a:solidFill>
                  <a:schemeClr val="tx1"/>
                </a:solidFill>
                <a:latin typeface="Arial" charset="0"/>
              </a:rPr>
              <a:t> to foreign customers via entry strategies other than exporting. </a:t>
            </a:r>
          </a:p>
          <a:p>
            <a:pPr marL="231775" indent="-231775" algn="l" eaLnBrk="1" hangingPunct="1">
              <a:buFont typeface="Arial" charset="0"/>
              <a:buChar char="•"/>
            </a:pPr>
            <a:endParaRPr lang="en-US" sz="2800" smtClean="0">
              <a:solidFill>
                <a:schemeClr val="tx1"/>
              </a:solidFill>
              <a:latin typeface="Arial" charset="0"/>
            </a:endParaRPr>
          </a:p>
        </p:txBody>
      </p:sp>
      <p:pic>
        <p:nvPicPr>
          <p:cNvPr id="29701"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3" name="Title 1"/>
          <p:cNvSpPr>
            <a:spLocks noGrp="1"/>
          </p:cNvSpPr>
          <p:nvPr>
            <p:ph type="ctrTitle"/>
          </p:nvPr>
        </p:nvSpPr>
        <p:spPr>
          <a:xfrm>
            <a:off x="685800" y="76200"/>
            <a:ext cx="7772400" cy="838200"/>
          </a:xfrm>
        </p:spPr>
        <p:txBody>
          <a:bodyPr/>
          <a:lstStyle/>
          <a:p>
            <a:pPr eaLnBrk="1" hangingPunct="1"/>
            <a:r>
              <a:rPr lang="en-US" sz="3600" b="1" smtClean="0">
                <a:latin typeface="Arial" charset="0"/>
                <a:cs typeface="Arial" charset="0"/>
              </a:rPr>
              <a:t>Advantages of Exporting</a:t>
            </a:r>
          </a:p>
        </p:txBody>
      </p:sp>
      <p:pic>
        <p:nvPicPr>
          <p:cNvPr id="30724"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pic>
        <p:nvPicPr>
          <p:cNvPr id="30725" name="Picture 2"/>
          <p:cNvPicPr>
            <a:picLocks noChangeAspect="1" noChangeArrowheads="1"/>
          </p:cNvPicPr>
          <p:nvPr/>
        </p:nvPicPr>
        <p:blipFill>
          <a:blip r:embed="rId4" cstate="print"/>
          <a:srcRect/>
          <a:stretch>
            <a:fillRect/>
          </a:stretch>
        </p:blipFill>
        <p:spPr bwMode="auto">
          <a:xfrm>
            <a:off x="228600" y="1371600"/>
            <a:ext cx="8702675" cy="457200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7" name="Title 1"/>
          <p:cNvSpPr>
            <a:spLocks noGrp="1"/>
          </p:cNvSpPr>
          <p:nvPr>
            <p:ph type="ctrTitle"/>
          </p:nvPr>
        </p:nvSpPr>
        <p:spPr>
          <a:xfrm>
            <a:off x="685800" y="76200"/>
            <a:ext cx="7772400" cy="838200"/>
          </a:xfrm>
        </p:spPr>
        <p:txBody>
          <a:bodyPr/>
          <a:lstStyle/>
          <a:p>
            <a:pPr eaLnBrk="1" hangingPunct="1"/>
            <a:r>
              <a:rPr lang="en-US" sz="3600" b="1" smtClean="0">
                <a:latin typeface="Arial" charset="0"/>
                <a:cs typeface="Arial" charset="0"/>
              </a:rPr>
              <a:t>Disadvantages of Exporting</a:t>
            </a:r>
          </a:p>
        </p:txBody>
      </p:sp>
      <p:sp>
        <p:nvSpPr>
          <p:cNvPr id="31748" name="Subtitle 2"/>
          <p:cNvSpPr>
            <a:spLocks noGrp="1"/>
          </p:cNvSpPr>
          <p:nvPr>
            <p:ph type="subTitle" idx="1"/>
          </p:nvPr>
        </p:nvSpPr>
        <p:spPr>
          <a:xfrm>
            <a:off x="228600" y="1295400"/>
            <a:ext cx="8534400" cy="5029200"/>
          </a:xfrm>
        </p:spPr>
        <p:txBody>
          <a:bodyPr/>
          <a:lstStyle/>
          <a:p>
            <a:pPr marL="514350" indent="-514350" algn="l" eaLnBrk="1" hangingPunct="1">
              <a:buFont typeface="+mj-lt"/>
              <a:buAutoNum type="arabicPeriod"/>
            </a:pPr>
            <a:r>
              <a:rPr lang="en-US" sz="2800" dirty="0" smtClean="0">
                <a:solidFill>
                  <a:schemeClr val="tx1"/>
                </a:solidFill>
                <a:latin typeface="Arial Narrow" pitchFamily="34" charset="0"/>
              </a:rPr>
              <a:t>Requires firm to acquire new capabilities and redirect organizational resources;   </a:t>
            </a:r>
            <a:br>
              <a:rPr lang="en-US" sz="2800" dirty="0" smtClean="0">
                <a:solidFill>
                  <a:schemeClr val="tx1"/>
                </a:solidFill>
                <a:latin typeface="Arial Narrow" pitchFamily="34" charset="0"/>
              </a:rPr>
            </a:br>
            <a:endParaRPr lang="en-US" sz="14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Sensitive to tariffs and other trade barriers;</a:t>
            </a:r>
            <a:br>
              <a:rPr lang="en-US" sz="2800" dirty="0" smtClean="0">
                <a:solidFill>
                  <a:schemeClr val="tx1"/>
                </a:solidFill>
                <a:latin typeface="Arial Narrow" pitchFamily="34" charset="0"/>
              </a:rPr>
            </a:br>
            <a:endParaRPr lang="en-US" sz="14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Sensitive to exchange rate fluctuations;</a:t>
            </a:r>
            <a:br>
              <a:rPr lang="en-US" sz="2800" dirty="0" smtClean="0">
                <a:solidFill>
                  <a:schemeClr val="tx1"/>
                </a:solidFill>
                <a:latin typeface="Arial Narrow" pitchFamily="34" charset="0"/>
              </a:rPr>
            </a:br>
            <a:endParaRPr lang="en-US" sz="14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Compared to FDI, firm has fewer opportunities to learn about customers, competitors, and the marketplace.  </a:t>
            </a:r>
          </a:p>
          <a:p>
            <a:pPr marL="231775" indent="-231775" algn="l" eaLnBrk="1" hangingPunct="1">
              <a:buFont typeface="Arial" charset="0"/>
              <a:buChar char="•"/>
            </a:pPr>
            <a:endParaRPr lang="en-US" sz="2800" dirty="0" smtClean="0">
              <a:solidFill>
                <a:schemeClr val="tx1"/>
              </a:solidFill>
              <a:latin typeface="Times New Roman" pitchFamily="18" charset="0"/>
            </a:endParaRPr>
          </a:p>
        </p:txBody>
      </p:sp>
      <p:pic>
        <p:nvPicPr>
          <p:cNvPr id="31749"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cxnSp>
        <p:nvCxnSpPr>
          <p:cNvPr id="13" name="Straight Connector 12"/>
          <p:cNvCxnSpPr/>
          <p:nvPr/>
        </p:nvCxnSpPr>
        <p:spPr>
          <a:xfrm>
            <a:off x="228600" y="2368550"/>
            <a:ext cx="8686800" cy="0"/>
          </a:xfrm>
          <a:prstGeom prst="line">
            <a:avLst/>
          </a:prstGeom>
          <a:ln w="2857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28600" y="3124200"/>
            <a:ext cx="8686800" cy="0"/>
          </a:xfrm>
          <a:prstGeom prst="line">
            <a:avLst/>
          </a:prstGeom>
          <a:ln w="2857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8600" y="3810000"/>
            <a:ext cx="8686800" cy="0"/>
          </a:xfrm>
          <a:prstGeom prst="line">
            <a:avLst/>
          </a:prstGeom>
          <a:ln w="2857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2" name="Title 1"/>
          <p:cNvSpPr>
            <a:spLocks noGrp="1"/>
          </p:cNvSpPr>
          <p:nvPr>
            <p:ph type="ctrTitle"/>
          </p:nvPr>
        </p:nvSpPr>
        <p:spPr>
          <a:xfrm>
            <a:off x="685800" y="76200"/>
            <a:ext cx="7772400" cy="838200"/>
          </a:xfrm>
        </p:spPr>
        <p:txBody>
          <a:bodyPr/>
          <a:lstStyle/>
          <a:p>
            <a:pPr eaLnBrk="1" hangingPunct="1"/>
            <a:r>
              <a:rPr lang="en-US" sz="3200" b="1" smtClean="0">
                <a:latin typeface="Arial" charset="0"/>
                <a:cs typeface="Arial" charset="0"/>
              </a:rPr>
              <a:t>A Systematic Approach to Exporting</a:t>
            </a:r>
          </a:p>
        </p:txBody>
      </p:sp>
      <p:pic>
        <p:nvPicPr>
          <p:cNvPr id="35844" name="Picture 1"/>
          <p:cNvPicPr>
            <a:picLocks noChangeAspect="1"/>
          </p:cNvPicPr>
          <p:nvPr/>
        </p:nvPicPr>
        <p:blipFill>
          <a:blip r:embed="rId3" cstate="print"/>
          <a:srcRect/>
          <a:stretch>
            <a:fillRect/>
          </a:stretch>
        </p:blipFill>
        <p:spPr bwMode="auto">
          <a:xfrm>
            <a:off x="0" y="1166813"/>
            <a:ext cx="9144000" cy="5386387"/>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2"/>
          <p:cNvSpPr>
            <a:spLocks noGrp="1"/>
          </p:cNvSpPr>
          <p:nvPr>
            <p:ph type="ftr" sz="quarter" idx="11"/>
          </p:nvPr>
        </p:nvSpPr>
        <p:spPr bwMode="auto">
          <a:noFill/>
          <a:ln>
            <a:miter lim="800000"/>
            <a:headEnd/>
            <a:tailEnd/>
          </a:ln>
        </p:spPr>
        <p:txBody>
          <a:bodyPr/>
          <a:lstStyle/>
          <a:p>
            <a:r>
              <a:rPr lang="en-US" smtClean="0"/>
              <a:t>International Business: Strategy, Management, and the New Realities</a:t>
            </a:r>
          </a:p>
        </p:txBody>
      </p:sp>
      <p:sp>
        <p:nvSpPr>
          <p:cNvPr id="6" name="TextBox 5"/>
          <p:cNvSpPr txBox="1"/>
          <p:nvPr/>
        </p:nvSpPr>
        <p:spPr>
          <a:xfrm>
            <a:off x="2971800" y="5715000"/>
            <a:ext cx="3003550" cy="830263"/>
          </a:xfrm>
          <a:prstGeom prst="rect">
            <a:avLst/>
          </a:prstGeom>
          <a:noFill/>
          <a:ln>
            <a:solidFill>
              <a:schemeClr val="tx1">
                <a:lumMod val="95000"/>
                <a:lumOff val="5000"/>
              </a:schemeClr>
            </a:solidFill>
          </a:ln>
        </p:spPr>
        <p:txBody>
          <a:bodyPr wrap="none">
            <a:spAutoFit/>
          </a:bodyPr>
          <a:lstStyle/>
          <a:p>
            <a:pPr marL="342900" indent="-342900" algn="ctr">
              <a:defRPr/>
            </a:pPr>
            <a:r>
              <a:rPr lang="en-US" sz="2400" dirty="0" err="1">
                <a:latin typeface="Arial Narrow" pitchFamily="34" charset="0"/>
              </a:rPr>
              <a:t>I.Foundation</a:t>
            </a:r>
            <a:r>
              <a:rPr lang="en-US" sz="2400" dirty="0">
                <a:latin typeface="Arial Narrow" pitchFamily="34" charset="0"/>
              </a:rPr>
              <a:t> concepts of </a:t>
            </a:r>
          </a:p>
          <a:p>
            <a:pPr marL="342900" indent="-342900" algn="ctr">
              <a:defRPr/>
            </a:pPr>
            <a:r>
              <a:rPr lang="en-US" sz="2400" dirty="0">
                <a:latin typeface="Arial Narrow" pitchFamily="34" charset="0"/>
              </a:rPr>
              <a:t>     International business</a:t>
            </a:r>
          </a:p>
        </p:txBody>
      </p:sp>
      <p:sp>
        <p:nvSpPr>
          <p:cNvPr id="17412" name="TextBox 6"/>
          <p:cNvSpPr txBox="1">
            <a:spLocks noChangeArrowheads="1"/>
          </p:cNvSpPr>
          <p:nvPr/>
        </p:nvSpPr>
        <p:spPr bwMode="auto">
          <a:xfrm>
            <a:off x="1905000" y="4572000"/>
            <a:ext cx="5141913" cy="461963"/>
          </a:xfrm>
          <a:prstGeom prst="rect">
            <a:avLst/>
          </a:prstGeom>
          <a:noFill/>
          <a:ln w="9525">
            <a:solidFill>
              <a:srgbClr val="002060"/>
            </a:solidFill>
            <a:miter lim="800000"/>
            <a:headEnd/>
            <a:tailEnd/>
          </a:ln>
        </p:spPr>
        <p:txBody>
          <a:bodyPr wrap="none">
            <a:spAutoFit/>
          </a:bodyPr>
          <a:lstStyle/>
          <a:p>
            <a:r>
              <a:rPr lang="en-US" sz="2400">
                <a:latin typeface="Arial Narrow" pitchFamily="34" charset="0"/>
              </a:rPr>
              <a:t>II.The environment of International Business</a:t>
            </a:r>
          </a:p>
        </p:txBody>
      </p:sp>
      <p:cxnSp>
        <p:nvCxnSpPr>
          <p:cNvPr id="17413" name="Straight Arrow Connector 8"/>
          <p:cNvCxnSpPr>
            <a:cxnSpLocks noChangeShapeType="1"/>
          </p:cNvCxnSpPr>
          <p:nvPr/>
        </p:nvCxnSpPr>
        <p:spPr bwMode="auto">
          <a:xfrm rot="5400000" flipH="1" flipV="1">
            <a:off x="4229894" y="5371306"/>
            <a:ext cx="533400" cy="1588"/>
          </a:xfrm>
          <a:prstGeom prst="straightConnector1">
            <a:avLst/>
          </a:prstGeom>
          <a:noFill/>
          <a:ln w="57150" algn="ctr">
            <a:solidFill>
              <a:schemeClr val="tx1"/>
            </a:solidFill>
            <a:round/>
            <a:headEnd/>
            <a:tailEnd type="arrow" w="med" len="med"/>
          </a:ln>
        </p:spPr>
      </p:cxnSp>
      <p:sp>
        <p:nvSpPr>
          <p:cNvPr id="17414" name="TextBox 11"/>
          <p:cNvSpPr txBox="1">
            <a:spLocks noChangeArrowheads="1"/>
          </p:cNvSpPr>
          <p:nvPr/>
        </p:nvSpPr>
        <p:spPr bwMode="auto">
          <a:xfrm>
            <a:off x="2740025" y="3200400"/>
            <a:ext cx="3467100" cy="830263"/>
          </a:xfrm>
          <a:prstGeom prst="rect">
            <a:avLst/>
          </a:prstGeom>
          <a:noFill/>
          <a:ln w="9525">
            <a:solidFill>
              <a:srgbClr val="002060"/>
            </a:solidFill>
            <a:miter lim="800000"/>
            <a:headEnd/>
            <a:tailEnd/>
          </a:ln>
        </p:spPr>
        <p:txBody>
          <a:bodyPr wrap="none">
            <a:spAutoFit/>
          </a:bodyPr>
          <a:lstStyle/>
          <a:p>
            <a:pPr algn="ctr"/>
            <a:r>
              <a:rPr lang="en-US" sz="2400" b="1">
                <a:latin typeface="Arial Narrow" pitchFamily="34" charset="0"/>
              </a:rPr>
              <a:t>III.Strategy and opportunity</a:t>
            </a:r>
          </a:p>
          <a:p>
            <a:pPr algn="ctr"/>
            <a:r>
              <a:rPr lang="en-US" sz="2400" b="1">
                <a:latin typeface="Arial Narrow" pitchFamily="34" charset="0"/>
              </a:rPr>
              <a:t>assessment</a:t>
            </a:r>
          </a:p>
        </p:txBody>
      </p:sp>
      <p:cxnSp>
        <p:nvCxnSpPr>
          <p:cNvPr id="17415" name="Straight Arrow Connector 13"/>
          <p:cNvCxnSpPr>
            <a:cxnSpLocks noChangeShapeType="1"/>
            <a:endCxn id="17414" idx="2"/>
          </p:cNvCxnSpPr>
          <p:nvPr/>
        </p:nvCxnSpPr>
        <p:spPr bwMode="auto">
          <a:xfrm flipH="1" flipV="1">
            <a:off x="4473575" y="4030663"/>
            <a:ext cx="22225" cy="465137"/>
          </a:xfrm>
          <a:prstGeom prst="straightConnector1">
            <a:avLst/>
          </a:prstGeom>
          <a:noFill/>
          <a:ln w="57150" algn="ctr">
            <a:solidFill>
              <a:schemeClr val="tx1"/>
            </a:solidFill>
            <a:round/>
            <a:headEnd/>
            <a:tailEnd type="arrow" w="med" len="med"/>
          </a:ln>
        </p:spPr>
      </p:cxnSp>
      <p:sp>
        <p:nvSpPr>
          <p:cNvPr id="17416" name="TextBox 19"/>
          <p:cNvSpPr txBox="1">
            <a:spLocks noChangeArrowheads="1"/>
          </p:cNvSpPr>
          <p:nvPr/>
        </p:nvSpPr>
        <p:spPr bwMode="auto">
          <a:xfrm>
            <a:off x="2781300" y="1676400"/>
            <a:ext cx="3373438" cy="830263"/>
          </a:xfrm>
          <a:prstGeom prst="rect">
            <a:avLst/>
          </a:prstGeom>
          <a:noFill/>
          <a:ln w="9525">
            <a:solidFill>
              <a:srgbClr val="002060"/>
            </a:solidFill>
            <a:miter lim="800000"/>
            <a:headEnd/>
            <a:tailEnd/>
          </a:ln>
        </p:spPr>
        <p:txBody>
          <a:bodyPr wrap="none">
            <a:spAutoFit/>
          </a:bodyPr>
          <a:lstStyle/>
          <a:p>
            <a:pPr algn="ctr"/>
            <a:r>
              <a:rPr lang="en-US" sz="2400">
                <a:latin typeface="Arial Narrow" pitchFamily="34" charset="0"/>
              </a:rPr>
              <a:t>IV. Entering and operating in</a:t>
            </a:r>
          </a:p>
          <a:p>
            <a:pPr algn="ctr"/>
            <a:r>
              <a:rPr lang="en-US" sz="2400">
                <a:latin typeface="Arial Narrow" pitchFamily="34" charset="0"/>
              </a:rPr>
              <a:t>International Markets.</a:t>
            </a:r>
          </a:p>
        </p:txBody>
      </p:sp>
      <p:cxnSp>
        <p:nvCxnSpPr>
          <p:cNvPr id="17417" name="Straight Arrow Connector 21"/>
          <p:cNvCxnSpPr>
            <a:cxnSpLocks noChangeShapeType="1"/>
          </p:cNvCxnSpPr>
          <p:nvPr/>
        </p:nvCxnSpPr>
        <p:spPr bwMode="auto">
          <a:xfrm rot="5400000" flipH="1" flipV="1">
            <a:off x="4152901" y="2855912"/>
            <a:ext cx="685800" cy="3175"/>
          </a:xfrm>
          <a:prstGeom prst="straightConnector1">
            <a:avLst/>
          </a:prstGeom>
          <a:noFill/>
          <a:ln w="57150" algn="ctr">
            <a:solidFill>
              <a:srgbClr val="002060"/>
            </a:solidFill>
            <a:round/>
            <a:headEnd/>
            <a:tailEnd type="arrow" w="med" len="med"/>
          </a:ln>
        </p:spPr>
      </p:cxnSp>
      <p:sp>
        <p:nvSpPr>
          <p:cNvPr id="17418" name="TextBox 24"/>
          <p:cNvSpPr txBox="1">
            <a:spLocks noChangeArrowheads="1"/>
          </p:cNvSpPr>
          <p:nvPr/>
        </p:nvSpPr>
        <p:spPr bwMode="auto">
          <a:xfrm>
            <a:off x="2667000" y="533400"/>
            <a:ext cx="3494088" cy="461963"/>
          </a:xfrm>
          <a:prstGeom prst="rect">
            <a:avLst/>
          </a:prstGeom>
          <a:noFill/>
          <a:ln w="9525">
            <a:solidFill>
              <a:srgbClr val="002060"/>
            </a:solidFill>
            <a:miter lim="800000"/>
            <a:headEnd/>
            <a:tailEnd/>
          </a:ln>
        </p:spPr>
        <p:txBody>
          <a:bodyPr wrap="none">
            <a:spAutoFit/>
          </a:bodyPr>
          <a:lstStyle/>
          <a:p>
            <a:r>
              <a:rPr lang="en-US" sz="2400">
                <a:latin typeface="Arial Narrow" pitchFamily="34" charset="0"/>
              </a:rPr>
              <a:t>V. Functional Area excellence</a:t>
            </a:r>
          </a:p>
        </p:txBody>
      </p:sp>
      <p:cxnSp>
        <p:nvCxnSpPr>
          <p:cNvPr id="17419" name="Straight Arrow Connector 26"/>
          <p:cNvCxnSpPr>
            <a:cxnSpLocks noChangeShapeType="1"/>
          </p:cNvCxnSpPr>
          <p:nvPr/>
        </p:nvCxnSpPr>
        <p:spPr bwMode="auto">
          <a:xfrm rot="5400000" flipH="1" flipV="1">
            <a:off x="4191794" y="1294606"/>
            <a:ext cx="609600" cy="1588"/>
          </a:xfrm>
          <a:prstGeom prst="straightConnector1">
            <a:avLst/>
          </a:prstGeom>
          <a:noFill/>
          <a:ln w="57150" algn="ctr">
            <a:solidFill>
              <a:srgbClr val="002060"/>
            </a:solidFill>
            <a:round/>
            <a:headEnd/>
            <a:tailEnd type="arrow" w="med" len="med"/>
          </a:ln>
        </p:spPr>
      </p:cxnSp>
      <p:sp>
        <p:nvSpPr>
          <p:cNvPr id="17420" name="Rectangle 15"/>
          <p:cNvSpPr>
            <a:spLocks noChangeArrowheads="1"/>
          </p:cNvSpPr>
          <p:nvPr/>
        </p:nvSpPr>
        <p:spPr bwMode="auto">
          <a:xfrm>
            <a:off x="0" y="0"/>
            <a:ext cx="3303588" cy="523875"/>
          </a:xfrm>
          <a:prstGeom prst="rect">
            <a:avLst/>
          </a:prstGeom>
          <a:noFill/>
          <a:ln w="9525">
            <a:noFill/>
            <a:miter lim="800000"/>
            <a:headEnd/>
            <a:tailEnd/>
          </a:ln>
        </p:spPr>
        <p:txBody>
          <a:bodyPr wrap="none">
            <a:spAutoFit/>
          </a:bodyPr>
          <a:lstStyle/>
          <a:p>
            <a:pPr algn="ctr"/>
            <a:r>
              <a:rPr lang="en-US" sz="2800" b="1">
                <a:solidFill>
                  <a:srgbClr val="002060"/>
                </a:solidFill>
                <a:latin typeface="Arial Narrow" pitchFamily="34" charset="0"/>
              </a:rPr>
              <a:t>International business</a:t>
            </a:r>
          </a:p>
        </p:txBody>
      </p:sp>
      <p:sp>
        <p:nvSpPr>
          <p:cNvPr id="15" name="Rectangle 14"/>
          <p:cNvSpPr/>
          <p:nvPr/>
        </p:nvSpPr>
        <p:spPr>
          <a:xfrm>
            <a:off x="838200" y="2057400"/>
            <a:ext cx="1721946" cy="646331"/>
          </a:xfrm>
          <a:prstGeom prst="rect">
            <a:avLst/>
          </a:prstGeom>
        </p:spPr>
        <p:txBody>
          <a:bodyPr wrap="none">
            <a:spAutoFit/>
          </a:bodyPr>
          <a:lstStyle/>
          <a:p>
            <a:pPr algn="ctr"/>
            <a:r>
              <a:rPr lang="id-ID" b="1" dirty="0" smtClean="0">
                <a:solidFill>
                  <a:schemeClr val="tx1">
                    <a:lumMod val="95000"/>
                    <a:lumOff val="5000"/>
                  </a:schemeClr>
                </a:solidFill>
                <a:latin typeface="Arial Narrow" pitchFamily="34" charset="0"/>
              </a:rPr>
              <a:t>8. Exporting and </a:t>
            </a:r>
          </a:p>
          <a:p>
            <a:pPr algn="ctr"/>
            <a:r>
              <a:rPr lang="id-ID" b="1" dirty="0" smtClean="0">
                <a:solidFill>
                  <a:schemeClr val="tx1">
                    <a:lumMod val="95000"/>
                    <a:lumOff val="5000"/>
                  </a:schemeClr>
                </a:solidFill>
                <a:latin typeface="Arial Narrow" pitchFamily="34" charset="0"/>
              </a:rPr>
              <a:t>counter trade</a:t>
            </a:r>
            <a:endParaRPr lang="id-ID" dirty="0">
              <a:solidFill>
                <a:schemeClr val="tx1">
                  <a:lumMod val="95000"/>
                  <a:lumOff val="5000"/>
                </a:schemeClr>
              </a:solidFill>
              <a:latin typeface="Arial Narrow"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7" name="Title 1"/>
          <p:cNvSpPr>
            <a:spLocks noGrp="1"/>
          </p:cNvSpPr>
          <p:nvPr>
            <p:ph type="ctrTitle"/>
          </p:nvPr>
        </p:nvSpPr>
        <p:spPr>
          <a:xfrm>
            <a:off x="685800" y="76200"/>
            <a:ext cx="7772400" cy="838200"/>
          </a:xfrm>
        </p:spPr>
        <p:txBody>
          <a:bodyPr/>
          <a:lstStyle/>
          <a:p>
            <a:pPr eaLnBrk="1" hangingPunct="1"/>
            <a:r>
              <a:rPr lang="en-US" sz="3600" b="1" smtClean="0">
                <a:latin typeface="Arial" charset="0"/>
                <a:cs typeface="Arial" charset="0"/>
              </a:rPr>
              <a:t>Export Intermediation Options</a:t>
            </a:r>
          </a:p>
        </p:txBody>
      </p:sp>
      <p:sp>
        <p:nvSpPr>
          <p:cNvPr id="36868" name="Subtitle 2"/>
          <p:cNvSpPr>
            <a:spLocks noGrp="1"/>
          </p:cNvSpPr>
          <p:nvPr>
            <p:ph type="subTitle" idx="1"/>
          </p:nvPr>
        </p:nvSpPr>
        <p:spPr>
          <a:xfrm>
            <a:off x="152400" y="1143000"/>
            <a:ext cx="8839200" cy="5029200"/>
          </a:xfrm>
        </p:spPr>
        <p:txBody>
          <a:bodyPr/>
          <a:lstStyle/>
          <a:p>
            <a:pPr marL="231775" indent="-231775" algn="l" eaLnBrk="1" hangingPunct="1">
              <a:buFont typeface="Arial" charset="0"/>
              <a:buChar char="•"/>
            </a:pPr>
            <a:r>
              <a:rPr lang="en-US" sz="2700" b="1" dirty="0" smtClean="0">
                <a:solidFill>
                  <a:schemeClr val="tx1"/>
                </a:solidFill>
                <a:latin typeface="Arial" charset="0"/>
              </a:rPr>
              <a:t>Indirect Exporting</a:t>
            </a:r>
            <a:r>
              <a:rPr lang="en-US" sz="2700" dirty="0" smtClean="0">
                <a:solidFill>
                  <a:schemeClr val="tx1"/>
                </a:solidFill>
                <a:latin typeface="Arial" charset="0"/>
              </a:rPr>
              <a:t>: Contracting with an intermediary in the firm’s </a:t>
            </a:r>
            <a:r>
              <a:rPr lang="en-US" sz="2700" i="1" dirty="0" smtClean="0">
                <a:solidFill>
                  <a:schemeClr val="tx1"/>
                </a:solidFill>
                <a:latin typeface="Arial" charset="0"/>
              </a:rPr>
              <a:t>home country </a:t>
            </a:r>
            <a:r>
              <a:rPr lang="en-US" sz="2700" dirty="0" smtClean="0">
                <a:solidFill>
                  <a:schemeClr val="tx1"/>
                </a:solidFill>
                <a:latin typeface="Arial" charset="0"/>
              </a:rPr>
              <a:t>to perform all export functions, often an export management or trading company. Common among firms new to exporting.</a:t>
            </a:r>
            <a:br>
              <a:rPr lang="en-US" sz="2700" dirty="0" smtClean="0">
                <a:solidFill>
                  <a:schemeClr val="tx1"/>
                </a:solidFill>
                <a:latin typeface="Arial" charset="0"/>
              </a:rPr>
            </a:br>
            <a:r>
              <a:rPr lang="en-US" sz="400" dirty="0" smtClean="0">
                <a:solidFill>
                  <a:schemeClr val="tx1"/>
                </a:solidFill>
                <a:latin typeface="Arial" charset="0"/>
              </a:rPr>
              <a:t> </a:t>
            </a:r>
          </a:p>
          <a:p>
            <a:pPr marL="231775" indent="-231775" algn="l" eaLnBrk="1" hangingPunct="1">
              <a:buFont typeface="Arial" charset="0"/>
              <a:buChar char="•"/>
            </a:pPr>
            <a:r>
              <a:rPr lang="en-US" sz="2700" b="1" dirty="0" smtClean="0">
                <a:solidFill>
                  <a:schemeClr val="tx1"/>
                </a:solidFill>
                <a:latin typeface="Arial" charset="0"/>
              </a:rPr>
              <a:t>Direct Exporting</a:t>
            </a:r>
            <a:r>
              <a:rPr lang="en-US" sz="2700" dirty="0" smtClean="0">
                <a:solidFill>
                  <a:schemeClr val="tx1"/>
                </a:solidFill>
                <a:latin typeface="Arial" charset="0"/>
              </a:rPr>
              <a:t>: Contracting with intermediaries in the </a:t>
            </a:r>
            <a:r>
              <a:rPr lang="en-US" sz="2700" i="1" dirty="0" smtClean="0">
                <a:solidFill>
                  <a:schemeClr val="tx1"/>
                </a:solidFill>
                <a:latin typeface="Arial" charset="0"/>
              </a:rPr>
              <a:t>foreign market, </a:t>
            </a:r>
            <a:r>
              <a:rPr lang="en-US" sz="2700" dirty="0" smtClean="0">
                <a:solidFill>
                  <a:schemeClr val="tx1"/>
                </a:solidFill>
                <a:latin typeface="Arial" charset="0"/>
              </a:rPr>
              <a:t>such as distributors or agents, to perform export functions.  They perform downstream value-chain activities in the target market.</a:t>
            </a:r>
            <a:br>
              <a:rPr lang="en-US" sz="2700" dirty="0" smtClean="0">
                <a:solidFill>
                  <a:schemeClr val="tx1"/>
                </a:solidFill>
                <a:latin typeface="Arial" charset="0"/>
              </a:rPr>
            </a:br>
            <a:endParaRPr lang="en-US" sz="400" dirty="0" smtClean="0">
              <a:solidFill>
                <a:schemeClr val="tx1"/>
              </a:solidFill>
              <a:latin typeface="Arial" charset="0"/>
            </a:endParaRPr>
          </a:p>
          <a:p>
            <a:pPr marL="231775" indent="-231775" algn="l" eaLnBrk="1" hangingPunct="1">
              <a:buFont typeface="Arial" charset="0"/>
              <a:buChar char="•"/>
            </a:pPr>
            <a:r>
              <a:rPr lang="en-US" sz="2700" b="1" dirty="0" smtClean="0">
                <a:solidFill>
                  <a:schemeClr val="tx1"/>
                </a:solidFill>
                <a:latin typeface="Arial" charset="0"/>
              </a:rPr>
              <a:t>Company-Owned Foreign Subsidiary</a:t>
            </a:r>
            <a:r>
              <a:rPr lang="en-US" sz="2700" dirty="0" smtClean="0">
                <a:solidFill>
                  <a:schemeClr val="tx1"/>
                </a:solidFill>
                <a:latin typeface="Arial" charset="0"/>
              </a:rPr>
              <a:t>: Similar to direct exporting except the exporter owns the foreign intermediation operation; the most advanced option.  </a:t>
            </a:r>
          </a:p>
          <a:p>
            <a:pPr marL="231775" indent="-231775" algn="l" eaLnBrk="1" hangingPunct="1">
              <a:buFont typeface="Arial" charset="0"/>
              <a:buChar char="•"/>
            </a:pPr>
            <a:endParaRPr lang="en-US" sz="2700" dirty="0" smtClean="0">
              <a:solidFill>
                <a:schemeClr val="tx1"/>
              </a:solidFill>
              <a:latin typeface="Arial" charset="0"/>
            </a:endParaRPr>
          </a:p>
        </p:txBody>
      </p:sp>
      <p:pic>
        <p:nvPicPr>
          <p:cNvPr id="36869"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
            <a:ext cx="7772400" cy="838200"/>
          </a:xfrm>
        </p:spPr>
        <p:txBody>
          <a:bodyPr rtlCol="0">
            <a:normAutofit fontScale="90000"/>
          </a:bodyPr>
          <a:lstStyle/>
          <a:p>
            <a:pPr eaLnBrk="1" fontAlgn="auto" hangingPunct="1">
              <a:spcAft>
                <a:spcPts val="0"/>
              </a:spcAft>
              <a:defRPr/>
            </a:pPr>
            <a:r>
              <a:rPr lang="en-US" sz="3200" b="1" dirty="0" smtClean="0">
                <a:latin typeface="Arial" pitchFamily="34" charset="0"/>
                <a:cs typeface="Arial" pitchFamily="34" charset="0"/>
              </a:rPr>
              <a:t>Alternative Organizational </a:t>
            </a:r>
            <a:br>
              <a:rPr lang="en-US" sz="3200" b="1" dirty="0" smtClean="0">
                <a:latin typeface="Arial" pitchFamily="34" charset="0"/>
                <a:cs typeface="Arial" pitchFamily="34" charset="0"/>
              </a:rPr>
            </a:br>
            <a:r>
              <a:rPr lang="en-US" sz="3200" b="1" dirty="0" smtClean="0">
                <a:latin typeface="Arial" pitchFamily="34" charset="0"/>
                <a:cs typeface="Arial" pitchFamily="34" charset="0"/>
              </a:rPr>
              <a:t>Arrangements for Exporting</a:t>
            </a:r>
          </a:p>
        </p:txBody>
      </p:sp>
      <p:pic>
        <p:nvPicPr>
          <p:cNvPr id="37891" name="Picture 4"/>
          <p:cNvPicPr>
            <a:picLocks noChangeAspect="1" noChangeArrowheads="1"/>
          </p:cNvPicPr>
          <p:nvPr/>
        </p:nvPicPr>
        <p:blipFill>
          <a:blip r:embed="rId3" cstate="print"/>
          <a:srcRect/>
          <a:stretch>
            <a:fillRect/>
          </a:stretch>
        </p:blipFill>
        <p:spPr bwMode="auto">
          <a:xfrm>
            <a:off x="171450" y="1447800"/>
            <a:ext cx="8801100" cy="5410200"/>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5" name="Title 1"/>
          <p:cNvSpPr>
            <a:spLocks noGrp="1"/>
          </p:cNvSpPr>
          <p:nvPr>
            <p:ph type="ctrTitle"/>
          </p:nvPr>
        </p:nvSpPr>
        <p:spPr>
          <a:xfrm>
            <a:off x="685800" y="76200"/>
            <a:ext cx="7772400" cy="838200"/>
          </a:xfrm>
        </p:spPr>
        <p:txBody>
          <a:bodyPr/>
          <a:lstStyle/>
          <a:p>
            <a:pPr eaLnBrk="1" hangingPunct="1"/>
            <a:r>
              <a:rPr lang="en-US" sz="3600" b="1" smtClean="0">
                <a:latin typeface="Arial" charset="0"/>
                <a:cs typeface="Arial" charset="0"/>
              </a:rPr>
              <a:t>Country Realities</a:t>
            </a:r>
          </a:p>
        </p:txBody>
      </p:sp>
      <p:sp>
        <p:nvSpPr>
          <p:cNvPr id="38916" name="Subtitle 2"/>
          <p:cNvSpPr>
            <a:spLocks noGrp="1"/>
          </p:cNvSpPr>
          <p:nvPr>
            <p:ph type="subTitle" idx="1"/>
          </p:nvPr>
        </p:nvSpPr>
        <p:spPr>
          <a:xfrm>
            <a:off x="152400" y="1066800"/>
            <a:ext cx="8839200" cy="5029200"/>
          </a:xfrm>
        </p:spPr>
        <p:txBody>
          <a:bodyPr/>
          <a:lstStyle/>
          <a:p>
            <a:pPr marL="231775" indent="-231775" algn="l" eaLnBrk="1" hangingPunct="1">
              <a:buFont typeface="Arial" charset="0"/>
              <a:buChar char="•"/>
            </a:pPr>
            <a:r>
              <a:rPr lang="en-US" sz="2600" dirty="0" smtClean="0">
                <a:solidFill>
                  <a:schemeClr val="tx1"/>
                </a:solidFill>
                <a:latin typeface="Arial" charset="0"/>
              </a:rPr>
              <a:t>The performance of Germany’s economy is impressive, with exports leading the way. </a:t>
            </a:r>
          </a:p>
          <a:p>
            <a:pPr marL="231775" indent="-231775" algn="l" eaLnBrk="1" hangingPunct="1">
              <a:buFont typeface="Arial" charset="0"/>
              <a:buChar char="•"/>
            </a:pPr>
            <a:r>
              <a:rPr lang="en-US" sz="2600" dirty="0" smtClean="0">
                <a:solidFill>
                  <a:schemeClr val="tx1"/>
                </a:solidFill>
                <a:latin typeface="Arial" charset="0"/>
              </a:rPr>
              <a:t>Top export destinations include emerging markets such as China, India, and Brazil. </a:t>
            </a:r>
          </a:p>
          <a:p>
            <a:pPr marL="231775" indent="-231775" algn="l" eaLnBrk="1" hangingPunct="1">
              <a:buFont typeface="Arial" charset="0"/>
              <a:buChar char="•"/>
            </a:pPr>
            <a:r>
              <a:rPr lang="en-US" sz="2600" dirty="0" smtClean="0">
                <a:solidFill>
                  <a:schemeClr val="tx1"/>
                </a:solidFill>
                <a:latin typeface="Arial" charset="0"/>
              </a:rPr>
              <a:t>In such markets, demand for German-made products is at an all time high, especially for high-value goods such as cars, heavy machinery, and power plants. </a:t>
            </a:r>
          </a:p>
          <a:p>
            <a:pPr marL="231775" indent="-231775" algn="l" eaLnBrk="1" hangingPunct="1">
              <a:buFont typeface="Arial" charset="0"/>
              <a:buChar char="•"/>
            </a:pPr>
            <a:r>
              <a:rPr lang="en-US" sz="2600" dirty="0" smtClean="0">
                <a:solidFill>
                  <a:schemeClr val="tx1"/>
                </a:solidFill>
                <a:latin typeface="Arial" charset="0"/>
              </a:rPr>
              <a:t>Exporting helps reduce German unemployment, which recently declined to its lowest level in 20 years – about 7% percent. </a:t>
            </a:r>
          </a:p>
          <a:p>
            <a:pPr marL="231775" indent="-231775" algn="l" eaLnBrk="1" hangingPunct="1">
              <a:buFont typeface="Arial" charset="0"/>
              <a:buChar char="•"/>
            </a:pPr>
            <a:r>
              <a:rPr lang="en-US" sz="2600" dirty="0" smtClean="0">
                <a:solidFill>
                  <a:schemeClr val="tx1"/>
                </a:solidFill>
                <a:latin typeface="Arial" charset="0"/>
              </a:rPr>
              <a:t>Exporting helps Germany weather poor economic conditions in Europe.</a:t>
            </a:r>
          </a:p>
          <a:p>
            <a:pPr marL="231775" indent="-231775" algn="l" eaLnBrk="1" hangingPunct="1">
              <a:buFont typeface="Arial" charset="0"/>
              <a:buChar char="•"/>
            </a:pPr>
            <a:endParaRPr lang="en-US" sz="2600" dirty="0" smtClean="0">
              <a:solidFill>
                <a:schemeClr val="tx1"/>
              </a:solidFill>
              <a:latin typeface="Arial" charset="0"/>
            </a:endParaRPr>
          </a:p>
        </p:txBody>
      </p:sp>
      <p:pic>
        <p:nvPicPr>
          <p:cNvPr id="38917"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8" name="Title 1"/>
          <p:cNvSpPr>
            <a:spLocks noGrp="1"/>
          </p:cNvSpPr>
          <p:nvPr>
            <p:ph type="ctrTitle"/>
          </p:nvPr>
        </p:nvSpPr>
        <p:spPr>
          <a:xfrm>
            <a:off x="685800" y="76200"/>
            <a:ext cx="7772400" cy="838200"/>
          </a:xfrm>
        </p:spPr>
        <p:txBody>
          <a:bodyPr/>
          <a:lstStyle/>
          <a:p>
            <a:pPr eaLnBrk="1" hangingPunct="1"/>
            <a:r>
              <a:rPr lang="en-US" sz="3600" b="1" smtClean="0">
                <a:latin typeface="Arial" charset="0"/>
                <a:cs typeface="Arial" charset="0"/>
              </a:rPr>
              <a:t>Importing</a:t>
            </a:r>
          </a:p>
        </p:txBody>
      </p:sp>
      <p:pic>
        <p:nvPicPr>
          <p:cNvPr id="39939" name="Picture 2"/>
          <p:cNvPicPr>
            <a:picLocks noChangeAspect="1" noChangeArrowheads="1"/>
          </p:cNvPicPr>
          <p:nvPr/>
        </p:nvPicPr>
        <p:blipFill>
          <a:blip r:embed="rId3" cstate="print"/>
          <a:srcRect/>
          <a:stretch>
            <a:fillRect/>
          </a:stretch>
        </p:blipFill>
        <p:spPr bwMode="auto">
          <a:xfrm>
            <a:off x="1219200" y="1295400"/>
            <a:ext cx="6781800" cy="4044950"/>
          </a:xfrm>
          <a:prstGeom prst="rect">
            <a:avLst/>
          </a:prstGeom>
          <a:noFill/>
          <a:ln w="9525">
            <a:noFill/>
            <a:miter lim="800000"/>
            <a:headEnd/>
            <a:tailEnd/>
          </a:ln>
        </p:spPr>
      </p:pic>
      <p:sp>
        <p:nvSpPr>
          <p:cNvPr id="39941" name="TextBox 7"/>
          <p:cNvSpPr txBox="1">
            <a:spLocks noChangeArrowheads="1"/>
          </p:cNvSpPr>
          <p:nvPr/>
        </p:nvSpPr>
        <p:spPr bwMode="auto">
          <a:xfrm>
            <a:off x="228600" y="5562600"/>
            <a:ext cx="8534400" cy="923925"/>
          </a:xfrm>
          <a:prstGeom prst="rect">
            <a:avLst/>
          </a:prstGeom>
          <a:noFill/>
          <a:ln w="9525">
            <a:noFill/>
            <a:miter lim="800000"/>
            <a:headEnd/>
            <a:tailEnd/>
          </a:ln>
        </p:spPr>
        <p:txBody>
          <a:bodyPr>
            <a:spAutoFit/>
          </a:bodyPr>
          <a:lstStyle/>
          <a:p>
            <a:r>
              <a:rPr lang="en-US"/>
              <a:t>The United States imports enormous amounts of goods from China. As one of the largest U.S. importers, Walmart alone accounts for about 10% of the country’s imports of toys and other products from China, worth more than $20 billion a year.</a:t>
            </a: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
            <a:ext cx="7772400" cy="838200"/>
          </a:xfrm>
        </p:spPr>
        <p:txBody>
          <a:bodyPr rtlCol="0">
            <a:normAutofit fontScale="90000"/>
          </a:bodyPr>
          <a:lstStyle/>
          <a:p>
            <a:pPr eaLnBrk="1" fontAlgn="auto" hangingPunct="1">
              <a:spcAft>
                <a:spcPts val="0"/>
              </a:spcAft>
              <a:defRPr/>
            </a:pPr>
            <a:r>
              <a:rPr lang="en-US" sz="3600" b="1" dirty="0" smtClean="0">
                <a:latin typeface="Arial" pitchFamily="34" charset="0"/>
                <a:cs typeface="Arial" pitchFamily="34" charset="0"/>
              </a:rPr>
              <a:t>United States: Top Trading Partners</a:t>
            </a:r>
          </a:p>
        </p:txBody>
      </p:sp>
      <p:pic>
        <p:nvPicPr>
          <p:cNvPr id="40964"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40965" name="TextBox 8"/>
          <p:cNvSpPr txBox="1">
            <a:spLocks noChangeArrowheads="1"/>
          </p:cNvSpPr>
          <p:nvPr/>
        </p:nvSpPr>
        <p:spPr bwMode="auto">
          <a:xfrm>
            <a:off x="1143000" y="5978525"/>
            <a:ext cx="7010400" cy="323850"/>
          </a:xfrm>
          <a:prstGeom prst="rect">
            <a:avLst/>
          </a:prstGeom>
          <a:noFill/>
          <a:ln w="9525">
            <a:noFill/>
            <a:miter lim="800000"/>
            <a:headEnd/>
            <a:tailEnd/>
          </a:ln>
        </p:spPr>
        <p:txBody>
          <a:bodyPr>
            <a:spAutoFit/>
          </a:bodyPr>
          <a:lstStyle/>
          <a:p>
            <a:pPr algn="ctr"/>
            <a:r>
              <a:rPr lang="en-US" sz="1500"/>
              <a:t>Sum of merchandise exports and imports, in billions of U.S. dollars</a:t>
            </a:r>
          </a:p>
        </p:txBody>
      </p:sp>
      <p:pic>
        <p:nvPicPr>
          <p:cNvPr id="40967" name="Picture 10"/>
          <p:cNvPicPr>
            <a:picLocks noChangeAspect="1" noChangeArrowheads="1"/>
          </p:cNvPicPr>
          <p:nvPr/>
        </p:nvPicPr>
        <p:blipFill>
          <a:blip r:embed="rId4" cstate="print"/>
          <a:srcRect/>
          <a:stretch>
            <a:fillRect/>
          </a:stretch>
        </p:blipFill>
        <p:spPr bwMode="auto">
          <a:xfrm>
            <a:off x="1065213" y="1230313"/>
            <a:ext cx="7038975" cy="4802187"/>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059" name="Title 1"/>
          <p:cNvSpPr>
            <a:spLocks noGrp="1"/>
          </p:cNvSpPr>
          <p:nvPr>
            <p:ph type="ctrTitle"/>
          </p:nvPr>
        </p:nvSpPr>
        <p:spPr>
          <a:xfrm>
            <a:off x="685800" y="76200"/>
            <a:ext cx="7772400" cy="838200"/>
          </a:xfrm>
        </p:spPr>
        <p:txBody>
          <a:bodyPr/>
          <a:lstStyle/>
          <a:p>
            <a:pPr eaLnBrk="1" hangingPunct="1"/>
            <a:r>
              <a:rPr lang="en-US" sz="3600" b="1" smtClean="0">
                <a:latin typeface="Arial" charset="0"/>
                <a:cs typeface="Arial" charset="0"/>
              </a:rPr>
              <a:t>Export Documentation</a:t>
            </a:r>
          </a:p>
        </p:txBody>
      </p:sp>
      <p:sp>
        <p:nvSpPr>
          <p:cNvPr id="45060" name="Subtitle 2"/>
          <p:cNvSpPr>
            <a:spLocks noGrp="1"/>
          </p:cNvSpPr>
          <p:nvPr>
            <p:ph type="subTitle" idx="1"/>
          </p:nvPr>
        </p:nvSpPr>
        <p:spPr>
          <a:xfrm>
            <a:off x="228600" y="1219200"/>
            <a:ext cx="8839200" cy="5257800"/>
          </a:xfrm>
        </p:spPr>
        <p:txBody>
          <a:bodyPr/>
          <a:lstStyle/>
          <a:p>
            <a:pPr marL="231775" indent="-231775" algn="l" eaLnBrk="1" hangingPunct="1"/>
            <a:r>
              <a:rPr lang="en-US" sz="2800" smtClean="0">
                <a:solidFill>
                  <a:schemeClr val="tx1"/>
                </a:solidFill>
                <a:latin typeface="Arial" charset="0"/>
              </a:rPr>
              <a:t>The official forms and other paperwork required to </a:t>
            </a:r>
          </a:p>
          <a:p>
            <a:pPr marL="231775" indent="-231775" algn="l" eaLnBrk="1" hangingPunct="1"/>
            <a:r>
              <a:rPr lang="en-US" sz="2800" smtClean="0">
                <a:solidFill>
                  <a:schemeClr val="tx1"/>
                </a:solidFill>
                <a:latin typeface="Arial" charset="0"/>
              </a:rPr>
              <a:t>transport exported goods and clear customs.  </a:t>
            </a:r>
            <a:br>
              <a:rPr lang="en-US" sz="2800" smtClean="0">
                <a:solidFill>
                  <a:schemeClr val="tx1"/>
                </a:solidFill>
                <a:latin typeface="Arial" charset="0"/>
              </a:rPr>
            </a:br>
            <a:endParaRPr lang="en-US" sz="300" smtClean="0">
              <a:solidFill>
                <a:schemeClr val="tx1"/>
              </a:solidFill>
              <a:latin typeface="Arial" charset="0"/>
            </a:endParaRPr>
          </a:p>
          <a:p>
            <a:pPr marL="231775" indent="-231775" algn="l" eaLnBrk="1" hangingPunct="1">
              <a:buFont typeface="Arial" charset="0"/>
              <a:buChar char="•"/>
            </a:pPr>
            <a:r>
              <a:rPr lang="en-US" sz="2800" b="1" smtClean="0">
                <a:solidFill>
                  <a:schemeClr val="tx1"/>
                </a:solidFill>
                <a:latin typeface="Arial" charset="0"/>
              </a:rPr>
              <a:t>Quotation or pro forma invoice</a:t>
            </a:r>
            <a:r>
              <a:rPr lang="en-US" sz="2800" smtClean="0">
                <a:solidFill>
                  <a:schemeClr val="tx1"/>
                </a:solidFill>
                <a:latin typeface="Arial" charset="0"/>
              </a:rPr>
              <a:t>: Issued on request to advise a potential buyer about the price and description of the exporter’s product or service.  </a:t>
            </a:r>
          </a:p>
          <a:p>
            <a:pPr marL="231775" indent="-231775" algn="l" eaLnBrk="1" hangingPunct="1">
              <a:buFont typeface="Arial" charset="0"/>
              <a:buChar char="•"/>
            </a:pPr>
            <a:endParaRPr lang="en-US" sz="300" smtClean="0">
              <a:solidFill>
                <a:schemeClr val="tx1"/>
              </a:solidFill>
              <a:latin typeface="Arial" charset="0"/>
            </a:endParaRPr>
          </a:p>
          <a:p>
            <a:pPr marL="231775" indent="-231775" algn="l" eaLnBrk="1" hangingPunct="1">
              <a:buFont typeface="Arial" charset="0"/>
              <a:buChar char="•"/>
            </a:pPr>
            <a:r>
              <a:rPr lang="en-US" sz="2800" b="1" smtClean="0">
                <a:solidFill>
                  <a:schemeClr val="tx1"/>
                </a:solidFill>
                <a:latin typeface="Arial" charset="0"/>
              </a:rPr>
              <a:t>Commercial invoice: </a:t>
            </a:r>
            <a:r>
              <a:rPr lang="en-US" sz="2800" smtClean="0">
                <a:solidFill>
                  <a:schemeClr val="tx1"/>
                </a:solidFill>
                <a:latin typeface="Arial" charset="0"/>
              </a:rPr>
              <a:t>Actual demand for payment issued by the exporter when a sale is concluded.</a:t>
            </a:r>
          </a:p>
          <a:p>
            <a:pPr marL="231775" indent="-231775" algn="l" eaLnBrk="1" hangingPunct="1">
              <a:buFont typeface="Arial" charset="0"/>
              <a:buChar char="•"/>
            </a:pPr>
            <a:endParaRPr lang="en-US" sz="300" smtClean="0">
              <a:solidFill>
                <a:schemeClr val="tx1"/>
              </a:solidFill>
              <a:latin typeface="Arial" charset="0"/>
            </a:endParaRPr>
          </a:p>
          <a:p>
            <a:pPr marL="231775" indent="-231775" algn="l" eaLnBrk="1" hangingPunct="1">
              <a:buFont typeface="Arial" charset="0"/>
              <a:buChar char="•"/>
            </a:pPr>
            <a:r>
              <a:rPr lang="en-US" sz="2800" b="1" smtClean="0">
                <a:solidFill>
                  <a:schemeClr val="tx1"/>
                </a:solidFill>
                <a:latin typeface="Arial" charset="0"/>
              </a:rPr>
              <a:t>Bill of lading</a:t>
            </a:r>
            <a:r>
              <a:rPr lang="en-US" sz="2800" smtClean="0">
                <a:solidFill>
                  <a:schemeClr val="tx1"/>
                </a:solidFill>
                <a:latin typeface="Arial" charset="0"/>
              </a:rPr>
              <a:t>: Basic contract between exporter and shipper.  Authorizes the shipping company to transport the goods to the buyer’s destination.     </a:t>
            </a:r>
          </a:p>
          <a:p>
            <a:pPr marL="231775" indent="-231775" algn="l" eaLnBrk="1" hangingPunct="1"/>
            <a:r>
              <a:rPr lang="en-US" sz="2800" smtClean="0">
                <a:solidFill>
                  <a:schemeClr val="tx1"/>
                </a:solidFill>
                <a:latin typeface="Arial" charset="0"/>
              </a:rPr>
              <a:t> </a:t>
            </a:r>
          </a:p>
        </p:txBody>
      </p:sp>
      <p:pic>
        <p:nvPicPr>
          <p:cNvPr id="45061"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3" name="Title 1"/>
          <p:cNvSpPr>
            <a:spLocks noGrp="1"/>
          </p:cNvSpPr>
          <p:nvPr>
            <p:ph type="ctrTitle"/>
          </p:nvPr>
        </p:nvSpPr>
        <p:spPr>
          <a:xfrm>
            <a:off x="685800" y="0"/>
            <a:ext cx="7772400" cy="838200"/>
          </a:xfrm>
        </p:spPr>
        <p:txBody>
          <a:bodyPr/>
          <a:lstStyle/>
          <a:p>
            <a:pPr eaLnBrk="1" hangingPunct="1"/>
            <a:r>
              <a:rPr lang="en-US" sz="3200" b="1" smtClean="0">
                <a:latin typeface="Arial" charset="0"/>
                <a:cs typeface="Arial" charset="0"/>
              </a:rPr>
              <a:t>Export Documentation (cont.)</a:t>
            </a:r>
          </a:p>
        </p:txBody>
      </p:sp>
      <p:sp>
        <p:nvSpPr>
          <p:cNvPr id="46084" name="Subtitle 2"/>
          <p:cNvSpPr>
            <a:spLocks noGrp="1"/>
          </p:cNvSpPr>
          <p:nvPr>
            <p:ph type="subTitle" idx="1"/>
          </p:nvPr>
        </p:nvSpPr>
        <p:spPr>
          <a:xfrm>
            <a:off x="152400" y="1143000"/>
            <a:ext cx="8839200" cy="5029200"/>
          </a:xfrm>
        </p:spPr>
        <p:txBody>
          <a:bodyPr/>
          <a:lstStyle/>
          <a:p>
            <a:pPr marL="231775" indent="-231775" algn="l" eaLnBrk="1" hangingPunct="1">
              <a:buFont typeface="Arial" charset="0"/>
              <a:buChar char="•"/>
            </a:pPr>
            <a:r>
              <a:rPr lang="en-US" sz="2800" b="1" smtClean="0">
                <a:solidFill>
                  <a:schemeClr val="tx1"/>
                </a:solidFill>
                <a:latin typeface="Arial" charset="0"/>
              </a:rPr>
              <a:t>Shipper's export declaration</a:t>
            </a:r>
            <a:r>
              <a:rPr lang="en-US" sz="2800" smtClean="0">
                <a:solidFill>
                  <a:schemeClr val="tx1"/>
                </a:solidFill>
                <a:latin typeface="Arial" charset="0"/>
              </a:rPr>
              <a:t>: Lists the contact information of the exporter and buyer, full description, declared value, and destination of the products being shipped.  Used by governments to collect statistics.  </a:t>
            </a:r>
          </a:p>
          <a:p>
            <a:pPr marL="231775" indent="-231775" algn="l" eaLnBrk="1" hangingPunct="1">
              <a:buFont typeface="Arial" charset="0"/>
              <a:buChar char="•"/>
            </a:pPr>
            <a:endParaRPr lang="en-US" sz="600" smtClean="0">
              <a:solidFill>
                <a:schemeClr val="tx1"/>
              </a:solidFill>
              <a:latin typeface="Arial" charset="0"/>
            </a:endParaRPr>
          </a:p>
          <a:p>
            <a:pPr marL="231775" indent="-231775" algn="l" eaLnBrk="1" hangingPunct="1">
              <a:buFont typeface="Arial" charset="0"/>
              <a:buChar char="•"/>
            </a:pPr>
            <a:r>
              <a:rPr lang="en-US" sz="2800" b="1" smtClean="0">
                <a:solidFill>
                  <a:schemeClr val="tx1"/>
                </a:solidFill>
                <a:latin typeface="Arial" charset="0"/>
              </a:rPr>
              <a:t>Certificate of origin</a:t>
            </a:r>
            <a:r>
              <a:rPr lang="en-US" sz="2800" smtClean="0">
                <a:solidFill>
                  <a:schemeClr val="tx1"/>
                </a:solidFill>
                <a:latin typeface="Arial" charset="0"/>
              </a:rPr>
              <a:t>: The "birth certificate" of the goods, showing country where the product originated.</a:t>
            </a:r>
          </a:p>
          <a:p>
            <a:pPr marL="231775" indent="-231775" algn="l" eaLnBrk="1" hangingPunct="1">
              <a:buFont typeface="Arial" charset="0"/>
              <a:buChar char="•"/>
            </a:pPr>
            <a:endParaRPr lang="en-US" sz="600" smtClean="0">
              <a:solidFill>
                <a:schemeClr val="tx1"/>
              </a:solidFill>
              <a:latin typeface="Arial" charset="0"/>
            </a:endParaRPr>
          </a:p>
          <a:p>
            <a:pPr marL="231775" indent="-231775" algn="l" eaLnBrk="1" hangingPunct="1">
              <a:buFont typeface="Arial" charset="0"/>
              <a:buChar char="•"/>
            </a:pPr>
            <a:r>
              <a:rPr lang="en-US" sz="2800" b="1" smtClean="0">
                <a:solidFill>
                  <a:schemeClr val="tx1"/>
                </a:solidFill>
                <a:latin typeface="Arial" charset="0"/>
              </a:rPr>
              <a:t>Insurance certificate</a:t>
            </a:r>
            <a:r>
              <a:rPr lang="en-US" sz="2800" smtClean="0">
                <a:solidFill>
                  <a:schemeClr val="tx1"/>
                </a:solidFill>
                <a:latin typeface="Arial" charset="0"/>
              </a:rPr>
              <a:t>: Protects the exported goods against damage, loss, pilferage, and, sometimes, delay. </a:t>
            </a:r>
          </a:p>
        </p:txBody>
      </p:sp>
      <p:pic>
        <p:nvPicPr>
          <p:cNvPr id="46085"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6" name="Title 1"/>
          <p:cNvSpPr>
            <a:spLocks noGrp="1"/>
          </p:cNvSpPr>
          <p:nvPr>
            <p:ph type="ctrTitle"/>
          </p:nvPr>
        </p:nvSpPr>
        <p:spPr>
          <a:xfrm>
            <a:off x="685800" y="0"/>
            <a:ext cx="7772400" cy="838200"/>
          </a:xfrm>
        </p:spPr>
        <p:txBody>
          <a:bodyPr/>
          <a:lstStyle/>
          <a:p>
            <a:pPr eaLnBrk="1" hangingPunct="1"/>
            <a:r>
              <a:rPr lang="en-US" sz="3200" b="1" smtClean="0">
                <a:latin typeface="Arial" charset="0"/>
                <a:cs typeface="Arial" charset="0"/>
              </a:rPr>
              <a:t>Exporting and the Global Economy</a:t>
            </a:r>
          </a:p>
        </p:txBody>
      </p:sp>
      <p:pic>
        <p:nvPicPr>
          <p:cNvPr id="47107" name="Picture 2"/>
          <p:cNvPicPr>
            <a:picLocks noChangeAspect="1" noChangeArrowheads="1"/>
          </p:cNvPicPr>
          <p:nvPr/>
        </p:nvPicPr>
        <p:blipFill>
          <a:blip r:embed="rId3" cstate="print"/>
          <a:srcRect/>
          <a:stretch>
            <a:fillRect/>
          </a:stretch>
        </p:blipFill>
        <p:spPr bwMode="auto">
          <a:xfrm>
            <a:off x="1389063" y="1311275"/>
            <a:ext cx="6383337" cy="4327525"/>
          </a:xfrm>
          <a:prstGeom prst="rect">
            <a:avLst/>
          </a:prstGeom>
          <a:noFill/>
          <a:ln w="9525">
            <a:noFill/>
            <a:miter lim="800000"/>
            <a:headEnd/>
            <a:tailEnd/>
          </a:ln>
        </p:spPr>
      </p:pic>
      <p:sp>
        <p:nvSpPr>
          <p:cNvPr id="47109" name="TextBox 7"/>
          <p:cNvSpPr txBox="1">
            <a:spLocks noChangeArrowheads="1"/>
          </p:cNvSpPr>
          <p:nvPr/>
        </p:nvSpPr>
        <p:spPr bwMode="auto">
          <a:xfrm>
            <a:off x="228600" y="5715000"/>
            <a:ext cx="8686800" cy="825500"/>
          </a:xfrm>
          <a:prstGeom prst="rect">
            <a:avLst/>
          </a:prstGeom>
          <a:noFill/>
          <a:ln w="9525">
            <a:noFill/>
            <a:miter lim="800000"/>
            <a:headEnd/>
            <a:tailEnd/>
          </a:ln>
        </p:spPr>
        <p:txBody>
          <a:bodyPr>
            <a:spAutoFit/>
          </a:bodyPr>
          <a:lstStyle/>
          <a:p>
            <a:r>
              <a:rPr lang="en-US" sz="1600"/>
              <a:t>Exporting is the entry strategy responsible for global trade and generates enormous earnings for nations. Exporting serves the internationalization goals of firms, both small and large. Aircraft manufacturers such as Airbus and Boeing are among the world’s leading exporters. </a:t>
            </a: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4" name="Title 1"/>
          <p:cNvSpPr>
            <a:spLocks noGrp="1"/>
          </p:cNvSpPr>
          <p:nvPr>
            <p:ph type="ctrTitle"/>
          </p:nvPr>
        </p:nvSpPr>
        <p:spPr>
          <a:xfrm>
            <a:off x="685800" y="0"/>
            <a:ext cx="7772400" cy="838200"/>
          </a:xfrm>
        </p:spPr>
        <p:txBody>
          <a:bodyPr/>
          <a:lstStyle/>
          <a:p>
            <a:pPr eaLnBrk="1" hangingPunct="1"/>
            <a:r>
              <a:rPr lang="en-US" sz="3200" b="1" smtClean="0">
                <a:latin typeface="Arial" charset="0"/>
                <a:cs typeface="Arial" charset="0"/>
              </a:rPr>
              <a:t>Examples of INCOTERMS</a:t>
            </a:r>
          </a:p>
        </p:txBody>
      </p:sp>
      <p:pic>
        <p:nvPicPr>
          <p:cNvPr id="49156" name="Picture 5"/>
          <p:cNvPicPr>
            <a:picLocks noChangeAspect="1" noChangeArrowheads="1"/>
          </p:cNvPicPr>
          <p:nvPr/>
        </p:nvPicPr>
        <p:blipFill>
          <a:blip r:embed="rId3" cstate="print"/>
          <a:srcRect/>
          <a:stretch>
            <a:fillRect/>
          </a:stretch>
        </p:blipFill>
        <p:spPr bwMode="auto">
          <a:xfrm>
            <a:off x="0" y="1676400"/>
            <a:ext cx="9144000" cy="457200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8" name="Title 1"/>
          <p:cNvSpPr>
            <a:spLocks noGrp="1"/>
          </p:cNvSpPr>
          <p:nvPr>
            <p:ph type="ctrTitle"/>
          </p:nvPr>
        </p:nvSpPr>
        <p:spPr>
          <a:xfrm>
            <a:off x="685800" y="76200"/>
            <a:ext cx="7772400" cy="838200"/>
          </a:xfrm>
        </p:spPr>
        <p:txBody>
          <a:bodyPr/>
          <a:lstStyle/>
          <a:p>
            <a:pPr eaLnBrk="1" hangingPunct="1"/>
            <a:r>
              <a:rPr lang="en-US" sz="3600" b="1" smtClean="0">
                <a:latin typeface="Arial" charset="0"/>
                <a:cs typeface="Arial" charset="0"/>
              </a:rPr>
              <a:t>Exports and Shipping</a:t>
            </a:r>
          </a:p>
        </p:txBody>
      </p:sp>
      <p:pic>
        <p:nvPicPr>
          <p:cNvPr id="50179" name="Picture 2">
            <a:hlinkClick r:id="rId3" action="ppaction://hlinkfile"/>
          </p:cNvPr>
          <p:cNvPicPr>
            <a:picLocks noChangeAspect="1" noChangeArrowheads="1"/>
          </p:cNvPicPr>
          <p:nvPr/>
        </p:nvPicPr>
        <p:blipFill>
          <a:blip r:embed="rId4" cstate="print"/>
          <a:srcRect/>
          <a:stretch>
            <a:fillRect/>
          </a:stretch>
        </p:blipFill>
        <p:spPr bwMode="auto">
          <a:xfrm>
            <a:off x="1411288" y="1295400"/>
            <a:ext cx="6361112" cy="4495800"/>
          </a:xfrm>
          <a:prstGeom prst="rect">
            <a:avLst/>
          </a:prstGeom>
          <a:noFill/>
          <a:ln w="9525">
            <a:noFill/>
            <a:miter lim="800000"/>
            <a:headEnd/>
            <a:tailEnd/>
          </a:ln>
        </p:spPr>
      </p:pic>
      <p:sp>
        <p:nvSpPr>
          <p:cNvPr id="50181" name="TextBox 7"/>
          <p:cNvSpPr txBox="1">
            <a:spLocks noChangeArrowheads="1"/>
          </p:cNvSpPr>
          <p:nvPr/>
        </p:nvSpPr>
        <p:spPr bwMode="auto">
          <a:xfrm>
            <a:off x="381000" y="5867400"/>
            <a:ext cx="8534400" cy="915988"/>
          </a:xfrm>
          <a:prstGeom prst="rect">
            <a:avLst/>
          </a:prstGeom>
          <a:noFill/>
          <a:ln w="9525">
            <a:noFill/>
            <a:miter lim="800000"/>
            <a:headEnd/>
            <a:tailEnd/>
          </a:ln>
        </p:spPr>
        <p:txBody>
          <a:bodyPr>
            <a:spAutoFit/>
          </a:bodyPr>
          <a:lstStyle/>
          <a:p>
            <a:r>
              <a:rPr lang="en-US"/>
              <a:t>Export transactions generally ship products through seaports and other maritime facilities. This container ship is passing through the Panama Canal.</a:t>
            </a:r>
          </a:p>
          <a:p>
            <a:endParaRPr lang="en-US"/>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1"/>
          <p:cNvSpPr txBox="1">
            <a:spLocks noChangeArrowheads="1"/>
          </p:cNvSpPr>
          <p:nvPr/>
        </p:nvSpPr>
        <p:spPr bwMode="auto">
          <a:xfrm>
            <a:off x="0" y="6353175"/>
            <a:ext cx="9144000" cy="369888"/>
          </a:xfrm>
          <a:prstGeom prst="rect">
            <a:avLst/>
          </a:prstGeom>
          <a:solidFill>
            <a:srgbClr val="00B050"/>
          </a:solidFill>
          <a:ln w="9525">
            <a:noFill/>
            <a:miter lim="800000"/>
            <a:headEnd/>
            <a:tailEnd/>
          </a:ln>
        </p:spPr>
        <p:txBody>
          <a:bodyPr>
            <a:spAutoFit/>
          </a:bodyPr>
          <a:lstStyle/>
          <a:p>
            <a:endParaRPr lang="en-GB">
              <a:latin typeface="Calibri" pitchFamily="34" charset="0"/>
            </a:endParaRPr>
          </a:p>
        </p:txBody>
      </p:sp>
      <p:sp>
        <p:nvSpPr>
          <p:cNvPr id="15363" name="TextBox 2"/>
          <p:cNvSpPr txBox="1">
            <a:spLocks noChangeArrowheads="1"/>
          </p:cNvSpPr>
          <p:nvPr/>
        </p:nvSpPr>
        <p:spPr bwMode="auto">
          <a:xfrm>
            <a:off x="533400" y="4648200"/>
            <a:ext cx="8153400" cy="1555750"/>
          </a:xfrm>
          <a:prstGeom prst="rect">
            <a:avLst/>
          </a:prstGeom>
          <a:noFill/>
          <a:ln w="9525">
            <a:noFill/>
            <a:miter lim="800000"/>
            <a:headEnd/>
            <a:tailEnd/>
          </a:ln>
        </p:spPr>
        <p:txBody>
          <a:bodyPr>
            <a:spAutoFit/>
          </a:bodyPr>
          <a:lstStyle/>
          <a:p>
            <a:pPr algn="ctr"/>
            <a:r>
              <a:rPr lang="en-US" b="1">
                <a:solidFill>
                  <a:srgbClr val="404040"/>
                </a:solidFill>
              </a:rPr>
              <a:t>International Business: The New Realities, </a:t>
            </a:r>
            <a:r>
              <a:rPr lang="en-US" b="1"/>
              <a:t>Global Edition,</a:t>
            </a:r>
            <a:r>
              <a:rPr lang="en-US"/>
              <a:t> </a:t>
            </a:r>
            <a:r>
              <a:rPr lang="en-US" b="1">
                <a:solidFill>
                  <a:srgbClr val="404040"/>
                </a:solidFill>
              </a:rPr>
              <a:t>3</a:t>
            </a:r>
            <a:r>
              <a:rPr lang="en-US" b="1" baseline="30000">
                <a:solidFill>
                  <a:srgbClr val="404040"/>
                </a:solidFill>
              </a:rPr>
              <a:t>rd</a:t>
            </a:r>
            <a:r>
              <a:rPr lang="en-US" b="1">
                <a:solidFill>
                  <a:srgbClr val="404040"/>
                </a:solidFill>
              </a:rPr>
              <a:t> Edition</a:t>
            </a:r>
          </a:p>
          <a:p>
            <a:pPr algn="ctr"/>
            <a:endParaRPr lang="en-US" sz="1200" b="1">
              <a:solidFill>
                <a:srgbClr val="404040"/>
              </a:solidFill>
            </a:endParaRPr>
          </a:p>
          <a:p>
            <a:pPr algn="ctr"/>
            <a:r>
              <a:rPr lang="en-US">
                <a:solidFill>
                  <a:srgbClr val="404040"/>
                </a:solidFill>
              </a:rPr>
              <a:t>by </a:t>
            </a:r>
          </a:p>
          <a:p>
            <a:pPr algn="ctr"/>
            <a:endParaRPr lang="en-US" sz="1200" b="1">
              <a:solidFill>
                <a:srgbClr val="404040"/>
              </a:solidFill>
            </a:endParaRPr>
          </a:p>
          <a:p>
            <a:pPr algn="ctr"/>
            <a:r>
              <a:rPr lang="en-US" b="1">
                <a:solidFill>
                  <a:srgbClr val="404040"/>
                </a:solidFill>
              </a:rPr>
              <a:t>Cavusgil, Knight, and Riesenberger</a:t>
            </a:r>
          </a:p>
          <a:p>
            <a:endParaRPr lang="en-US">
              <a:solidFill>
                <a:srgbClr val="404040"/>
              </a:solidFill>
            </a:endParaRPr>
          </a:p>
        </p:txBody>
      </p:sp>
      <p:sp>
        <p:nvSpPr>
          <p:cNvPr id="15364" name="TextBox 5"/>
          <p:cNvSpPr txBox="1">
            <a:spLocks noChangeArrowheads="1"/>
          </p:cNvSpPr>
          <p:nvPr/>
        </p:nvSpPr>
        <p:spPr bwMode="auto">
          <a:xfrm>
            <a:off x="0" y="838200"/>
            <a:ext cx="9144000" cy="1200150"/>
          </a:xfrm>
          <a:prstGeom prst="rect">
            <a:avLst/>
          </a:prstGeom>
          <a:solidFill>
            <a:srgbClr val="00B050"/>
          </a:solidFill>
          <a:ln w="9525">
            <a:noFill/>
            <a:miter lim="800000"/>
            <a:headEnd/>
            <a:tailEnd/>
          </a:ln>
        </p:spPr>
        <p:txBody>
          <a:bodyPr>
            <a:spAutoFit/>
          </a:bodyPr>
          <a:lstStyle/>
          <a:p>
            <a:r>
              <a:rPr lang="en-US" sz="7200">
                <a:latin typeface="Arial Narrow" pitchFamily="34" charset="0"/>
              </a:rPr>
              <a:t>			</a:t>
            </a:r>
            <a:r>
              <a:rPr lang="en-US" sz="7200">
                <a:solidFill>
                  <a:schemeClr val="bg1"/>
                </a:solidFill>
                <a:latin typeface="Arial Narrow" pitchFamily="34" charset="0"/>
                <a:ea typeface="MS Gothic" pitchFamily="49" charset="-128"/>
              </a:rPr>
              <a:t>Chapter </a:t>
            </a:r>
            <a:r>
              <a:rPr lang="en-US" sz="7200" i="1">
                <a:solidFill>
                  <a:schemeClr val="bg1"/>
                </a:solidFill>
                <a:latin typeface="Arial Narrow" pitchFamily="34" charset="0"/>
                <a:ea typeface="MS Gothic" pitchFamily="49" charset="-128"/>
              </a:rPr>
              <a:t>14</a:t>
            </a:r>
          </a:p>
        </p:txBody>
      </p:sp>
      <p:pic>
        <p:nvPicPr>
          <p:cNvPr id="15365" name="Picture 8"/>
          <p:cNvPicPr>
            <a:picLocks noChangeAspect="1" noChangeArrowheads="1"/>
          </p:cNvPicPr>
          <p:nvPr/>
        </p:nvPicPr>
        <p:blipFill>
          <a:blip r:embed="rId3" cstate="print"/>
          <a:srcRect/>
          <a:stretch>
            <a:fillRect/>
          </a:stretch>
        </p:blipFill>
        <p:spPr bwMode="auto">
          <a:xfrm>
            <a:off x="609600" y="838200"/>
            <a:ext cx="1219200" cy="1219200"/>
          </a:xfrm>
          <a:prstGeom prst="rect">
            <a:avLst/>
          </a:prstGeom>
          <a:noFill/>
          <a:ln w="9525">
            <a:noFill/>
            <a:miter lim="800000"/>
            <a:headEnd/>
            <a:tailEnd/>
          </a:ln>
        </p:spPr>
      </p:pic>
      <p:pic>
        <p:nvPicPr>
          <p:cNvPr id="15366" name="Picture 7"/>
          <p:cNvPicPr>
            <a:picLocks noChangeAspect="1" noChangeArrowheads="1"/>
          </p:cNvPicPr>
          <p:nvPr/>
        </p:nvPicPr>
        <p:blipFill>
          <a:blip r:embed="rId4" cstate="print"/>
          <a:srcRect/>
          <a:stretch>
            <a:fillRect/>
          </a:stretch>
        </p:blipFill>
        <p:spPr bwMode="auto">
          <a:xfrm>
            <a:off x="2386013" y="2822575"/>
            <a:ext cx="4319587" cy="150971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03" name="Title 1"/>
          <p:cNvSpPr>
            <a:spLocks noGrp="1"/>
          </p:cNvSpPr>
          <p:nvPr>
            <p:ph type="ctrTitle"/>
          </p:nvPr>
        </p:nvSpPr>
        <p:spPr>
          <a:xfrm>
            <a:off x="685800" y="-76200"/>
            <a:ext cx="7772400" cy="838200"/>
          </a:xfrm>
        </p:spPr>
        <p:txBody>
          <a:bodyPr/>
          <a:lstStyle/>
          <a:p>
            <a:pPr eaLnBrk="1" hangingPunct="1"/>
            <a:r>
              <a:rPr lang="en-US" sz="3200" b="1" smtClean="0">
                <a:latin typeface="Arial" charset="0"/>
                <a:cs typeface="Arial" charset="0"/>
              </a:rPr>
              <a:t>Methods of Payment</a:t>
            </a:r>
          </a:p>
        </p:txBody>
      </p:sp>
      <p:pic>
        <p:nvPicPr>
          <p:cNvPr id="51204" name="Picture 5"/>
          <p:cNvPicPr>
            <a:picLocks noChangeAspect="1" noChangeArrowheads="1"/>
          </p:cNvPicPr>
          <p:nvPr/>
        </p:nvPicPr>
        <p:blipFill>
          <a:blip r:embed="rId3" cstate="print"/>
          <a:srcRect/>
          <a:stretch>
            <a:fillRect/>
          </a:stretch>
        </p:blipFill>
        <p:spPr bwMode="auto">
          <a:xfrm>
            <a:off x="147638" y="6383338"/>
            <a:ext cx="487362" cy="474662"/>
          </a:xfrm>
          <a:prstGeom prst="rect">
            <a:avLst/>
          </a:prstGeom>
          <a:noFill/>
          <a:ln w="9525">
            <a:noFill/>
            <a:miter lim="800000"/>
            <a:headEnd/>
            <a:tailEnd/>
          </a:ln>
        </p:spPr>
      </p:pic>
      <p:graphicFrame>
        <p:nvGraphicFramePr>
          <p:cNvPr id="11" name="Table 10"/>
          <p:cNvGraphicFramePr>
            <a:graphicFrameLocks noGrp="1"/>
          </p:cNvGraphicFramePr>
          <p:nvPr/>
        </p:nvGraphicFramePr>
        <p:xfrm>
          <a:off x="152400" y="1039813"/>
          <a:ext cx="8870950" cy="5273676"/>
        </p:xfrm>
        <a:graphic>
          <a:graphicData uri="http://schemas.openxmlformats.org/drawingml/2006/table">
            <a:tbl>
              <a:tblPr/>
              <a:tblGrid>
                <a:gridCol w="1457325"/>
                <a:gridCol w="3611563"/>
                <a:gridCol w="3802062"/>
              </a:tblGrid>
              <a:tr h="574675">
                <a:tc>
                  <a:txBody>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200" b="1" i="0" u="none" strike="noStrike" cap="none" normalizeH="0" baseline="0" dirty="0" smtClean="0">
                          <a:ln>
                            <a:noFill/>
                          </a:ln>
                          <a:solidFill>
                            <a:schemeClr val="tx1"/>
                          </a:solidFill>
                          <a:effectLst/>
                          <a:latin typeface="Arial" charset="0"/>
                          <a:cs typeface="Times New Roman" pitchFamily="18" charset="0"/>
                        </a:rPr>
                        <a:t>METHOD</a:t>
                      </a:r>
                      <a:endParaRPr kumimoji="0" lang="en-US" sz="2200" b="0" i="0" u="none" strike="noStrike" cap="none" normalizeH="0" baseline="0" dirty="0" smtClean="0">
                        <a:ln>
                          <a:noFill/>
                        </a:ln>
                        <a:solidFill>
                          <a:schemeClr val="tx1"/>
                        </a:solidFill>
                        <a:effectLst/>
                        <a:latin typeface="Arial" charset="0"/>
                        <a:cs typeface="Times New Roman" pitchFamily="18" charset="0"/>
                      </a:endParaRPr>
                    </a:p>
                  </a:txBody>
                  <a:tcPr marL="37475" marR="3747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200" b="1" i="0" u="none" strike="noStrike" cap="none" normalizeH="0" baseline="0" smtClean="0">
                          <a:ln>
                            <a:noFill/>
                          </a:ln>
                          <a:solidFill>
                            <a:schemeClr val="tx1"/>
                          </a:solidFill>
                          <a:effectLst/>
                          <a:latin typeface="Arial" charset="0"/>
                          <a:cs typeface="Times New Roman" pitchFamily="18" charset="0"/>
                        </a:rPr>
                        <a:t>ADVANTAGES </a:t>
                      </a:r>
                      <a:endParaRPr kumimoji="0" lang="en-US" sz="2200" b="0" i="0" u="none" strike="noStrike" cap="none" normalizeH="0" baseline="0" smtClean="0">
                        <a:ln>
                          <a:noFill/>
                        </a:ln>
                        <a:solidFill>
                          <a:schemeClr val="tx1"/>
                        </a:solidFill>
                        <a:effectLst/>
                        <a:latin typeface="Arial" charset="0"/>
                        <a:cs typeface="Times New Roman" pitchFamily="18" charset="0"/>
                      </a:endParaRPr>
                    </a:p>
                  </a:txBody>
                  <a:tcPr marL="37475" marR="3747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200" b="1" i="0" u="none" strike="noStrike" cap="none" normalizeH="0" baseline="0" smtClean="0">
                          <a:ln>
                            <a:noFill/>
                          </a:ln>
                          <a:solidFill>
                            <a:schemeClr val="tx1"/>
                          </a:solidFill>
                          <a:effectLst/>
                          <a:latin typeface="Arial" charset="0"/>
                          <a:cs typeface="Times New Roman" pitchFamily="18" charset="0"/>
                        </a:rPr>
                        <a:t>DISADVANTAGES </a:t>
                      </a:r>
                      <a:endParaRPr kumimoji="0" lang="en-US" sz="2200" b="0" i="0" u="none" strike="noStrike" cap="none" normalizeH="0" baseline="0" smtClean="0">
                        <a:ln>
                          <a:noFill/>
                        </a:ln>
                        <a:solidFill>
                          <a:schemeClr val="tx1"/>
                        </a:solidFill>
                        <a:effectLst/>
                        <a:latin typeface="Arial" charset="0"/>
                        <a:cs typeface="Times New Roman" pitchFamily="18" charset="0"/>
                      </a:endParaRPr>
                    </a:p>
                  </a:txBody>
                  <a:tcPr marL="37475" marR="3747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570038">
                <a:tc>
                  <a:txBody>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200" b="1" i="0" u="none" strike="noStrike" cap="none" normalizeH="0" baseline="0" smtClean="0">
                          <a:ln>
                            <a:noFill/>
                          </a:ln>
                          <a:solidFill>
                            <a:schemeClr val="tx1"/>
                          </a:solidFill>
                          <a:effectLst/>
                          <a:latin typeface="Arial" charset="0"/>
                          <a:cs typeface="Times New Roman" pitchFamily="18" charset="0"/>
                        </a:rPr>
                        <a:t>Cash in Advance</a:t>
                      </a:r>
                      <a:endParaRPr kumimoji="0" lang="en-US" sz="2200" b="0" i="0" u="none" strike="noStrike" cap="none" normalizeH="0" baseline="0" smtClean="0">
                        <a:ln>
                          <a:noFill/>
                        </a:ln>
                        <a:solidFill>
                          <a:schemeClr val="tx1"/>
                        </a:solidFill>
                        <a:effectLst/>
                        <a:latin typeface="Arial" charset="0"/>
                        <a:cs typeface="Times New Roman" pitchFamily="18" charset="0"/>
                      </a:endParaRPr>
                    </a:p>
                  </a:txBody>
                  <a:tcPr marL="37475" marR="3747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200" b="0" i="0" u="none" strike="noStrike" cap="none" normalizeH="0" baseline="0" smtClean="0">
                          <a:ln>
                            <a:noFill/>
                          </a:ln>
                          <a:solidFill>
                            <a:schemeClr val="tx1"/>
                          </a:solidFill>
                          <a:effectLst/>
                          <a:latin typeface="Arial" charset="0"/>
                          <a:cs typeface="Times New Roman" pitchFamily="18" charset="0"/>
                        </a:rPr>
                        <a:t>Best for the seller</a:t>
                      </a: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2200" b="0" i="0" u="none" strike="noStrike" cap="none" normalizeH="0" baseline="0" smtClean="0">
                        <a:ln>
                          <a:noFill/>
                        </a:ln>
                        <a:solidFill>
                          <a:schemeClr val="tx1"/>
                        </a:solidFill>
                        <a:effectLst/>
                        <a:latin typeface="Arial" charset="0"/>
                        <a:cs typeface="Times New Roman" pitchFamily="18" charset="0"/>
                      </a:endParaRPr>
                    </a:p>
                  </a:txBody>
                  <a:tcPr marL="37475" marR="3747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200" b="0" i="0" u="none" strike="noStrike" cap="none" normalizeH="0" baseline="0" dirty="0" smtClean="0">
                          <a:ln>
                            <a:noFill/>
                          </a:ln>
                          <a:solidFill>
                            <a:schemeClr val="tx1"/>
                          </a:solidFill>
                          <a:effectLst/>
                          <a:latin typeface="Arial" charset="0"/>
                          <a:cs typeface="Times New Roman" pitchFamily="18" charset="0"/>
                        </a:rPr>
                        <a:t>Risky from the buyer’s standpoint, and thus unpopular; tends to discourage sales.</a:t>
                      </a:r>
                      <a:r>
                        <a:rPr kumimoji="0" lang="en-US" sz="600" b="0" i="0" u="none" strike="noStrike" cap="none" normalizeH="0" baseline="0" dirty="0" smtClean="0">
                          <a:ln>
                            <a:noFill/>
                          </a:ln>
                          <a:solidFill>
                            <a:schemeClr val="tx1"/>
                          </a:solidFill>
                          <a:effectLst/>
                          <a:latin typeface="Arial" charset="0"/>
                          <a:cs typeface="Times New Roman" pitchFamily="18" charset="0"/>
                        </a:rPr>
                        <a:t> </a:t>
                      </a:r>
                      <a:r>
                        <a:rPr kumimoji="0" lang="en-US" sz="2200" b="0" i="0" u="none" strike="noStrike" cap="none" normalizeH="0" baseline="0" dirty="0" smtClean="0">
                          <a:ln>
                            <a:noFill/>
                          </a:ln>
                          <a:solidFill>
                            <a:schemeClr val="tx1"/>
                          </a:solidFill>
                          <a:effectLst/>
                          <a:latin typeface="Arial" charset="0"/>
                          <a:cs typeface="Times New Roman" pitchFamily="18" charset="0"/>
                        </a:rPr>
                        <a:t> </a:t>
                      </a:r>
                    </a:p>
                  </a:txBody>
                  <a:tcPr marL="37475" marR="3747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57350">
                <a:tc>
                  <a:txBody>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200" b="1" i="0" u="none" strike="noStrike" cap="none" normalizeH="0" baseline="0" smtClean="0">
                          <a:ln>
                            <a:noFill/>
                          </a:ln>
                          <a:solidFill>
                            <a:schemeClr val="tx1"/>
                          </a:solidFill>
                          <a:effectLst/>
                          <a:latin typeface="Arial" charset="0"/>
                          <a:cs typeface="Times New Roman" pitchFamily="18" charset="0"/>
                        </a:rPr>
                        <a:t>Open Account</a:t>
                      </a:r>
                      <a:r>
                        <a:rPr kumimoji="0" lang="en-US" sz="2200" b="0" i="0" u="none" strike="noStrike" cap="none" normalizeH="0" baseline="0" smtClean="0">
                          <a:ln>
                            <a:noFill/>
                          </a:ln>
                          <a:solidFill>
                            <a:schemeClr val="tx1"/>
                          </a:solidFill>
                          <a:effectLst/>
                          <a:latin typeface="Arial" charset="0"/>
                          <a:cs typeface="Times New Roman" pitchFamily="18" charset="0"/>
                        </a:rPr>
                        <a:t> </a:t>
                      </a:r>
                    </a:p>
                  </a:txBody>
                  <a:tcPr marL="37475" marR="3747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200" b="0" i="0" u="none" strike="noStrike" cap="none" normalizeH="0" baseline="0" smtClean="0">
                          <a:ln>
                            <a:noFill/>
                          </a:ln>
                          <a:solidFill>
                            <a:schemeClr val="tx1"/>
                          </a:solidFill>
                          <a:effectLst/>
                          <a:latin typeface="Arial" charset="0"/>
                          <a:cs typeface="Times New Roman" pitchFamily="18" charset="0"/>
                        </a:rPr>
                        <a:t>Easy for the exporter, who simply bills the buyer, who is expected to pay at some future time as agreed.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500" b="0" i="0" u="none" strike="noStrike" cap="none" normalizeH="0" baseline="0" smtClean="0">
                          <a:ln>
                            <a:noFill/>
                          </a:ln>
                          <a:solidFill>
                            <a:schemeClr val="tx1"/>
                          </a:solidFill>
                          <a:effectLst/>
                          <a:latin typeface="Arial" charset="0"/>
                          <a:cs typeface="Times New Roman" pitchFamily="18" charset="0"/>
                        </a:rPr>
                        <a:t> </a:t>
                      </a:r>
                    </a:p>
                  </a:txBody>
                  <a:tcPr marL="37475" marR="3747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200" b="0" i="0" u="none" strike="noStrike" cap="none" normalizeH="0" baseline="0" dirty="0" smtClean="0">
                          <a:ln>
                            <a:noFill/>
                          </a:ln>
                          <a:solidFill>
                            <a:schemeClr val="tx1"/>
                          </a:solidFill>
                          <a:effectLst/>
                          <a:latin typeface="Arial" charset="0"/>
                          <a:cs typeface="Times New Roman" pitchFamily="18" charset="0"/>
                        </a:rPr>
                        <a:t>Risky unless there is a strong, established relationship between exporter and buyer</a:t>
                      </a:r>
                    </a:p>
                  </a:txBody>
                  <a:tcPr marL="37475" marR="3747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71613">
                <a:tc>
                  <a:txBody>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200" b="1" i="0" u="none" strike="noStrike" cap="none" normalizeH="0" baseline="0" smtClean="0">
                          <a:ln>
                            <a:noFill/>
                          </a:ln>
                          <a:solidFill>
                            <a:schemeClr val="tx1"/>
                          </a:solidFill>
                          <a:effectLst/>
                          <a:latin typeface="Arial" charset="0"/>
                          <a:cs typeface="Times New Roman" pitchFamily="18" charset="0"/>
                        </a:rPr>
                        <a:t>Letter of Credit</a:t>
                      </a:r>
                      <a:endParaRPr kumimoji="0" lang="en-US" sz="2200" b="0" i="0" u="none" strike="noStrike" cap="none" normalizeH="0" baseline="0" smtClean="0">
                        <a:ln>
                          <a:noFill/>
                        </a:ln>
                        <a:solidFill>
                          <a:schemeClr val="tx1"/>
                        </a:solidFill>
                        <a:effectLst/>
                        <a:latin typeface="Arial" charset="0"/>
                        <a:cs typeface="Times New Roman" pitchFamily="18" charset="0"/>
                      </a:endParaRPr>
                    </a:p>
                  </a:txBody>
                  <a:tcPr marL="37475" marR="3747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200" b="0" i="0" u="none" strike="noStrike" cap="none" normalizeH="0" baseline="0" smtClean="0">
                          <a:ln>
                            <a:noFill/>
                          </a:ln>
                          <a:solidFill>
                            <a:schemeClr val="tx1"/>
                          </a:solidFill>
                          <a:effectLst/>
                          <a:latin typeface="Arial" charset="0"/>
                          <a:cs typeface="Times New Roman" pitchFamily="18" charset="0"/>
                        </a:rPr>
                        <a:t>A contract between the banks of the buyer and the seller. Largely risk-free, it  helps establish instant trust.</a:t>
                      </a:r>
                    </a:p>
                  </a:txBody>
                  <a:tcPr marL="37475" marR="3747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200" b="0" i="0" u="none" strike="noStrike" cap="none" normalizeH="0" baseline="0" dirty="0" smtClean="0">
                          <a:ln>
                            <a:noFill/>
                          </a:ln>
                          <a:solidFill>
                            <a:schemeClr val="tx1"/>
                          </a:solidFill>
                          <a:effectLst/>
                          <a:latin typeface="Arial" charset="0"/>
                          <a:cs typeface="Times New Roman" pitchFamily="18" charset="0"/>
                        </a:rPr>
                        <a:t>Requires following a strict protocol specified in the contract.  Can involve much paperwork. </a:t>
                      </a:r>
                    </a:p>
                  </a:txBody>
                  <a:tcPr marL="37475" marR="3747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226" name="Title 1"/>
          <p:cNvSpPr>
            <a:spLocks noGrp="1"/>
          </p:cNvSpPr>
          <p:nvPr>
            <p:ph type="ctrTitle"/>
          </p:nvPr>
        </p:nvSpPr>
        <p:spPr>
          <a:xfrm>
            <a:off x="685800" y="76200"/>
            <a:ext cx="7772400" cy="838200"/>
          </a:xfrm>
        </p:spPr>
        <p:txBody>
          <a:bodyPr/>
          <a:lstStyle/>
          <a:p>
            <a:pPr eaLnBrk="1" hangingPunct="1"/>
            <a:r>
              <a:rPr lang="en-US" sz="3600" b="1" smtClean="0">
                <a:latin typeface="Arial" charset="0"/>
                <a:cs typeface="Arial" charset="0"/>
              </a:rPr>
              <a:t>Letter of Credit Cycle</a:t>
            </a:r>
          </a:p>
        </p:txBody>
      </p:sp>
      <p:pic>
        <p:nvPicPr>
          <p:cNvPr id="52227" name="Picture 5"/>
          <p:cNvPicPr>
            <a:picLocks noChangeAspect="1" noChangeArrowheads="1"/>
          </p:cNvPicPr>
          <p:nvPr/>
        </p:nvPicPr>
        <p:blipFill>
          <a:blip r:embed="rId3" cstate="print"/>
          <a:srcRect/>
          <a:stretch>
            <a:fillRect/>
          </a:stretch>
        </p:blipFill>
        <p:spPr bwMode="auto">
          <a:xfrm>
            <a:off x="0" y="914400"/>
            <a:ext cx="9144000" cy="594360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251" name="Title 1"/>
          <p:cNvSpPr>
            <a:spLocks noGrp="1"/>
          </p:cNvSpPr>
          <p:nvPr>
            <p:ph type="ctrTitle"/>
          </p:nvPr>
        </p:nvSpPr>
        <p:spPr>
          <a:xfrm>
            <a:off x="685800" y="76200"/>
            <a:ext cx="7772400" cy="838200"/>
          </a:xfrm>
        </p:spPr>
        <p:txBody>
          <a:bodyPr/>
          <a:lstStyle/>
          <a:p>
            <a:pPr eaLnBrk="1" hangingPunct="1"/>
            <a:r>
              <a:rPr lang="en-US" sz="3600" b="1" smtClean="0">
                <a:latin typeface="Arial" charset="0"/>
                <a:cs typeface="Arial" charset="0"/>
              </a:rPr>
              <a:t>Sources of Export Financing</a:t>
            </a:r>
          </a:p>
        </p:txBody>
      </p:sp>
      <p:sp>
        <p:nvSpPr>
          <p:cNvPr id="53252" name="Subtitle 2"/>
          <p:cNvSpPr>
            <a:spLocks noGrp="1"/>
          </p:cNvSpPr>
          <p:nvPr>
            <p:ph type="subTitle" idx="1"/>
          </p:nvPr>
        </p:nvSpPr>
        <p:spPr>
          <a:xfrm>
            <a:off x="381000" y="1295400"/>
            <a:ext cx="8382000" cy="5029200"/>
          </a:xfrm>
        </p:spPr>
        <p:txBody>
          <a:bodyPr/>
          <a:lstStyle/>
          <a:p>
            <a:pPr marL="514350" indent="-514350" algn="l" eaLnBrk="1" hangingPunct="1">
              <a:buFont typeface="+mj-lt"/>
              <a:buAutoNum type="arabicPeriod"/>
            </a:pPr>
            <a:r>
              <a:rPr lang="en-US" sz="3000" dirty="0" smtClean="0">
                <a:solidFill>
                  <a:schemeClr val="tx1"/>
                </a:solidFill>
                <a:latin typeface="Arial" charset="0"/>
              </a:rPr>
              <a:t>Commercial banks</a:t>
            </a:r>
          </a:p>
          <a:p>
            <a:pPr marL="231775" indent="-231775" algn="l" eaLnBrk="1" hangingPunct="1">
              <a:buFont typeface="+mj-lt"/>
              <a:buAutoNum type="arabicPeriod"/>
            </a:pPr>
            <a:endParaRPr lang="en-US" sz="600" dirty="0" smtClean="0">
              <a:solidFill>
                <a:schemeClr val="tx1"/>
              </a:solidFill>
              <a:latin typeface="Arial" charset="0"/>
            </a:endParaRPr>
          </a:p>
          <a:p>
            <a:pPr marL="514350" indent="-514350" algn="l" eaLnBrk="1" hangingPunct="1">
              <a:buFont typeface="+mj-lt"/>
              <a:buAutoNum type="arabicPeriod"/>
            </a:pPr>
            <a:r>
              <a:rPr lang="en-US" sz="3000" dirty="0" smtClean="0">
                <a:solidFill>
                  <a:schemeClr val="tx1"/>
                </a:solidFill>
                <a:latin typeface="Arial" charset="0"/>
              </a:rPr>
              <a:t>Distribution channel intermediaries</a:t>
            </a:r>
          </a:p>
          <a:p>
            <a:pPr marL="231775" indent="-231775" algn="l" eaLnBrk="1" hangingPunct="1">
              <a:buFont typeface="+mj-lt"/>
              <a:buAutoNum type="arabicPeriod"/>
            </a:pPr>
            <a:endParaRPr lang="en-US" sz="600" dirty="0" smtClean="0">
              <a:solidFill>
                <a:schemeClr val="tx1"/>
              </a:solidFill>
              <a:latin typeface="Arial" charset="0"/>
            </a:endParaRPr>
          </a:p>
          <a:p>
            <a:pPr marL="514350" indent="-514350" algn="l" eaLnBrk="1" hangingPunct="1">
              <a:buFont typeface="+mj-lt"/>
              <a:buAutoNum type="arabicPeriod"/>
            </a:pPr>
            <a:r>
              <a:rPr lang="en-US" sz="3000" dirty="0" smtClean="0">
                <a:solidFill>
                  <a:schemeClr val="tx1"/>
                </a:solidFill>
                <a:latin typeface="Arial" charset="0"/>
              </a:rPr>
              <a:t>Buyers </a:t>
            </a:r>
          </a:p>
          <a:p>
            <a:pPr marL="231775" indent="-231775" algn="l" eaLnBrk="1" hangingPunct="1">
              <a:buFont typeface="+mj-lt"/>
              <a:buAutoNum type="arabicPeriod"/>
            </a:pPr>
            <a:endParaRPr lang="en-US" sz="600" dirty="0" smtClean="0">
              <a:solidFill>
                <a:schemeClr val="tx1"/>
              </a:solidFill>
              <a:latin typeface="Arial" charset="0"/>
            </a:endParaRPr>
          </a:p>
          <a:p>
            <a:pPr marL="514350" indent="-514350" algn="l" eaLnBrk="1" hangingPunct="1">
              <a:buFont typeface="+mj-lt"/>
              <a:buAutoNum type="arabicPeriod"/>
            </a:pPr>
            <a:r>
              <a:rPr lang="en-US" sz="3000" dirty="0" smtClean="0">
                <a:solidFill>
                  <a:schemeClr val="tx1"/>
                </a:solidFill>
                <a:latin typeface="Arial" charset="0"/>
              </a:rPr>
              <a:t>Suppliers</a:t>
            </a:r>
            <a:br>
              <a:rPr lang="en-US" sz="3000" dirty="0" smtClean="0">
                <a:solidFill>
                  <a:schemeClr val="tx1"/>
                </a:solidFill>
                <a:latin typeface="Arial" charset="0"/>
              </a:rPr>
            </a:br>
            <a:endParaRPr lang="en-US" sz="600" dirty="0" smtClean="0">
              <a:solidFill>
                <a:schemeClr val="tx1"/>
              </a:solidFill>
              <a:latin typeface="Arial" charset="0"/>
            </a:endParaRPr>
          </a:p>
          <a:p>
            <a:pPr marL="514350" indent="-514350" algn="l" eaLnBrk="1" hangingPunct="1">
              <a:buFont typeface="+mj-lt"/>
              <a:buAutoNum type="arabicPeriod"/>
            </a:pPr>
            <a:r>
              <a:rPr lang="en-US" sz="3000" dirty="0" smtClean="0">
                <a:solidFill>
                  <a:schemeClr val="tx1"/>
                </a:solidFill>
                <a:latin typeface="Arial" charset="0"/>
              </a:rPr>
              <a:t>Government assistance programs (e.g., Export-Import Bank, Small Business Administration)</a:t>
            </a:r>
          </a:p>
        </p:txBody>
      </p:sp>
      <p:pic>
        <p:nvPicPr>
          <p:cNvPr id="53253"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8371" name="Title 1"/>
          <p:cNvSpPr>
            <a:spLocks noGrp="1"/>
          </p:cNvSpPr>
          <p:nvPr>
            <p:ph type="ctrTitle"/>
          </p:nvPr>
        </p:nvSpPr>
        <p:spPr>
          <a:xfrm>
            <a:off x="685800" y="0"/>
            <a:ext cx="7772400" cy="838200"/>
          </a:xfrm>
        </p:spPr>
        <p:txBody>
          <a:bodyPr/>
          <a:lstStyle/>
          <a:p>
            <a:pPr eaLnBrk="1" hangingPunct="1"/>
            <a:r>
              <a:rPr lang="en-US" sz="3600" b="1" smtClean="0">
                <a:latin typeface="Arial" charset="0"/>
                <a:cs typeface="Arial" charset="0"/>
              </a:rPr>
              <a:t>Countertrade</a:t>
            </a:r>
          </a:p>
        </p:txBody>
      </p:sp>
      <p:sp>
        <p:nvSpPr>
          <p:cNvPr id="58372" name="Subtitle 2"/>
          <p:cNvSpPr>
            <a:spLocks noGrp="1"/>
          </p:cNvSpPr>
          <p:nvPr>
            <p:ph type="subTitle" idx="1"/>
          </p:nvPr>
        </p:nvSpPr>
        <p:spPr>
          <a:xfrm>
            <a:off x="152400" y="1143000"/>
            <a:ext cx="8839200" cy="5029200"/>
          </a:xfrm>
        </p:spPr>
        <p:txBody>
          <a:bodyPr/>
          <a:lstStyle/>
          <a:p>
            <a:pPr marL="231775" indent="-231775" algn="l" eaLnBrk="1" hangingPunct="1">
              <a:buFont typeface="Arial" charset="0"/>
              <a:buChar char="•"/>
            </a:pPr>
            <a:r>
              <a:rPr lang="en-US" sz="2800" smtClean="0">
                <a:solidFill>
                  <a:schemeClr val="tx1"/>
                </a:solidFill>
                <a:latin typeface="Arial" charset="0"/>
              </a:rPr>
              <a:t>An international business transaction in which all or partial payments are made in kind rather than cash. Similar to barter.</a:t>
            </a:r>
          </a:p>
          <a:p>
            <a:pPr marL="231775" indent="-231775" algn="l" eaLnBrk="1" hangingPunct="1">
              <a:buFont typeface="Arial" charset="0"/>
              <a:buChar char="•"/>
            </a:pPr>
            <a:endParaRPr lang="en-US" sz="600" smtClean="0">
              <a:solidFill>
                <a:schemeClr val="tx1"/>
              </a:solidFill>
              <a:latin typeface="Arial" charset="0"/>
            </a:endParaRPr>
          </a:p>
          <a:p>
            <a:pPr marL="231775" indent="-231775" algn="l" eaLnBrk="1" hangingPunct="1">
              <a:buFont typeface="Arial" charset="0"/>
              <a:buChar char="•"/>
            </a:pPr>
            <a:r>
              <a:rPr lang="en-US" sz="2800" smtClean="0">
                <a:solidFill>
                  <a:schemeClr val="tx1"/>
                </a:solidFill>
                <a:latin typeface="Arial" charset="0"/>
              </a:rPr>
              <a:t>Used when conventional means of payment are difficult, costly, or nonexistent. </a:t>
            </a:r>
          </a:p>
          <a:p>
            <a:pPr marL="231775" indent="-231775" algn="l" eaLnBrk="1" hangingPunct="1">
              <a:buFont typeface="Arial" charset="0"/>
              <a:buChar char="•"/>
            </a:pPr>
            <a:endParaRPr lang="en-US" sz="600" smtClean="0">
              <a:solidFill>
                <a:schemeClr val="tx1"/>
              </a:solidFill>
              <a:latin typeface="Arial" charset="0"/>
            </a:endParaRPr>
          </a:p>
          <a:p>
            <a:pPr marL="231775" indent="-231775" algn="l" eaLnBrk="1" hangingPunct="1">
              <a:buFont typeface="Arial" charset="0"/>
              <a:buChar char="•"/>
            </a:pPr>
            <a:r>
              <a:rPr lang="en-US" sz="2800" smtClean="0">
                <a:solidFill>
                  <a:schemeClr val="tx1"/>
                </a:solidFill>
                <a:latin typeface="Arial" charset="0"/>
              </a:rPr>
              <a:t>Accounts for between 10% and 1/3 of all world trade.  </a:t>
            </a:r>
          </a:p>
          <a:p>
            <a:pPr marL="231775" indent="-231775" algn="l" eaLnBrk="1" hangingPunct="1">
              <a:buFont typeface="Arial" charset="0"/>
              <a:buChar char="•"/>
            </a:pPr>
            <a:endParaRPr lang="en-US" sz="600" smtClean="0">
              <a:solidFill>
                <a:schemeClr val="tx1"/>
              </a:solidFill>
              <a:latin typeface="Arial" charset="0"/>
            </a:endParaRPr>
          </a:p>
          <a:p>
            <a:pPr marL="231775" indent="-231775" algn="l" eaLnBrk="1" hangingPunct="1">
              <a:buFont typeface="Arial" charset="0"/>
              <a:buChar char="•"/>
            </a:pPr>
            <a:r>
              <a:rPr lang="en-US" sz="2800" smtClean="0">
                <a:solidFill>
                  <a:schemeClr val="tx1"/>
                </a:solidFill>
                <a:latin typeface="Arial" charset="0"/>
              </a:rPr>
              <a:t>Common in large-scale government procurement. </a:t>
            </a:r>
          </a:p>
          <a:p>
            <a:pPr marL="231775" indent="-231775" algn="l" eaLnBrk="1" hangingPunct="1">
              <a:buFont typeface="Arial" charset="0"/>
              <a:buChar char="•"/>
            </a:pPr>
            <a:endParaRPr lang="en-US" sz="600" smtClean="0">
              <a:solidFill>
                <a:schemeClr val="tx1"/>
              </a:solidFill>
              <a:latin typeface="Arial" charset="0"/>
            </a:endParaRPr>
          </a:p>
          <a:p>
            <a:pPr marL="231775" indent="-231775" algn="l" eaLnBrk="1" hangingPunct="1">
              <a:buFont typeface="Arial" charset="0"/>
              <a:buChar char="•"/>
            </a:pPr>
            <a:r>
              <a:rPr lang="en-US" sz="2800" smtClean="0">
                <a:solidFill>
                  <a:schemeClr val="tx1"/>
                </a:solidFill>
                <a:latin typeface="Arial" charset="0"/>
              </a:rPr>
              <a:t>Risky.  May involve inferior or hard-to-price goods; may lead to price padding; can be complex, cumbersome, and time-consuming.</a:t>
            </a:r>
          </a:p>
        </p:txBody>
      </p:sp>
      <p:pic>
        <p:nvPicPr>
          <p:cNvPr id="58373"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395" name="Title 1"/>
          <p:cNvSpPr>
            <a:spLocks noGrp="1"/>
          </p:cNvSpPr>
          <p:nvPr>
            <p:ph type="ctrTitle"/>
          </p:nvPr>
        </p:nvSpPr>
        <p:spPr>
          <a:xfrm>
            <a:off x="685800" y="0"/>
            <a:ext cx="7772400" cy="838200"/>
          </a:xfrm>
        </p:spPr>
        <p:txBody>
          <a:bodyPr/>
          <a:lstStyle/>
          <a:p>
            <a:pPr eaLnBrk="1" hangingPunct="1"/>
            <a:r>
              <a:rPr lang="en-US" sz="3600" b="1" smtClean="0">
                <a:latin typeface="Arial" charset="0"/>
                <a:cs typeface="Arial" charset="0"/>
              </a:rPr>
              <a:t>Types of Countertrade</a:t>
            </a:r>
          </a:p>
        </p:txBody>
      </p:sp>
      <p:sp>
        <p:nvSpPr>
          <p:cNvPr id="59396" name="Subtitle 2"/>
          <p:cNvSpPr>
            <a:spLocks noGrp="1"/>
          </p:cNvSpPr>
          <p:nvPr>
            <p:ph type="subTitle" idx="1"/>
          </p:nvPr>
        </p:nvSpPr>
        <p:spPr>
          <a:xfrm>
            <a:off x="152400" y="1143000"/>
            <a:ext cx="8839200" cy="5029200"/>
          </a:xfrm>
        </p:spPr>
        <p:txBody>
          <a:bodyPr/>
          <a:lstStyle/>
          <a:p>
            <a:pPr marL="231775" indent="-231775" algn="l" eaLnBrk="1" hangingPunct="1">
              <a:buFont typeface="Arial" charset="0"/>
              <a:buChar char="•"/>
            </a:pPr>
            <a:r>
              <a:rPr lang="en-US" sz="2800" b="1" smtClean="0">
                <a:solidFill>
                  <a:schemeClr val="tx1"/>
                </a:solidFill>
                <a:latin typeface="Arial" charset="0"/>
              </a:rPr>
              <a:t>Barter</a:t>
            </a:r>
            <a:r>
              <a:rPr lang="en-US" sz="2800" smtClean="0">
                <a:solidFill>
                  <a:schemeClr val="tx1"/>
                </a:solidFill>
                <a:latin typeface="Arial" charset="0"/>
              </a:rPr>
              <a:t>:</a:t>
            </a:r>
            <a:r>
              <a:rPr lang="en-US" sz="2800" b="1" smtClean="0">
                <a:solidFill>
                  <a:schemeClr val="tx1"/>
                </a:solidFill>
                <a:latin typeface="Arial" charset="0"/>
              </a:rPr>
              <a:t> </a:t>
            </a:r>
            <a:r>
              <a:rPr lang="en-US" sz="2800" smtClean="0">
                <a:solidFill>
                  <a:schemeClr val="tx1"/>
                </a:solidFill>
                <a:latin typeface="Arial" charset="0"/>
              </a:rPr>
              <a:t>Goods are directly exchanged without the transfer of any money.</a:t>
            </a:r>
          </a:p>
          <a:p>
            <a:pPr marL="231775" indent="-231775" algn="l" eaLnBrk="1" hangingPunct="1">
              <a:buFont typeface="Arial" charset="0"/>
              <a:buChar char="•"/>
            </a:pPr>
            <a:r>
              <a:rPr lang="en-US" sz="2800" b="1" smtClean="0">
                <a:solidFill>
                  <a:schemeClr val="tx1"/>
                </a:solidFill>
                <a:latin typeface="Arial" charset="0"/>
              </a:rPr>
              <a:t>Compensation deal</a:t>
            </a:r>
            <a:r>
              <a:rPr lang="en-US" sz="2800" smtClean="0">
                <a:solidFill>
                  <a:schemeClr val="tx1"/>
                </a:solidFill>
                <a:latin typeface="Arial" charset="0"/>
              </a:rPr>
              <a:t>:</a:t>
            </a:r>
            <a:r>
              <a:rPr lang="en-US" sz="2800" b="1" smtClean="0">
                <a:solidFill>
                  <a:schemeClr val="tx1"/>
                </a:solidFill>
                <a:latin typeface="Arial" charset="0"/>
              </a:rPr>
              <a:t> </a:t>
            </a:r>
            <a:r>
              <a:rPr lang="en-US" sz="2800" smtClean="0">
                <a:solidFill>
                  <a:schemeClr val="tx1"/>
                </a:solidFill>
                <a:latin typeface="Arial" charset="0"/>
              </a:rPr>
              <a:t>Payment in goods </a:t>
            </a:r>
            <a:r>
              <a:rPr lang="en-US" sz="2800" i="1" smtClean="0">
                <a:solidFill>
                  <a:schemeClr val="tx1"/>
                </a:solidFill>
                <a:latin typeface="Arial" charset="0"/>
              </a:rPr>
              <a:t>and </a:t>
            </a:r>
            <a:r>
              <a:rPr lang="en-US" sz="2800" smtClean="0">
                <a:solidFill>
                  <a:schemeClr val="tx1"/>
                </a:solidFill>
                <a:latin typeface="Arial" charset="0"/>
              </a:rPr>
              <a:t>cash</a:t>
            </a:r>
          </a:p>
          <a:p>
            <a:pPr marL="231775" indent="-231775" algn="l" eaLnBrk="1" hangingPunct="1">
              <a:buFont typeface="Arial" charset="0"/>
              <a:buChar char="•"/>
            </a:pPr>
            <a:r>
              <a:rPr lang="en-US" sz="2800" b="1" smtClean="0">
                <a:solidFill>
                  <a:schemeClr val="tx1"/>
                </a:solidFill>
                <a:latin typeface="Arial" charset="0"/>
              </a:rPr>
              <a:t>Counterpurchase</a:t>
            </a:r>
            <a:r>
              <a:rPr lang="en-US" sz="2800" smtClean="0">
                <a:solidFill>
                  <a:schemeClr val="tx1"/>
                </a:solidFill>
                <a:latin typeface="Arial" charset="0"/>
              </a:rPr>
              <a:t>: Entails two distinct contracts. In the first, the seller agrees to a set price for goods and receives cash from the buyer, contingent on a second contract in which the seller agrees to purchase goods from the buyer.</a:t>
            </a:r>
          </a:p>
          <a:p>
            <a:pPr marL="231775" indent="-231775" algn="l" eaLnBrk="1" hangingPunct="1">
              <a:buFont typeface="Arial" charset="0"/>
              <a:buChar char="•"/>
            </a:pPr>
            <a:r>
              <a:rPr lang="en-US" sz="2800" b="1" smtClean="0">
                <a:solidFill>
                  <a:schemeClr val="tx1"/>
                </a:solidFill>
                <a:latin typeface="Arial" charset="0"/>
              </a:rPr>
              <a:t>Buy-back agreement</a:t>
            </a:r>
            <a:r>
              <a:rPr lang="en-US" sz="2800" smtClean="0">
                <a:solidFill>
                  <a:schemeClr val="tx1"/>
                </a:solidFill>
                <a:latin typeface="Arial" charset="0"/>
              </a:rPr>
              <a:t>: Seller supplies technology or equipment to construct a facility and receives payment in the form of goods produced by it.</a:t>
            </a:r>
          </a:p>
        </p:txBody>
      </p:sp>
      <p:pic>
        <p:nvPicPr>
          <p:cNvPr id="59397"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0418" name="Title 1"/>
          <p:cNvSpPr>
            <a:spLocks noGrp="1"/>
          </p:cNvSpPr>
          <p:nvPr>
            <p:ph type="ctrTitle"/>
          </p:nvPr>
        </p:nvSpPr>
        <p:spPr>
          <a:xfrm>
            <a:off x="685800" y="0"/>
            <a:ext cx="7772400" cy="838200"/>
          </a:xfrm>
        </p:spPr>
        <p:txBody>
          <a:bodyPr/>
          <a:lstStyle/>
          <a:p>
            <a:pPr eaLnBrk="1" hangingPunct="1"/>
            <a:r>
              <a:rPr lang="en-US" sz="3600" b="1" dirty="0" smtClean="0">
                <a:latin typeface="Arial Narrow" pitchFamily="34" charset="0"/>
                <a:cs typeface="Arial" charset="0"/>
              </a:rPr>
              <a:t>Examples of Countertrade</a:t>
            </a:r>
          </a:p>
        </p:txBody>
      </p:sp>
      <p:sp>
        <p:nvSpPr>
          <p:cNvPr id="60419" name="Rectangle 3"/>
          <p:cNvSpPr txBox="1">
            <a:spLocks noChangeArrowheads="1"/>
          </p:cNvSpPr>
          <p:nvPr/>
        </p:nvSpPr>
        <p:spPr bwMode="auto">
          <a:xfrm>
            <a:off x="76200" y="1120775"/>
            <a:ext cx="8991600" cy="4746625"/>
          </a:xfrm>
          <a:prstGeom prst="rect">
            <a:avLst/>
          </a:prstGeom>
          <a:noFill/>
          <a:ln w="9525">
            <a:noFill/>
            <a:miter lim="800000"/>
            <a:headEnd/>
            <a:tailEnd/>
          </a:ln>
        </p:spPr>
        <p:txBody>
          <a:bodyPr/>
          <a:lstStyle/>
          <a:p>
            <a:pPr marL="514350" indent="-514350">
              <a:spcBef>
                <a:spcPct val="20000"/>
              </a:spcBef>
              <a:buFont typeface="+mj-lt"/>
              <a:buAutoNum type="arabicPeriod"/>
            </a:pPr>
            <a:r>
              <a:rPr lang="en-US" sz="2800" b="1" dirty="0">
                <a:latin typeface="Arial Narrow" pitchFamily="34" charset="0"/>
              </a:rPr>
              <a:t>Boeing</a:t>
            </a:r>
            <a:r>
              <a:rPr lang="en-US" sz="2800" dirty="0">
                <a:latin typeface="Arial Narrow" pitchFamily="34" charset="0"/>
              </a:rPr>
              <a:t> traded aircraft for oil in Saudi Arabia.</a:t>
            </a:r>
          </a:p>
          <a:p>
            <a:pPr marL="233363" indent="-233363">
              <a:spcBef>
                <a:spcPct val="20000"/>
              </a:spcBef>
              <a:buFont typeface="+mj-lt"/>
              <a:buAutoNum type="arabicPeriod"/>
            </a:pPr>
            <a:endParaRPr lang="en-US" sz="300" dirty="0">
              <a:latin typeface="Arial Narrow" pitchFamily="34" charset="0"/>
            </a:endParaRPr>
          </a:p>
          <a:p>
            <a:pPr marL="514350" indent="-514350">
              <a:spcBef>
                <a:spcPct val="20000"/>
              </a:spcBef>
              <a:buFont typeface="+mj-lt"/>
              <a:buAutoNum type="arabicPeriod"/>
            </a:pPr>
            <a:r>
              <a:rPr lang="en-US" sz="2800" dirty="0">
                <a:latin typeface="Arial Narrow" pitchFamily="34" charset="0"/>
              </a:rPr>
              <a:t>Caterpillar received caskets in Colombia and </a:t>
            </a:r>
            <a:r>
              <a:rPr lang="en-US" sz="2800" b="1" dirty="0">
                <a:latin typeface="Arial Narrow" pitchFamily="34" charset="0"/>
              </a:rPr>
              <a:t>wine</a:t>
            </a:r>
            <a:r>
              <a:rPr lang="en-US" sz="2800" dirty="0">
                <a:latin typeface="Arial Narrow" pitchFamily="34" charset="0"/>
              </a:rPr>
              <a:t> in Algeria in exchange for earth-moving equipment.</a:t>
            </a:r>
            <a:br>
              <a:rPr lang="en-US" sz="2800" dirty="0">
                <a:latin typeface="Arial Narrow" pitchFamily="34" charset="0"/>
              </a:rPr>
            </a:br>
            <a:endParaRPr lang="en-US" sz="300" dirty="0">
              <a:latin typeface="Arial Narrow" pitchFamily="34" charset="0"/>
            </a:endParaRPr>
          </a:p>
          <a:p>
            <a:pPr marL="514350" indent="-514350">
              <a:spcBef>
                <a:spcPct val="20000"/>
              </a:spcBef>
              <a:buFont typeface="+mj-lt"/>
              <a:buAutoNum type="arabicPeriod"/>
            </a:pPr>
            <a:r>
              <a:rPr lang="en-US" sz="2800" dirty="0">
                <a:latin typeface="Arial Narrow" pitchFamily="34" charset="0"/>
              </a:rPr>
              <a:t>Goodyear traded </a:t>
            </a:r>
            <a:r>
              <a:rPr lang="en-US" sz="2800" b="1" dirty="0">
                <a:latin typeface="Arial Narrow" pitchFamily="34" charset="0"/>
              </a:rPr>
              <a:t>tires for minerals, textiles, and agricultural products.</a:t>
            </a:r>
            <a:r>
              <a:rPr lang="en-US" sz="2800" dirty="0">
                <a:latin typeface="Arial Narrow" pitchFamily="34" charset="0"/>
              </a:rPr>
              <a:t/>
            </a:r>
            <a:br>
              <a:rPr lang="en-US" sz="2800" dirty="0">
                <a:latin typeface="Arial Narrow" pitchFamily="34" charset="0"/>
              </a:rPr>
            </a:br>
            <a:endParaRPr lang="en-US" sz="300" dirty="0">
              <a:latin typeface="Arial Narrow" pitchFamily="34" charset="0"/>
            </a:endParaRPr>
          </a:p>
          <a:p>
            <a:pPr marL="514350" indent="-514350">
              <a:spcBef>
                <a:spcPct val="20000"/>
              </a:spcBef>
              <a:buFont typeface="+mj-lt"/>
              <a:buAutoNum type="arabicPeriod"/>
            </a:pPr>
            <a:r>
              <a:rPr lang="en-US" sz="2700" dirty="0">
                <a:latin typeface="Arial Narrow" pitchFamily="34" charset="0"/>
              </a:rPr>
              <a:t>Coca-Cola received </a:t>
            </a:r>
            <a:r>
              <a:rPr lang="en-US" sz="2700" b="1" dirty="0">
                <a:latin typeface="Arial Narrow" pitchFamily="34" charset="0"/>
              </a:rPr>
              <a:t>tomato paste from Turkey</a:t>
            </a:r>
            <a:r>
              <a:rPr lang="en-US" sz="2700" dirty="0">
                <a:latin typeface="Arial Narrow" pitchFamily="34" charset="0"/>
              </a:rPr>
              <a:t>, oranges from Egypt, and beer from Poland in exchange for Coke.</a:t>
            </a:r>
          </a:p>
        </p:txBody>
      </p:sp>
      <p:pic>
        <p:nvPicPr>
          <p:cNvPr id="60420" name="Picture 3" descr="003Oil.jpg"/>
          <p:cNvPicPr>
            <a:picLocks noChangeAspect="1"/>
          </p:cNvPicPr>
          <p:nvPr/>
        </p:nvPicPr>
        <p:blipFill>
          <a:blip r:embed="rId3" cstate="print"/>
          <a:srcRect/>
          <a:stretch>
            <a:fillRect/>
          </a:stretch>
        </p:blipFill>
        <p:spPr bwMode="auto">
          <a:xfrm>
            <a:off x="0" y="4724400"/>
            <a:ext cx="9144000" cy="205740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42" name="Title 1"/>
          <p:cNvSpPr>
            <a:spLocks noGrp="1"/>
          </p:cNvSpPr>
          <p:nvPr>
            <p:ph type="ctrTitle"/>
          </p:nvPr>
        </p:nvSpPr>
        <p:spPr>
          <a:xfrm>
            <a:off x="685800" y="0"/>
            <a:ext cx="7772400" cy="838200"/>
          </a:xfrm>
        </p:spPr>
        <p:txBody>
          <a:bodyPr/>
          <a:lstStyle/>
          <a:p>
            <a:pPr eaLnBrk="1" hangingPunct="1"/>
            <a:r>
              <a:rPr lang="en-US" sz="3600" b="1" smtClean="0">
                <a:latin typeface="Arial" charset="0"/>
                <a:cs typeface="Arial" charset="0"/>
              </a:rPr>
              <a:t>Overview on Countertrade</a:t>
            </a:r>
          </a:p>
        </p:txBody>
      </p:sp>
      <p:pic>
        <p:nvPicPr>
          <p:cNvPr id="61444" name="Picture 5"/>
          <p:cNvPicPr>
            <a:picLocks noChangeAspect="1" noChangeArrowheads="1"/>
          </p:cNvPicPr>
          <p:nvPr/>
        </p:nvPicPr>
        <p:blipFill>
          <a:blip r:embed="rId3" cstate="print"/>
          <a:srcRect/>
          <a:stretch>
            <a:fillRect/>
          </a:stretch>
        </p:blipFill>
        <p:spPr bwMode="auto">
          <a:xfrm>
            <a:off x="325438" y="1196975"/>
            <a:ext cx="8493125" cy="5584825"/>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1" name="Title 1"/>
          <p:cNvSpPr>
            <a:spLocks noGrp="1"/>
          </p:cNvSpPr>
          <p:nvPr>
            <p:ph type="ctrTitle"/>
          </p:nvPr>
        </p:nvSpPr>
        <p:spPr>
          <a:xfrm>
            <a:off x="685800" y="76200"/>
            <a:ext cx="7772400" cy="838200"/>
          </a:xfrm>
        </p:spPr>
        <p:txBody>
          <a:bodyPr/>
          <a:lstStyle/>
          <a:p>
            <a:pPr eaLnBrk="1" hangingPunct="1"/>
            <a:r>
              <a:rPr lang="en-US" sz="3600" b="1" smtClean="0">
                <a:latin typeface="Arial" charset="0"/>
                <a:cs typeface="Arial" charset="0"/>
              </a:rPr>
              <a:t>Foreign Market Entry Strategies </a:t>
            </a:r>
          </a:p>
        </p:txBody>
      </p:sp>
      <p:sp>
        <p:nvSpPr>
          <p:cNvPr id="17412" name="Subtitle 2"/>
          <p:cNvSpPr>
            <a:spLocks noGrp="1"/>
          </p:cNvSpPr>
          <p:nvPr>
            <p:ph type="subTitle" idx="1"/>
          </p:nvPr>
        </p:nvSpPr>
        <p:spPr>
          <a:xfrm>
            <a:off x="152400" y="1295400"/>
            <a:ext cx="8839200" cy="5029200"/>
          </a:xfrm>
        </p:spPr>
        <p:txBody>
          <a:bodyPr/>
          <a:lstStyle/>
          <a:p>
            <a:pPr marL="231775" indent="-231775" algn="l" eaLnBrk="1" hangingPunct="1">
              <a:buFont typeface="Arial" charset="0"/>
              <a:buChar char="•"/>
            </a:pPr>
            <a:r>
              <a:rPr lang="en-US" sz="2800" b="1" dirty="0" smtClean="0">
                <a:solidFill>
                  <a:schemeClr val="tx1"/>
                </a:solidFill>
                <a:latin typeface="Arial" charset="0"/>
              </a:rPr>
              <a:t>Importing </a:t>
            </a:r>
            <a:r>
              <a:rPr lang="en-US" sz="2800" dirty="0" smtClean="0">
                <a:solidFill>
                  <a:schemeClr val="tx1"/>
                </a:solidFill>
                <a:latin typeface="Arial" charset="0"/>
              </a:rPr>
              <a:t>or </a:t>
            </a:r>
            <a:r>
              <a:rPr lang="en-US" sz="2800" b="1" dirty="0" smtClean="0">
                <a:solidFill>
                  <a:schemeClr val="tx1"/>
                </a:solidFill>
                <a:latin typeface="Arial" charset="0"/>
              </a:rPr>
              <a:t>global sourcing</a:t>
            </a:r>
            <a:r>
              <a:rPr lang="en-US" sz="2800" dirty="0" smtClean="0">
                <a:solidFill>
                  <a:schemeClr val="tx1"/>
                </a:solidFill>
                <a:latin typeface="Arial" charset="0"/>
              </a:rPr>
              <a:t>: Procurement of products and services from foreign sources.  </a:t>
            </a:r>
          </a:p>
          <a:p>
            <a:pPr marL="231775" indent="-231775" algn="l" eaLnBrk="1" hangingPunct="1">
              <a:buFont typeface="Arial" charset="0"/>
              <a:buChar char="•"/>
            </a:pPr>
            <a:endParaRPr lang="en-US" sz="1400" dirty="0" smtClean="0">
              <a:solidFill>
                <a:schemeClr val="tx1"/>
              </a:solidFill>
              <a:latin typeface="Arial" charset="0"/>
            </a:endParaRPr>
          </a:p>
          <a:p>
            <a:pPr marL="231775" indent="-231775" algn="l" eaLnBrk="1" hangingPunct="1">
              <a:buFont typeface="Arial" charset="0"/>
              <a:buChar char="•"/>
            </a:pPr>
            <a:r>
              <a:rPr lang="en-US" sz="2800" b="1" dirty="0" smtClean="0">
                <a:solidFill>
                  <a:schemeClr val="tx1"/>
                </a:solidFill>
                <a:latin typeface="Arial" charset="0"/>
              </a:rPr>
              <a:t>Exporting</a:t>
            </a:r>
            <a:r>
              <a:rPr lang="en-US" sz="2800" dirty="0" smtClean="0">
                <a:solidFill>
                  <a:schemeClr val="tx1"/>
                </a:solidFill>
                <a:latin typeface="Arial" charset="0"/>
              </a:rPr>
              <a:t>: Producing products or services in one country (often the producer’s home country), and selling and distributing them to customers in other countries. </a:t>
            </a:r>
          </a:p>
          <a:p>
            <a:pPr marL="231775" indent="-231775" algn="l" eaLnBrk="1" hangingPunct="1">
              <a:buFont typeface="Arial" charset="0"/>
              <a:buChar char="•"/>
            </a:pPr>
            <a:endParaRPr lang="en-US" sz="1600" dirty="0" smtClean="0">
              <a:solidFill>
                <a:schemeClr val="tx1"/>
              </a:solidFill>
              <a:latin typeface="Arial" charset="0"/>
            </a:endParaRPr>
          </a:p>
          <a:p>
            <a:pPr marL="231775" indent="-231775" algn="l" eaLnBrk="1" hangingPunct="1">
              <a:buFont typeface="Arial" charset="0"/>
              <a:buChar char="•"/>
            </a:pPr>
            <a:r>
              <a:rPr lang="en-US" sz="2800" b="1" dirty="0" smtClean="0">
                <a:solidFill>
                  <a:schemeClr val="tx1"/>
                </a:solidFill>
                <a:latin typeface="Arial" charset="0"/>
              </a:rPr>
              <a:t>Countertrade</a:t>
            </a:r>
            <a:r>
              <a:rPr lang="en-US" sz="2800" dirty="0" smtClean="0">
                <a:solidFill>
                  <a:schemeClr val="tx1"/>
                </a:solidFill>
                <a:latin typeface="Arial" charset="0"/>
              </a:rPr>
              <a:t>:</a:t>
            </a:r>
            <a:r>
              <a:rPr lang="en-US" sz="2800" b="1" dirty="0" smtClean="0">
                <a:solidFill>
                  <a:schemeClr val="tx1"/>
                </a:solidFill>
                <a:latin typeface="Arial" charset="0"/>
              </a:rPr>
              <a:t> </a:t>
            </a:r>
            <a:r>
              <a:rPr lang="en-US" sz="2800" dirty="0" smtClean="0">
                <a:solidFill>
                  <a:schemeClr val="tx1"/>
                </a:solidFill>
                <a:latin typeface="Arial" charset="0"/>
              </a:rPr>
              <a:t>International transaction in which all or partial payments are made in kind rather than cash.  The firm receives other products in payment.</a:t>
            </a:r>
          </a:p>
          <a:p>
            <a:pPr marL="231775" indent="-231775" algn="l" eaLnBrk="1" hangingPunct="1">
              <a:buFont typeface="Arial" charset="0"/>
              <a:buChar char="•"/>
            </a:pPr>
            <a:endParaRPr lang="en-US" sz="2800" dirty="0" smtClean="0">
              <a:solidFill>
                <a:schemeClr val="tx1"/>
              </a:solidFill>
              <a:latin typeface="Arial" charset="0"/>
            </a:endParaRPr>
          </a:p>
        </p:txBody>
      </p:sp>
      <p:pic>
        <p:nvPicPr>
          <p:cNvPr id="17413"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
        <p:nvSpPr>
          <p:cNvPr id="6" name="TextBox 5">
            <a:hlinkClick r:id="rId4" action="ppaction://hlinkfile"/>
          </p:cNvPr>
          <p:cNvSpPr txBox="1"/>
          <p:nvPr/>
        </p:nvSpPr>
        <p:spPr>
          <a:xfrm>
            <a:off x="8077200" y="1143000"/>
            <a:ext cx="466794" cy="369332"/>
          </a:xfrm>
          <a:prstGeom prst="rect">
            <a:avLst/>
          </a:prstGeom>
          <a:noFill/>
        </p:spPr>
        <p:txBody>
          <a:bodyPr wrap="none" rtlCol="0">
            <a:spAutoFit/>
          </a:bodyPr>
          <a:lstStyle/>
          <a:p>
            <a:r>
              <a:rPr lang="id-ID" dirty="0" smtClean="0"/>
              <a:t>TT</a:t>
            </a:r>
            <a:endParaRPr lang="id-ID" dirty="0"/>
          </a:p>
        </p:txBody>
      </p:sp>
      <p:sp>
        <p:nvSpPr>
          <p:cNvPr id="7" name="TextBox 6">
            <a:hlinkClick r:id="rId5" action="ppaction://hlinkfile"/>
          </p:cNvPr>
          <p:cNvSpPr txBox="1"/>
          <p:nvPr/>
        </p:nvSpPr>
        <p:spPr>
          <a:xfrm>
            <a:off x="7162800" y="4191000"/>
            <a:ext cx="676211" cy="369332"/>
          </a:xfrm>
          <a:prstGeom prst="rect">
            <a:avLst/>
          </a:prstGeom>
          <a:noFill/>
        </p:spPr>
        <p:txBody>
          <a:bodyPr wrap="none" rtlCol="0">
            <a:spAutoFit/>
          </a:bodyPr>
          <a:lstStyle/>
          <a:p>
            <a:r>
              <a:rPr lang="id-ID" dirty="0" smtClean="0"/>
              <a:t>Yiwu</a:t>
            </a:r>
            <a:endParaRPr lang="id-ID" dirty="0"/>
          </a:p>
        </p:txBody>
      </p:sp>
      <p:sp>
        <p:nvSpPr>
          <p:cNvPr id="8" name="TextBox 7">
            <a:hlinkClick r:id="rId6" action="ppaction://hlinkfile"/>
          </p:cNvPr>
          <p:cNvSpPr txBox="1"/>
          <p:nvPr/>
        </p:nvSpPr>
        <p:spPr>
          <a:xfrm>
            <a:off x="8001000" y="6248400"/>
            <a:ext cx="338554" cy="369332"/>
          </a:xfrm>
          <a:prstGeom prst="rect">
            <a:avLst/>
          </a:prstGeom>
          <a:noFill/>
        </p:spPr>
        <p:txBody>
          <a:bodyPr wrap="none" rtlCol="0">
            <a:spAutoFit/>
          </a:bodyPr>
          <a:lstStyle/>
          <a:p>
            <a:r>
              <a:rPr lang="id-ID" dirty="0" smtClean="0"/>
              <a:t>B</a:t>
            </a:r>
            <a:endParaRPr lang="id-ID"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ox(i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ox(in)">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5" name="Title 1"/>
          <p:cNvSpPr>
            <a:spLocks noGrp="1"/>
          </p:cNvSpPr>
          <p:nvPr>
            <p:ph type="ctrTitle"/>
          </p:nvPr>
        </p:nvSpPr>
        <p:spPr>
          <a:xfrm>
            <a:off x="304800" y="76200"/>
            <a:ext cx="8458200" cy="838200"/>
          </a:xfrm>
        </p:spPr>
        <p:txBody>
          <a:bodyPr/>
          <a:lstStyle/>
          <a:p>
            <a:pPr eaLnBrk="1" hangingPunct="1"/>
            <a:r>
              <a:rPr lang="en-US" sz="3200" b="1" smtClean="0">
                <a:latin typeface="Arial" charset="0"/>
                <a:cs typeface="Arial" charset="0"/>
              </a:rPr>
              <a:t>Foreign Market Entry Strategies (cont’d)</a:t>
            </a:r>
          </a:p>
        </p:txBody>
      </p:sp>
      <p:sp>
        <p:nvSpPr>
          <p:cNvPr id="18436" name="Subtitle 2"/>
          <p:cNvSpPr>
            <a:spLocks noGrp="1"/>
          </p:cNvSpPr>
          <p:nvPr>
            <p:ph type="subTitle" idx="1"/>
          </p:nvPr>
        </p:nvSpPr>
        <p:spPr>
          <a:xfrm>
            <a:off x="152400" y="1295400"/>
            <a:ext cx="8839200" cy="5029200"/>
          </a:xfrm>
        </p:spPr>
        <p:txBody>
          <a:bodyPr/>
          <a:lstStyle/>
          <a:p>
            <a:pPr marL="231775" indent="-231775" algn="l" eaLnBrk="1" hangingPunct="1">
              <a:buFont typeface="Arial" charset="0"/>
              <a:buChar char="•"/>
            </a:pPr>
            <a:r>
              <a:rPr lang="en-US" sz="2800" smtClean="0">
                <a:solidFill>
                  <a:schemeClr val="tx1"/>
                </a:solidFill>
                <a:latin typeface="Arial" charset="0"/>
              </a:rPr>
              <a:t>In contrast to home-based international operations (e.g., exporting), </a:t>
            </a:r>
            <a:r>
              <a:rPr lang="en-US" sz="2800" b="1" smtClean="0">
                <a:solidFill>
                  <a:schemeClr val="tx1"/>
                </a:solidFill>
                <a:latin typeface="Arial" charset="0"/>
              </a:rPr>
              <a:t>foreign direct investment </a:t>
            </a:r>
            <a:r>
              <a:rPr lang="en-US" sz="2800" smtClean="0">
                <a:solidFill>
                  <a:schemeClr val="tx1"/>
                </a:solidFill>
                <a:latin typeface="Arial" charset="0"/>
              </a:rPr>
              <a:t>(FDI) involves establishing a presence in the foreign market by investing capital and securing ownership of a factory, subsidiary, or other facility there.  </a:t>
            </a:r>
          </a:p>
          <a:p>
            <a:pPr marL="231775" indent="-231775" algn="l" eaLnBrk="1" hangingPunct="1">
              <a:buFont typeface="Arial" charset="0"/>
              <a:buChar char="•"/>
            </a:pPr>
            <a:endParaRPr lang="en-US" sz="1400" smtClean="0">
              <a:solidFill>
                <a:schemeClr val="tx1"/>
              </a:solidFill>
              <a:latin typeface="Arial" charset="0"/>
            </a:endParaRPr>
          </a:p>
          <a:p>
            <a:pPr marL="231775" indent="-231775" algn="l" eaLnBrk="1" hangingPunct="1">
              <a:buFont typeface="Arial" charset="0"/>
              <a:buChar char="•"/>
            </a:pPr>
            <a:r>
              <a:rPr lang="en-US" sz="2800" b="1" smtClean="0">
                <a:solidFill>
                  <a:schemeClr val="tx1"/>
                </a:solidFill>
                <a:latin typeface="Arial" charset="0"/>
              </a:rPr>
              <a:t>Collaborative ventures </a:t>
            </a:r>
            <a:r>
              <a:rPr lang="en-US" sz="2800" smtClean="0">
                <a:solidFill>
                  <a:schemeClr val="tx1"/>
                </a:solidFill>
                <a:latin typeface="Arial" charset="0"/>
              </a:rPr>
              <a:t>include </a:t>
            </a:r>
            <a:br>
              <a:rPr lang="en-US" sz="2800" smtClean="0">
                <a:solidFill>
                  <a:schemeClr val="tx1"/>
                </a:solidFill>
                <a:latin typeface="Arial" charset="0"/>
              </a:rPr>
            </a:br>
            <a:r>
              <a:rPr lang="en-US" sz="2800" smtClean="0">
                <a:solidFill>
                  <a:schemeClr val="tx1"/>
                </a:solidFill>
                <a:latin typeface="Arial" charset="0"/>
              </a:rPr>
              <a:t>joint ventures in which the firm </a:t>
            </a:r>
            <a:br>
              <a:rPr lang="en-US" sz="2800" smtClean="0">
                <a:solidFill>
                  <a:schemeClr val="tx1"/>
                </a:solidFill>
                <a:latin typeface="Arial" charset="0"/>
              </a:rPr>
            </a:br>
            <a:r>
              <a:rPr lang="en-US" sz="2800" smtClean="0">
                <a:solidFill>
                  <a:schemeClr val="tx1"/>
                </a:solidFill>
                <a:latin typeface="Arial" charset="0"/>
              </a:rPr>
              <a:t>makes similar equity investments </a:t>
            </a:r>
            <a:br>
              <a:rPr lang="en-US" sz="2800" smtClean="0">
                <a:solidFill>
                  <a:schemeClr val="tx1"/>
                </a:solidFill>
                <a:latin typeface="Arial" charset="0"/>
              </a:rPr>
            </a:br>
            <a:r>
              <a:rPr lang="en-US" sz="2800" smtClean="0">
                <a:solidFill>
                  <a:schemeClr val="tx1"/>
                </a:solidFill>
                <a:latin typeface="Arial" charset="0"/>
              </a:rPr>
              <a:t>abroad but in partnership with </a:t>
            </a:r>
            <a:br>
              <a:rPr lang="en-US" sz="2800" smtClean="0">
                <a:solidFill>
                  <a:schemeClr val="tx1"/>
                </a:solidFill>
                <a:latin typeface="Arial" charset="0"/>
              </a:rPr>
            </a:br>
            <a:r>
              <a:rPr lang="en-US" sz="2800" smtClean="0">
                <a:solidFill>
                  <a:schemeClr val="tx1"/>
                </a:solidFill>
                <a:latin typeface="Arial" charset="0"/>
              </a:rPr>
              <a:t>another company. </a:t>
            </a:r>
          </a:p>
        </p:txBody>
      </p:sp>
      <p:pic>
        <p:nvPicPr>
          <p:cNvPr id="18437" name="Picture 5">
            <a:hlinkClick r:id="rId3" action="ppaction://hlinkfile"/>
          </p:cNvPr>
          <p:cNvPicPr>
            <a:picLocks noChangeAspect="1" noChangeArrowheads="1"/>
          </p:cNvPicPr>
          <p:nvPr/>
        </p:nvPicPr>
        <p:blipFill>
          <a:blip r:embed="rId4"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
        <p:nvSpPr>
          <p:cNvPr id="6" name="TextBox 5">
            <a:hlinkClick r:id="rId3" action="ppaction://hlinkfile"/>
          </p:cNvPr>
          <p:cNvSpPr txBox="1"/>
          <p:nvPr/>
        </p:nvSpPr>
        <p:spPr>
          <a:xfrm>
            <a:off x="8077200" y="3886200"/>
            <a:ext cx="556563" cy="369332"/>
          </a:xfrm>
          <a:prstGeom prst="rect">
            <a:avLst/>
          </a:prstGeom>
          <a:noFill/>
        </p:spPr>
        <p:txBody>
          <a:bodyPr wrap="none" rtlCol="0">
            <a:spAutoFit/>
          </a:bodyPr>
          <a:lstStyle/>
          <a:p>
            <a:r>
              <a:rPr lang="id-ID" dirty="0" smtClean="0"/>
              <a:t>FDI</a:t>
            </a:r>
            <a:endParaRPr lang="id-ID"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ou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9" name="Title 1"/>
          <p:cNvSpPr>
            <a:spLocks noGrp="1"/>
          </p:cNvSpPr>
          <p:nvPr>
            <p:ph type="ctrTitle"/>
          </p:nvPr>
        </p:nvSpPr>
        <p:spPr>
          <a:xfrm>
            <a:off x="381000" y="76200"/>
            <a:ext cx="8458200" cy="838200"/>
          </a:xfrm>
        </p:spPr>
        <p:txBody>
          <a:bodyPr/>
          <a:lstStyle/>
          <a:p>
            <a:pPr eaLnBrk="1" hangingPunct="1"/>
            <a:r>
              <a:rPr lang="en-US" sz="3200" b="1" smtClean="0">
                <a:latin typeface="Arial" charset="0"/>
                <a:cs typeface="Arial" charset="0"/>
              </a:rPr>
              <a:t>Foreign Market Entry Strategies (cont’d)</a:t>
            </a:r>
          </a:p>
        </p:txBody>
      </p:sp>
      <p:sp>
        <p:nvSpPr>
          <p:cNvPr id="19460" name="Subtitle 2"/>
          <p:cNvSpPr>
            <a:spLocks noGrp="1"/>
          </p:cNvSpPr>
          <p:nvPr>
            <p:ph type="subTitle" idx="1"/>
          </p:nvPr>
        </p:nvSpPr>
        <p:spPr>
          <a:xfrm>
            <a:off x="152400" y="1295400"/>
            <a:ext cx="8839200" cy="5029200"/>
          </a:xfrm>
        </p:spPr>
        <p:txBody>
          <a:bodyPr/>
          <a:lstStyle/>
          <a:p>
            <a:pPr marL="231775" indent="-231775" algn="l" eaLnBrk="1" hangingPunct="1">
              <a:buFont typeface="Arial" charset="0"/>
              <a:buChar char="•"/>
            </a:pPr>
            <a:r>
              <a:rPr lang="en-US" sz="2800" smtClean="0">
                <a:solidFill>
                  <a:schemeClr val="tx1"/>
                </a:solidFill>
                <a:latin typeface="Arial" charset="0"/>
              </a:rPr>
              <a:t>With </a:t>
            </a:r>
            <a:r>
              <a:rPr lang="en-US" sz="2800" b="1" smtClean="0">
                <a:solidFill>
                  <a:schemeClr val="tx1"/>
                </a:solidFill>
                <a:latin typeface="Arial" charset="0"/>
              </a:rPr>
              <a:t>licensing</a:t>
            </a:r>
            <a:r>
              <a:rPr lang="en-US" sz="2800" smtClean="0">
                <a:solidFill>
                  <a:schemeClr val="tx1"/>
                </a:solidFill>
                <a:latin typeface="Arial" charset="0"/>
              </a:rPr>
              <a:t>, the firm allows a foreign partner to use its intellectual property in return for royalties or other compensation.</a:t>
            </a:r>
          </a:p>
          <a:p>
            <a:pPr marL="231775" indent="-231775" algn="l" eaLnBrk="1" hangingPunct="1"/>
            <a:r>
              <a:rPr lang="en-US" sz="2800" smtClean="0">
                <a:solidFill>
                  <a:schemeClr val="tx1"/>
                </a:solidFill>
                <a:latin typeface="Arial" charset="0"/>
              </a:rPr>
              <a:t> </a:t>
            </a:r>
            <a:endParaRPr lang="en-US" sz="600" smtClean="0">
              <a:solidFill>
                <a:schemeClr val="tx1"/>
              </a:solidFill>
              <a:latin typeface="Arial" charset="0"/>
            </a:endParaRPr>
          </a:p>
          <a:p>
            <a:pPr marL="231775" indent="-231775" algn="l" eaLnBrk="1" hangingPunct="1">
              <a:buFont typeface="Arial" charset="0"/>
              <a:buChar char="•"/>
            </a:pPr>
            <a:r>
              <a:rPr lang="en-US" sz="2800" b="1" smtClean="0">
                <a:solidFill>
                  <a:schemeClr val="tx1"/>
                </a:solidFill>
                <a:latin typeface="Arial" charset="0"/>
              </a:rPr>
              <a:t>Franchising</a:t>
            </a:r>
            <a:r>
              <a:rPr lang="en-US" sz="2800" smtClean="0">
                <a:solidFill>
                  <a:schemeClr val="tx1"/>
                </a:solidFill>
                <a:latin typeface="Arial" charset="0"/>
              </a:rPr>
              <a:t> is common in retailing. McDonalds, Dunkin’ Donuts, Century 21 Real Estate, and many others have used franchising to internationalize worldwide. </a:t>
            </a:r>
          </a:p>
        </p:txBody>
      </p:sp>
      <p:pic>
        <p:nvPicPr>
          <p:cNvPr id="19461"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
            <a:ext cx="7772400" cy="838200"/>
          </a:xfrm>
        </p:spPr>
        <p:txBody>
          <a:bodyPr rtlCol="0">
            <a:normAutofit fontScale="90000"/>
          </a:bodyPr>
          <a:lstStyle/>
          <a:p>
            <a:pPr eaLnBrk="1" fontAlgn="auto" hangingPunct="1">
              <a:spcAft>
                <a:spcPts val="0"/>
              </a:spcAft>
              <a:defRPr/>
            </a:pPr>
            <a:r>
              <a:rPr lang="en-US" sz="3200" b="1" dirty="0" smtClean="0">
                <a:latin typeface="Arial" pitchFamily="34" charset="0"/>
                <a:cs typeface="Arial" pitchFamily="34" charset="0"/>
              </a:rPr>
              <a:t>Factors to Consider When </a:t>
            </a:r>
            <a:br>
              <a:rPr lang="en-US" sz="3200" b="1" dirty="0" smtClean="0">
                <a:latin typeface="Arial" pitchFamily="34" charset="0"/>
                <a:cs typeface="Arial" pitchFamily="34" charset="0"/>
              </a:rPr>
            </a:br>
            <a:r>
              <a:rPr lang="en-US" sz="3200" b="1" dirty="0" smtClean="0">
                <a:latin typeface="Arial" pitchFamily="34" charset="0"/>
                <a:cs typeface="Arial" pitchFamily="34" charset="0"/>
              </a:rPr>
              <a:t>Choosing a Foreign Market Entry Strategy</a:t>
            </a:r>
            <a:endParaRPr lang="en-US" sz="3200" b="1" dirty="0">
              <a:latin typeface="Arial" pitchFamily="34" charset="0"/>
              <a:cs typeface="Arial" pitchFamily="34" charset="0"/>
            </a:endParaRPr>
          </a:p>
        </p:txBody>
      </p:sp>
      <p:sp>
        <p:nvSpPr>
          <p:cNvPr id="20484" name="Subtitle 2"/>
          <p:cNvSpPr>
            <a:spLocks noGrp="1"/>
          </p:cNvSpPr>
          <p:nvPr>
            <p:ph type="subTitle" idx="1"/>
          </p:nvPr>
        </p:nvSpPr>
        <p:spPr>
          <a:xfrm>
            <a:off x="152400" y="1447800"/>
            <a:ext cx="8686800" cy="5029200"/>
          </a:xfrm>
        </p:spPr>
        <p:txBody>
          <a:bodyPr/>
          <a:lstStyle/>
          <a:p>
            <a:pPr marL="287338" indent="-287338" algn="l" eaLnBrk="1" hangingPunct="1">
              <a:buFont typeface="Arial" charset="0"/>
              <a:buChar char="•"/>
            </a:pPr>
            <a:r>
              <a:rPr lang="en-US" sz="2800" b="1" dirty="0" smtClean="0">
                <a:solidFill>
                  <a:schemeClr val="tx1"/>
                </a:solidFill>
                <a:latin typeface="Arial" charset="0"/>
              </a:rPr>
              <a:t>Goals and objectives </a:t>
            </a:r>
            <a:r>
              <a:rPr lang="en-US" sz="2800" dirty="0" smtClean="0">
                <a:solidFill>
                  <a:schemeClr val="tx1"/>
                </a:solidFill>
                <a:latin typeface="Arial" charset="0"/>
              </a:rPr>
              <a:t>of the firm, such as desired profitability, market share, or competitive positioning</a:t>
            </a:r>
          </a:p>
          <a:p>
            <a:pPr marL="287338" indent="-287338" algn="l" eaLnBrk="1" hangingPunct="1">
              <a:buFont typeface="Arial" charset="0"/>
              <a:buChar char="•"/>
            </a:pPr>
            <a:endParaRPr lang="en-US" sz="1200" dirty="0" smtClean="0">
              <a:solidFill>
                <a:schemeClr val="tx1"/>
              </a:solidFill>
              <a:latin typeface="Arial" charset="0"/>
            </a:endParaRPr>
          </a:p>
          <a:p>
            <a:pPr marL="287338" indent="-287338" algn="l" eaLnBrk="1" hangingPunct="1">
              <a:buFont typeface="Arial" charset="0"/>
              <a:buChar char="•"/>
            </a:pPr>
            <a:r>
              <a:rPr lang="en-US" sz="2800" dirty="0" smtClean="0">
                <a:solidFill>
                  <a:schemeClr val="tx1"/>
                </a:solidFill>
                <a:latin typeface="Arial" charset="0"/>
              </a:rPr>
              <a:t>Degree of </a:t>
            </a:r>
            <a:r>
              <a:rPr lang="en-US" sz="2800" b="1" dirty="0" smtClean="0">
                <a:solidFill>
                  <a:schemeClr val="tx1"/>
                </a:solidFill>
                <a:latin typeface="Arial" charset="0"/>
              </a:rPr>
              <a:t>control </a:t>
            </a:r>
            <a:r>
              <a:rPr lang="en-US" sz="2800" dirty="0" smtClean="0">
                <a:solidFill>
                  <a:schemeClr val="tx1"/>
                </a:solidFill>
                <a:latin typeface="Arial" charset="0"/>
              </a:rPr>
              <a:t>desired regarding decisions, operations, and assets involved in a venture</a:t>
            </a:r>
          </a:p>
          <a:p>
            <a:pPr marL="287338" indent="-287338" algn="l" eaLnBrk="1" hangingPunct="1">
              <a:buFont typeface="Arial" charset="0"/>
              <a:buChar char="•"/>
            </a:pPr>
            <a:endParaRPr lang="en-US" sz="1200" dirty="0" smtClean="0">
              <a:solidFill>
                <a:schemeClr val="tx1"/>
              </a:solidFill>
              <a:latin typeface="Arial" charset="0"/>
            </a:endParaRPr>
          </a:p>
          <a:p>
            <a:pPr marL="287338" indent="-287338" algn="l" eaLnBrk="1" hangingPunct="1">
              <a:buFont typeface="Arial" charset="0"/>
              <a:buChar char="•"/>
            </a:pPr>
            <a:r>
              <a:rPr lang="en-US" sz="2800" dirty="0" smtClean="0">
                <a:solidFill>
                  <a:schemeClr val="tx1"/>
                </a:solidFill>
                <a:latin typeface="Arial" charset="0"/>
              </a:rPr>
              <a:t>The firm’s financial, organizational, and technological </a:t>
            </a:r>
            <a:r>
              <a:rPr lang="en-US" sz="2800" b="1" dirty="0" smtClean="0">
                <a:solidFill>
                  <a:schemeClr val="tx1"/>
                </a:solidFill>
                <a:latin typeface="Arial" charset="0"/>
              </a:rPr>
              <a:t>resources and capabilities</a:t>
            </a:r>
            <a:endParaRPr lang="en-US" sz="2800" dirty="0" smtClean="0">
              <a:solidFill>
                <a:schemeClr val="tx1"/>
              </a:solidFill>
              <a:latin typeface="Arial" charset="0"/>
            </a:endParaRPr>
          </a:p>
          <a:p>
            <a:pPr marL="287338" indent="-287338" algn="l" eaLnBrk="1" hangingPunct="1">
              <a:buFont typeface="Arial" charset="0"/>
              <a:buChar char="•"/>
            </a:pPr>
            <a:endParaRPr lang="en-US" sz="1200" dirty="0" smtClean="0">
              <a:solidFill>
                <a:schemeClr val="tx1"/>
              </a:solidFill>
              <a:latin typeface="Arial" charset="0"/>
            </a:endParaRPr>
          </a:p>
          <a:p>
            <a:pPr marL="287338" indent="-287338" algn="l" eaLnBrk="1" hangingPunct="1">
              <a:buFont typeface="Arial" charset="0"/>
              <a:buChar char="•"/>
            </a:pPr>
            <a:r>
              <a:rPr lang="en-US" sz="2800" dirty="0" smtClean="0">
                <a:solidFill>
                  <a:schemeClr val="tx1"/>
                </a:solidFill>
                <a:latin typeface="Arial" charset="0"/>
              </a:rPr>
              <a:t>The types of </a:t>
            </a:r>
            <a:r>
              <a:rPr lang="en-US" sz="2800" b="1" dirty="0" smtClean="0">
                <a:solidFill>
                  <a:schemeClr val="tx1"/>
                </a:solidFill>
                <a:latin typeface="Arial" charset="0"/>
              </a:rPr>
              <a:t>risk </a:t>
            </a:r>
            <a:r>
              <a:rPr lang="en-US" sz="2800" dirty="0" smtClean="0">
                <a:solidFill>
                  <a:schemeClr val="tx1"/>
                </a:solidFill>
                <a:latin typeface="Arial" charset="0"/>
              </a:rPr>
              <a:t>inherent in each proposed foreign venture</a:t>
            </a:r>
          </a:p>
          <a:p>
            <a:pPr marL="287338" indent="-287338" algn="l" eaLnBrk="1" hangingPunct="1">
              <a:buFont typeface="Arial" charset="0"/>
              <a:buChar char="•"/>
            </a:pPr>
            <a:endParaRPr lang="en-US" sz="2800" dirty="0" smtClean="0">
              <a:solidFill>
                <a:schemeClr val="tx1"/>
              </a:solidFill>
              <a:latin typeface="Arial" charset="0"/>
            </a:endParaRPr>
          </a:p>
          <a:p>
            <a:pPr marL="287338" indent="-287338" algn="l" eaLnBrk="1" hangingPunct="1">
              <a:buFont typeface="Arial" charset="0"/>
              <a:buChar char="•"/>
            </a:pPr>
            <a:endParaRPr lang="en-US" sz="500" dirty="0" smtClean="0">
              <a:solidFill>
                <a:schemeClr val="tx1"/>
              </a:solidFill>
              <a:latin typeface="Arial" charset="0"/>
            </a:endParaRPr>
          </a:p>
          <a:p>
            <a:pPr marL="287338" indent="-287338" algn="l" eaLnBrk="1" hangingPunct="1">
              <a:buFont typeface="Arial" charset="0"/>
              <a:buChar char="•"/>
            </a:pPr>
            <a:endParaRPr lang="en-US" sz="2800" dirty="0" smtClean="0">
              <a:solidFill>
                <a:schemeClr val="tx1"/>
              </a:solidFill>
              <a:latin typeface="Arial" charset="0"/>
            </a:endParaRPr>
          </a:p>
        </p:txBody>
      </p:sp>
      <p:pic>
        <p:nvPicPr>
          <p:cNvPr id="20485"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
            <a:ext cx="7772400" cy="838200"/>
          </a:xfrm>
        </p:spPr>
        <p:txBody>
          <a:bodyPr rtlCol="0">
            <a:normAutofit fontScale="90000"/>
          </a:bodyPr>
          <a:lstStyle/>
          <a:p>
            <a:pPr eaLnBrk="1" fontAlgn="auto" hangingPunct="1">
              <a:spcAft>
                <a:spcPts val="0"/>
              </a:spcAft>
              <a:defRPr/>
            </a:pPr>
            <a:r>
              <a:rPr lang="en-US" sz="3200" b="1" dirty="0" smtClean="0">
                <a:latin typeface="Arial" pitchFamily="34" charset="0"/>
                <a:cs typeface="Arial" pitchFamily="34" charset="0"/>
              </a:rPr>
              <a:t>Factors to Consider When </a:t>
            </a:r>
            <a:br>
              <a:rPr lang="en-US" sz="3200" b="1" dirty="0" smtClean="0">
                <a:latin typeface="Arial" pitchFamily="34" charset="0"/>
                <a:cs typeface="Arial" pitchFamily="34" charset="0"/>
              </a:rPr>
            </a:br>
            <a:r>
              <a:rPr lang="en-US" sz="3200" b="1" dirty="0" smtClean="0">
                <a:latin typeface="Arial" pitchFamily="34" charset="0"/>
                <a:cs typeface="Arial" pitchFamily="34" charset="0"/>
              </a:rPr>
              <a:t>Choosing Entry Strategy (cont’d)</a:t>
            </a:r>
            <a:endParaRPr lang="en-US" sz="3200" b="1" dirty="0">
              <a:latin typeface="Arial" pitchFamily="34" charset="0"/>
              <a:cs typeface="Arial" pitchFamily="34" charset="0"/>
            </a:endParaRPr>
          </a:p>
        </p:txBody>
      </p:sp>
      <p:sp>
        <p:nvSpPr>
          <p:cNvPr id="21508" name="Subtitle 2"/>
          <p:cNvSpPr>
            <a:spLocks noGrp="1"/>
          </p:cNvSpPr>
          <p:nvPr>
            <p:ph type="subTitle" idx="1"/>
          </p:nvPr>
        </p:nvSpPr>
        <p:spPr>
          <a:xfrm>
            <a:off x="152400" y="1371600"/>
            <a:ext cx="8763000" cy="5029200"/>
          </a:xfrm>
        </p:spPr>
        <p:txBody>
          <a:bodyPr/>
          <a:lstStyle/>
          <a:p>
            <a:pPr marL="287338" indent="-287338" algn="l" eaLnBrk="1" hangingPunct="1">
              <a:buFont typeface="Arial" charset="0"/>
              <a:buChar char="•"/>
            </a:pPr>
            <a:r>
              <a:rPr lang="en-US" sz="2800" b="1" dirty="0" smtClean="0">
                <a:solidFill>
                  <a:schemeClr val="tx1"/>
                </a:solidFill>
                <a:latin typeface="Arial" charset="0"/>
              </a:rPr>
              <a:t>Conditions in the target country</a:t>
            </a:r>
            <a:r>
              <a:rPr lang="en-US" sz="2800" dirty="0" smtClean="0">
                <a:solidFill>
                  <a:schemeClr val="tx1"/>
                </a:solidFill>
                <a:latin typeface="Arial" charset="0"/>
              </a:rPr>
              <a:t>, such as legal, cultural, and economic circumstances, as well as  distribution and transportation systems</a:t>
            </a:r>
          </a:p>
          <a:p>
            <a:pPr marL="287338" indent="-287338" algn="l" eaLnBrk="1" hangingPunct="1">
              <a:buFont typeface="Arial" charset="0"/>
              <a:buChar char="•"/>
            </a:pPr>
            <a:endParaRPr lang="en-US" sz="1200" dirty="0" smtClean="0">
              <a:solidFill>
                <a:schemeClr val="tx1"/>
              </a:solidFill>
              <a:latin typeface="Arial" charset="0"/>
            </a:endParaRPr>
          </a:p>
          <a:p>
            <a:pPr marL="287338" indent="-287338" algn="l" eaLnBrk="1" hangingPunct="1">
              <a:buFont typeface="Arial" charset="0"/>
              <a:buChar char="•"/>
            </a:pPr>
            <a:r>
              <a:rPr lang="en-US" sz="2800" dirty="0" smtClean="0">
                <a:solidFill>
                  <a:schemeClr val="tx1"/>
                </a:solidFill>
                <a:latin typeface="Arial" charset="0"/>
              </a:rPr>
              <a:t>Nature and extent of </a:t>
            </a:r>
            <a:r>
              <a:rPr lang="en-US" sz="2800" b="1" dirty="0" smtClean="0">
                <a:solidFill>
                  <a:schemeClr val="tx1"/>
                </a:solidFill>
                <a:latin typeface="Arial" charset="0"/>
              </a:rPr>
              <a:t>competition </a:t>
            </a:r>
            <a:r>
              <a:rPr lang="en-US" sz="2800" dirty="0" smtClean="0">
                <a:solidFill>
                  <a:schemeClr val="tx1"/>
                </a:solidFill>
                <a:latin typeface="Arial" charset="0"/>
              </a:rPr>
              <a:t>from existing rivals and from firms that may </a:t>
            </a:r>
            <a:br>
              <a:rPr lang="en-US" sz="2800" dirty="0" smtClean="0">
                <a:solidFill>
                  <a:schemeClr val="tx1"/>
                </a:solidFill>
                <a:latin typeface="Arial" charset="0"/>
              </a:rPr>
            </a:br>
            <a:r>
              <a:rPr lang="en-US" sz="2800" dirty="0" smtClean="0">
                <a:solidFill>
                  <a:schemeClr val="tx1"/>
                </a:solidFill>
                <a:latin typeface="Arial" charset="0"/>
              </a:rPr>
              <a:t>enter the market later</a:t>
            </a:r>
          </a:p>
          <a:p>
            <a:pPr marL="287338" indent="-287338" algn="l" eaLnBrk="1" hangingPunct="1">
              <a:buFont typeface="Arial" charset="0"/>
              <a:buChar char="•"/>
            </a:pPr>
            <a:endParaRPr lang="en-US" sz="1200" dirty="0" smtClean="0">
              <a:solidFill>
                <a:schemeClr val="tx1"/>
              </a:solidFill>
              <a:latin typeface="Arial" charset="0"/>
            </a:endParaRPr>
          </a:p>
          <a:p>
            <a:pPr marL="287338" indent="-287338" algn="l" eaLnBrk="1" hangingPunct="1">
              <a:buFont typeface="Arial" charset="0"/>
              <a:buChar char="•"/>
            </a:pPr>
            <a:r>
              <a:rPr lang="en-US" sz="2800" dirty="0" smtClean="0">
                <a:solidFill>
                  <a:schemeClr val="tx1"/>
                </a:solidFill>
                <a:latin typeface="Arial" charset="0"/>
              </a:rPr>
              <a:t>Availability and capabilities </a:t>
            </a:r>
            <a:br>
              <a:rPr lang="en-US" sz="2800" dirty="0" smtClean="0">
                <a:solidFill>
                  <a:schemeClr val="tx1"/>
                </a:solidFill>
                <a:latin typeface="Arial" charset="0"/>
              </a:rPr>
            </a:br>
            <a:r>
              <a:rPr lang="en-US" sz="2800" dirty="0" smtClean="0">
                <a:solidFill>
                  <a:schemeClr val="tx1"/>
                </a:solidFill>
                <a:latin typeface="Arial" charset="0"/>
              </a:rPr>
              <a:t>of </a:t>
            </a:r>
            <a:r>
              <a:rPr lang="en-US" sz="2800" b="1" dirty="0" smtClean="0">
                <a:solidFill>
                  <a:schemeClr val="tx1"/>
                </a:solidFill>
                <a:latin typeface="Arial" charset="0"/>
              </a:rPr>
              <a:t>partners </a:t>
            </a:r>
            <a:r>
              <a:rPr lang="en-US" sz="2800" dirty="0" smtClean="0">
                <a:solidFill>
                  <a:schemeClr val="tx1"/>
                </a:solidFill>
                <a:latin typeface="Arial" charset="0"/>
              </a:rPr>
              <a:t>in the market</a:t>
            </a:r>
          </a:p>
          <a:p>
            <a:pPr marL="287338" indent="-287338" algn="l" eaLnBrk="1" hangingPunct="1">
              <a:buFont typeface="Arial" charset="0"/>
              <a:buChar char="•"/>
            </a:pPr>
            <a:endParaRPr lang="en-US" sz="2800" dirty="0" smtClean="0">
              <a:solidFill>
                <a:schemeClr val="tx1"/>
              </a:solidFill>
              <a:latin typeface="Arial" charset="0"/>
            </a:endParaRPr>
          </a:p>
          <a:p>
            <a:pPr marL="287338" indent="-287338" algn="l" eaLnBrk="1" hangingPunct="1">
              <a:buFont typeface="Arial" charset="0"/>
              <a:buChar char="•"/>
            </a:pPr>
            <a:endParaRPr lang="en-US" sz="2800" dirty="0" smtClean="0">
              <a:solidFill>
                <a:schemeClr val="tx1"/>
              </a:solidFill>
              <a:latin typeface="Arial" charset="0"/>
            </a:endParaRPr>
          </a:p>
          <a:p>
            <a:pPr marL="287338" indent="-287338" algn="l" eaLnBrk="1" hangingPunct="1">
              <a:buFont typeface="Arial" charset="0"/>
              <a:buChar char="•"/>
            </a:pPr>
            <a:endParaRPr lang="en-US" sz="500" dirty="0" smtClean="0">
              <a:solidFill>
                <a:schemeClr val="tx1"/>
              </a:solidFill>
              <a:latin typeface="Arial" charset="0"/>
            </a:endParaRPr>
          </a:p>
          <a:p>
            <a:pPr marL="287338" indent="-287338" algn="l" eaLnBrk="1" hangingPunct="1">
              <a:buFont typeface="Arial" charset="0"/>
              <a:buChar char="•"/>
            </a:pPr>
            <a:endParaRPr lang="en-US" sz="2800" dirty="0" smtClean="0">
              <a:solidFill>
                <a:schemeClr val="tx1"/>
              </a:solidFill>
              <a:latin typeface="Arial" charset="0"/>
            </a:endParaRPr>
          </a:p>
        </p:txBody>
      </p:sp>
      <p:pic>
        <p:nvPicPr>
          <p:cNvPr id="21509"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
            <a:ext cx="7772400" cy="838200"/>
          </a:xfrm>
        </p:spPr>
        <p:txBody>
          <a:bodyPr rtlCol="0">
            <a:normAutofit fontScale="90000"/>
          </a:bodyPr>
          <a:lstStyle/>
          <a:p>
            <a:pPr eaLnBrk="1" fontAlgn="auto" hangingPunct="1">
              <a:spcAft>
                <a:spcPts val="0"/>
              </a:spcAft>
              <a:defRPr/>
            </a:pPr>
            <a:r>
              <a:rPr lang="en-US" sz="3200" b="1" dirty="0" smtClean="0">
                <a:latin typeface="Arial" pitchFamily="34" charset="0"/>
                <a:cs typeface="Arial" pitchFamily="34" charset="0"/>
              </a:rPr>
              <a:t>Factors to Consider When </a:t>
            </a:r>
            <a:br>
              <a:rPr lang="en-US" sz="3200" b="1" dirty="0" smtClean="0">
                <a:latin typeface="Arial" pitchFamily="34" charset="0"/>
                <a:cs typeface="Arial" pitchFamily="34" charset="0"/>
              </a:rPr>
            </a:br>
            <a:r>
              <a:rPr lang="en-US" sz="3200" b="1" dirty="0" smtClean="0">
                <a:latin typeface="Arial" pitchFamily="34" charset="0"/>
                <a:cs typeface="Arial" pitchFamily="34" charset="0"/>
              </a:rPr>
              <a:t>Choosing Entry Strategy (cont’d)</a:t>
            </a:r>
            <a:endParaRPr lang="en-US" sz="3200" b="1" dirty="0">
              <a:latin typeface="Arial" pitchFamily="34" charset="0"/>
              <a:cs typeface="Arial" pitchFamily="34" charset="0"/>
            </a:endParaRPr>
          </a:p>
        </p:txBody>
      </p:sp>
      <p:sp>
        <p:nvSpPr>
          <p:cNvPr id="22531" name="Subtitle 2"/>
          <p:cNvSpPr>
            <a:spLocks noGrp="1"/>
          </p:cNvSpPr>
          <p:nvPr>
            <p:ph type="subTitle" idx="1"/>
          </p:nvPr>
        </p:nvSpPr>
        <p:spPr>
          <a:xfrm>
            <a:off x="152400" y="1143000"/>
            <a:ext cx="8839200" cy="5029200"/>
          </a:xfrm>
        </p:spPr>
        <p:txBody>
          <a:bodyPr/>
          <a:lstStyle/>
          <a:p>
            <a:pPr marL="287338" indent="-287338" algn="l" eaLnBrk="1" hangingPunct="1">
              <a:buFont typeface="Arial" charset="0"/>
              <a:buChar char="•"/>
            </a:pPr>
            <a:endParaRPr lang="en-US" sz="500" smtClean="0">
              <a:solidFill>
                <a:schemeClr val="tx1"/>
              </a:solidFill>
              <a:latin typeface="Arial" charset="0"/>
            </a:endParaRPr>
          </a:p>
          <a:p>
            <a:pPr marL="287338" indent="-287338" algn="l" eaLnBrk="1" hangingPunct="1">
              <a:buFont typeface="Arial" charset="0"/>
              <a:buChar char="•"/>
            </a:pPr>
            <a:r>
              <a:rPr lang="en-US" sz="2800" smtClean="0">
                <a:solidFill>
                  <a:schemeClr val="tx1"/>
                </a:solidFill>
                <a:latin typeface="Arial" charset="0"/>
              </a:rPr>
              <a:t>The </a:t>
            </a:r>
            <a:r>
              <a:rPr lang="en-US" sz="2800" b="1" smtClean="0">
                <a:solidFill>
                  <a:schemeClr val="tx1"/>
                </a:solidFill>
                <a:latin typeface="Arial" charset="0"/>
              </a:rPr>
              <a:t>value-adding activities </a:t>
            </a:r>
            <a:r>
              <a:rPr lang="en-US" sz="2800" smtClean="0">
                <a:solidFill>
                  <a:schemeClr val="tx1"/>
                </a:solidFill>
                <a:latin typeface="Arial" charset="0"/>
              </a:rPr>
              <a:t>the firm is willing to perform itself in the market and the activities it will delegate to local partners</a:t>
            </a:r>
          </a:p>
          <a:p>
            <a:pPr marL="287338" indent="-287338" algn="l" eaLnBrk="1" hangingPunct="1">
              <a:buFont typeface="Arial" charset="0"/>
              <a:buChar char="•"/>
            </a:pPr>
            <a:endParaRPr lang="en-US" sz="1200" smtClean="0">
              <a:solidFill>
                <a:schemeClr val="tx1"/>
              </a:solidFill>
              <a:latin typeface="Arial" charset="0"/>
            </a:endParaRPr>
          </a:p>
          <a:p>
            <a:pPr marL="287338" indent="-287338" algn="l" eaLnBrk="1" hangingPunct="1">
              <a:buFont typeface="Arial" charset="0"/>
              <a:buChar char="•"/>
            </a:pPr>
            <a:r>
              <a:rPr lang="en-US" sz="2800" smtClean="0">
                <a:solidFill>
                  <a:schemeClr val="tx1"/>
                </a:solidFill>
                <a:latin typeface="Arial" charset="0"/>
              </a:rPr>
              <a:t>Long-term </a:t>
            </a:r>
            <a:r>
              <a:rPr lang="en-US" sz="2800" b="1" smtClean="0">
                <a:solidFill>
                  <a:schemeClr val="tx1"/>
                </a:solidFill>
                <a:latin typeface="Arial" charset="0"/>
              </a:rPr>
              <a:t>strategic importance </a:t>
            </a:r>
            <a:r>
              <a:rPr lang="en-US" sz="2800" smtClean="0">
                <a:solidFill>
                  <a:schemeClr val="tx1"/>
                </a:solidFill>
                <a:latin typeface="Arial" charset="0"/>
              </a:rPr>
              <a:t>of the market</a:t>
            </a:r>
          </a:p>
          <a:p>
            <a:pPr marL="287338" indent="-287338" algn="l" eaLnBrk="1" hangingPunct="1">
              <a:buFont typeface="Arial" charset="0"/>
              <a:buChar char="•"/>
            </a:pPr>
            <a:endParaRPr lang="en-US" sz="1200" smtClean="0">
              <a:solidFill>
                <a:schemeClr val="tx1"/>
              </a:solidFill>
              <a:latin typeface="Arial" charset="0"/>
            </a:endParaRPr>
          </a:p>
          <a:p>
            <a:pPr marL="287338" indent="-287338" algn="l" eaLnBrk="1" hangingPunct="1">
              <a:buFont typeface="Arial" charset="0"/>
              <a:buChar char="•"/>
            </a:pPr>
            <a:r>
              <a:rPr lang="en-US" sz="2800" b="1" smtClean="0">
                <a:solidFill>
                  <a:schemeClr val="tx1"/>
                </a:solidFill>
                <a:latin typeface="Arial" charset="0"/>
              </a:rPr>
              <a:t>Characteristics of the product or service</a:t>
            </a:r>
          </a:p>
          <a:p>
            <a:pPr marL="287338" indent="-287338" algn="l" eaLnBrk="1" hangingPunct="1">
              <a:buFont typeface="Arial" charset="0"/>
              <a:buChar char="•"/>
            </a:pPr>
            <a:endParaRPr lang="en-US" sz="2800" smtClean="0">
              <a:solidFill>
                <a:schemeClr val="tx1"/>
              </a:solidFill>
              <a:latin typeface="Arial" charset="0"/>
            </a:endParaRPr>
          </a:p>
          <a:p>
            <a:pPr marL="287338" indent="-287338" algn="l" eaLnBrk="1" hangingPunct="1">
              <a:buFont typeface="Calibri" pitchFamily="34" charset="0"/>
              <a:buAutoNum type="arabicPeriod"/>
            </a:pPr>
            <a:endParaRPr lang="en-US" sz="2800" smtClean="0">
              <a:solidFill>
                <a:schemeClr val="tx1"/>
              </a:solidFill>
              <a:latin typeface="Arial" charset="0"/>
            </a:endParaRPr>
          </a:p>
        </p:txBody>
      </p:sp>
      <p:sp>
        <p:nvSpPr>
          <p:cNvPr id="3" name="Footer Placeholder 2"/>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934</TotalTime>
  <Words>6293</Words>
  <Application>Microsoft Office PowerPoint</Application>
  <PresentationFormat>On-screen Show (4:3)</PresentationFormat>
  <Paragraphs>312</Paragraphs>
  <Slides>36</Slides>
  <Notes>36</Notes>
  <HiddenSlides>0</HiddenSlides>
  <MMClips>0</MMClips>
  <ScaleCrop>false</ScaleCrop>
  <HeadingPairs>
    <vt:vector size="4" baseType="variant">
      <vt:variant>
        <vt:lpstr>Theme</vt:lpstr>
      </vt:variant>
      <vt:variant>
        <vt:i4>2</vt:i4>
      </vt:variant>
      <vt:variant>
        <vt:lpstr>Slide Titles</vt:lpstr>
      </vt:variant>
      <vt:variant>
        <vt:i4>36</vt:i4>
      </vt:variant>
    </vt:vector>
  </HeadingPairs>
  <TitlesOfParts>
    <vt:vector size="38" baseType="lpstr">
      <vt:lpstr>Office Theme</vt:lpstr>
      <vt:lpstr>Custom Design</vt:lpstr>
      <vt:lpstr>Slide 1</vt:lpstr>
      <vt:lpstr>Slide 2</vt:lpstr>
      <vt:lpstr>Slide 3</vt:lpstr>
      <vt:lpstr>Foreign Market Entry Strategies </vt:lpstr>
      <vt:lpstr>Foreign Market Entry Strategies (cont’d)</vt:lpstr>
      <vt:lpstr>Foreign Market Entry Strategies (cont’d)</vt:lpstr>
      <vt:lpstr>Factors to Consider When  Choosing a Foreign Market Entry Strategy</vt:lpstr>
      <vt:lpstr>Factors to Consider When  Choosing Entry Strategy (cont’d)</vt:lpstr>
      <vt:lpstr>Factors to Consider When  Choosing Entry Strategy (cont’d)</vt:lpstr>
      <vt:lpstr>Classification of Entry Strategies  Based on Degree of Control for Focal Firms</vt:lpstr>
      <vt:lpstr>Characteristics of Company Internationalization</vt:lpstr>
      <vt:lpstr>Characteristics of Internationalization (cont’d)</vt:lpstr>
      <vt:lpstr>Slide 13</vt:lpstr>
      <vt:lpstr>Overview on Exporting</vt:lpstr>
      <vt:lpstr>Slide 15</vt:lpstr>
      <vt:lpstr> Services are Exported as Well </vt:lpstr>
      <vt:lpstr>Advantages of Exporting</vt:lpstr>
      <vt:lpstr>Disadvantages of Exporting</vt:lpstr>
      <vt:lpstr>A Systematic Approach to Exporting</vt:lpstr>
      <vt:lpstr>Export Intermediation Options</vt:lpstr>
      <vt:lpstr>Alternative Organizational  Arrangements for Exporting</vt:lpstr>
      <vt:lpstr>Country Realities</vt:lpstr>
      <vt:lpstr>Importing</vt:lpstr>
      <vt:lpstr>United States: Top Trading Partners</vt:lpstr>
      <vt:lpstr>Export Documentation</vt:lpstr>
      <vt:lpstr>Export Documentation (cont.)</vt:lpstr>
      <vt:lpstr>Exporting and the Global Economy</vt:lpstr>
      <vt:lpstr>Examples of INCOTERMS</vt:lpstr>
      <vt:lpstr>Exports and Shipping</vt:lpstr>
      <vt:lpstr>Methods of Payment</vt:lpstr>
      <vt:lpstr>Letter of Credit Cycle</vt:lpstr>
      <vt:lpstr>Sources of Export Financing</vt:lpstr>
      <vt:lpstr>Countertrade</vt:lpstr>
      <vt:lpstr>Types of Countertrade</vt:lpstr>
      <vt:lpstr>Examples of Countertrade</vt:lpstr>
      <vt:lpstr>Overview on Countertrade</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Gary</dc:creator>
  <cp:lastModifiedBy>pmbsuser</cp:lastModifiedBy>
  <cp:revision>122</cp:revision>
  <dcterms:created xsi:type="dcterms:W3CDTF">2010-11-01T17:51:55Z</dcterms:created>
  <dcterms:modified xsi:type="dcterms:W3CDTF">2013-11-07T01:57:21Z</dcterms:modified>
</cp:coreProperties>
</file>