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317" r:id="rId3"/>
    <p:sldId id="318" r:id="rId4"/>
    <p:sldId id="312" r:id="rId5"/>
    <p:sldId id="261" r:id="rId6"/>
    <p:sldId id="262" r:id="rId7"/>
    <p:sldId id="316" r:id="rId8"/>
    <p:sldId id="275" r:id="rId9"/>
    <p:sldId id="310" r:id="rId10"/>
    <p:sldId id="277" r:id="rId11"/>
    <p:sldId id="278" r:id="rId12"/>
    <p:sldId id="279" r:id="rId13"/>
    <p:sldId id="306" r:id="rId14"/>
    <p:sldId id="280" r:id="rId15"/>
    <p:sldId id="281" r:id="rId16"/>
    <p:sldId id="311" r:id="rId17"/>
    <p:sldId id="283" r:id="rId18"/>
    <p:sldId id="286" r:id="rId19"/>
    <p:sldId id="28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ED4E4"/>
    <a:srgbClr val="B6B6B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37" autoAdjust="0"/>
    <p:restoredTop sz="76378" autoAdjust="0"/>
  </p:normalViewPr>
  <p:slideViewPr>
    <p:cSldViewPr>
      <p:cViewPr>
        <p:scale>
          <a:sx n="66" d="100"/>
          <a:sy n="66" d="100"/>
        </p:scale>
        <p:origin x="-864" y="6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2"/>
    </p:cViewPr>
  </p:sorterViewPr>
  <p:notesViewPr>
    <p:cSldViewPr>
      <p:cViewPr>
        <p:scale>
          <a:sx n="60" d="100"/>
          <a:sy n="60" d="100"/>
        </p:scale>
        <p:origin x="-1843" y="28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291EB7F-BD5C-4DF6-BAB9-7C6FEE69DBDE}" type="datetimeFigureOut">
              <a:rPr lang="en-US"/>
              <a:pPr>
                <a:defRPr/>
              </a:pPr>
              <a:t>11/12/2013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4FF9C5FA-5046-4B58-A892-C2802C0FEBC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2" name="Slide Number Placeholder 3"/>
          <p:cNvSpPr>
            <a:spLocks noGrp="1"/>
          </p:cNvSpPr>
          <p:nvPr>
            <p:ph type="sldNum" sz="quarter" idx="5"/>
          </p:nvPr>
        </p:nvSpPr>
        <p:spPr bwMode="auto">
          <a:noFill/>
          <a:ln>
            <a:miter lim="800000"/>
            <a:headEnd/>
            <a:tailEnd/>
          </a:ln>
        </p:spPr>
        <p:txBody>
          <a:bodyPr/>
          <a:lstStyle/>
          <a:p>
            <a:fld id="{03B39584-9B83-4B17-BC32-65247B53BA6B}" type="slidenum">
              <a:rPr lang="en-US" smtClean="0">
                <a:cs typeface="Arial" charset="0"/>
              </a:rPr>
              <a:pPr/>
              <a:t>1</a:t>
            </a:fld>
            <a:endParaRPr lang="en-US" smtClean="0">
              <a:cs typeface="Arial" charset="0"/>
            </a:endParaRPr>
          </a:p>
        </p:txBody>
      </p:sp>
      <p:sp>
        <p:nvSpPr>
          <p:cNvPr id="48133" name="Footer Placeholder 1"/>
          <p:cNvSpPr>
            <a:spLocks noGrp="1"/>
          </p:cNvSpPr>
          <p:nvPr>
            <p:ph type="ftr" sz="quarter" idx="4"/>
          </p:nvPr>
        </p:nvSpPr>
        <p:spPr bwMode="auto">
          <a:noFill/>
          <a:ln>
            <a:miter lim="800000"/>
            <a:headEnd/>
            <a:tailEnd/>
          </a:ln>
        </p:spPr>
        <p:txBody>
          <a:bodyPr/>
          <a:lstStyle/>
          <a:p>
            <a:r>
              <a:rPr lang="en-US" smtClean="0">
                <a:cs typeface="Arial" charset="0"/>
              </a:rPr>
              <a:t>Copyright © 2014 Pearson Education Inc.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3. </a:t>
            </a:r>
            <a:r>
              <a:rPr lang="en-US" i="1" smtClean="0"/>
              <a:t>Compete with key rivals in their own markets. </a:t>
            </a:r>
            <a:r>
              <a:rPr lang="en-US" smtClean="0"/>
              <a:t>Some MNEs may choose to confront current or potential competitors directly in the competitors’ home market. The strategic purpose is to weaken the competitor by forcing it to expend resources to defend its market. In the earth-moving equipment industry, Caterpillar entered a joint venture with Mitsubishi to put pressure on the market share and profitability of their common rival, Japan’s Komatsu. The expenditure of substantial resources to defend its home market hampered Komatsu’s ability to expand its activities abroad.</a:t>
            </a:r>
          </a:p>
        </p:txBody>
      </p:sp>
      <p:sp>
        <p:nvSpPr>
          <p:cNvPr id="90116" name="Slide Number Placeholder 3"/>
          <p:cNvSpPr>
            <a:spLocks noGrp="1"/>
          </p:cNvSpPr>
          <p:nvPr>
            <p:ph type="sldNum" sz="quarter" idx="5"/>
          </p:nvPr>
        </p:nvSpPr>
        <p:spPr bwMode="auto">
          <a:noFill/>
          <a:ln>
            <a:miter lim="800000"/>
            <a:headEnd/>
            <a:tailEnd/>
          </a:ln>
        </p:spPr>
        <p:txBody>
          <a:bodyPr/>
          <a:lstStyle/>
          <a:p>
            <a:fld id="{2644056E-E0DF-4553-8770-3B0B32D7E1EF}"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xfrm>
            <a:off x="319088" y="4191000"/>
            <a:ext cx="6172200" cy="4724400"/>
          </a:xfrm>
          <a:noFill/>
        </p:spPr>
        <p:txBody>
          <a:bodyPr wrap="square" numCol="1" anchor="t" anchorCtr="0" compatLnSpc="1">
            <a:prstTxWarp prst="textNoShape">
              <a:avLst/>
            </a:prstTxWarp>
          </a:bodyPr>
          <a:lstStyle/>
          <a:p>
            <a:pPr>
              <a:lnSpc>
                <a:spcPct val="90000"/>
              </a:lnSpc>
            </a:pPr>
            <a:r>
              <a:rPr lang="en-US" b="1" smtClean="0"/>
              <a:t>Resource- or Asset-Seeking Motives</a:t>
            </a:r>
            <a:endParaRPr lang="en-US" smtClean="0"/>
          </a:p>
          <a:p>
            <a:pPr>
              <a:lnSpc>
                <a:spcPct val="90000"/>
              </a:lnSpc>
            </a:pPr>
            <a:r>
              <a:rPr lang="en-US" smtClean="0"/>
              <a:t>Firms frequently want to acquire production factors that are more abundant or less costly in a foreign market. They may also seek complementary resources and capabilities of partner companies headquartered abroad. Specifically, FDI or collaborative ventures may be motivated by the firm’s desire to attain the following assets.</a:t>
            </a:r>
          </a:p>
          <a:p>
            <a:pPr>
              <a:lnSpc>
                <a:spcPct val="90000"/>
              </a:lnSpc>
            </a:pPr>
            <a:r>
              <a:rPr lang="en-US" b="1" smtClean="0"/>
              <a:t>1. </a:t>
            </a:r>
            <a:r>
              <a:rPr lang="en-US" i="1" smtClean="0"/>
              <a:t>Raw materials needed in extractive and agricultural industries. </a:t>
            </a:r>
            <a:r>
              <a:rPr lang="en-US" smtClean="0"/>
              <a:t>Firms in the mining, oil, and crop-growing industries have little choice but to go where the raw materials are located. In the wine industry, companies establish wineries in countries suited for growing grapes, such as France and Chile. Oil companies establish refineries in countries with abundant petroleum reserves such as Kuwait.</a:t>
            </a:r>
          </a:p>
          <a:p>
            <a:pPr>
              <a:lnSpc>
                <a:spcPct val="90000"/>
              </a:lnSpc>
            </a:pPr>
            <a:r>
              <a:rPr lang="en-US" b="1" smtClean="0"/>
              <a:t>2. </a:t>
            </a:r>
            <a:r>
              <a:rPr lang="en-US" i="1" smtClean="0"/>
              <a:t>Knowledge or other assets. </a:t>
            </a:r>
            <a:r>
              <a:rPr lang="en-US" smtClean="0"/>
              <a:t>By establishing a local presence through FDI, the firm is better positioned to deepen its understanding of target markets. FDI provides the foreign firm better access to market knowledge, customers, distribution systems, and control over local operations. By collaborating in R&amp;D, manufacturing, and marketing, the focal firm can benefit from the partner’s know-how. When Whirlpool entered Europe, it partnered with Philips to benefit from the latter’s well-known brand name and distribution network. General Motors and Toyota jointly established NUMMI, Inc. in California to build vehicles for the U.S. market. Through this venture, GM learned about Toyota’s production techniques for manufacturing high-quality vehicles. Toyota obtained technology and design expertise from GM that allowed it to develop cars better suited for U.S. consumers. </a:t>
            </a:r>
          </a:p>
          <a:p>
            <a:pPr>
              <a:lnSpc>
                <a:spcPct val="90000"/>
              </a:lnSpc>
            </a:pPr>
            <a:r>
              <a:rPr lang="en-US" b="1" smtClean="0"/>
              <a:t>3. </a:t>
            </a:r>
            <a:r>
              <a:rPr lang="en-US" i="1" smtClean="0"/>
              <a:t>Technological and managerial know-how. </a:t>
            </a:r>
            <a:r>
              <a:rPr lang="en-US" smtClean="0"/>
              <a:t>The firm may benefit by establishing a presence in a key industrial cluster, such as the robotics industry in Japan, chemicals in Germany, fashion in Italy, or software in the United States. Companies can obtain many advantages from locating at the hub of knowledge development and innovation in a given industry. Denmark, Finland, Israel, New Zealand, Sweden, and the United States are considered ideal for R&amp;D in the biotechnology industry because they all have abundant pools of biotech knowledge workers. </a:t>
            </a:r>
          </a:p>
          <a:p>
            <a:pPr>
              <a:lnSpc>
                <a:spcPct val="90000"/>
              </a:lnSpc>
            </a:pPr>
            <a:endParaRPr lang="en-US" smtClean="0"/>
          </a:p>
        </p:txBody>
      </p:sp>
      <p:sp>
        <p:nvSpPr>
          <p:cNvPr id="91140" name="Slide Number Placeholder 3"/>
          <p:cNvSpPr>
            <a:spLocks noGrp="1"/>
          </p:cNvSpPr>
          <p:nvPr>
            <p:ph type="sldNum" sz="quarter" idx="5"/>
          </p:nvPr>
        </p:nvSpPr>
        <p:spPr bwMode="auto">
          <a:noFill/>
          <a:ln>
            <a:miter lim="800000"/>
            <a:headEnd/>
            <a:tailEnd/>
          </a:ln>
        </p:spPr>
        <p:txBody>
          <a:bodyPr/>
          <a:lstStyle/>
          <a:p>
            <a:fld id="{EC9FB81F-EAC6-482E-A654-0BE21BAF4FB3}"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p:txBody>
      </p:sp>
      <p:sp>
        <p:nvSpPr>
          <p:cNvPr id="92164" name="Slide Number Placeholder 3"/>
          <p:cNvSpPr>
            <a:spLocks noGrp="1"/>
          </p:cNvSpPr>
          <p:nvPr>
            <p:ph type="sldNum" sz="quarter" idx="5"/>
          </p:nvPr>
        </p:nvSpPr>
        <p:spPr bwMode="auto">
          <a:noFill/>
          <a:ln>
            <a:miter lim="800000"/>
            <a:headEnd/>
            <a:tailEnd/>
          </a:ln>
        </p:spPr>
        <p:txBody>
          <a:bodyPr/>
          <a:lstStyle/>
          <a:p>
            <a:fld id="{C0ED7C5A-B948-40F8-A3D0-358D3ABB455D}"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Efficiency-Seeking Motives</a:t>
            </a:r>
            <a:endParaRPr lang="en-US" dirty="0" smtClean="0"/>
          </a:p>
          <a:p>
            <a:r>
              <a:rPr lang="en-US" dirty="0" smtClean="0"/>
              <a:t>MNEs usually concentrate production in only a few locations as a way to increase the efficiency of manufacturing.</a:t>
            </a:r>
            <a:r>
              <a:rPr lang="en-US" baseline="30000" dirty="0" smtClean="0"/>
              <a:t>10</a:t>
            </a:r>
            <a:r>
              <a:rPr lang="en-US" dirty="0" smtClean="0"/>
              <a:t> Firms typically disseminate their best practices in production and other activities to all their foreign subsidiaries to increase the efficiency of their operations worldwide. Many develop global brands to increase the efficiency of marketing activities. There are four major efficiency-seeking motives:</a:t>
            </a:r>
          </a:p>
          <a:p>
            <a:r>
              <a:rPr lang="en-US" b="1" dirty="0" smtClean="0"/>
              <a:t>1. </a:t>
            </a:r>
            <a:r>
              <a:rPr lang="en-US" i="1" dirty="0" smtClean="0"/>
              <a:t>Reduce sourcing and production costs by accessing inexpensive labor and other cheap inputs to the production process. </a:t>
            </a:r>
            <a:r>
              <a:rPr lang="en-US" dirty="0" smtClean="0"/>
              <a:t>This motive accounts for the massive investment by foreign firms in factories and service-producing facilities in China, Mexico, Eastern Europe, and India. MNEs establish factories in such locations to reduce production costs. </a:t>
            </a:r>
          </a:p>
          <a:p>
            <a:r>
              <a:rPr lang="en-US" b="1" dirty="0" smtClean="0"/>
              <a:t>2. </a:t>
            </a:r>
            <a:r>
              <a:rPr lang="en-US" i="1" dirty="0" smtClean="0"/>
              <a:t>Locate production near customers. </a:t>
            </a:r>
            <a:r>
              <a:rPr lang="en-US" dirty="0" smtClean="0"/>
              <a:t>In industries that need to be especially sensitive to customer needs or in which tastes change rapidly, managers often locate factories or assembly operations near important customers. Zara and Forever 21 locate much of their garment production in key fashion markets such as Europe. Production is more expensive, but the clothing gets into shops faster and more closely represents the latest fashion trends.</a:t>
            </a:r>
          </a:p>
          <a:p>
            <a:endParaRPr lang="en-US" dirty="0" smtClean="0"/>
          </a:p>
        </p:txBody>
      </p:sp>
      <p:sp>
        <p:nvSpPr>
          <p:cNvPr id="93188" name="Slide Number Placeholder 3"/>
          <p:cNvSpPr>
            <a:spLocks noGrp="1"/>
          </p:cNvSpPr>
          <p:nvPr>
            <p:ph type="sldNum" sz="quarter" idx="5"/>
          </p:nvPr>
        </p:nvSpPr>
        <p:spPr bwMode="auto">
          <a:noFill/>
          <a:ln>
            <a:miter lim="800000"/>
            <a:headEnd/>
            <a:tailEnd/>
          </a:ln>
        </p:spPr>
        <p:txBody>
          <a:bodyPr/>
          <a:lstStyle/>
          <a:p>
            <a:fld id="{834F7CFA-BA04-4DE8-BE7E-7AA77FA9C1D9}"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3. </a:t>
            </a:r>
            <a:r>
              <a:rPr lang="en-US" i="1" smtClean="0"/>
              <a:t>Take advantage of government incentives. </a:t>
            </a:r>
            <a:r>
              <a:rPr lang="en-US" smtClean="0"/>
              <a:t>In addition to restricting imports, governments frequently offer subsidies and tax concessions to foreign firms to encourage them to invest locally. Governments encourage inward FDI because it provides local jobs and capital, increases tax revenue, and transfers skills and technologies.</a:t>
            </a:r>
          </a:p>
          <a:p>
            <a:r>
              <a:rPr lang="en-US" b="1" smtClean="0"/>
              <a:t>4. </a:t>
            </a:r>
            <a:r>
              <a:rPr lang="en-US" i="1" smtClean="0"/>
              <a:t>Avoid trade barriers. </a:t>
            </a:r>
            <a:r>
              <a:rPr lang="en-US" smtClean="0"/>
              <a:t>Companies often enter markets via FDI to avoid tariffs and other trade barriers, as these usually apply only to exporting. By establishing a physical presence inside a country or an economic bloc, the foreign company obtains the same advantages as local firms. Partnering with a local firm also helps overcome regulations or trade barriers and satisfy local content rules. The desire to avoid trade barriers helps explain why numerous Japanese automakers established factories in the United States. </a:t>
            </a:r>
          </a:p>
          <a:p>
            <a:endParaRPr lang="en-US" smtClean="0"/>
          </a:p>
        </p:txBody>
      </p:sp>
      <p:sp>
        <p:nvSpPr>
          <p:cNvPr id="94212" name="Slide Number Placeholder 3"/>
          <p:cNvSpPr>
            <a:spLocks noGrp="1"/>
          </p:cNvSpPr>
          <p:nvPr>
            <p:ph type="sldNum" sz="quarter" idx="5"/>
          </p:nvPr>
        </p:nvSpPr>
        <p:spPr bwMode="auto">
          <a:noFill/>
          <a:ln>
            <a:miter lim="800000"/>
            <a:headEnd/>
            <a:tailEnd/>
          </a:ln>
        </p:spPr>
        <p:txBody>
          <a:bodyPr/>
          <a:lstStyle/>
          <a:p>
            <a:fld id="{65F6CE56-5509-48DC-988F-E60480B710A1}"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xfrm>
            <a:off x="166688" y="4114800"/>
            <a:ext cx="6477000" cy="4953000"/>
          </a:xfrm>
          <a:noFill/>
        </p:spPr>
        <p:txBody>
          <a:bodyPr wrap="square" numCol="1" anchor="t" anchorCtr="0" compatLnSpc="1">
            <a:prstTxWarp prst="textNoShape">
              <a:avLst/>
            </a:prstTxWarp>
          </a:bodyPr>
          <a:lstStyle/>
          <a:p>
            <a:pPr>
              <a:lnSpc>
                <a:spcPct val="90000"/>
              </a:lnSpc>
            </a:pPr>
            <a:r>
              <a:rPr lang="en-US" smtClean="0"/>
              <a:t>1. FDI is far more taxing on the firm’s resources and capabilities than any other entry strategy. The U.S. firm General Electric owns more than $400 billion in factories, subsidiaries, and other operations outside the United States.</a:t>
            </a:r>
          </a:p>
          <a:p>
            <a:pPr>
              <a:lnSpc>
                <a:spcPct val="90000"/>
              </a:lnSpc>
            </a:pPr>
            <a:r>
              <a:rPr lang="en-US" smtClean="0"/>
              <a:t>2. Through FDI, management establishes direct contact with customers, intermediaries, facilitators, and the government sector. Although based in Switzerland, Nestlé generates more than 90 percent of its sales from abroad. The Indian MNE Tata Consultancy Services generates most of its revenues in North America, while rival IBM, a U.S. company, obtains nearly two-thirds of its sales from abroad.</a:t>
            </a:r>
          </a:p>
          <a:p>
            <a:pPr>
              <a:lnSpc>
                <a:spcPct val="90000"/>
              </a:lnSpc>
            </a:pPr>
            <a:r>
              <a:rPr lang="en-US" smtClean="0"/>
              <a:t>3. Managers choose particular countries in which to invest based on the advantages these locations offer. Thus, firms tend to perform R&amp;D activities in those countries with leading-edge knowledge and experience for their industry; source from countries where suppliers provide the best-value products; build production facilities at locations that provide the best ratio of productivity to labor costs; and establish marketing subsidiaries in countries with the greatest sales potential.</a:t>
            </a:r>
          </a:p>
          <a:p>
            <a:pPr>
              <a:lnSpc>
                <a:spcPct val="90000"/>
              </a:lnSpc>
            </a:pPr>
            <a:r>
              <a:rPr lang="en-US" smtClean="0"/>
              <a:t>4. Compared to other entry strategies, establishing a permanent, fixed presence in a foreign country makes the firm vulnerable to country risk and intervention by local government on issues such as wages, hiring practices, and product pricing. Direct investors also must contend with inflation, recessions, and other local economic conditions. French automaker Renault recently paid $1 billion to obtain a 25 percent stake in AvtoVAZ (www.lada-auto.ru), a car factory in Russia. Renault management wants to produce Lada brand cars for the local market. But the AvtoVAZ plant is 40 years old and plagued by inefficient operations and a slow-moving workforce with origins in the Soviet era of communism, and has a history of organized crime. </a:t>
            </a:r>
            <a:br>
              <a:rPr lang="en-US" smtClean="0"/>
            </a:br>
            <a:r>
              <a:rPr lang="en-US" smtClean="0"/>
              <a:t>5. Even a large, well-established company like Disney experienced several failures in its foreign investing. When Disney established Tokyo Disneyland, its management incorrectly assumed the Disneyland experience could not be successfully transferred to Japan. So instead of investing, Disney opted to license rights in Japan for nominal profits. Tokyo Disneyland proved to be a huge success. Not wanting to repeat the same mistake, management opted to retain an FDI stake in its next theme park—Disneyland Paris. But it proved to be a financial sinkhole. Having learned from these experiences, Disney has made the latest theme park, Hong Kong Disneyland, more successful. Disney owns just 46 percent of the venture, making the Hong Kong government the major partner. </a:t>
            </a:r>
          </a:p>
          <a:p>
            <a:pPr>
              <a:lnSpc>
                <a:spcPct val="90000"/>
              </a:lnSpc>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a:lstStyle/>
          <a:p>
            <a:fld id="{51468FF3-0463-46D6-80EF-E6C96E091E57}"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Companies in the services sector, such as retailing, construction, and personal care, must offer their services where they are consumed. This requires establishing either a permanent presence through FDI (as in retailing) or a temporary relocation of the service company personnel (as in the construction industry).  Management consulting is a service usually embodied in experts who interact directly with clients to dispense advice. To reach their customers, firms such as McKinsey and Cap Gemini have established numerous offices in foreign markets. Many support services, such as advertising, insurance, accounting, legal work, and overnight package delivery, are also best provided at the customer’s location. FDI is vital for internationalizing services. Intrawest, Inc., which is building several ski resorts in China, has offices at various locations in China. Banks establish branches around the world because banking services are usually provided directly to customers wherever they do business. </a:t>
            </a:r>
          </a:p>
          <a:p>
            <a:endParaRPr lang="en-US" smtClean="0"/>
          </a:p>
        </p:txBody>
      </p:sp>
      <p:sp>
        <p:nvSpPr>
          <p:cNvPr id="98308" name="Slide Number Placeholder 3"/>
          <p:cNvSpPr>
            <a:spLocks noGrp="1"/>
          </p:cNvSpPr>
          <p:nvPr>
            <p:ph type="sldNum" sz="quarter" idx="5"/>
          </p:nvPr>
        </p:nvSpPr>
        <p:spPr bwMode="auto">
          <a:noFill/>
          <a:ln>
            <a:miter lim="800000"/>
            <a:headEnd/>
            <a:tailEnd/>
          </a:ln>
        </p:spPr>
        <p:txBody>
          <a:bodyPr/>
          <a:lstStyle/>
          <a:p>
            <a:fld id="{6E084749-0CC2-4516-855E-50F770141935}"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Advanced economies such as Australia, Britain, Canada, Japan, Netherlands, and the United States have long been popular destinations for FDI because of their strong GDP per capita, GDP growth rate, density of knowledge workers, and superior business infrastructure, such as telephone systems and energy sources. However, in recent years, emerging markets are also gaining appeal as FDI destinations. According to A. T. Kearney’s Global Location Index, the top destinations for foreign investment today are China and India (www.atkearney.com). China is popular because of its size, rapid growth rate, and low labor costs. It is an important platform where MNEs manufacture products for export to key markets in Asia and elsewhere. India is popular because of its managerial talent, well-educated workforce, and relatively fewer cultural barriers. China and India are also attractive for strategic reasons: They have much long-term potential as target markets and new sources of competitive advantage. </a:t>
            </a:r>
          </a:p>
          <a:p>
            <a:endParaRPr lang="en-US" dirty="0" smtClean="0"/>
          </a:p>
        </p:txBody>
      </p:sp>
      <p:sp>
        <p:nvSpPr>
          <p:cNvPr id="100356" name="Slide Number Placeholder 3"/>
          <p:cNvSpPr>
            <a:spLocks noGrp="1"/>
          </p:cNvSpPr>
          <p:nvPr>
            <p:ph type="sldNum" sz="quarter" idx="5"/>
          </p:nvPr>
        </p:nvSpPr>
        <p:spPr bwMode="auto">
          <a:noFill/>
          <a:ln>
            <a:miter lim="800000"/>
            <a:headEnd/>
            <a:tailEnd/>
          </a:ln>
        </p:spPr>
        <p:txBody>
          <a:bodyPr/>
          <a:lstStyle/>
          <a:p>
            <a:fld id="{58667569-953D-4BCA-8E0A-16086D8E6F05}"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Consider the attractiveness of Eastern European nations as FDI destinations. Several of the selection criteria noted in the exhibit have attracted foreign firms to these countries. In the Czech Republic, giant Chinese electronics manufacturer Sichuan Changhong  (www.changhong.com) built a $30 million factory that produces up to one million flat-screen televisions per year. Numerous automakers from Ford to Nissan have built factories in the region. Firms find the region attractive for various reasons. First, wages in Eastern Europe are relatively low; engineers in Slovakia earn half of what Western engineers make, and assembly line workers one-third to one-fifth. Second, East European governments offer incentives, from financing to low taxes, as in Slovakia where all taxes are a simple 19 percent. By comparison, personal income tax rates often exceed 30 percent in Germany. Third, local manufacturing allows firms to avoid trade barriers. Sichuan Changhong’s presence in the Czech Republic helps it avoid tariffs the European Union imposes on imports from China. Fourth, companies prefer Eastern Europe because of its physical proximity to the huge EU market. Many Eastern European countries are EU members themselves. Just as Eastern Europe has become a popular FDI destination, production of cars and other products is falling in much of Western Europe due to higher manufacturing costs, taxes, and strict labor rules.</a:t>
            </a:r>
            <a:r>
              <a:rPr lang="en-US" baseline="30000" smtClean="0"/>
              <a:t>26</a:t>
            </a:r>
            <a:r>
              <a:rPr lang="en-US" smtClean="0"/>
              <a:t> As these examples imply, managers examine a combination of criteria when making decisions about where in the world to establish operations via FDI. </a:t>
            </a:r>
          </a:p>
          <a:p>
            <a:endParaRPr lang="en-US" smtClean="0"/>
          </a:p>
        </p:txBody>
      </p:sp>
      <p:sp>
        <p:nvSpPr>
          <p:cNvPr id="104452" name="Slide Number Placeholder 3"/>
          <p:cNvSpPr>
            <a:spLocks noGrp="1"/>
          </p:cNvSpPr>
          <p:nvPr>
            <p:ph type="sldNum" sz="quarter" idx="5"/>
          </p:nvPr>
        </p:nvSpPr>
        <p:spPr bwMode="auto">
          <a:noFill/>
          <a:ln>
            <a:miter lim="800000"/>
            <a:headEnd/>
            <a:tailEnd/>
          </a:ln>
        </p:spPr>
        <p:txBody>
          <a:bodyPr/>
          <a:lstStyle/>
          <a:p>
            <a:fld id="{09DFDC22-4B7D-4BF7-99C8-1859D345443E}" type="slidenum">
              <a:rPr lang="en-US" smtClean="0"/>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A48AB7A-C6F6-4D6B-A90C-862B81758335}" type="slidenum">
              <a:rPr lang="en-US" smtClean="0">
                <a:cs typeface="Arial" charset="0"/>
              </a:rPr>
              <a:pPr/>
              <a:t>2</a:t>
            </a:fld>
            <a:endParaRPr lang="en-US" smtClean="0">
              <a:cs typeface="Arial" charset="0"/>
            </a:endParaRPr>
          </a:p>
        </p:txBody>
      </p:sp>
      <p:sp>
        <p:nvSpPr>
          <p:cNvPr id="51203"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1204" name="Rectangle 3"/>
          <p:cNvSpPr>
            <a:spLocks noGrp="1" noChangeArrowheads="1"/>
          </p:cNvSpPr>
          <p:nvPr>
            <p:ph type="body" idx="1"/>
          </p:nvPr>
        </p:nvSpPr>
        <p:spPr bwMode="auto">
          <a:xfrm>
            <a:off x="914400" y="4343400"/>
            <a:ext cx="5029200" cy="4114800"/>
          </a:xfrm>
          <a:noFill/>
        </p:spPr>
        <p:txBody>
          <a:bodyPr wrap="square" lIns="89190" tIns="44595" rIns="89190" bIns="44595" numCol="1" anchor="t" anchorCtr="0" compatLnSpc="1">
            <a:prstTxWarp prst="textNoShape">
              <a:avLst/>
            </a:prstTxWarp>
          </a:bodyPr>
          <a:lstStyle/>
          <a:p>
            <a:pPr marL="223838" indent="-223838"/>
            <a:endParaRPr lang="id-ID" sz="14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70660" name="Slide Number Placeholder 3"/>
          <p:cNvSpPr>
            <a:spLocks noGrp="1"/>
          </p:cNvSpPr>
          <p:nvPr>
            <p:ph type="sldNum" sz="quarter" idx="5"/>
          </p:nvPr>
        </p:nvSpPr>
        <p:spPr bwMode="auto">
          <a:noFill/>
          <a:ln>
            <a:miter lim="800000"/>
            <a:headEnd/>
            <a:tailEnd/>
          </a:ln>
        </p:spPr>
        <p:txBody>
          <a:bodyPr/>
          <a:lstStyle/>
          <a:p>
            <a:fld id="{20BBF881-EF25-4C0D-B279-6F65CB6D807C}"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Consider the following example from the beer industry. In 2002, South African Breweries (www.sabmiller.com) established a major presence in the U.S. beer market by buying Miller Brewing. After changing its name to SABMiller plc., the firm next acquired 97 percent of Bavaria S.A., South America’s second-largest brewer. In 2006, SABMiller acquired Foster’s India for $120 million, gaining control of nearly 50 percent of the Indian beer market. In 2011, the firm acquired Foster’s, Australia’s largest brewer.  In China, SABMiller entered a joint venture with CR Snow Breweries, helping make SABMiller the largest brewer in China. A </a:t>
            </a:r>
            <a:r>
              <a:rPr lang="en-US" b="1" smtClean="0"/>
              <a:t>joint venture</a:t>
            </a:r>
            <a:r>
              <a:rPr lang="en-US" smtClean="0"/>
              <a:t> is a form of collaboration between two or more firms to create a new, jointly owned enterprise. Unlike collaborative arrangements where no new entity is created, the partners in a joint venture typically invest money to create a new enterprise, which may endure for many years. A partner in a joint venture may enjoy minority, equal, or majority ownership. Through numerous FDI and collaborative ventures in the 2000s, SABMiller has become the world’s third-largest brewer, with operations in more than sixty countries.  Both FDI and international collaborative ventures are fundamental strategies that focal firms use to expand abroad.  </a:t>
            </a:r>
          </a:p>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334F6390-08DA-4751-ABB2-7D80BB7E0688}"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73732" name="Slide Number Placeholder 3"/>
          <p:cNvSpPr>
            <a:spLocks noGrp="1"/>
          </p:cNvSpPr>
          <p:nvPr>
            <p:ph type="sldNum" sz="quarter" idx="5"/>
          </p:nvPr>
        </p:nvSpPr>
        <p:spPr bwMode="auto">
          <a:noFill/>
          <a:ln>
            <a:miter lim="800000"/>
            <a:headEnd/>
            <a:tailEnd/>
          </a:ln>
        </p:spPr>
        <p:txBody>
          <a:bodyPr/>
          <a:lstStyle/>
          <a:p>
            <a:fld id="{BF535567-1DC8-4E28-9477-D04A8699CA59}"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86020" name="Slide Number Placeholder 3"/>
          <p:cNvSpPr>
            <a:spLocks noGrp="1"/>
          </p:cNvSpPr>
          <p:nvPr>
            <p:ph type="sldNum" sz="quarter" idx="5"/>
          </p:nvPr>
        </p:nvSpPr>
        <p:spPr bwMode="auto">
          <a:noFill/>
          <a:ln>
            <a:miter lim="800000"/>
            <a:headEnd/>
            <a:tailEnd/>
          </a:ln>
        </p:spPr>
        <p:txBody>
          <a:bodyPr/>
          <a:lstStyle/>
          <a:p>
            <a:fld id="{A5BB9552-FE36-4206-9FCD-D4C1FF4A4704}"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There are several FDI-related trends in the contemporary global economy. First, companies from both advanced economies and emerging markets are active in FDI. Second, destination or recipient countries for such investments include both advanced economies and emerging markets. Third, companies employ multiple strategies to enter foreign markets as investors, including acquisitions and collaborative ventures. Fourth, companies from all types of industries, including services, are active in FDI and collaborative ventures. For example, major retailers began expanding abroad in the 1970s, including Wal-Mart (United States), Carrefour (France), Royal Ahold (Netherlands), Metro AG (Germany), and Tesco (United Kingdom). Finally, direct investment by foreign companies occasionally raises patriotic sentiments among citizens. For example, the possibility of a Haier takeover of Maytag Corporation in 2005 stirred anxiety in the United States over East Asian companies gobbling up U.S. businesses. A bid by Chinese oil company CNOOC Ltd. to buy California-based Unocal Corporation for $18.5 billion raised concerns over the possibility of a Chinese state enterprise gaining control in the critical U.S. energy sector. Consequently, the U.S. Congress banned the deal. </a:t>
            </a:r>
          </a:p>
          <a:p>
            <a:endParaRPr lang="en-US" smtClean="0"/>
          </a:p>
        </p:txBody>
      </p:sp>
      <p:sp>
        <p:nvSpPr>
          <p:cNvPr id="87044" name="Slide Number Placeholder 3"/>
          <p:cNvSpPr>
            <a:spLocks noGrp="1"/>
          </p:cNvSpPr>
          <p:nvPr>
            <p:ph type="sldNum" sz="quarter" idx="5"/>
          </p:nvPr>
        </p:nvSpPr>
        <p:spPr bwMode="auto">
          <a:noFill/>
          <a:ln>
            <a:miter lim="800000"/>
            <a:headEnd/>
            <a:tailEnd/>
          </a:ln>
        </p:spPr>
        <p:txBody>
          <a:bodyPr/>
          <a:lstStyle/>
          <a:p>
            <a:fld id="{EC65061E-5A88-46A0-BF8D-3788940903CA}"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xfrm>
            <a:off x="381000" y="4191000"/>
            <a:ext cx="6172200" cy="4724400"/>
          </a:xfrm>
          <a:noFill/>
        </p:spPr>
        <p:txBody>
          <a:bodyPr wrap="square" numCol="1" anchor="t" anchorCtr="0" compatLnSpc="1">
            <a:prstTxWarp prst="textNoShape">
              <a:avLst/>
            </a:prstTxWarp>
          </a:bodyPr>
          <a:lstStyle/>
          <a:p>
            <a:endParaRPr lang="en-GB" smtClean="0"/>
          </a:p>
        </p:txBody>
      </p:sp>
      <p:sp>
        <p:nvSpPr>
          <p:cNvPr id="88068" name="Slide Number Placeholder 3"/>
          <p:cNvSpPr>
            <a:spLocks noGrp="1"/>
          </p:cNvSpPr>
          <p:nvPr>
            <p:ph type="sldNum" sz="quarter" idx="5"/>
          </p:nvPr>
        </p:nvSpPr>
        <p:spPr bwMode="auto">
          <a:noFill/>
          <a:ln>
            <a:miter lim="800000"/>
            <a:headEnd/>
            <a:tailEnd/>
          </a:ln>
        </p:spPr>
        <p:txBody>
          <a:bodyPr/>
          <a:lstStyle/>
          <a:p>
            <a:fld id="{26C1416A-8D5D-4DBA-B023-153A4B4C4C57}"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Market-Seeking Motives</a:t>
            </a:r>
            <a:endParaRPr lang="en-US" smtClean="0"/>
          </a:p>
          <a:p>
            <a:r>
              <a:rPr lang="en-US" smtClean="0"/>
              <a:t>Managers may seek new market opportunities as a result of either unfavorable developments in their home market (that is, they may be pushed into international markets) or attractive opportunities abroad (they may be pulled into international markets). There are three primary market-seeking motivations: </a:t>
            </a:r>
            <a:br>
              <a:rPr lang="en-US" smtClean="0"/>
            </a:br>
            <a:r>
              <a:rPr lang="en-US" b="1" smtClean="0"/>
              <a:t>1. </a:t>
            </a:r>
            <a:r>
              <a:rPr lang="en-US" i="1" smtClean="0"/>
              <a:t>Gain access to new markets or opportunities. </a:t>
            </a:r>
            <a:r>
              <a:rPr lang="en-US" smtClean="0"/>
              <a:t>The existence of a substantial market motivates many firms to produce offerings at or near customer locations. Local production improves customer service and reduces the cost of transporting goods to buyer locations. Coca-Cola, Samsung, and Siemens all generate more sales abroad than in their home markets. The giant chip-maker Intel expects big sales from China where incomes are still rising and few Chinese families have bought a computer.</a:t>
            </a:r>
          </a:p>
          <a:p>
            <a:r>
              <a:rPr lang="en-US" b="1" smtClean="0"/>
              <a:t>2. </a:t>
            </a:r>
            <a:r>
              <a:rPr lang="en-US" i="1" smtClean="0"/>
              <a:t>Follow key customers. </a:t>
            </a:r>
            <a:r>
              <a:rPr lang="en-US" smtClean="0"/>
              <a:t>Firms often follow their key customers abroad to preempt other vendors from serving them. Establishing local operations also positions the firm to better serve customer needs. Tradegar Industries supplies the plastic that its customer Procter &amp; Gamble uses to manufacture disposable diapers. When P&amp;G built a plant in China, Tradegar established production there as well. </a:t>
            </a:r>
            <a:br>
              <a:rPr lang="en-US" smtClean="0"/>
            </a:br>
            <a:endParaRPr lang="en-US" smtClean="0"/>
          </a:p>
          <a:p>
            <a:endParaRPr lang="en-US" smtClean="0"/>
          </a:p>
          <a:p>
            <a:endParaRPr lang="en-US" smtClean="0"/>
          </a:p>
        </p:txBody>
      </p:sp>
      <p:sp>
        <p:nvSpPr>
          <p:cNvPr id="89092" name="Slide Number Placeholder 3"/>
          <p:cNvSpPr>
            <a:spLocks noGrp="1"/>
          </p:cNvSpPr>
          <p:nvPr>
            <p:ph type="sldNum" sz="quarter" idx="5"/>
          </p:nvPr>
        </p:nvSpPr>
        <p:spPr bwMode="auto">
          <a:noFill/>
          <a:ln>
            <a:miter lim="800000"/>
            <a:headEnd/>
            <a:tailEnd/>
          </a:ln>
        </p:spPr>
        <p:txBody>
          <a:bodyPr/>
          <a:lstStyle/>
          <a:p>
            <a:fld id="{E52F12E4-D24E-4C2C-8251-FF58216F6FCD}"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2C635E6-BE99-415A-A10C-30430CDE001A}"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9162F113-2829-434F-888F-C591E128631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D48F11F-A743-48E0-945C-4B4854652C6E}"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92FB1AA2-B8BD-492B-8FEB-CB5B29832B8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84792B-2E6A-4AB0-A101-FC3A568912E1}"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4A87E487-43F4-44CF-999A-1025D86F67F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18A55031-851B-4D13-B8FC-D10E8FD6A8FB}"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72CC312F-BA85-466B-9F39-FDF08257481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1"/>
          </p:nvPr>
        </p:nvSpPr>
        <p:spPr/>
        <p:txBody>
          <a:bodyPr/>
          <a:lstStyle>
            <a:lvl1pPr>
              <a:defRPr/>
            </a:lvl1pPr>
          </a:lstStyle>
          <a:p>
            <a:pPr>
              <a:defRPr/>
            </a:pPr>
            <a:fld id="{49B46C02-589F-42A8-B0C4-9BEF14947B7C}"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7118173-6366-4C98-9C2B-25D5BABEFFCC}"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D6B3CEFC-B763-406B-9A2F-72C5D104D6D8}"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5D1D2E95-57E8-4A07-BA25-F2FB739C0DAB}"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AFEE921-8287-4053-B227-2E5AE1828725}"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8253E075-1906-4A92-A01F-74253DDC76BE}" type="datetime1">
              <a:rPr lang="en-US"/>
              <a:pPr>
                <a:defRPr/>
              </a:pPr>
              <a:t>11/12/2013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9E67F2CE-D08C-4D03-971E-794888604C17}"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C340946F-F531-4D3D-9761-CAE297EEE127}" type="datetime1">
              <a:rPr lang="en-US"/>
              <a:pPr>
                <a:defRPr/>
              </a:pPr>
              <a:t>11/12/2013</a:t>
            </a:fld>
            <a:endParaRPr lang="en-US" dirty="0"/>
          </a:p>
        </p:txBody>
      </p:sp>
      <p:sp>
        <p:nvSpPr>
          <p:cNvPr id="8" name="Footer Placeholder 7"/>
          <p:cNvSpPr>
            <a:spLocks noGrp="1"/>
          </p:cNvSpPr>
          <p:nvPr>
            <p:ph type="ftr" sz="quarter" idx="11"/>
          </p:nvPr>
        </p:nvSpPr>
        <p:spPr/>
        <p:txBody>
          <a:bodyPr/>
          <a:lstStyle>
            <a:lvl1pPr>
              <a:defRPr/>
            </a:lvl1pPr>
          </a:lstStyle>
          <a:p>
            <a:r>
              <a:rPr lang="en-US"/>
              <a:t>Copyright © 2014 Pearson Education</a:t>
            </a:r>
          </a:p>
        </p:txBody>
      </p:sp>
      <p:sp>
        <p:nvSpPr>
          <p:cNvPr id="9" name="Slide Number Placeholder 8"/>
          <p:cNvSpPr>
            <a:spLocks noGrp="1"/>
          </p:cNvSpPr>
          <p:nvPr>
            <p:ph type="sldNum" sz="quarter" idx="12"/>
          </p:nvPr>
        </p:nvSpPr>
        <p:spPr/>
        <p:txBody>
          <a:bodyPr/>
          <a:lstStyle>
            <a:lvl1pPr>
              <a:defRPr/>
            </a:lvl1pPr>
          </a:lstStyle>
          <a:p>
            <a:pPr>
              <a:defRPr/>
            </a:pPr>
            <a:fld id="{40827CA2-DAF5-44A4-BF88-4094D789E12F}"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D9B6D3C-102B-48C6-A266-310C4A8EEB51}" type="datetime1">
              <a:rPr lang="en-US"/>
              <a:pPr>
                <a:defRPr/>
              </a:pPr>
              <a:t>11/12/2013</a:t>
            </a:fld>
            <a:endParaRPr lang="en-US" dirty="0"/>
          </a:p>
        </p:txBody>
      </p:sp>
      <p:sp>
        <p:nvSpPr>
          <p:cNvPr id="4" name="Footer Placeholder 3"/>
          <p:cNvSpPr>
            <a:spLocks noGrp="1"/>
          </p:cNvSpPr>
          <p:nvPr>
            <p:ph type="ftr" sz="quarter" idx="11"/>
          </p:nvPr>
        </p:nvSpPr>
        <p:spPr/>
        <p:txBody>
          <a:bodyPr/>
          <a:lstStyle>
            <a:lvl1pPr>
              <a:defRPr/>
            </a:lvl1pPr>
          </a:lstStyle>
          <a:p>
            <a:r>
              <a:rPr lang="en-US"/>
              <a:t>Copyright © 2014 Pearson Education</a:t>
            </a:r>
          </a:p>
        </p:txBody>
      </p:sp>
      <p:sp>
        <p:nvSpPr>
          <p:cNvPr id="5" name="Slide Number Placeholder 4"/>
          <p:cNvSpPr>
            <a:spLocks noGrp="1"/>
          </p:cNvSpPr>
          <p:nvPr>
            <p:ph type="sldNum" sz="quarter" idx="12"/>
          </p:nvPr>
        </p:nvSpPr>
        <p:spPr/>
        <p:txBody>
          <a:bodyPr/>
          <a:lstStyle>
            <a:lvl1pPr>
              <a:defRPr/>
            </a:lvl1pPr>
          </a:lstStyle>
          <a:p>
            <a:pPr>
              <a:defRPr/>
            </a:pPr>
            <a:fld id="{95A296B8-543C-4017-AF21-3EA6CA052E0A}"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0365DF9-EA7C-4645-9091-F794CB411F81}" type="datetime1">
              <a:rPr lang="en-US"/>
              <a:pPr>
                <a:defRPr/>
              </a:pPr>
              <a:t>11/12/2013</a:t>
            </a:fld>
            <a:endParaRPr lang="en-US" dirty="0"/>
          </a:p>
        </p:txBody>
      </p:sp>
      <p:sp>
        <p:nvSpPr>
          <p:cNvPr id="3" name="Footer Placeholder 2"/>
          <p:cNvSpPr>
            <a:spLocks noGrp="1"/>
          </p:cNvSpPr>
          <p:nvPr>
            <p:ph type="ftr" sz="quarter" idx="11"/>
          </p:nvPr>
        </p:nvSpPr>
        <p:spPr/>
        <p:txBody>
          <a:bodyPr/>
          <a:lstStyle>
            <a:lvl1pPr>
              <a:defRPr/>
            </a:lvl1pPr>
          </a:lstStyle>
          <a:p>
            <a:r>
              <a:rPr lang="en-US"/>
              <a:t>Copyright © 2014 Pearson Education</a:t>
            </a:r>
          </a:p>
        </p:txBody>
      </p:sp>
      <p:sp>
        <p:nvSpPr>
          <p:cNvPr id="4" name="Slide Number Placeholder 3"/>
          <p:cNvSpPr>
            <a:spLocks noGrp="1"/>
          </p:cNvSpPr>
          <p:nvPr>
            <p:ph type="sldNum" sz="quarter" idx="12"/>
          </p:nvPr>
        </p:nvSpPr>
        <p:spPr/>
        <p:txBody>
          <a:bodyPr/>
          <a:lstStyle>
            <a:lvl1pPr>
              <a:defRPr/>
            </a:lvl1pPr>
          </a:lstStyle>
          <a:p>
            <a:pPr>
              <a:defRPr/>
            </a:pPr>
            <a:fld id="{CB9489DB-85D3-4E34-80D0-17A7D61B81A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9381D96-9988-407D-9547-4E699020DEBA}"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AAD34FBF-3C9F-4FE1-AD05-8FF4F9F68B98}"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5D5F2816-CDE1-40A2-A844-794903AE3182}" type="datetime1">
              <a:rPr lang="en-US"/>
              <a:pPr>
                <a:defRPr/>
              </a:pPr>
              <a:t>11/12/2013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5B9C14C4-8D68-42AC-9277-E3BB94C0254C}"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7CA9EDAD-025B-4E03-84BF-D02F0426C6F4}" type="datetime1">
              <a:rPr lang="en-US"/>
              <a:pPr>
                <a:defRPr/>
              </a:pPr>
              <a:t>11/12/2013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67BE1DA6-4328-4F80-8601-9911230E50FF}"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C3E735C-3662-4335-B0F2-CC28EC3AC13A}"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C187867-64ED-4E3E-B519-524B5372A679}"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FCDA668-408E-4A34-B918-359A2CE5EE24}"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90071CE0-F152-4BE8-90A3-2B21E4AD673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2DAD440-D417-4AF4-9F79-A2EA428BA8DC}" type="datetime1">
              <a:rPr lang="en-US"/>
              <a:pPr>
                <a:defRPr/>
              </a:pPr>
              <a:t>11/12/2013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B626785-54CD-49C5-B1CE-349FA68A5D5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4B3777D-99CA-4966-B9DB-4CD34A1A86F4}" type="datetime1">
              <a:rPr lang="en-US"/>
              <a:pPr>
                <a:defRPr/>
              </a:pPr>
              <a:t>11/12/2013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FA45180F-394E-46B4-B1DE-711B98FF006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1C259A8-D648-45BB-B69B-B1DBA268890C}" type="datetime1">
              <a:rPr lang="en-US"/>
              <a:pPr>
                <a:defRPr/>
              </a:pPr>
              <a:t>11/12/2013</a:t>
            </a:fld>
            <a:endParaRPr lang="en-US" dirty="0"/>
          </a:p>
        </p:txBody>
      </p:sp>
      <p:sp>
        <p:nvSpPr>
          <p:cNvPr id="8" name="Footer Placeholder 4"/>
          <p:cNvSpPr>
            <a:spLocks noGrp="1"/>
          </p:cNvSpPr>
          <p:nvPr>
            <p:ph type="ftr" sz="quarter" idx="11"/>
          </p:nvPr>
        </p:nvSpPr>
        <p:spPr/>
        <p:txBody>
          <a:bodyPr/>
          <a:lstStyle>
            <a:lvl1pPr>
              <a:defRPr/>
            </a:lvl1pPr>
          </a:lstStyle>
          <a:p>
            <a:r>
              <a:rPr lang="en-US"/>
              <a:t>Copyright © 2014 Pearson Education</a:t>
            </a:r>
          </a:p>
        </p:txBody>
      </p:sp>
      <p:sp>
        <p:nvSpPr>
          <p:cNvPr id="9" name="Slide Number Placeholder 5"/>
          <p:cNvSpPr>
            <a:spLocks noGrp="1"/>
          </p:cNvSpPr>
          <p:nvPr>
            <p:ph type="sldNum" sz="quarter" idx="12"/>
          </p:nvPr>
        </p:nvSpPr>
        <p:spPr/>
        <p:txBody>
          <a:bodyPr/>
          <a:lstStyle>
            <a:lvl1pPr>
              <a:defRPr/>
            </a:lvl1pPr>
          </a:lstStyle>
          <a:p>
            <a:pPr>
              <a:defRPr/>
            </a:pPr>
            <a:fld id="{3BF0152E-4252-4672-8AC5-A04F849EFA3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7B7D767-B26F-4A02-8C2F-7E1B24132343}" type="datetime1">
              <a:rPr lang="en-US"/>
              <a:pPr>
                <a:defRPr/>
              </a:pPr>
              <a:t>11/12/2013</a:t>
            </a:fld>
            <a:endParaRPr lang="en-US" dirty="0"/>
          </a:p>
        </p:txBody>
      </p:sp>
      <p:sp>
        <p:nvSpPr>
          <p:cNvPr id="4" name="Footer Placeholder 4"/>
          <p:cNvSpPr>
            <a:spLocks noGrp="1"/>
          </p:cNvSpPr>
          <p:nvPr>
            <p:ph type="ftr" sz="quarter" idx="11"/>
          </p:nvPr>
        </p:nvSpPr>
        <p:spPr/>
        <p:txBody>
          <a:bodyPr/>
          <a:lstStyle>
            <a:lvl1pPr>
              <a:defRPr/>
            </a:lvl1pPr>
          </a:lstStyle>
          <a:p>
            <a:r>
              <a:rPr lang="en-US"/>
              <a:t>Copyright © 2014 Pearson Education</a:t>
            </a:r>
          </a:p>
        </p:txBody>
      </p:sp>
      <p:sp>
        <p:nvSpPr>
          <p:cNvPr id="5" name="Slide Number Placeholder 5"/>
          <p:cNvSpPr>
            <a:spLocks noGrp="1"/>
          </p:cNvSpPr>
          <p:nvPr>
            <p:ph type="sldNum" sz="quarter" idx="12"/>
          </p:nvPr>
        </p:nvSpPr>
        <p:spPr/>
        <p:txBody>
          <a:bodyPr/>
          <a:lstStyle>
            <a:lvl1pPr>
              <a:defRPr/>
            </a:lvl1pPr>
          </a:lstStyle>
          <a:p>
            <a:pPr>
              <a:defRPr/>
            </a:pPr>
            <a:fld id="{86DCE907-9C04-4E71-B16D-759ACB68F4F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F3FE2E7-4ABE-4706-B635-69B86B0EE83E}" type="datetime1">
              <a:rPr lang="en-US"/>
              <a:pPr>
                <a:defRPr/>
              </a:pPr>
              <a:t>11/12/2013</a:t>
            </a:fld>
            <a:endParaRPr lang="en-US" dirty="0"/>
          </a:p>
        </p:txBody>
      </p:sp>
      <p:sp>
        <p:nvSpPr>
          <p:cNvPr id="3" name="Footer Placeholder 4"/>
          <p:cNvSpPr>
            <a:spLocks noGrp="1"/>
          </p:cNvSpPr>
          <p:nvPr>
            <p:ph type="ftr" sz="quarter" idx="11"/>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2"/>
          </p:nvPr>
        </p:nvSpPr>
        <p:spPr/>
        <p:txBody>
          <a:bodyPr/>
          <a:lstStyle>
            <a:lvl1pPr>
              <a:defRPr/>
            </a:lvl1pPr>
          </a:lstStyle>
          <a:p>
            <a:pPr>
              <a:defRPr/>
            </a:pPr>
            <a:fld id="{9E4B31D0-5C8B-45BE-854E-4D94D75998D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D0601A4-D341-492E-B1A5-38416173E144}" type="datetime1">
              <a:rPr lang="en-US"/>
              <a:pPr>
                <a:defRPr/>
              </a:pPr>
              <a:t>11/12/2013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D81216F7-5AEF-4FA4-A10A-FBB57342135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0E3503-C1BE-474C-95BC-14232AAFE51F}" type="datetime1">
              <a:rPr lang="en-US"/>
              <a:pPr>
                <a:defRPr/>
              </a:pPr>
              <a:t>11/12/2013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775378CF-DE5C-4233-B446-57A2B4A3349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09537246-1136-4159-8067-39F624942FD5}" type="datetime1">
              <a:rPr lang="en-US"/>
              <a:pPr>
                <a:defRPr/>
              </a:pPr>
              <a:t>11/12/2013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2D3F1F9C-8428-4D6B-965F-077A111395F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D5E2B158-04E1-4164-B060-4B3CDF5B06A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28" r:id="rId1"/>
    <p:sldLayoutId id="2147484227"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Video/FDI%20and%20Coll.venture/Catterpilar%20freestyle.avi"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Video/FDI%20and%20Coll.venture/Middle%20East%20Development%202.avi"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hyperlink" Target="Video/FDI%20and%20Coll.venture/Zara.MP4"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Video/FDI%20and%20Coll.venture/Bethel.flv"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Video/FDI%20and%20Coll.venture/How%20China's%20Leaders%20Think.avi"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Video/FDI%20and%20Coll.venture/IBM%20History.mp4"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Video/FDI%20and%20Coll.venture/6%20China's%20investment%20in%20Europe.mp4"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Video/FDI%20and%20Coll.venture/LenovoChina.MP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Video/FDI%20and%20Coll.venture/FDI.flv"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Video/FDI%20and%20Coll.venture/Vodafone%20commercial%20-%20Time%20Theft.avi" TargetMode="External"/><Relationship Id="rId5" Type="http://schemas.openxmlformats.org/officeDocument/2006/relationships/hyperlink" Target="Video/FDI%20and%20Coll.venture/Middle%20East%20Development%202.avi" TargetMode="External"/><Relationship Id="rId4" Type="http://schemas.openxmlformats.org/officeDocument/2006/relationships/hyperlink" Target="Video/FDI%20and%20Coll.venture/Ebay.av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Video/FDI%20and%20Coll.venture/7eleven.flv" TargetMode="External"/><Relationship Id="rId4" Type="http://schemas.openxmlformats.org/officeDocument/2006/relationships/hyperlink" Target="Video/FDI%20and%20Coll.venture/7%20eleven-.fl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Video/FDI%20and%20Coll.venture/Middle%20East%20Development%202.avi"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Video/FDI%20and%20Coll.venture/Steve%20Knox_%20President%20&amp;%20CEO_%20Procter%20&amp;%20Gamble%20Tremor.fl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bwMode="auto">
          <a:noFill/>
          <a:ln>
            <a:miter lim="800000"/>
            <a:headEnd/>
            <a:tailEnd/>
          </a:ln>
        </p:spPr>
        <p:txBody>
          <a:bodyPr/>
          <a:lstStyle/>
          <a:p>
            <a:r>
              <a:rPr lang="en-US" smtClean="0"/>
              <a:t>Copyright © 2014 Pearson Education</a:t>
            </a:r>
          </a:p>
        </p:txBody>
      </p:sp>
      <p:pic>
        <p:nvPicPr>
          <p:cNvPr id="14339" name="Picture 3" descr="G:\PRASETYAMULYA\Cover\18 bird eye view.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1" name="TextBox 5"/>
          <p:cNvSpPr txBox="1">
            <a:spLocks noChangeArrowheads="1"/>
          </p:cNvSpPr>
          <p:nvPr/>
        </p:nvSpPr>
        <p:spPr bwMode="auto">
          <a:xfrm>
            <a:off x="2514600" y="4495800"/>
            <a:ext cx="3659188" cy="646113"/>
          </a:xfrm>
          <a:prstGeom prst="rect">
            <a:avLst/>
          </a:prstGeom>
          <a:noFill/>
          <a:ln w="9525">
            <a:noFill/>
            <a:miter lim="800000"/>
            <a:headEnd/>
            <a:tailEnd/>
          </a:ln>
        </p:spPr>
        <p:txBody>
          <a:bodyPr wrap="none">
            <a:spAutoFit/>
          </a:bodyPr>
          <a:lstStyle/>
          <a:p>
            <a:pPr algn="ctr"/>
            <a:r>
              <a:rPr lang="en-US"/>
              <a:t>FM : </a:t>
            </a:r>
            <a:r>
              <a:rPr lang="en-US">
                <a:solidFill>
                  <a:srgbClr val="FFFF00"/>
                </a:solidFill>
                <a:latin typeface="Arial Narrow" pitchFamily="34" charset="0"/>
              </a:rPr>
              <a:t>FM : Anis Gunawan, MBA,MM,SP</a:t>
            </a:r>
          </a:p>
          <a:p>
            <a:pPr algn="ctr"/>
            <a:r>
              <a:rPr lang="en-US">
                <a:solidFill>
                  <a:srgbClr val="FFFF00"/>
                </a:solidFill>
                <a:latin typeface="Arial Narrow" pitchFamily="34" charset="0"/>
              </a:rPr>
              <a:t>Anisg @pmbs.ac.id</a:t>
            </a:r>
          </a:p>
        </p:txBody>
      </p:sp>
      <p:sp>
        <p:nvSpPr>
          <p:cNvPr id="7" name="TextBox 6"/>
          <p:cNvSpPr txBox="1"/>
          <p:nvPr/>
        </p:nvSpPr>
        <p:spPr>
          <a:xfrm>
            <a:off x="1371600" y="1828800"/>
            <a:ext cx="5638800" cy="1077218"/>
          </a:xfrm>
          <a:prstGeom prst="rect">
            <a:avLst/>
          </a:prstGeom>
          <a:noFill/>
        </p:spPr>
        <p:txBody>
          <a:bodyPr wrap="square" rtlCol="0">
            <a:spAutoFit/>
          </a:bodyPr>
          <a:lstStyle/>
          <a:p>
            <a:pPr algn="ctr"/>
            <a:r>
              <a:rPr lang="id-ID" sz="3200" b="1" dirty="0" smtClean="0">
                <a:solidFill>
                  <a:srgbClr val="FFFF00"/>
                </a:solidFill>
                <a:latin typeface="Arial Narrow" pitchFamily="34" charset="0"/>
              </a:rPr>
              <a:t>9. Foreign Direct Investment and Collaborative venture</a:t>
            </a:r>
            <a:endParaRPr lang="id-ID" sz="3200" dirty="0">
              <a:solidFill>
                <a:srgbClr val="FFFF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ctrTitle"/>
          </p:nvPr>
        </p:nvSpPr>
        <p:spPr>
          <a:xfrm>
            <a:off x="685800" y="0"/>
            <a:ext cx="7772400" cy="838200"/>
          </a:xfrm>
        </p:spPr>
        <p:txBody>
          <a:bodyPr/>
          <a:lstStyle/>
          <a:p>
            <a:pPr eaLnBrk="1" hangingPunct="1"/>
            <a:r>
              <a:rPr lang="en-US" sz="3400" b="1" smtClean="0">
                <a:latin typeface="Arial" charset="0"/>
                <a:cs typeface="Arial" charset="0"/>
              </a:rPr>
              <a:t>Market-Seeking Motives (cont’d)</a:t>
            </a:r>
          </a:p>
        </p:txBody>
      </p:sp>
      <p:sp>
        <p:nvSpPr>
          <p:cNvPr id="34819" name="Rectangle 3"/>
          <p:cNvSpPr txBox="1">
            <a:spLocks noChangeArrowheads="1"/>
          </p:cNvSpPr>
          <p:nvPr/>
        </p:nvSpPr>
        <p:spPr bwMode="auto">
          <a:xfrm>
            <a:off x="123825" y="1066800"/>
            <a:ext cx="8839200" cy="4746625"/>
          </a:xfrm>
          <a:prstGeom prst="rect">
            <a:avLst/>
          </a:prstGeom>
          <a:noFill/>
          <a:ln w="9525">
            <a:noFill/>
            <a:miter lim="800000"/>
            <a:headEnd/>
            <a:tailEnd/>
          </a:ln>
        </p:spPr>
        <p:txBody>
          <a:bodyPr/>
          <a:lstStyle/>
          <a:p>
            <a:pPr marL="228600" indent="-228600">
              <a:spcBef>
                <a:spcPct val="20000"/>
              </a:spcBef>
              <a:buFont typeface="Arial" charset="0"/>
              <a:buChar char="•"/>
            </a:pPr>
            <a:r>
              <a:rPr lang="en-US" sz="2800" b="1">
                <a:solidFill>
                  <a:srgbClr val="000000"/>
                </a:solidFill>
              </a:rPr>
              <a:t>Compete with key rivals in their own markets</a:t>
            </a:r>
            <a:r>
              <a:rPr lang="en-US" sz="2800">
                <a:solidFill>
                  <a:srgbClr val="000000"/>
                </a:solidFill>
              </a:rPr>
              <a:t>.  Some MNEs choose to compete with competitors directly in their home markets.  The purpose is to weaken and force the rival to expend resources defending its own market.  E.g., Caterpillar entered Japan to tie up arch-rival Komatsu and hamper Komatsu’s ability to expand its activities in the USA. </a:t>
            </a:r>
            <a:endParaRPr lang="en-US" sz="2800">
              <a:solidFill>
                <a:srgbClr val="898989"/>
              </a:solidFill>
            </a:endParaRPr>
          </a:p>
        </p:txBody>
      </p:sp>
      <p:pic>
        <p:nvPicPr>
          <p:cNvPr id="34820" name="Picture 4" descr="004DozerBattle.jpg"/>
          <p:cNvPicPr>
            <a:picLocks noChangeAspect="1"/>
          </p:cNvPicPr>
          <p:nvPr/>
        </p:nvPicPr>
        <p:blipFill>
          <a:blip r:embed="rId3" cstate="print"/>
          <a:srcRect/>
          <a:stretch>
            <a:fillRect/>
          </a:stretch>
        </p:blipFill>
        <p:spPr bwMode="auto">
          <a:xfrm>
            <a:off x="0" y="4191000"/>
            <a:ext cx="9144000" cy="2667000"/>
          </a:xfrm>
          <a:prstGeom prst="rect">
            <a:avLst/>
          </a:prstGeom>
          <a:noFill/>
          <a:ln w="9525">
            <a:noFill/>
            <a:miter lim="800000"/>
            <a:headEnd/>
            <a:tailEnd/>
          </a:ln>
        </p:spPr>
      </p:pic>
      <p:sp>
        <p:nvSpPr>
          <p:cNvPr id="6" name="Rectangle 5"/>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
        <p:nvSpPr>
          <p:cNvPr id="7" name="TextBox 6"/>
          <p:cNvSpPr txBox="1"/>
          <p:nvPr/>
        </p:nvSpPr>
        <p:spPr>
          <a:xfrm>
            <a:off x="5791200" y="5181600"/>
            <a:ext cx="5374228" cy="369332"/>
          </a:xfrm>
          <a:prstGeom prst="rect">
            <a:avLst/>
          </a:prstGeom>
          <a:noFill/>
        </p:spPr>
        <p:txBody>
          <a:bodyPr wrap="none" rtlCol="0">
            <a:spAutoFit/>
          </a:bodyPr>
          <a:lstStyle/>
          <a:p>
            <a:r>
              <a:rPr lang="id-ID" dirty="0" smtClean="0">
                <a:hlinkClick r:id="rId4" action="ppaction://hlinkfile"/>
              </a:rPr>
              <a:t>Video\FDI and Coll.venture\Catterpilar freestyle.avi</a:t>
            </a:r>
            <a:endParaRPr lang="id-ID"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5843" name="Title 1"/>
          <p:cNvSpPr>
            <a:spLocks noGrp="1"/>
          </p:cNvSpPr>
          <p:nvPr>
            <p:ph type="ctrTitle"/>
          </p:nvPr>
        </p:nvSpPr>
        <p:spPr>
          <a:xfrm>
            <a:off x="365125" y="0"/>
            <a:ext cx="8458200" cy="838200"/>
          </a:xfrm>
        </p:spPr>
        <p:txBody>
          <a:bodyPr/>
          <a:lstStyle/>
          <a:p>
            <a:pPr eaLnBrk="1" hangingPunct="1"/>
            <a:r>
              <a:rPr lang="en-US" sz="3600" b="1" smtClean="0">
                <a:latin typeface="Arial" charset="0"/>
                <a:cs typeface="Arial" charset="0"/>
              </a:rPr>
              <a:t>Resource or Asset-Seeking Motives</a:t>
            </a:r>
          </a:p>
        </p:txBody>
      </p:sp>
      <p:sp>
        <p:nvSpPr>
          <p:cNvPr id="35844" name="Subtitle 2"/>
          <p:cNvSpPr>
            <a:spLocks noGrp="1"/>
          </p:cNvSpPr>
          <p:nvPr>
            <p:ph type="subTitle" idx="1"/>
          </p:nvPr>
        </p:nvSpPr>
        <p:spPr>
          <a:xfrm>
            <a:off x="152400" y="1066800"/>
            <a:ext cx="8839200" cy="5029200"/>
          </a:xfrm>
        </p:spPr>
        <p:txBody>
          <a:bodyPr/>
          <a:lstStyle/>
          <a:p>
            <a:pPr marL="231775" indent="-231775" algn="l" eaLnBrk="1" hangingPunct="1">
              <a:buFont typeface="Arial" charset="0"/>
              <a:buChar char="•"/>
            </a:pPr>
            <a:r>
              <a:rPr lang="en-US" sz="2700" b="1" smtClean="0">
                <a:solidFill>
                  <a:schemeClr val="tx1"/>
                </a:solidFill>
                <a:latin typeface="Arial" charset="0"/>
              </a:rPr>
              <a:t>Access raw materials </a:t>
            </a:r>
            <a:r>
              <a:rPr lang="en-US" sz="2700" smtClean="0">
                <a:solidFill>
                  <a:schemeClr val="tx1"/>
                </a:solidFill>
                <a:latin typeface="Arial" charset="0"/>
              </a:rPr>
              <a:t>needed in extractive and agricultural industries.  E.g., firms in the mining and oil industries must go where the raw materials are located. </a:t>
            </a:r>
          </a:p>
          <a:p>
            <a:pPr marL="231775" indent="-231775" algn="l" eaLnBrk="1" hangingPunct="1">
              <a:buFont typeface="Arial" charset="0"/>
              <a:buChar char="•"/>
            </a:pPr>
            <a:r>
              <a:rPr lang="en-US" sz="2700" b="1" smtClean="0">
                <a:solidFill>
                  <a:schemeClr val="tx1"/>
                </a:solidFill>
                <a:latin typeface="Arial" charset="0"/>
              </a:rPr>
              <a:t>Gain access to knowledge or other assets</a:t>
            </a:r>
            <a:r>
              <a:rPr lang="en-US" sz="2700" smtClean="0">
                <a:solidFill>
                  <a:schemeClr val="tx1"/>
                </a:solidFill>
                <a:latin typeface="Arial" charset="0"/>
              </a:rPr>
              <a:t>. When Whirlpool entered Europe, it partnered with Philips to access a well-known brand name and distribution network.</a:t>
            </a:r>
          </a:p>
          <a:p>
            <a:pPr marL="231775" indent="-231775" algn="l" eaLnBrk="1" hangingPunct="1">
              <a:buFont typeface="Arial" charset="0"/>
              <a:buChar char="•"/>
            </a:pPr>
            <a:r>
              <a:rPr lang="en-US" sz="2700" b="1" smtClean="0">
                <a:solidFill>
                  <a:schemeClr val="tx1"/>
                </a:solidFill>
                <a:latin typeface="Arial" charset="0"/>
              </a:rPr>
              <a:t>Access technological and managerial know-how available in a key market</a:t>
            </a:r>
            <a:r>
              <a:rPr lang="en-US" sz="2700" smtClean="0">
                <a:solidFill>
                  <a:schemeClr val="tx1"/>
                </a:solidFill>
                <a:latin typeface="Arial" charset="0"/>
              </a:rPr>
              <a:t>.  The firm may benefit by establishing a presence in a key industrial cluster, such as the robotics industry in Japan, chemicals in Germany, fashion in Italy, and software in the U.S. </a:t>
            </a:r>
          </a:p>
          <a:p>
            <a:pPr marL="231775" indent="-231775" algn="l" eaLnBrk="1" hangingPunct="1">
              <a:buFont typeface="Arial" charset="0"/>
              <a:buChar char="•"/>
            </a:pPr>
            <a:endParaRPr lang="en-US" sz="2700" smtClean="0">
              <a:solidFill>
                <a:schemeClr val="tx1"/>
              </a:solidFill>
              <a:latin typeface="Arial" charset="0"/>
            </a:endParaRPr>
          </a:p>
        </p:txBody>
      </p:sp>
      <p:pic>
        <p:nvPicPr>
          <p:cNvPr id="3584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ctrTitle"/>
          </p:nvPr>
        </p:nvSpPr>
        <p:spPr>
          <a:xfrm>
            <a:off x="365125" y="0"/>
            <a:ext cx="8458200" cy="838200"/>
          </a:xfrm>
        </p:spPr>
        <p:txBody>
          <a:bodyPr/>
          <a:lstStyle/>
          <a:p>
            <a:pPr eaLnBrk="1" hangingPunct="1"/>
            <a:r>
              <a:rPr lang="en-US" sz="3600" b="1" smtClean="0">
                <a:latin typeface="Arial" charset="0"/>
                <a:cs typeface="Arial" charset="0"/>
              </a:rPr>
              <a:t>Resource Seeking Motives</a:t>
            </a:r>
          </a:p>
        </p:txBody>
      </p:sp>
      <p:pic>
        <p:nvPicPr>
          <p:cNvPr id="36867" name="Picture 2">
            <a:hlinkClick r:id="rId3" action="ppaction://hlinkfile"/>
          </p:cNvPr>
          <p:cNvPicPr>
            <a:picLocks noChangeAspect="1" noChangeArrowheads="1"/>
          </p:cNvPicPr>
          <p:nvPr/>
        </p:nvPicPr>
        <p:blipFill>
          <a:blip r:embed="rId4" cstate="print"/>
          <a:srcRect/>
          <a:stretch>
            <a:fillRect/>
          </a:stretch>
        </p:blipFill>
        <p:spPr bwMode="auto">
          <a:xfrm>
            <a:off x="990600" y="1233488"/>
            <a:ext cx="7153275" cy="4405312"/>
          </a:xfrm>
          <a:prstGeom prst="rect">
            <a:avLst/>
          </a:prstGeom>
          <a:noFill/>
          <a:ln w="9525">
            <a:noFill/>
            <a:miter lim="800000"/>
            <a:headEnd/>
            <a:tailEnd/>
          </a:ln>
        </p:spPr>
      </p:pic>
      <p:sp>
        <p:nvSpPr>
          <p:cNvPr id="8" name="Rectangle 7"/>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36869" name="TextBox 9"/>
          <p:cNvSpPr txBox="1">
            <a:spLocks noChangeArrowheads="1"/>
          </p:cNvSpPr>
          <p:nvPr/>
        </p:nvSpPr>
        <p:spPr bwMode="auto">
          <a:xfrm>
            <a:off x="685800" y="5791200"/>
            <a:ext cx="7772400" cy="915988"/>
          </a:xfrm>
          <a:prstGeom prst="rect">
            <a:avLst/>
          </a:prstGeom>
          <a:noFill/>
          <a:ln w="9525">
            <a:noFill/>
            <a:miter lim="800000"/>
            <a:headEnd/>
            <a:tailEnd/>
          </a:ln>
        </p:spPr>
        <p:txBody>
          <a:bodyPr>
            <a:spAutoFit/>
          </a:bodyPr>
          <a:lstStyle/>
          <a:p>
            <a:r>
              <a:rPr lang="en-US"/>
              <a:t>Firms in the petroleum industry internationalize to access raw materials; in this case, oil reserves in areas with appropriate natural resources such as the Middle East. Pictured is an oil refinery in Saudi Arabia. </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7891" name="Title 1"/>
          <p:cNvSpPr>
            <a:spLocks noGrp="1"/>
          </p:cNvSpPr>
          <p:nvPr>
            <p:ph type="ctrTitle"/>
          </p:nvPr>
        </p:nvSpPr>
        <p:spPr>
          <a:xfrm>
            <a:off x="685800" y="28575"/>
            <a:ext cx="7772400" cy="838200"/>
          </a:xfrm>
        </p:spPr>
        <p:txBody>
          <a:bodyPr/>
          <a:lstStyle/>
          <a:p>
            <a:pPr eaLnBrk="1" hangingPunct="1"/>
            <a:r>
              <a:rPr lang="en-US" sz="3600" b="1" smtClean="0">
                <a:latin typeface="Arial" charset="0"/>
                <a:cs typeface="Arial" charset="0"/>
              </a:rPr>
              <a:t>Efficiency Seeking Motives</a:t>
            </a:r>
          </a:p>
        </p:txBody>
      </p:sp>
      <p:pic>
        <p:nvPicPr>
          <p:cNvPr id="37892"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7893" name="Rectangle 3"/>
          <p:cNvSpPr txBox="1">
            <a:spLocks noChangeArrowheads="1"/>
          </p:cNvSpPr>
          <p:nvPr/>
        </p:nvSpPr>
        <p:spPr bwMode="auto">
          <a:xfrm>
            <a:off x="228600" y="1219200"/>
            <a:ext cx="8610600" cy="5030788"/>
          </a:xfrm>
          <a:prstGeom prst="rect">
            <a:avLst/>
          </a:prstGeom>
          <a:noFill/>
          <a:ln w="9525">
            <a:noFill/>
            <a:miter lim="800000"/>
            <a:headEnd/>
            <a:tailEnd/>
          </a:ln>
        </p:spPr>
        <p:txBody>
          <a:bodyPr/>
          <a:lstStyle/>
          <a:p>
            <a:pPr marL="236538" indent="-236538">
              <a:spcBef>
                <a:spcPct val="20000"/>
              </a:spcBef>
              <a:buFont typeface="Arial" charset="0"/>
              <a:buChar char="•"/>
            </a:pPr>
            <a:r>
              <a:rPr lang="en-US" sz="2800" b="1"/>
              <a:t>Reduce sourcing and production costs </a:t>
            </a:r>
            <a:r>
              <a:rPr lang="en-US" sz="2800"/>
              <a:t>by accessing inexpensive labor and other cheap inputs to the production process.  This motive accounts for the massive development of manufacturing facilities in China, Mexico, Eastern Europe, and India.  </a:t>
            </a:r>
          </a:p>
          <a:p>
            <a:pPr marL="236538" indent="-236538">
              <a:spcBef>
                <a:spcPct val="20000"/>
              </a:spcBef>
              <a:buFont typeface="Arial" charset="0"/>
              <a:buChar char="•"/>
            </a:pPr>
            <a:endParaRPr lang="en-US" sz="600"/>
          </a:p>
          <a:p>
            <a:pPr marL="236538" indent="-236538">
              <a:spcBef>
                <a:spcPct val="20000"/>
              </a:spcBef>
              <a:buFont typeface="Arial" charset="0"/>
              <a:buChar char="•"/>
            </a:pPr>
            <a:r>
              <a:rPr lang="en-US" sz="2800" b="1"/>
              <a:t>Locate production near customers</a:t>
            </a:r>
            <a:r>
              <a:rPr lang="en-US" sz="2800"/>
              <a:t>. In the fashion industry, Spain’s Zara and Sweden’s H&amp;M locate much of their garment </a:t>
            </a:r>
            <a:br>
              <a:rPr lang="en-US" sz="2800"/>
            </a:br>
            <a:r>
              <a:rPr lang="en-US" sz="2800"/>
              <a:t>production in key </a:t>
            </a:r>
            <a:br>
              <a:rPr lang="en-US" sz="2800"/>
            </a:br>
            <a:r>
              <a:rPr lang="en-US" sz="2800"/>
              <a:t>markets such as </a:t>
            </a:r>
            <a:br>
              <a:rPr lang="en-US" sz="2800"/>
            </a:br>
            <a:r>
              <a:rPr lang="en-US" sz="2800"/>
              <a:t>Spain and Turkey. </a:t>
            </a:r>
          </a:p>
        </p:txBody>
      </p:sp>
      <p:pic>
        <p:nvPicPr>
          <p:cNvPr id="37894" name="Picture 7" descr="zara_logo_2879">
            <a:hlinkClick r:id="rId4" action="ppaction://hlinkfile"/>
          </p:cNvPr>
          <p:cNvPicPr>
            <a:picLocks noChangeAspect="1" noChangeArrowheads="1"/>
          </p:cNvPicPr>
          <p:nvPr/>
        </p:nvPicPr>
        <p:blipFill>
          <a:blip r:embed="rId5" cstate="print"/>
          <a:srcRect/>
          <a:stretch>
            <a:fillRect/>
          </a:stretch>
        </p:blipFill>
        <p:spPr bwMode="auto">
          <a:xfrm>
            <a:off x="4192588" y="4975225"/>
            <a:ext cx="2505075" cy="579438"/>
          </a:xfrm>
          <a:prstGeom prst="rect">
            <a:avLst/>
          </a:prstGeom>
          <a:noFill/>
          <a:ln w="9525">
            <a:noFill/>
            <a:miter lim="800000"/>
            <a:headEnd/>
            <a:tailEnd/>
          </a:ln>
        </p:spPr>
      </p:pic>
      <p:sp>
        <p:nvSpPr>
          <p:cNvPr id="37895" name="Text Box 9"/>
          <p:cNvSpPr txBox="1">
            <a:spLocks noChangeArrowheads="1"/>
          </p:cNvSpPr>
          <p:nvPr/>
        </p:nvSpPr>
        <p:spPr bwMode="auto">
          <a:xfrm>
            <a:off x="7010400" y="5186363"/>
            <a:ext cx="2133600" cy="1052512"/>
          </a:xfrm>
          <a:prstGeom prst="rect">
            <a:avLst/>
          </a:prstGeom>
          <a:noFill/>
          <a:ln w="9525">
            <a:noFill/>
            <a:miter lim="800000"/>
            <a:headEnd/>
            <a:tailEnd/>
          </a:ln>
        </p:spPr>
        <p:txBody>
          <a:bodyPr>
            <a:spAutoFit/>
          </a:bodyPr>
          <a:lstStyle/>
          <a:p>
            <a:pPr>
              <a:spcBef>
                <a:spcPct val="50000"/>
              </a:spcBef>
            </a:pPr>
            <a:r>
              <a:rPr lang="en-US" sz="6300" i="1">
                <a:solidFill>
                  <a:srgbClr val="CC0000"/>
                </a:solidFill>
                <a:latin typeface="Gill Sans MT Ext Condensed Bold" pitchFamily="34" charset="0"/>
              </a:rPr>
              <a:t>H&amp;M</a:t>
            </a:r>
          </a:p>
        </p:txBody>
      </p:sp>
      <p:sp>
        <p:nvSpPr>
          <p:cNvPr id="11" name="Rectangle 10"/>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8915" name="Title 1"/>
          <p:cNvSpPr>
            <a:spLocks noGrp="1"/>
          </p:cNvSpPr>
          <p:nvPr>
            <p:ph type="ctrTitle"/>
          </p:nvPr>
        </p:nvSpPr>
        <p:spPr>
          <a:xfrm>
            <a:off x="304800" y="44450"/>
            <a:ext cx="8458200" cy="838200"/>
          </a:xfrm>
        </p:spPr>
        <p:txBody>
          <a:bodyPr/>
          <a:lstStyle/>
          <a:p>
            <a:pPr eaLnBrk="1" hangingPunct="1"/>
            <a:r>
              <a:rPr lang="en-US" sz="3600" b="1" smtClean="0">
                <a:latin typeface="Arial" charset="0"/>
                <a:cs typeface="Arial" charset="0"/>
              </a:rPr>
              <a:t>Efficiency Seeking Motives (cont’d)</a:t>
            </a:r>
          </a:p>
        </p:txBody>
      </p:sp>
      <p:sp>
        <p:nvSpPr>
          <p:cNvPr id="38916" name="Subtitle 2"/>
          <p:cNvSpPr>
            <a:spLocks noGrp="1"/>
          </p:cNvSpPr>
          <p:nvPr>
            <p:ph type="subTitle" idx="1"/>
          </p:nvPr>
        </p:nvSpPr>
        <p:spPr>
          <a:xfrm>
            <a:off x="152400" y="1295400"/>
            <a:ext cx="8686800" cy="5029200"/>
          </a:xfrm>
        </p:spPr>
        <p:txBody>
          <a:bodyPr/>
          <a:lstStyle/>
          <a:p>
            <a:pPr marL="231775" indent="-231775" algn="l" eaLnBrk="1" hangingPunct="1">
              <a:buFont typeface="Arial" charset="0"/>
              <a:buChar char="•"/>
            </a:pPr>
            <a:r>
              <a:rPr lang="en-US" sz="2800" b="1" smtClean="0">
                <a:solidFill>
                  <a:schemeClr val="tx1"/>
                </a:solidFill>
                <a:latin typeface="Arial" charset="0"/>
              </a:rPr>
              <a:t>Take advantage of government incentives</a:t>
            </a:r>
            <a:r>
              <a:rPr lang="en-US" sz="2800" smtClean="0">
                <a:solidFill>
                  <a:schemeClr val="tx1"/>
                </a:solidFill>
                <a:latin typeface="Arial" charset="0"/>
              </a:rPr>
              <a:t>.  In addition to restricting imports, governments may offer subsidies and tax concessions to foreign firms to encourage them to invest locally.  </a:t>
            </a:r>
          </a:p>
          <a:p>
            <a:pPr marL="231775" indent="-231775" algn="l" eaLnBrk="1" hangingPunct="1">
              <a:buFont typeface="Arial" charset="0"/>
              <a:buChar char="•"/>
            </a:pPr>
            <a:endParaRPr lang="en-US" sz="20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Avoid trade barriers</a:t>
            </a:r>
            <a:r>
              <a:rPr lang="en-US" sz="2800" smtClean="0">
                <a:solidFill>
                  <a:schemeClr val="tx1"/>
                </a:solidFill>
                <a:latin typeface="Arial" charset="0"/>
              </a:rPr>
              <a:t>. By establishing a physical presence within a country, the investor obtains the same advantages as local firms. The desire to avoid trade barriers helps explain why Japanese automakers set up factories in the United States (1980s). </a:t>
            </a:r>
          </a:p>
        </p:txBody>
      </p:sp>
      <p:pic>
        <p:nvPicPr>
          <p:cNvPr id="3891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40963" name="Title 1"/>
          <p:cNvSpPr>
            <a:spLocks noGrp="1"/>
          </p:cNvSpPr>
          <p:nvPr>
            <p:ph type="ctrTitle"/>
          </p:nvPr>
        </p:nvSpPr>
        <p:spPr>
          <a:xfrm>
            <a:off x="152400" y="44450"/>
            <a:ext cx="8839200" cy="838200"/>
          </a:xfrm>
        </p:spPr>
        <p:txBody>
          <a:bodyPr/>
          <a:lstStyle/>
          <a:p>
            <a:pPr eaLnBrk="1" hangingPunct="1"/>
            <a:r>
              <a:rPr lang="en-US" sz="3200" b="1" smtClean="0">
                <a:latin typeface="Arial" charset="0"/>
                <a:cs typeface="Arial" charset="0"/>
              </a:rPr>
              <a:t>Key Features of Foreign Direct Investment</a:t>
            </a:r>
          </a:p>
        </p:txBody>
      </p:sp>
      <p:sp>
        <p:nvSpPr>
          <p:cNvPr id="40964" name="Subtitle 2"/>
          <p:cNvSpPr>
            <a:spLocks noGrp="1"/>
          </p:cNvSpPr>
          <p:nvPr>
            <p:ph type="subTitle" idx="1"/>
          </p:nvPr>
        </p:nvSpPr>
        <p:spPr>
          <a:xfrm>
            <a:off x="152400" y="1295400"/>
            <a:ext cx="8686800" cy="5029200"/>
          </a:xfrm>
        </p:spPr>
        <p:txBody>
          <a:bodyPr/>
          <a:lstStyle/>
          <a:p>
            <a:pPr marL="514350" indent="-514350" algn="l" eaLnBrk="1" hangingPunct="1">
              <a:buFont typeface="Calibri" pitchFamily="34" charset="0"/>
              <a:buAutoNum type="arabicPeriod"/>
            </a:pPr>
            <a:r>
              <a:rPr lang="en-US" sz="2800" smtClean="0">
                <a:solidFill>
                  <a:schemeClr val="tx1"/>
                </a:solidFill>
                <a:latin typeface="Arial" charset="0"/>
              </a:rPr>
              <a:t>Represents substantial resource commitment</a:t>
            </a:r>
          </a:p>
          <a:p>
            <a:pPr marL="514350" indent="-514350" algn="l" eaLnBrk="1" hangingPunct="1">
              <a:buFont typeface="Calibri" pitchFamily="34" charset="0"/>
              <a:buAutoNum type="arabicPeriod"/>
            </a:pPr>
            <a:endParaRPr lang="en-US" sz="1200" smtClean="0">
              <a:solidFill>
                <a:schemeClr val="tx1"/>
              </a:solidFill>
              <a:latin typeface="Arial" charset="0"/>
            </a:endParaRPr>
          </a:p>
          <a:p>
            <a:pPr marL="514350" indent="-514350" algn="l" eaLnBrk="1" hangingPunct="1">
              <a:buFont typeface="Calibri" pitchFamily="34" charset="0"/>
              <a:buAutoNum type="arabicPeriod"/>
            </a:pPr>
            <a:r>
              <a:rPr lang="en-US" sz="2800" smtClean="0">
                <a:solidFill>
                  <a:schemeClr val="tx1"/>
                </a:solidFill>
                <a:latin typeface="Arial" charset="0"/>
              </a:rPr>
              <a:t>Implies local presence and operations </a:t>
            </a:r>
          </a:p>
          <a:p>
            <a:pPr marL="514350" indent="-514350" algn="l" eaLnBrk="1" hangingPunct="1">
              <a:buFont typeface="Calibri" pitchFamily="34" charset="0"/>
              <a:buAutoNum type="arabicPeriod"/>
            </a:pPr>
            <a:endParaRPr lang="en-US" sz="1200" smtClean="0">
              <a:solidFill>
                <a:schemeClr val="tx1"/>
              </a:solidFill>
              <a:latin typeface="Arial" charset="0"/>
            </a:endParaRPr>
          </a:p>
          <a:p>
            <a:pPr marL="514350" indent="-514350" algn="l" eaLnBrk="1" hangingPunct="1">
              <a:buFont typeface="Calibri" pitchFamily="34" charset="0"/>
              <a:buAutoNum type="arabicPeriod"/>
            </a:pPr>
            <a:r>
              <a:rPr lang="en-US" sz="2800" smtClean="0">
                <a:solidFill>
                  <a:schemeClr val="tx1"/>
                </a:solidFill>
                <a:latin typeface="Arial" charset="0"/>
              </a:rPr>
              <a:t>Firms invest in countries that provide specific comparative advantages.</a:t>
            </a:r>
          </a:p>
          <a:p>
            <a:pPr marL="514350" indent="-514350" algn="l" eaLnBrk="1" hangingPunct="1">
              <a:buFont typeface="Calibri" pitchFamily="34" charset="0"/>
              <a:buAutoNum type="arabicPeriod"/>
            </a:pPr>
            <a:endParaRPr lang="en-US" sz="1200" smtClean="0">
              <a:solidFill>
                <a:schemeClr val="tx1"/>
              </a:solidFill>
              <a:latin typeface="Arial" charset="0"/>
            </a:endParaRPr>
          </a:p>
          <a:p>
            <a:pPr marL="514350" indent="-514350" algn="l" eaLnBrk="1" hangingPunct="1">
              <a:buFont typeface="Calibri" pitchFamily="34" charset="0"/>
              <a:buAutoNum type="arabicPeriod"/>
            </a:pPr>
            <a:r>
              <a:rPr lang="en-US" sz="2800" smtClean="0">
                <a:solidFill>
                  <a:schemeClr val="tx1"/>
                </a:solidFill>
                <a:latin typeface="Arial" charset="0"/>
              </a:rPr>
              <a:t>Entails substantial risk and uncertainty</a:t>
            </a:r>
          </a:p>
          <a:p>
            <a:pPr marL="514350" indent="-514350" algn="l" eaLnBrk="1" hangingPunct="1">
              <a:buFont typeface="Calibri" pitchFamily="34" charset="0"/>
              <a:buAutoNum type="arabicPeriod"/>
            </a:pPr>
            <a:endParaRPr lang="en-US" sz="1200" smtClean="0">
              <a:solidFill>
                <a:schemeClr val="tx1"/>
              </a:solidFill>
              <a:latin typeface="Arial" charset="0"/>
            </a:endParaRPr>
          </a:p>
          <a:p>
            <a:pPr marL="514350" indent="-514350" algn="l" eaLnBrk="1" hangingPunct="1">
              <a:buFont typeface="Calibri" pitchFamily="34" charset="0"/>
              <a:buAutoNum type="arabicPeriod"/>
            </a:pPr>
            <a:r>
              <a:rPr lang="en-US" sz="2800" smtClean="0">
                <a:solidFill>
                  <a:schemeClr val="tx1"/>
                </a:solidFill>
                <a:latin typeface="Arial" charset="0"/>
              </a:rPr>
              <a:t>Direct investors deal more intensively with specific social and cultural variables in the host market.</a:t>
            </a:r>
          </a:p>
          <a:p>
            <a:pPr marL="514350" indent="-514350" algn="l" eaLnBrk="1" hangingPunct="1">
              <a:buFont typeface="Arial" charset="0"/>
              <a:buChar char="•"/>
            </a:pPr>
            <a:endParaRPr lang="en-US" sz="2800" smtClean="0">
              <a:solidFill>
                <a:schemeClr val="tx1"/>
              </a:solidFill>
              <a:latin typeface="Arial" charset="0"/>
            </a:endParaRPr>
          </a:p>
        </p:txBody>
      </p:sp>
      <p:pic>
        <p:nvPicPr>
          <p:cNvPr id="4096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Service Multinationals</a:t>
            </a:r>
          </a:p>
        </p:txBody>
      </p:sp>
      <p:sp>
        <p:nvSpPr>
          <p:cNvPr id="43011" name="Rectangle 3"/>
          <p:cNvSpPr txBox="1">
            <a:spLocks noChangeArrowheads="1"/>
          </p:cNvSpPr>
          <p:nvPr/>
        </p:nvSpPr>
        <p:spPr bwMode="auto">
          <a:xfrm>
            <a:off x="87313" y="1143000"/>
            <a:ext cx="8686800" cy="5249863"/>
          </a:xfrm>
          <a:prstGeom prst="rect">
            <a:avLst/>
          </a:prstGeom>
          <a:noFill/>
          <a:ln w="9525">
            <a:noFill/>
            <a:miter lim="800000"/>
            <a:headEnd/>
            <a:tailEnd/>
          </a:ln>
        </p:spPr>
        <p:txBody>
          <a:bodyPr/>
          <a:lstStyle/>
          <a:p>
            <a:pPr marL="225425" indent="-225425">
              <a:lnSpc>
                <a:spcPct val="90000"/>
              </a:lnSpc>
              <a:spcBef>
                <a:spcPct val="20000"/>
              </a:spcBef>
              <a:buFont typeface="Arial" charset="0"/>
              <a:buChar char="•"/>
            </a:pPr>
            <a:r>
              <a:rPr lang="en-US" sz="2800" dirty="0"/>
              <a:t>Firms that offer </a:t>
            </a:r>
            <a:r>
              <a:rPr lang="en-US" sz="2800" b="1" dirty="0"/>
              <a:t>services</a:t>
            </a:r>
            <a:r>
              <a:rPr lang="en-US" sz="2800" i="1" dirty="0"/>
              <a:t> – </a:t>
            </a:r>
            <a:r>
              <a:rPr lang="en-US" sz="2800" dirty="0"/>
              <a:t>such as lodging, construction, and personal care – must offer them when and where they are consumed.  </a:t>
            </a:r>
          </a:p>
          <a:p>
            <a:pPr marL="225425" indent="-225425">
              <a:lnSpc>
                <a:spcPct val="90000"/>
              </a:lnSpc>
              <a:spcBef>
                <a:spcPct val="20000"/>
              </a:spcBef>
              <a:buFont typeface="Arial" charset="0"/>
              <a:buChar char="•"/>
            </a:pPr>
            <a:endParaRPr lang="en-US" sz="600" dirty="0"/>
          </a:p>
          <a:p>
            <a:pPr marL="225425" indent="-225425">
              <a:lnSpc>
                <a:spcPct val="90000"/>
              </a:lnSpc>
              <a:spcBef>
                <a:spcPct val="20000"/>
              </a:spcBef>
              <a:buFont typeface="Arial" charset="0"/>
              <a:buChar char="•"/>
            </a:pPr>
            <a:r>
              <a:rPr lang="en-US" sz="2800" dirty="0"/>
              <a:t>Service firms establish either a </a:t>
            </a:r>
            <a:br>
              <a:rPr lang="en-US" sz="2800" dirty="0"/>
            </a:br>
            <a:r>
              <a:rPr lang="en-US" sz="2800" dirty="0"/>
              <a:t>permanent presence via FDI </a:t>
            </a:r>
            <a:br>
              <a:rPr lang="en-US" sz="2800" dirty="0"/>
            </a:br>
            <a:r>
              <a:rPr lang="en-US" sz="2800" dirty="0"/>
              <a:t>(e.g., retailing), or a temporary </a:t>
            </a:r>
            <a:br>
              <a:rPr lang="en-US" sz="2800" dirty="0"/>
            </a:br>
            <a:r>
              <a:rPr lang="en-US" sz="2800" dirty="0"/>
              <a:t>relocation of  personnel (e.g., </a:t>
            </a:r>
            <a:br>
              <a:rPr lang="en-US" sz="2800" dirty="0"/>
            </a:br>
            <a:r>
              <a:rPr lang="en-US" sz="2800" dirty="0"/>
              <a:t>construction </a:t>
            </a:r>
            <a:r>
              <a:rPr lang="en-US" sz="2800" dirty="0">
                <a:hlinkClick r:id="rId3" action="ppaction://hlinkfile"/>
              </a:rPr>
              <a:t>industry</a:t>
            </a:r>
            <a:r>
              <a:rPr lang="en-US" sz="2800" dirty="0"/>
              <a:t>). </a:t>
            </a:r>
          </a:p>
          <a:p>
            <a:pPr marL="225425" indent="-225425">
              <a:lnSpc>
                <a:spcPct val="90000"/>
              </a:lnSpc>
              <a:spcBef>
                <a:spcPct val="20000"/>
              </a:spcBef>
              <a:buFont typeface="Arial" charset="0"/>
              <a:buChar char="•"/>
            </a:pPr>
            <a:endParaRPr lang="en-US" sz="800" dirty="0"/>
          </a:p>
          <a:p>
            <a:pPr marL="225425" indent="-225425">
              <a:lnSpc>
                <a:spcPct val="90000"/>
              </a:lnSpc>
              <a:spcBef>
                <a:spcPct val="20000"/>
              </a:spcBef>
              <a:buFont typeface="Arial" charset="0"/>
              <a:buChar char="•"/>
            </a:pPr>
            <a:r>
              <a:rPr lang="en-US" sz="2800" dirty="0"/>
              <a:t>Many </a:t>
            </a:r>
            <a:r>
              <a:rPr lang="en-US" sz="2800" i="1" dirty="0"/>
              <a:t>support services – </a:t>
            </a:r>
            <a:r>
              <a:rPr lang="en-US" sz="2800" dirty="0"/>
              <a:t>such </a:t>
            </a:r>
            <a:br>
              <a:rPr lang="en-US" sz="2800" dirty="0"/>
            </a:br>
            <a:r>
              <a:rPr lang="en-US" sz="2800" dirty="0"/>
              <a:t>as advertising, insurance, </a:t>
            </a:r>
            <a:br>
              <a:rPr lang="en-US" sz="2800" dirty="0"/>
            </a:br>
            <a:r>
              <a:rPr lang="en-US" sz="2800" dirty="0"/>
              <a:t>accounting, and package </a:t>
            </a:r>
            <a:br>
              <a:rPr lang="en-US" sz="2800" dirty="0"/>
            </a:br>
            <a:r>
              <a:rPr lang="en-US" sz="2800" dirty="0"/>
              <a:t>delivery – are best provided </a:t>
            </a:r>
            <a:br>
              <a:rPr lang="en-US" sz="2800" dirty="0"/>
            </a:br>
            <a:r>
              <a:rPr lang="en-US" sz="2800" dirty="0"/>
              <a:t>at the customer’s location.  </a:t>
            </a:r>
          </a:p>
        </p:txBody>
      </p:sp>
      <p:pic>
        <p:nvPicPr>
          <p:cNvPr id="43012" name="Picture 7"/>
          <p:cNvPicPr>
            <a:picLocks noChangeAspect="1" noChangeArrowheads="1"/>
          </p:cNvPicPr>
          <p:nvPr/>
        </p:nvPicPr>
        <p:blipFill>
          <a:blip r:embed="rId4" cstate="print"/>
          <a:srcRect/>
          <a:stretch>
            <a:fillRect/>
          </a:stretch>
        </p:blipFill>
        <p:spPr bwMode="auto">
          <a:xfrm>
            <a:off x="5791200" y="2286000"/>
            <a:ext cx="3175000" cy="4419600"/>
          </a:xfrm>
          <a:prstGeom prst="rect">
            <a:avLst/>
          </a:prstGeom>
          <a:noFill/>
          <a:ln w="9525">
            <a:noFill/>
            <a:miter lim="800000"/>
            <a:headEnd/>
            <a:tailEnd/>
          </a:ln>
        </p:spPr>
      </p:pic>
      <p:sp>
        <p:nvSpPr>
          <p:cNvPr id="6" name="Rectangle 5"/>
          <p:cNvSpPr/>
          <p:nvPr/>
        </p:nvSpPr>
        <p:spPr>
          <a:xfrm>
            <a:off x="0" y="7620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45059" name="Title 1"/>
          <p:cNvSpPr>
            <a:spLocks noGrp="1"/>
          </p:cNvSpPr>
          <p:nvPr>
            <p:ph type="ctrTitle"/>
          </p:nvPr>
        </p:nvSpPr>
        <p:spPr>
          <a:xfrm>
            <a:off x="685800" y="41275"/>
            <a:ext cx="7772400" cy="838200"/>
          </a:xfrm>
        </p:spPr>
        <p:txBody>
          <a:bodyPr/>
          <a:lstStyle/>
          <a:p>
            <a:pPr eaLnBrk="1" hangingPunct="1"/>
            <a:r>
              <a:rPr lang="en-US" sz="3600" b="1" smtClean="0">
                <a:latin typeface="Arial" charset="0"/>
                <a:cs typeface="Arial" charset="0"/>
              </a:rPr>
              <a:t>Leading Destinations for FDI</a:t>
            </a:r>
          </a:p>
        </p:txBody>
      </p:sp>
      <p:sp>
        <p:nvSpPr>
          <p:cNvPr id="45060" name="Subtitle 2"/>
          <p:cNvSpPr>
            <a:spLocks noGrp="1"/>
          </p:cNvSpPr>
          <p:nvPr>
            <p:ph type="subTitle" idx="1"/>
          </p:nvPr>
        </p:nvSpPr>
        <p:spPr>
          <a:xfrm>
            <a:off x="152400" y="1219200"/>
            <a:ext cx="8763000" cy="5029200"/>
          </a:xfrm>
        </p:spPr>
        <p:txBody>
          <a:bodyPr/>
          <a:lstStyle/>
          <a:p>
            <a:pPr marL="285750" indent="-285750" algn="l" eaLnBrk="1" hangingPunct="1">
              <a:buFont typeface="Arial" charset="0"/>
              <a:buChar char="•"/>
            </a:pPr>
            <a:r>
              <a:rPr lang="en-US" sz="2800" smtClean="0">
                <a:solidFill>
                  <a:schemeClr val="tx1"/>
                </a:solidFill>
                <a:latin typeface="Arial" charset="0"/>
              </a:rPr>
              <a:t>Advanced economies in Europe (especially Britain), Japan, and North America are popular FDI destinations, mainly as attractive markets.</a:t>
            </a:r>
          </a:p>
          <a:p>
            <a:pPr marL="285750" indent="-285750" algn="l" eaLnBrk="1" hangingPunct="1">
              <a:buFont typeface="Arial" charset="0"/>
              <a:buChar char="•"/>
            </a:pPr>
            <a:endParaRPr lang="en-US" sz="600" smtClean="0">
              <a:solidFill>
                <a:schemeClr val="tx1"/>
              </a:solidFill>
              <a:latin typeface="Arial" charset="0"/>
            </a:endParaRPr>
          </a:p>
          <a:p>
            <a:pPr marL="285750" indent="-285750" algn="l" eaLnBrk="1" hangingPunct="1">
              <a:buFont typeface="Arial" charset="0"/>
              <a:buChar char="•"/>
            </a:pPr>
            <a:r>
              <a:rPr lang="en-US" sz="2800" smtClean="0">
                <a:solidFill>
                  <a:schemeClr val="tx1"/>
                </a:solidFill>
                <a:latin typeface="Arial" charset="0"/>
              </a:rPr>
              <a:t>In recent years, emerging markets and developing economies have gained appeal as FDI destinations.</a:t>
            </a:r>
          </a:p>
          <a:p>
            <a:pPr marL="285750" indent="-285750" algn="l" eaLnBrk="1" hangingPunct="1"/>
            <a:r>
              <a:rPr lang="en-US" sz="2800" smtClean="0">
                <a:solidFill>
                  <a:schemeClr val="tx1"/>
                </a:solidFill>
                <a:latin typeface="Arial" charset="0"/>
              </a:rPr>
              <a:t/>
            </a:r>
            <a:br>
              <a:rPr lang="en-US" sz="2800" smtClean="0">
                <a:solidFill>
                  <a:schemeClr val="tx1"/>
                </a:solidFill>
                <a:latin typeface="Arial" charset="0"/>
              </a:rPr>
            </a:br>
            <a:endParaRPr lang="en-US" sz="2800" smtClean="0">
              <a:solidFill>
                <a:schemeClr val="tx1"/>
              </a:solidFill>
              <a:latin typeface="Arial" charset="0"/>
            </a:endParaRPr>
          </a:p>
        </p:txBody>
      </p:sp>
      <p:pic>
        <p:nvPicPr>
          <p:cNvPr id="4506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TextBox 8">
            <a:hlinkClick r:id="rId4" action="ppaction://hlinkfile"/>
          </p:cNvPr>
          <p:cNvSpPr txBox="1"/>
          <p:nvPr/>
        </p:nvSpPr>
        <p:spPr>
          <a:xfrm>
            <a:off x="285750" y="4006850"/>
            <a:ext cx="8401050" cy="2227263"/>
          </a:xfrm>
          <a:prstGeom prst="rect">
            <a:avLst/>
          </a:prstGeom>
          <a:solidFill>
            <a:schemeClr val="accent2">
              <a:lumMod val="40000"/>
              <a:lumOff val="60000"/>
            </a:schemeClr>
          </a:solidFill>
        </p:spPr>
        <p:txBody>
          <a:bodyPr>
            <a:spAutoFit/>
          </a:bodyPr>
          <a:lstStyle/>
          <a:p>
            <a:pPr marL="231775" indent="-231775">
              <a:buFont typeface="Arial" pitchFamily="34" charset="0"/>
              <a:buChar char="•"/>
              <a:defRPr/>
            </a:pPr>
            <a:r>
              <a:rPr lang="en-US" sz="2700" dirty="0">
                <a:latin typeface="Arial" pitchFamily="34" charset="0"/>
                <a:cs typeface="Arial" pitchFamily="34" charset="0"/>
              </a:rPr>
              <a:t> E</a:t>
            </a:r>
            <a:r>
              <a:rPr lang="en-US" sz="2800" dirty="0">
                <a:latin typeface="Arial" pitchFamily="34" charset="0"/>
                <a:cs typeface="Arial" pitchFamily="34" charset="0"/>
              </a:rPr>
              <a:t>xamples:</a:t>
            </a:r>
          </a:p>
          <a:p>
            <a:pPr marL="855663" lvl="1" indent="-398463">
              <a:buFont typeface="Wingdings" pitchFamily="2" charset="2"/>
              <a:buChar char="Ø"/>
              <a:defRPr/>
            </a:pPr>
            <a:r>
              <a:rPr lang="en-US" sz="2800" dirty="0">
                <a:latin typeface="Arial" pitchFamily="34" charset="0"/>
                <a:cs typeface="Arial" pitchFamily="34" charset="0"/>
              </a:rPr>
              <a:t>Firms target China, Mexico, and Eastern Europe for low-cost manufacturing and to easily access huge adjoining regional markets.</a:t>
            </a:r>
          </a:p>
        </p:txBody>
      </p:sp>
      <p:sp>
        <p:nvSpPr>
          <p:cNvPr id="10" name="Rectangle 9"/>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106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Factors Relevant to Selecting Locations for FDI</a:t>
            </a:r>
          </a:p>
        </p:txBody>
      </p:sp>
      <p:pic>
        <p:nvPicPr>
          <p:cNvPr id="49155" name="Picture 4">
            <a:hlinkClick r:id="rId3" action="ppaction://hlinkfile"/>
          </p:cNvPr>
          <p:cNvPicPr>
            <a:picLocks noChangeAspect="1" noChangeArrowheads="1"/>
          </p:cNvPicPr>
          <p:nvPr/>
        </p:nvPicPr>
        <p:blipFill>
          <a:blip r:embed="rId4" cstate="print"/>
          <a:srcRect/>
          <a:stretch>
            <a:fillRect/>
          </a:stretch>
        </p:blipFill>
        <p:spPr bwMode="auto">
          <a:xfrm>
            <a:off x="457200" y="1143000"/>
            <a:ext cx="8450263" cy="5562600"/>
          </a:xfrm>
          <a:prstGeom prst="rect">
            <a:avLst/>
          </a:prstGeom>
          <a:noFill/>
          <a:ln w="9525">
            <a:noFill/>
            <a:miter lim="800000"/>
            <a:headEnd/>
            <a:tailEnd/>
          </a:ln>
        </p:spPr>
      </p:pic>
      <p:sp>
        <p:nvSpPr>
          <p:cNvPr id="5" name="Rectangle 4"/>
          <p:cNvSpPr/>
          <p:nvPr/>
        </p:nvSpPr>
        <p:spPr>
          <a:xfrm>
            <a:off x="0" y="7366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bwMode="auto">
          <a:noFill/>
          <a:ln>
            <a:miter lim="800000"/>
            <a:headEnd/>
            <a:tailEnd/>
          </a:ln>
        </p:spPr>
        <p:txBody>
          <a:bodyPr/>
          <a:lstStyle/>
          <a:p>
            <a:r>
              <a:rPr lang="en-US" smtClean="0"/>
              <a:t>International Business: Strategy, Management, and the New Realities</a:t>
            </a:r>
          </a:p>
        </p:txBody>
      </p:sp>
      <p:sp>
        <p:nvSpPr>
          <p:cNvPr id="6" name="TextBox 5"/>
          <p:cNvSpPr txBox="1"/>
          <p:nvPr/>
        </p:nvSpPr>
        <p:spPr>
          <a:xfrm>
            <a:off x="2971800" y="5715000"/>
            <a:ext cx="3003550" cy="830263"/>
          </a:xfrm>
          <a:prstGeom prst="rect">
            <a:avLst/>
          </a:prstGeom>
          <a:noFill/>
          <a:ln>
            <a:solidFill>
              <a:schemeClr val="tx1">
                <a:lumMod val="95000"/>
                <a:lumOff val="5000"/>
              </a:schemeClr>
            </a:solidFill>
          </a:ln>
        </p:spPr>
        <p:txBody>
          <a:bodyPr wrap="none">
            <a:spAutoFit/>
          </a:bodyPr>
          <a:lstStyle/>
          <a:p>
            <a:pPr marL="342900" indent="-342900" algn="ctr">
              <a:defRPr/>
            </a:pPr>
            <a:r>
              <a:rPr lang="en-US" sz="2400" dirty="0" err="1">
                <a:latin typeface="Arial Narrow" pitchFamily="34" charset="0"/>
              </a:rPr>
              <a:t>I.Foundation</a:t>
            </a:r>
            <a:r>
              <a:rPr lang="en-US" sz="2400" dirty="0">
                <a:latin typeface="Arial Narrow" pitchFamily="34" charset="0"/>
              </a:rPr>
              <a:t> concepts of </a:t>
            </a:r>
          </a:p>
          <a:p>
            <a:pPr marL="342900" indent="-342900" algn="ctr">
              <a:defRPr/>
            </a:pPr>
            <a:r>
              <a:rPr lang="en-US" sz="2400" dirty="0">
                <a:latin typeface="Arial Narrow" pitchFamily="34" charset="0"/>
              </a:rPr>
              <a:t>     International business</a:t>
            </a:r>
          </a:p>
        </p:txBody>
      </p:sp>
      <p:sp>
        <p:nvSpPr>
          <p:cNvPr id="17412" name="TextBox 6"/>
          <p:cNvSpPr txBox="1">
            <a:spLocks noChangeArrowheads="1"/>
          </p:cNvSpPr>
          <p:nvPr/>
        </p:nvSpPr>
        <p:spPr bwMode="auto">
          <a:xfrm>
            <a:off x="1905000" y="4572000"/>
            <a:ext cx="5141913"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II.The environment of International Business</a:t>
            </a:r>
          </a:p>
        </p:txBody>
      </p:sp>
      <p:cxnSp>
        <p:nvCxnSpPr>
          <p:cNvPr id="17413" name="Straight Arrow Connector 8"/>
          <p:cNvCxnSpPr>
            <a:cxnSpLocks noChangeShapeType="1"/>
          </p:cNvCxnSpPr>
          <p:nvPr/>
        </p:nvCxnSpPr>
        <p:spPr bwMode="auto">
          <a:xfrm rot="5400000" flipH="1" flipV="1">
            <a:off x="4229894" y="5371306"/>
            <a:ext cx="533400" cy="1588"/>
          </a:xfrm>
          <a:prstGeom prst="straightConnector1">
            <a:avLst/>
          </a:prstGeom>
          <a:noFill/>
          <a:ln w="57150" algn="ctr">
            <a:solidFill>
              <a:schemeClr val="tx1"/>
            </a:solidFill>
            <a:round/>
            <a:headEnd/>
            <a:tailEnd type="arrow" w="med" len="med"/>
          </a:ln>
        </p:spPr>
      </p:cxnSp>
      <p:sp>
        <p:nvSpPr>
          <p:cNvPr id="17414" name="TextBox 11"/>
          <p:cNvSpPr txBox="1">
            <a:spLocks noChangeArrowheads="1"/>
          </p:cNvSpPr>
          <p:nvPr/>
        </p:nvSpPr>
        <p:spPr bwMode="auto">
          <a:xfrm>
            <a:off x="2740025" y="3200400"/>
            <a:ext cx="3467100" cy="830263"/>
          </a:xfrm>
          <a:prstGeom prst="rect">
            <a:avLst/>
          </a:prstGeom>
          <a:noFill/>
          <a:ln w="9525">
            <a:solidFill>
              <a:srgbClr val="002060"/>
            </a:solidFill>
            <a:miter lim="800000"/>
            <a:headEnd/>
            <a:tailEnd/>
          </a:ln>
        </p:spPr>
        <p:txBody>
          <a:bodyPr wrap="none">
            <a:spAutoFit/>
          </a:bodyPr>
          <a:lstStyle/>
          <a:p>
            <a:pPr algn="ctr"/>
            <a:r>
              <a:rPr lang="en-US" sz="2400" b="1">
                <a:latin typeface="Arial Narrow" pitchFamily="34" charset="0"/>
              </a:rPr>
              <a:t>III.Strategy and opportunity</a:t>
            </a:r>
          </a:p>
          <a:p>
            <a:pPr algn="ctr"/>
            <a:r>
              <a:rPr lang="en-US" sz="2400" b="1">
                <a:latin typeface="Arial Narrow" pitchFamily="34" charset="0"/>
              </a:rPr>
              <a:t>assessment</a:t>
            </a:r>
          </a:p>
        </p:txBody>
      </p:sp>
      <p:cxnSp>
        <p:nvCxnSpPr>
          <p:cNvPr id="17415" name="Straight Arrow Connector 13"/>
          <p:cNvCxnSpPr>
            <a:cxnSpLocks noChangeShapeType="1"/>
            <a:endCxn id="17414" idx="2"/>
          </p:cNvCxnSpPr>
          <p:nvPr/>
        </p:nvCxnSpPr>
        <p:spPr bwMode="auto">
          <a:xfrm flipH="1" flipV="1">
            <a:off x="4473575" y="4030663"/>
            <a:ext cx="22225" cy="465137"/>
          </a:xfrm>
          <a:prstGeom prst="straightConnector1">
            <a:avLst/>
          </a:prstGeom>
          <a:noFill/>
          <a:ln w="57150" algn="ctr">
            <a:solidFill>
              <a:schemeClr val="tx1"/>
            </a:solidFill>
            <a:round/>
            <a:headEnd/>
            <a:tailEnd type="arrow" w="med" len="med"/>
          </a:ln>
        </p:spPr>
      </p:cxnSp>
      <p:sp>
        <p:nvSpPr>
          <p:cNvPr id="17416" name="TextBox 19"/>
          <p:cNvSpPr txBox="1">
            <a:spLocks noChangeArrowheads="1"/>
          </p:cNvSpPr>
          <p:nvPr/>
        </p:nvSpPr>
        <p:spPr bwMode="auto">
          <a:xfrm>
            <a:off x="2781300" y="1676400"/>
            <a:ext cx="3373438" cy="830263"/>
          </a:xfrm>
          <a:prstGeom prst="rect">
            <a:avLst/>
          </a:prstGeom>
          <a:noFill/>
          <a:ln w="9525">
            <a:solidFill>
              <a:srgbClr val="002060"/>
            </a:solidFill>
            <a:miter lim="800000"/>
            <a:headEnd/>
            <a:tailEnd/>
          </a:ln>
        </p:spPr>
        <p:txBody>
          <a:bodyPr wrap="none">
            <a:spAutoFit/>
          </a:bodyPr>
          <a:lstStyle/>
          <a:p>
            <a:pPr algn="ctr"/>
            <a:r>
              <a:rPr lang="en-US" sz="2400">
                <a:latin typeface="Arial Narrow" pitchFamily="34" charset="0"/>
              </a:rPr>
              <a:t>IV. Entering and operating in</a:t>
            </a:r>
          </a:p>
          <a:p>
            <a:pPr algn="ctr"/>
            <a:r>
              <a:rPr lang="en-US" sz="2400">
                <a:latin typeface="Arial Narrow" pitchFamily="34" charset="0"/>
              </a:rPr>
              <a:t>International Markets.</a:t>
            </a:r>
          </a:p>
        </p:txBody>
      </p:sp>
      <p:cxnSp>
        <p:nvCxnSpPr>
          <p:cNvPr id="17417" name="Straight Arrow Connector 21"/>
          <p:cNvCxnSpPr>
            <a:cxnSpLocks noChangeShapeType="1"/>
          </p:cNvCxnSpPr>
          <p:nvPr/>
        </p:nvCxnSpPr>
        <p:spPr bwMode="auto">
          <a:xfrm rot="5400000" flipH="1" flipV="1">
            <a:off x="4152901" y="2855912"/>
            <a:ext cx="685800" cy="3175"/>
          </a:xfrm>
          <a:prstGeom prst="straightConnector1">
            <a:avLst/>
          </a:prstGeom>
          <a:noFill/>
          <a:ln w="57150" algn="ctr">
            <a:solidFill>
              <a:srgbClr val="002060"/>
            </a:solidFill>
            <a:round/>
            <a:headEnd/>
            <a:tailEnd type="arrow" w="med" len="med"/>
          </a:ln>
        </p:spPr>
      </p:cxnSp>
      <p:sp>
        <p:nvSpPr>
          <p:cNvPr id="17418" name="TextBox 24"/>
          <p:cNvSpPr txBox="1">
            <a:spLocks noChangeArrowheads="1"/>
          </p:cNvSpPr>
          <p:nvPr/>
        </p:nvSpPr>
        <p:spPr bwMode="auto">
          <a:xfrm>
            <a:off x="2667000" y="533400"/>
            <a:ext cx="3494088"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V. Functional Area excellence</a:t>
            </a:r>
          </a:p>
        </p:txBody>
      </p:sp>
      <p:cxnSp>
        <p:nvCxnSpPr>
          <p:cNvPr id="17419" name="Straight Arrow Connector 26"/>
          <p:cNvCxnSpPr>
            <a:cxnSpLocks noChangeShapeType="1"/>
          </p:cNvCxnSpPr>
          <p:nvPr/>
        </p:nvCxnSpPr>
        <p:spPr bwMode="auto">
          <a:xfrm rot="5400000" flipH="1" flipV="1">
            <a:off x="4191794" y="1294606"/>
            <a:ext cx="609600" cy="1588"/>
          </a:xfrm>
          <a:prstGeom prst="straightConnector1">
            <a:avLst/>
          </a:prstGeom>
          <a:noFill/>
          <a:ln w="57150" algn="ctr">
            <a:solidFill>
              <a:srgbClr val="002060"/>
            </a:solidFill>
            <a:round/>
            <a:headEnd/>
            <a:tailEnd type="arrow" w="med" len="med"/>
          </a:ln>
        </p:spPr>
      </p:cxnSp>
      <p:sp>
        <p:nvSpPr>
          <p:cNvPr id="17420" name="Rectangle 15"/>
          <p:cNvSpPr>
            <a:spLocks noChangeArrowheads="1"/>
          </p:cNvSpPr>
          <p:nvPr/>
        </p:nvSpPr>
        <p:spPr bwMode="auto">
          <a:xfrm>
            <a:off x="0" y="0"/>
            <a:ext cx="3303588" cy="523875"/>
          </a:xfrm>
          <a:prstGeom prst="rect">
            <a:avLst/>
          </a:prstGeom>
          <a:noFill/>
          <a:ln w="9525">
            <a:noFill/>
            <a:miter lim="800000"/>
            <a:headEnd/>
            <a:tailEnd/>
          </a:ln>
        </p:spPr>
        <p:txBody>
          <a:bodyPr wrap="none">
            <a:spAutoFit/>
          </a:bodyPr>
          <a:lstStyle/>
          <a:p>
            <a:pPr algn="ctr"/>
            <a:r>
              <a:rPr lang="en-US" sz="2800" b="1">
                <a:solidFill>
                  <a:srgbClr val="002060"/>
                </a:solidFill>
                <a:latin typeface="Arial Narrow" pitchFamily="34" charset="0"/>
              </a:rPr>
              <a:t>International business</a:t>
            </a:r>
          </a:p>
        </p:txBody>
      </p:sp>
      <p:sp>
        <p:nvSpPr>
          <p:cNvPr id="14" name="Rectangle 13"/>
          <p:cNvSpPr/>
          <p:nvPr/>
        </p:nvSpPr>
        <p:spPr>
          <a:xfrm>
            <a:off x="-914400" y="1371600"/>
            <a:ext cx="4572000" cy="646331"/>
          </a:xfrm>
          <a:prstGeom prst="rect">
            <a:avLst/>
          </a:prstGeom>
        </p:spPr>
        <p:txBody>
          <a:bodyPr>
            <a:spAutoFit/>
          </a:bodyPr>
          <a:lstStyle/>
          <a:p>
            <a:pPr algn="ctr"/>
            <a:r>
              <a:rPr lang="id-ID" b="1" dirty="0" smtClean="0">
                <a:solidFill>
                  <a:srgbClr val="002060"/>
                </a:solidFill>
                <a:latin typeface="Arial Narrow" pitchFamily="34" charset="0"/>
              </a:rPr>
              <a:t>9. Foreign Direct Investment </a:t>
            </a:r>
          </a:p>
          <a:p>
            <a:pPr algn="ctr"/>
            <a:r>
              <a:rPr lang="id-ID" b="1" dirty="0" smtClean="0">
                <a:solidFill>
                  <a:srgbClr val="002060"/>
                </a:solidFill>
                <a:latin typeface="Arial Narrow" pitchFamily="34" charset="0"/>
              </a:rPr>
              <a:t>and Collaborative venture</a:t>
            </a:r>
            <a:endParaRPr lang="id-ID" dirty="0">
              <a:solidFill>
                <a:srgbClr val="002060"/>
              </a:solidFill>
              <a:latin typeface="Arial Narrow"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0" y="6353175"/>
            <a:ext cx="9144000" cy="369888"/>
          </a:xfrm>
          <a:prstGeom prst="rect">
            <a:avLst/>
          </a:prstGeom>
          <a:solidFill>
            <a:srgbClr val="00B050"/>
          </a:solidFill>
          <a:ln w="9525">
            <a:noFill/>
            <a:miter lim="800000"/>
            <a:headEnd/>
            <a:tailEnd/>
          </a:ln>
        </p:spPr>
        <p:txBody>
          <a:bodyPr>
            <a:spAutoFit/>
          </a:bodyPr>
          <a:lstStyle/>
          <a:p>
            <a:endParaRPr lang="en-GB">
              <a:latin typeface="Calibri" pitchFamily="34" charset="0"/>
            </a:endParaRPr>
          </a:p>
        </p:txBody>
      </p:sp>
      <p:sp>
        <p:nvSpPr>
          <p:cNvPr id="15363" name="TextBox 2"/>
          <p:cNvSpPr txBox="1">
            <a:spLocks noChangeArrowheads="1"/>
          </p:cNvSpPr>
          <p:nvPr/>
        </p:nvSpPr>
        <p:spPr bwMode="auto">
          <a:xfrm>
            <a:off x="533400" y="4648200"/>
            <a:ext cx="8153400" cy="1555750"/>
          </a:xfrm>
          <a:prstGeom prst="rect">
            <a:avLst/>
          </a:prstGeom>
          <a:noFill/>
          <a:ln w="9525">
            <a:noFill/>
            <a:miter lim="800000"/>
            <a:headEnd/>
            <a:tailEnd/>
          </a:ln>
        </p:spPr>
        <p:txBody>
          <a:bodyPr>
            <a:spAutoFit/>
          </a:bodyPr>
          <a:lstStyle/>
          <a:p>
            <a:pPr algn="ctr"/>
            <a:r>
              <a:rPr lang="en-US" b="1">
                <a:solidFill>
                  <a:srgbClr val="404040"/>
                </a:solidFill>
              </a:rPr>
              <a:t>International Business: The New Realities, </a:t>
            </a:r>
            <a:r>
              <a:rPr lang="en-US" b="1"/>
              <a:t>Global Edition,</a:t>
            </a:r>
            <a:r>
              <a:rPr lang="en-US"/>
              <a:t> </a:t>
            </a:r>
            <a:r>
              <a:rPr lang="en-US" b="1">
                <a:solidFill>
                  <a:srgbClr val="404040"/>
                </a:solidFill>
              </a:rPr>
              <a:t>3</a:t>
            </a:r>
            <a:r>
              <a:rPr lang="en-US" b="1" baseline="30000">
                <a:solidFill>
                  <a:srgbClr val="404040"/>
                </a:solidFill>
              </a:rPr>
              <a:t>rd</a:t>
            </a:r>
            <a:r>
              <a:rPr lang="en-US" b="1">
                <a:solidFill>
                  <a:srgbClr val="404040"/>
                </a:solidFill>
              </a:rPr>
              <a:t> Edition</a:t>
            </a:r>
          </a:p>
          <a:p>
            <a:pPr algn="ctr"/>
            <a:endParaRPr lang="en-US" sz="1200" b="1">
              <a:solidFill>
                <a:srgbClr val="404040"/>
              </a:solidFill>
            </a:endParaRPr>
          </a:p>
          <a:p>
            <a:pPr algn="ctr"/>
            <a:r>
              <a:rPr lang="en-US">
                <a:solidFill>
                  <a:srgbClr val="404040"/>
                </a:solidFill>
              </a:rPr>
              <a:t>by </a:t>
            </a:r>
          </a:p>
          <a:p>
            <a:pPr algn="ctr"/>
            <a:endParaRPr lang="en-US" sz="1200" b="1">
              <a:solidFill>
                <a:srgbClr val="404040"/>
              </a:solidFill>
            </a:endParaRPr>
          </a:p>
          <a:p>
            <a:pPr algn="ctr"/>
            <a:r>
              <a:rPr lang="en-US" b="1">
                <a:solidFill>
                  <a:srgbClr val="404040"/>
                </a:solidFill>
              </a:rPr>
              <a:t>Cavusgil, Knight, and Riesenberger</a:t>
            </a:r>
          </a:p>
          <a:p>
            <a:endParaRPr lang="en-US">
              <a:solidFill>
                <a:srgbClr val="404040"/>
              </a:solidFill>
            </a:endParaRPr>
          </a:p>
        </p:txBody>
      </p:sp>
      <p:sp>
        <p:nvSpPr>
          <p:cNvPr id="15364" name="TextBox 5"/>
          <p:cNvSpPr txBox="1">
            <a:spLocks noChangeArrowheads="1"/>
          </p:cNvSpPr>
          <p:nvPr/>
        </p:nvSpPr>
        <p:spPr bwMode="auto">
          <a:xfrm>
            <a:off x="0" y="838200"/>
            <a:ext cx="9144000" cy="1200150"/>
          </a:xfrm>
          <a:prstGeom prst="rect">
            <a:avLst/>
          </a:prstGeom>
          <a:solidFill>
            <a:srgbClr val="00B050"/>
          </a:solidFill>
          <a:ln w="9525">
            <a:noFill/>
            <a:miter lim="800000"/>
            <a:headEnd/>
            <a:tailEnd/>
          </a:ln>
        </p:spPr>
        <p:txBody>
          <a:bodyPr>
            <a:spAutoFit/>
          </a:bodyPr>
          <a:lstStyle/>
          <a:p>
            <a:r>
              <a:rPr lang="en-US" sz="7200">
                <a:latin typeface="Arial Narrow" pitchFamily="34" charset="0"/>
              </a:rPr>
              <a:t>			</a:t>
            </a:r>
            <a:r>
              <a:rPr lang="en-US" sz="7200">
                <a:solidFill>
                  <a:schemeClr val="bg1"/>
                </a:solidFill>
                <a:latin typeface="Arial Narrow" pitchFamily="34" charset="0"/>
                <a:ea typeface="MS Gothic" pitchFamily="49" charset="-128"/>
              </a:rPr>
              <a:t>Chapter </a:t>
            </a:r>
            <a:r>
              <a:rPr lang="en-US" sz="7200" i="1">
                <a:solidFill>
                  <a:schemeClr val="bg1"/>
                </a:solidFill>
                <a:latin typeface="Arial Narrow" pitchFamily="34" charset="0"/>
                <a:ea typeface="MS Gothic" pitchFamily="49" charset="-128"/>
              </a:rPr>
              <a:t>15</a:t>
            </a:r>
          </a:p>
        </p:txBody>
      </p:sp>
      <p:pic>
        <p:nvPicPr>
          <p:cNvPr id="15365" name="Picture 8"/>
          <p:cNvPicPr>
            <a:picLocks noChangeAspect="1" noChangeArrowheads="1"/>
          </p:cNvPicPr>
          <p:nvPr/>
        </p:nvPicPr>
        <p:blipFill>
          <a:blip r:embed="rId3" cstate="print"/>
          <a:srcRect/>
          <a:stretch>
            <a:fillRect/>
          </a:stretch>
        </p:blipFill>
        <p:spPr bwMode="auto">
          <a:xfrm>
            <a:off x="609600" y="838200"/>
            <a:ext cx="1219200" cy="1219200"/>
          </a:xfrm>
          <a:prstGeom prst="rect">
            <a:avLst/>
          </a:prstGeom>
          <a:noFill/>
          <a:ln w="9525">
            <a:noFill/>
            <a:miter lim="800000"/>
            <a:headEnd/>
            <a:tailEnd/>
          </a:ln>
        </p:spPr>
      </p:pic>
      <p:pic>
        <p:nvPicPr>
          <p:cNvPr id="15366" name="Picture 7">
            <a:hlinkClick r:id="rId4" action="ppaction://hlinkfile"/>
          </p:cNvPr>
          <p:cNvPicPr>
            <a:picLocks noChangeAspect="1" noChangeArrowheads="1"/>
          </p:cNvPicPr>
          <p:nvPr/>
        </p:nvPicPr>
        <p:blipFill>
          <a:blip r:embed="rId5" cstate="print"/>
          <a:srcRect/>
          <a:stretch>
            <a:fillRect/>
          </a:stretch>
        </p:blipFill>
        <p:spPr bwMode="auto">
          <a:xfrm>
            <a:off x="1000125" y="2749550"/>
            <a:ext cx="7143750" cy="13589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hlinkClick r:id="rId3" action="ppaction://hlinkfile"/>
          </p:cNvPr>
          <p:cNvSpPr txBox="1"/>
          <p:nvPr/>
        </p:nvSpPr>
        <p:spPr>
          <a:xfrm>
            <a:off x="762000" y="6335713"/>
            <a:ext cx="8382000" cy="369887"/>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17411"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FDI and Collaborative Ventures</a:t>
            </a:r>
          </a:p>
        </p:txBody>
      </p:sp>
      <p:sp>
        <p:nvSpPr>
          <p:cNvPr id="17412"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b="1" smtClean="0">
                <a:solidFill>
                  <a:schemeClr val="tx1"/>
                </a:solidFill>
                <a:latin typeface="Arial" charset="0"/>
              </a:rPr>
              <a:t>Foreign direct investment (FDI)</a:t>
            </a:r>
            <a:r>
              <a:rPr lang="en-US" sz="2800" smtClean="0">
                <a:solidFill>
                  <a:schemeClr val="tx1"/>
                </a:solidFill>
                <a:latin typeface="Arial" charset="0"/>
              </a:rPr>
              <a:t>: Strategy in which the firm establishes a physical presence abroad by acquiring productive assets such as capital, technology, labor, land, plant, and equipment.</a:t>
            </a:r>
          </a:p>
          <a:p>
            <a:pPr marL="231775" indent="-231775" algn="l" eaLnBrk="1" hangingPunct="1">
              <a:buFont typeface="Arial" charset="0"/>
              <a:buChar char="•"/>
            </a:pPr>
            <a:endParaRPr lang="en-US" sz="12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International collaborative venture</a:t>
            </a:r>
            <a:r>
              <a:rPr lang="en-US" sz="2800" smtClean="0">
                <a:solidFill>
                  <a:schemeClr val="tx1"/>
                </a:solidFill>
                <a:latin typeface="Arial" charset="0"/>
              </a:rPr>
              <a:t>: A cross-border business alliance in which partnering firms pool their resources and share costs and risks of a venture. </a:t>
            </a:r>
          </a:p>
          <a:p>
            <a:pPr marL="231775" indent="-231775" algn="l" eaLnBrk="1" hangingPunct="1">
              <a:buFont typeface="Arial" charset="0"/>
              <a:buChar char="•"/>
            </a:pPr>
            <a:endParaRPr lang="en-US" sz="12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Joint venture (JV)</a:t>
            </a:r>
            <a:r>
              <a:rPr lang="en-US" sz="2800" smtClean="0">
                <a:solidFill>
                  <a:schemeClr val="tx1"/>
                </a:solidFill>
                <a:latin typeface="Arial" charset="0"/>
              </a:rPr>
              <a:t>: A form of collaboration between two or more firms to create a jointly-owned enterprise. </a:t>
            </a:r>
          </a:p>
        </p:txBody>
      </p:sp>
      <p:pic>
        <p:nvPicPr>
          <p:cNvPr id="17413" name="Picture 5">
            <a:hlinkClick r:id="rId4" action="ppaction://hlinkfile"/>
          </p:cNvPr>
          <p:cNvPicPr>
            <a:picLocks noChangeAspect="1" noChangeArrowheads="1"/>
          </p:cNvPicPr>
          <p:nvPr/>
        </p:nvPicPr>
        <p:blipFill>
          <a:blip r:embed="rId5"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9887"/>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18435"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Examples of FDI</a:t>
            </a:r>
          </a:p>
        </p:txBody>
      </p:sp>
      <p:sp>
        <p:nvSpPr>
          <p:cNvPr id="18436" name="Subtitle 2"/>
          <p:cNvSpPr>
            <a:spLocks noGrp="1"/>
          </p:cNvSpPr>
          <p:nvPr>
            <p:ph type="subTitle" idx="1"/>
          </p:nvPr>
        </p:nvSpPr>
        <p:spPr>
          <a:xfrm>
            <a:off x="152400" y="1216025"/>
            <a:ext cx="8839200" cy="5029200"/>
          </a:xfrm>
        </p:spPr>
        <p:txBody>
          <a:bodyPr/>
          <a:lstStyle/>
          <a:p>
            <a:pPr marL="231775" indent="-231775" algn="l" eaLnBrk="1" hangingPunct="1">
              <a:buFont typeface="Arial" charset="0"/>
              <a:buChar char="•"/>
            </a:pPr>
            <a:r>
              <a:rPr lang="en-US" sz="2800" dirty="0" smtClean="0">
                <a:solidFill>
                  <a:schemeClr val="tx1"/>
                </a:solidFill>
                <a:latin typeface="Arial" charset="0"/>
              </a:rPr>
              <a:t>Vodafone, a British firm, acquired the Czech telecom Oskar Mobil.</a:t>
            </a:r>
          </a:p>
          <a:p>
            <a:pPr marL="231775" indent="-231775" algn="l" eaLnBrk="1" hangingPunct="1">
              <a:buFont typeface="Arial" charset="0"/>
              <a:buChar char="•"/>
            </a:pPr>
            <a:endParaRPr lang="en-US" sz="1400" dirty="0" smtClean="0">
              <a:solidFill>
                <a:schemeClr val="tx1"/>
              </a:solidFill>
              <a:latin typeface="Arial" charset="0"/>
            </a:endParaRPr>
          </a:p>
          <a:p>
            <a:pPr marL="231775" indent="-231775" algn="l" eaLnBrk="1" hangingPunct="1">
              <a:buFont typeface="Arial" charset="0"/>
              <a:buChar char="•"/>
            </a:pPr>
            <a:r>
              <a:rPr lang="en-US" sz="2800" dirty="0" smtClean="0">
                <a:solidFill>
                  <a:schemeClr val="tx1"/>
                </a:solidFill>
                <a:latin typeface="Arial" charset="0"/>
              </a:rPr>
              <a:t>eBay, a U.S. firm, acquired Luxembourg’s Skype Technologies, a prepackaged software company.</a:t>
            </a:r>
          </a:p>
          <a:p>
            <a:pPr marL="231775" indent="-231775" algn="l" eaLnBrk="1" hangingPunct="1">
              <a:buFont typeface="Arial" charset="0"/>
              <a:buChar char="•"/>
            </a:pPr>
            <a:endParaRPr lang="en-US" sz="1400" dirty="0" smtClean="0">
              <a:solidFill>
                <a:schemeClr val="tx1"/>
              </a:solidFill>
              <a:latin typeface="Arial" charset="0"/>
            </a:endParaRPr>
          </a:p>
          <a:p>
            <a:pPr marL="231775" indent="-231775" algn="l" eaLnBrk="1" hangingPunct="1">
              <a:buFont typeface="Arial" charset="0"/>
              <a:buChar char="•"/>
            </a:pPr>
            <a:r>
              <a:rPr lang="en-US" sz="2800" dirty="0" smtClean="0">
                <a:solidFill>
                  <a:schemeClr val="tx1"/>
                </a:solidFill>
                <a:latin typeface="Arial" charset="0"/>
              </a:rPr>
              <a:t>Japan Tobacco Inc. acquired the British cigarette maker Gallaher Group PLC for almost $15 billion.</a:t>
            </a:r>
          </a:p>
          <a:p>
            <a:pPr marL="231775" indent="-231775" algn="l" eaLnBrk="1" hangingPunct="1">
              <a:buFont typeface="Arial" charset="0"/>
              <a:buChar char="•"/>
            </a:pPr>
            <a:endParaRPr lang="en-US" sz="1400" dirty="0" smtClean="0">
              <a:solidFill>
                <a:schemeClr val="tx1"/>
              </a:solidFill>
              <a:latin typeface="Arial" charset="0"/>
            </a:endParaRPr>
          </a:p>
          <a:p>
            <a:pPr marL="231775" indent="-231775" algn="l" eaLnBrk="1" hangingPunct="1">
              <a:buFont typeface="Arial" charset="0"/>
              <a:buChar char="•"/>
            </a:pPr>
            <a:r>
              <a:rPr lang="en-US" sz="2800" dirty="0" smtClean="0">
                <a:solidFill>
                  <a:schemeClr val="tx1"/>
                </a:solidFill>
                <a:latin typeface="Arial" charset="0"/>
              </a:rPr>
              <a:t>Dubai International Capital Group acquired the British theme park operator </a:t>
            </a:r>
            <a:r>
              <a:rPr lang="en-US" sz="2800" dirty="0" err="1" smtClean="0">
                <a:solidFill>
                  <a:schemeClr val="tx1"/>
                </a:solidFill>
                <a:latin typeface="Arial" charset="0"/>
              </a:rPr>
              <a:t>Tussauds</a:t>
            </a:r>
            <a:r>
              <a:rPr lang="en-US" sz="2800" dirty="0" smtClean="0">
                <a:solidFill>
                  <a:schemeClr val="tx1"/>
                </a:solidFill>
                <a:latin typeface="Arial" charset="0"/>
              </a:rPr>
              <a:t> Group for $1.5 billion.</a:t>
            </a:r>
          </a:p>
        </p:txBody>
      </p:sp>
      <p:pic>
        <p:nvPicPr>
          <p:cNvPr id="1843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7772400" y="2133600"/>
            <a:ext cx="710451" cy="369332"/>
          </a:xfrm>
          <a:prstGeom prst="rect">
            <a:avLst/>
          </a:prstGeom>
          <a:noFill/>
        </p:spPr>
        <p:txBody>
          <a:bodyPr wrap="none" rtlCol="0">
            <a:spAutoFit/>
          </a:bodyPr>
          <a:lstStyle/>
          <a:p>
            <a:r>
              <a:rPr lang="id-ID" dirty="0" smtClean="0"/>
              <a:t>Ebay</a:t>
            </a:r>
            <a:endParaRPr lang="id-ID" dirty="0"/>
          </a:p>
        </p:txBody>
      </p:sp>
      <p:sp>
        <p:nvSpPr>
          <p:cNvPr id="11" name="TextBox 10">
            <a:hlinkClick r:id="rId5" action="ppaction://hlinkfile"/>
          </p:cNvPr>
          <p:cNvSpPr txBox="1"/>
          <p:nvPr/>
        </p:nvSpPr>
        <p:spPr>
          <a:xfrm>
            <a:off x="7620000" y="6096000"/>
            <a:ext cx="787395" cy="369332"/>
          </a:xfrm>
          <a:prstGeom prst="rect">
            <a:avLst/>
          </a:prstGeom>
          <a:noFill/>
        </p:spPr>
        <p:txBody>
          <a:bodyPr wrap="none" rtlCol="0">
            <a:spAutoFit/>
          </a:bodyPr>
          <a:lstStyle/>
          <a:p>
            <a:r>
              <a:rPr lang="id-ID" dirty="0" smtClean="0"/>
              <a:t>Dubai</a:t>
            </a:r>
            <a:endParaRPr lang="id-ID" dirty="0"/>
          </a:p>
        </p:txBody>
      </p:sp>
      <p:sp>
        <p:nvSpPr>
          <p:cNvPr id="12" name="TextBox 11">
            <a:hlinkClick r:id="rId6" action="ppaction://hlinkfile"/>
          </p:cNvPr>
          <p:cNvSpPr txBox="1"/>
          <p:nvPr/>
        </p:nvSpPr>
        <p:spPr>
          <a:xfrm>
            <a:off x="8433484" y="1828800"/>
            <a:ext cx="710516" cy="369332"/>
          </a:xfrm>
          <a:prstGeom prst="rect">
            <a:avLst/>
          </a:prstGeom>
          <a:noFill/>
        </p:spPr>
        <p:txBody>
          <a:bodyPr wrap="none" rtlCol="0">
            <a:spAutoFit/>
          </a:bodyPr>
          <a:lstStyle/>
          <a:p>
            <a:r>
              <a:rPr lang="id-ID" dirty="0" smtClean="0"/>
              <a:t>Voda</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ou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ox(in)">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0723" name="Title 1"/>
          <p:cNvSpPr>
            <a:spLocks noGrp="1"/>
          </p:cNvSpPr>
          <p:nvPr>
            <p:ph type="ctrTitle"/>
          </p:nvPr>
        </p:nvSpPr>
        <p:spPr>
          <a:xfrm>
            <a:off x="685800" y="76200"/>
            <a:ext cx="7772400" cy="838200"/>
          </a:xfrm>
        </p:spPr>
        <p:txBody>
          <a:bodyPr/>
          <a:lstStyle/>
          <a:p>
            <a:pPr eaLnBrk="1" hangingPunct="1"/>
            <a:r>
              <a:rPr lang="en-US" sz="3200" b="1" smtClean="0">
                <a:latin typeface="Arial" charset="0"/>
                <a:cs typeface="Arial" charset="0"/>
              </a:rPr>
              <a:t>Name the location of each brand</a:t>
            </a:r>
          </a:p>
        </p:txBody>
      </p:sp>
      <p:pic>
        <p:nvPicPr>
          <p:cNvPr id="30724"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graphicFrame>
        <p:nvGraphicFramePr>
          <p:cNvPr id="7" name="Table 6"/>
          <p:cNvGraphicFramePr>
            <a:graphicFrameLocks noGrp="1"/>
          </p:cNvGraphicFramePr>
          <p:nvPr/>
        </p:nvGraphicFramePr>
        <p:xfrm>
          <a:off x="627063" y="838200"/>
          <a:ext cx="8059737" cy="5273676"/>
        </p:xfrm>
        <a:graphic>
          <a:graphicData uri="http://schemas.openxmlformats.org/drawingml/2006/table">
            <a:tbl>
              <a:tblPr firstRow="1" bandRow="1">
                <a:tableStyleId>{5C22544A-7EE6-4342-B048-85BDC9FD1C3A}</a:tableStyleId>
              </a:tblPr>
              <a:tblGrid>
                <a:gridCol w="3732951"/>
                <a:gridCol w="4326786"/>
              </a:tblGrid>
              <a:tr h="439473">
                <a:tc>
                  <a:txBody>
                    <a:bodyPr/>
                    <a:lstStyle/>
                    <a:p>
                      <a:r>
                        <a:rPr lang="en-US" sz="2200" b="1" u="sng" dirty="0" smtClean="0">
                          <a:solidFill>
                            <a:schemeClr val="tx1"/>
                          </a:solidFill>
                        </a:rPr>
                        <a:t>Brand</a:t>
                      </a:r>
                      <a:endParaRPr lang="en-US" sz="2200" b="1" u="sng" dirty="0">
                        <a:solidFill>
                          <a:schemeClr val="tx1"/>
                        </a:solidFill>
                      </a:endParaRPr>
                    </a:p>
                  </a:txBody>
                  <a:tcPr marT="45726" marB="45726"/>
                </a:tc>
                <a:tc>
                  <a:txBody>
                    <a:bodyPr/>
                    <a:lstStyle/>
                    <a:p>
                      <a:r>
                        <a:rPr lang="en-US" sz="2200" u="sng" dirty="0" smtClean="0">
                          <a:solidFill>
                            <a:schemeClr val="tx1"/>
                          </a:solidFill>
                        </a:rPr>
                        <a:t>Country where brand is based</a:t>
                      </a:r>
                      <a:endParaRPr lang="en-US" sz="2200" u="sng" dirty="0">
                        <a:solidFill>
                          <a:schemeClr val="tx1"/>
                        </a:solidFill>
                      </a:endParaRPr>
                    </a:p>
                  </a:txBody>
                  <a:tcPr marT="45726" marB="45726"/>
                </a:tc>
              </a:tr>
              <a:tr h="439473">
                <a:tc>
                  <a:txBody>
                    <a:bodyPr/>
                    <a:lstStyle/>
                    <a:p>
                      <a:r>
                        <a:rPr lang="en-US" sz="2200" dirty="0" smtClean="0"/>
                        <a:t>7-Eleven</a:t>
                      </a:r>
                      <a:endParaRPr lang="en-US" sz="2200" dirty="0"/>
                    </a:p>
                  </a:txBody>
                  <a:tcPr marT="45726" marB="45726"/>
                </a:tc>
                <a:tc>
                  <a:txBody>
                    <a:bodyPr/>
                    <a:lstStyle/>
                    <a:p>
                      <a:r>
                        <a:rPr lang="en-US" sz="2200" dirty="0" smtClean="0"/>
                        <a:t>Japan</a:t>
                      </a:r>
                      <a:endParaRPr lang="en-US" sz="2200" dirty="0"/>
                    </a:p>
                  </a:txBody>
                  <a:tcPr marT="45726" marB="45726"/>
                </a:tc>
              </a:tr>
              <a:tr h="439473">
                <a:tc>
                  <a:txBody>
                    <a:bodyPr/>
                    <a:lstStyle/>
                    <a:p>
                      <a:r>
                        <a:rPr lang="en-US" sz="2200" baseline="0" dirty="0" smtClean="0"/>
                        <a:t>KitKat chocolate bars</a:t>
                      </a:r>
                      <a:endParaRPr lang="en-US" sz="2200" baseline="0" dirty="0"/>
                    </a:p>
                  </a:txBody>
                  <a:tcPr marT="45726" marB="45726"/>
                </a:tc>
                <a:tc>
                  <a:txBody>
                    <a:bodyPr/>
                    <a:lstStyle/>
                    <a:p>
                      <a:r>
                        <a:rPr lang="en-US" sz="2200" baseline="0" dirty="0" smtClean="0"/>
                        <a:t>Switzerland</a:t>
                      </a:r>
                      <a:endParaRPr lang="en-US" sz="2200" baseline="0" dirty="0"/>
                    </a:p>
                  </a:txBody>
                  <a:tcPr marT="45726" marB="45726"/>
                </a:tc>
              </a:tr>
              <a:tr h="439473">
                <a:tc>
                  <a:txBody>
                    <a:bodyPr/>
                    <a:lstStyle/>
                    <a:p>
                      <a:r>
                        <a:rPr lang="en-US" sz="2200" dirty="0" smtClean="0"/>
                        <a:t>Miller beer</a:t>
                      </a:r>
                      <a:endParaRPr lang="en-US" sz="2200" dirty="0"/>
                    </a:p>
                  </a:txBody>
                  <a:tcPr marT="45726" marB="45726"/>
                </a:tc>
                <a:tc>
                  <a:txBody>
                    <a:bodyPr/>
                    <a:lstStyle/>
                    <a:p>
                      <a:r>
                        <a:rPr lang="en-US" sz="2200" dirty="0" smtClean="0"/>
                        <a:t>South</a:t>
                      </a:r>
                      <a:r>
                        <a:rPr lang="en-US" sz="2200" baseline="0" dirty="0" smtClean="0"/>
                        <a:t> Africa</a:t>
                      </a:r>
                      <a:endParaRPr lang="en-US" sz="2200" dirty="0"/>
                    </a:p>
                  </a:txBody>
                  <a:tcPr marT="45726" marB="45726"/>
                </a:tc>
              </a:tr>
              <a:tr h="439473">
                <a:tc>
                  <a:txBody>
                    <a:bodyPr/>
                    <a:lstStyle/>
                    <a:p>
                      <a:r>
                        <a:rPr lang="en-US" sz="2200" dirty="0" smtClean="0"/>
                        <a:t>Budweiser beer</a:t>
                      </a:r>
                      <a:endParaRPr lang="en-US" sz="2200" dirty="0"/>
                    </a:p>
                  </a:txBody>
                  <a:tcPr marT="45726" marB="45726"/>
                </a:tc>
                <a:tc>
                  <a:txBody>
                    <a:bodyPr/>
                    <a:lstStyle/>
                    <a:p>
                      <a:r>
                        <a:rPr lang="en-US" sz="2200" dirty="0" smtClean="0"/>
                        <a:t>Belgium</a:t>
                      </a:r>
                      <a:endParaRPr lang="en-US" sz="2200" dirty="0"/>
                    </a:p>
                  </a:txBody>
                  <a:tcPr marT="45726" marB="45726"/>
                </a:tc>
              </a:tr>
              <a:tr h="439473">
                <a:tc>
                  <a:txBody>
                    <a:bodyPr/>
                    <a:lstStyle/>
                    <a:p>
                      <a:r>
                        <a:rPr lang="en-US" sz="2200" dirty="0" smtClean="0"/>
                        <a:t>Motel 6</a:t>
                      </a:r>
                      <a:endParaRPr lang="en-US" sz="2200" dirty="0"/>
                    </a:p>
                  </a:txBody>
                  <a:tcPr marT="45726" marB="45726"/>
                </a:tc>
                <a:tc>
                  <a:txBody>
                    <a:bodyPr/>
                    <a:lstStyle/>
                    <a:p>
                      <a:r>
                        <a:rPr lang="en-US" sz="2200" dirty="0" smtClean="0"/>
                        <a:t>France</a:t>
                      </a:r>
                      <a:endParaRPr lang="en-US" sz="2200" dirty="0"/>
                    </a:p>
                  </a:txBody>
                  <a:tcPr marT="45726" marB="45726"/>
                </a:tc>
              </a:tr>
              <a:tr h="439473">
                <a:tc>
                  <a:txBody>
                    <a:bodyPr/>
                    <a:lstStyle/>
                    <a:p>
                      <a:r>
                        <a:rPr lang="en-US" sz="2200" dirty="0" smtClean="0"/>
                        <a:t>Thinkpad laptops</a:t>
                      </a:r>
                      <a:endParaRPr lang="en-US" sz="2200" dirty="0"/>
                    </a:p>
                  </a:txBody>
                  <a:tcPr marT="45726" marB="45726"/>
                </a:tc>
                <a:tc>
                  <a:txBody>
                    <a:bodyPr/>
                    <a:lstStyle/>
                    <a:p>
                      <a:r>
                        <a:rPr lang="en-US" sz="2200" dirty="0" smtClean="0"/>
                        <a:t>China</a:t>
                      </a:r>
                      <a:endParaRPr lang="en-US" sz="2200" dirty="0"/>
                    </a:p>
                  </a:txBody>
                  <a:tcPr marT="45726" marB="45726"/>
                </a:tc>
              </a:tr>
              <a:tr h="439473">
                <a:tc>
                  <a:txBody>
                    <a:bodyPr/>
                    <a:lstStyle/>
                    <a:p>
                      <a:r>
                        <a:rPr lang="en-US" sz="2200" dirty="0" smtClean="0"/>
                        <a:t>Blackberry </a:t>
                      </a:r>
                      <a:r>
                        <a:rPr lang="en-US" sz="2200" baseline="0" dirty="0" smtClean="0"/>
                        <a:t>cell phones</a:t>
                      </a:r>
                      <a:endParaRPr lang="en-US" sz="2200" dirty="0"/>
                    </a:p>
                  </a:txBody>
                  <a:tcPr marT="45726" marB="45726"/>
                </a:tc>
                <a:tc>
                  <a:txBody>
                    <a:bodyPr/>
                    <a:lstStyle/>
                    <a:p>
                      <a:r>
                        <a:rPr lang="en-US" sz="2200" dirty="0" smtClean="0"/>
                        <a:t>Canada</a:t>
                      </a:r>
                      <a:endParaRPr lang="en-US" sz="2200" dirty="0"/>
                    </a:p>
                  </a:txBody>
                  <a:tcPr marT="45726" marB="45726"/>
                </a:tc>
              </a:tr>
              <a:tr h="439473">
                <a:tc>
                  <a:txBody>
                    <a:bodyPr/>
                    <a:lstStyle/>
                    <a:p>
                      <a:r>
                        <a:rPr lang="en-US" sz="2200" dirty="0" smtClean="0"/>
                        <a:t>DHL express delivery</a:t>
                      </a:r>
                      <a:endParaRPr lang="en-US" sz="2200" dirty="0"/>
                    </a:p>
                  </a:txBody>
                  <a:tcPr marT="45726" marB="45726"/>
                </a:tc>
                <a:tc>
                  <a:txBody>
                    <a:bodyPr/>
                    <a:lstStyle/>
                    <a:p>
                      <a:r>
                        <a:rPr lang="en-US" sz="2200" dirty="0" smtClean="0"/>
                        <a:t>Germany</a:t>
                      </a:r>
                      <a:endParaRPr lang="en-US" sz="2200" dirty="0"/>
                    </a:p>
                  </a:txBody>
                  <a:tcPr marT="45726" marB="45726"/>
                </a:tc>
              </a:tr>
              <a:tr h="439473">
                <a:tc>
                  <a:txBody>
                    <a:bodyPr/>
                    <a:lstStyle/>
                    <a:p>
                      <a:r>
                        <a:rPr lang="en-US" sz="2200" dirty="0" smtClean="0"/>
                        <a:t>Captain Morgan Rum</a:t>
                      </a:r>
                      <a:endParaRPr lang="en-US" sz="2200" dirty="0"/>
                    </a:p>
                  </a:txBody>
                  <a:tcPr marT="45726" marB="45726"/>
                </a:tc>
                <a:tc>
                  <a:txBody>
                    <a:bodyPr/>
                    <a:lstStyle/>
                    <a:p>
                      <a:r>
                        <a:rPr lang="en-US" sz="2200" dirty="0" smtClean="0"/>
                        <a:t>Britain</a:t>
                      </a:r>
                      <a:endParaRPr lang="en-US" sz="2200" dirty="0"/>
                    </a:p>
                  </a:txBody>
                  <a:tcPr marT="45726" marB="45726"/>
                </a:tc>
              </a:tr>
              <a:tr h="439473">
                <a:tc>
                  <a:txBody>
                    <a:bodyPr/>
                    <a:lstStyle/>
                    <a:p>
                      <a:r>
                        <a:rPr lang="en-US" sz="2200" dirty="0" smtClean="0"/>
                        <a:t>Absolut Vodka</a:t>
                      </a:r>
                      <a:endParaRPr lang="en-US" sz="2200" dirty="0"/>
                    </a:p>
                  </a:txBody>
                  <a:tcPr marT="45726" marB="45726"/>
                </a:tc>
                <a:tc>
                  <a:txBody>
                    <a:bodyPr/>
                    <a:lstStyle/>
                    <a:p>
                      <a:r>
                        <a:rPr lang="en-US" sz="2200" dirty="0" smtClean="0"/>
                        <a:t>Sweden</a:t>
                      </a:r>
                      <a:endParaRPr lang="en-US" sz="2200" dirty="0"/>
                    </a:p>
                  </a:txBody>
                  <a:tcPr marT="45726" marB="45726"/>
                </a:tc>
              </a:tr>
              <a:tr h="439473">
                <a:tc>
                  <a:txBody>
                    <a:bodyPr/>
                    <a:lstStyle/>
                    <a:p>
                      <a:r>
                        <a:rPr lang="en-US" sz="2200" dirty="0" smtClean="0"/>
                        <a:t>Godiva chocolate</a:t>
                      </a:r>
                      <a:endParaRPr lang="en-US" sz="2200" dirty="0"/>
                    </a:p>
                  </a:txBody>
                  <a:tcPr marT="45726" marB="45726"/>
                </a:tc>
                <a:tc>
                  <a:txBody>
                    <a:bodyPr/>
                    <a:lstStyle/>
                    <a:p>
                      <a:r>
                        <a:rPr lang="en-US" sz="2200" dirty="0" smtClean="0"/>
                        <a:t>Turkey</a:t>
                      </a:r>
                      <a:endParaRPr lang="en-US" sz="2200" dirty="0"/>
                    </a:p>
                  </a:txBody>
                  <a:tcPr marT="45726" marB="45726"/>
                </a:tc>
              </a:tr>
            </a:tbl>
          </a:graphicData>
        </a:graphic>
      </p:graphicFrame>
      <p:sp>
        <p:nvSpPr>
          <p:cNvPr id="2" name="Footer Placeholder 1"/>
          <p:cNvSpPr>
            <a:spLocks noGrp="1"/>
          </p:cNvSpPr>
          <p:nvPr>
            <p:ph type="ftr" sz="quarter" idx="11"/>
          </p:nvPr>
        </p:nvSpPr>
        <p:spPr/>
        <p:txBody>
          <a:bodyPr/>
          <a:lstStyle/>
          <a:p>
            <a:r>
              <a:rPr lang="en-US"/>
              <a:t>Copyright © 2014 Pearson Education</a:t>
            </a:r>
          </a:p>
        </p:txBody>
      </p:sp>
      <p:sp>
        <p:nvSpPr>
          <p:cNvPr id="9" name="TextBox 8">
            <a:hlinkClick r:id="rId4" action="ppaction://hlinkfile"/>
          </p:cNvPr>
          <p:cNvSpPr txBox="1"/>
          <p:nvPr/>
        </p:nvSpPr>
        <p:spPr>
          <a:xfrm>
            <a:off x="381000" y="1600200"/>
            <a:ext cx="312906" cy="369332"/>
          </a:xfrm>
          <a:prstGeom prst="rect">
            <a:avLst/>
          </a:prstGeom>
          <a:noFill/>
        </p:spPr>
        <p:txBody>
          <a:bodyPr wrap="none" rtlCol="0">
            <a:spAutoFit/>
          </a:bodyPr>
          <a:lstStyle/>
          <a:p>
            <a:r>
              <a:rPr lang="id-ID" dirty="0" smtClean="0">
                <a:hlinkClick r:id="rId5" action="ppaction://hlinkfile"/>
              </a:rPr>
              <a:t>7</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ou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1747" name="Title 1"/>
          <p:cNvSpPr>
            <a:spLocks noGrp="1"/>
          </p:cNvSpPr>
          <p:nvPr>
            <p:ph type="ctrTitle"/>
          </p:nvPr>
        </p:nvSpPr>
        <p:spPr>
          <a:xfrm>
            <a:off x="304800" y="76200"/>
            <a:ext cx="8458200" cy="838200"/>
          </a:xfrm>
        </p:spPr>
        <p:txBody>
          <a:bodyPr/>
          <a:lstStyle/>
          <a:p>
            <a:pPr eaLnBrk="1" hangingPunct="1"/>
            <a:r>
              <a:rPr lang="en-US" sz="3600" b="1" smtClean="0">
                <a:latin typeface="Arial" charset="0"/>
                <a:cs typeface="Arial" charset="0"/>
              </a:rPr>
              <a:t>Nature of Foreign Direct Investment</a:t>
            </a:r>
          </a:p>
        </p:txBody>
      </p:sp>
      <p:sp>
        <p:nvSpPr>
          <p:cNvPr id="31748" name="Subtitle 2"/>
          <p:cNvSpPr>
            <a:spLocks noGrp="1"/>
          </p:cNvSpPr>
          <p:nvPr>
            <p:ph type="subTitle" idx="1"/>
          </p:nvPr>
        </p:nvSpPr>
        <p:spPr>
          <a:xfrm>
            <a:off x="304800" y="1219200"/>
            <a:ext cx="8534400" cy="5029200"/>
          </a:xfrm>
        </p:spPr>
        <p:txBody>
          <a:bodyPr/>
          <a:lstStyle/>
          <a:p>
            <a:pPr marL="231775" indent="-231775" algn="l" eaLnBrk="1" hangingPunct="1">
              <a:buFont typeface="Arial" charset="0"/>
              <a:buChar char="•"/>
            </a:pPr>
            <a:r>
              <a:rPr lang="en-US" sz="2800" dirty="0" smtClean="0">
                <a:solidFill>
                  <a:schemeClr val="tx1"/>
                </a:solidFill>
                <a:latin typeface="Arial" charset="0"/>
              </a:rPr>
              <a:t>The most advanced, expensive, complex, and riskiest entry strategy, involving the establishment of manufacturing plants, marketing subsidiaries, or other facilities abroad.  </a:t>
            </a:r>
          </a:p>
          <a:p>
            <a:pPr marL="231775" indent="-231775" algn="l" eaLnBrk="1" hangingPunct="1">
              <a:buFont typeface="Arial" charset="0"/>
              <a:buChar char="•"/>
            </a:pPr>
            <a:endParaRPr lang="en-US" sz="600" dirty="0" smtClean="0">
              <a:solidFill>
                <a:schemeClr val="tx1"/>
              </a:solidFill>
              <a:latin typeface="Arial" charset="0"/>
            </a:endParaRPr>
          </a:p>
          <a:p>
            <a:pPr marL="231775" indent="-231775" algn="l" eaLnBrk="1" hangingPunct="1">
              <a:buFont typeface="Arial" charset="0"/>
              <a:buChar char="•"/>
            </a:pPr>
            <a:r>
              <a:rPr lang="en-US" sz="2800" dirty="0" smtClean="0">
                <a:solidFill>
                  <a:schemeClr val="tx1"/>
                </a:solidFill>
                <a:latin typeface="Arial" charset="0"/>
              </a:rPr>
              <a:t>Undertaken by firms from both advanced economies and emerging markets. </a:t>
            </a:r>
          </a:p>
          <a:p>
            <a:pPr marL="231775" indent="-231775" algn="l" eaLnBrk="1" hangingPunct="1">
              <a:buFont typeface="Arial" charset="0"/>
              <a:buChar char="•"/>
            </a:pPr>
            <a:endParaRPr lang="en-US" sz="600" dirty="0" smtClean="0">
              <a:solidFill>
                <a:schemeClr val="tx1"/>
              </a:solidFill>
              <a:latin typeface="Arial" charset="0"/>
            </a:endParaRPr>
          </a:p>
          <a:p>
            <a:pPr marL="231775" indent="-231775" algn="l" eaLnBrk="1" hangingPunct="1">
              <a:buFont typeface="Arial" charset="0"/>
              <a:buChar char="•"/>
            </a:pPr>
            <a:r>
              <a:rPr lang="en-US" sz="2800" dirty="0" smtClean="0">
                <a:solidFill>
                  <a:schemeClr val="tx1"/>
                </a:solidFill>
                <a:latin typeface="Arial" charset="0"/>
              </a:rPr>
              <a:t>Target countries are both advanced economies and emerging markets. </a:t>
            </a:r>
          </a:p>
          <a:p>
            <a:pPr marL="231775" indent="-231775" algn="l" eaLnBrk="1" hangingPunct="1">
              <a:buFont typeface="Arial" charset="0"/>
              <a:buChar char="•"/>
            </a:pPr>
            <a:endParaRPr lang="en-US" sz="600" dirty="0" smtClean="0">
              <a:solidFill>
                <a:schemeClr val="tx1"/>
              </a:solidFill>
              <a:latin typeface="Arial" charset="0"/>
            </a:endParaRPr>
          </a:p>
          <a:p>
            <a:pPr marL="231775" indent="-231775" algn="l" eaLnBrk="1" hangingPunct="1">
              <a:buFont typeface="Arial" charset="0"/>
              <a:buChar char="•"/>
            </a:pPr>
            <a:r>
              <a:rPr lang="en-US" sz="2800" dirty="0" smtClean="0">
                <a:solidFill>
                  <a:schemeClr val="tx1"/>
                </a:solidFill>
                <a:latin typeface="Arial" charset="0"/>
              </a:rPr>
              <a:t>Occasionally raises patriotic sentiments among citizens (e.g., </a:t>
            </a:r>
            <a:r>
              <a:rPr lang="en-US" sz="2800" dirty="0" err="1" smtClean="0">
                <a:solidFill>
                  <a:schemeClr val="tx1"/>
                </a:solidFill>
                <a:latin typeface="Arial" charset="0"/>
              </a:rPr>
              <a:t>Haier</a:t>
            </a:r>
            <a:r>
              <a:rPr lang="en-US" sz="2800" dirty="0" smtClean="0">
                <a:solidFill>
                  <a:schemeClr val="tx1"/>
                </a:solidFill>
                <a:latin typeface="Arial" charset="0"/>
              </a:rPr>
              <a:t> and Maytag; Dubai Ports). </a:t>
            </a:r>
          </a:p>
        </p:txBody>
      </p:sp>
      <p:pic>
        <p:nvPicPr>
          <p:cNvPr id="3174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
        <p:nvSpPr>
          <p:cNvPr id="11" name="TextBox 10">
            <a:hlinkClick r:id="rId4" action="ppaction://hlinkfile"/>
          </p:cNvPr>
          <p:cNvSpPr txBox="1"/>
          <p:nvPr/>
        </p:nvSpPr>
        <p:spPr>
          <a:xfrm>
            <a:off x="8792622" y="5943600"/>
            <a:ext cx="351378" cy="369332"/>
          </a:xfrm>
          <a:prstGeom prst="rect">
            <a:avLst/>
          </a:prstGeom>
          <a:noFill/>
        </p:spPr>
        <p:txBody>
          <a:bodyPr wrap="none" rtlCol="0">
            <a:spAutoFit/>
          </a:bodyPr>
          <a:lstStyle/>
          <a:p>
            <a:r>
              <a:rPr lang="id-ID" dirty="0" smtClean="0"/>
              <a:t>D</a:t>
            </a:r>
            <a:endParaRPr lang="id-ID"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ctrTitle"/>
          </p:nvPr>
        </p:nvSpPr>
        <p:spPr>
          <a:xfrm>
            <a:off x="685800" y="76200"/>
            <a:ext cx="7772400" cy="838200"/>
          </a:xfrm>
        </p:spPr>
        <p:txBody>
          <a:bodyPr/>
          <a:lstStyle/>
          <a:p>
            <a:pPr eaLnBrk="1" hangingPunct="1"/>
            <a:r>
              <a:rPr lang="en-US" sz="3200" b="1" smtClean="0">
                <a:latin typeface="Arial" charset="0"/>
                <a:cs typeface="Arial" charset="0"/>
              </a:rPr>
              <a:t>Motives for Foreign Direct Investment</a:t>
            </a:r>
          </a:p>
        </p:txBody>
      </p:sp>
      <p:graphicFrame>
        <p:nvGraphicFramePr>
          <p:cNvPr id="6" name="Table 5"/>
          <p:cNvGraphicFramePr>
            <a:graphicFrameLocks noGrp="1"/>
          </p:cNvGraphicFramePr>
          <p:nvPr/>
        </p:nvGraphicFramePr>
        <p:xfrm>
          <a:off x="357188" y="1366838"/>
          <a:ext cx="8458200" cy="5181600"/>
        </p:xfrm>
        <a:graphic>
          <a:graphicData uri="http://schemas.openxmlformats.org/drawingml/2006/table">
            <a:tbl>
              <a:tblPr/>
              <a:tblGrid>
                <a:gridCol w="2514600"/>
                <a:gridCol w="228600"/>
                <a:gridCol w="2743200"/>
                <a:gridCol w="228600"/>
                <a:gridCol w="274320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charset="0"/>
                          <a:cs typeface="Arial" charset="0"/>
                        </a:rPr>
                        <a:t>Market-</a:t>
                      </a:r>
                      <a:br>
                        <a:rPr kumimoji="0" lang="en-US" sz="2200" b="1" i="0" u="none" strike="noStrike" cap="none" normalizeH="0" baseline="0" dirty="0" smtClean="0">
                          <a:ln>
                            <a:noFill/>
                          </a:ln>
                          <a:solidFill>
                            <a:schemeClr val="tx1"/>
                          </a:solidFill>
                          <a:effectLst/>
                          <a:latin typeface="Arial" charset="0"/>
                          <a:cs typeface="Arial" charset="0"/>
                        </a:rPr>
                      </a:br>
                      <a:r>
                        <a:rPr kumimoji="0" lang="en-US" sz="2200" b="1" i="0" u="none" strike="noStrike" cap="none" normalizeH="0" baseline="0" dirty="0" smtClean="0">
                          <a:ln>
                            <a:noFill/>
                          </a:ln>
                          <a:solidFill>
                            <a:schemeClr val="tx1"/>
                          </a:solidFill>
                          <a:effectLst/>
                          <a:latin typeface="Arial" charset="0"/>
                          <a:cs typeface="Arial" charset="0"/>
                        </a:rPr>
                        <a:t>seeking </a:t>
                      </a:r>
                      <a:br>
                        <a:rPr kumimoji="0" lang="en-US" sz="2200" b="1" i="0" u="none" strike="noStrike" cap="none" normalizeH="0" baseline="0" dirty="0" smtClean="0">
                          <a:ln>
                            <a:noFill/>
                          </a:ln>
                          <a:solidFill>
                            <a:schemeClr val="tx1"/>
                          </a:solidFill>
                          <a:effectLst/>
                          <a:latin typeface="Arial" charset="0"/>
                          <a:cs typeface="Arial" charset="0"/>
                        </a:rPr>
                      </a:br>
                      <a:r>
                        <a:rPr kumimoji="0" lang="en-US" sz="2200" b="1" i="0" u="none" strike="noStrike" cap="none" normalizeH="0" baseline="0" dirty="0" smtClean="0">
                          <a:ln>
                            <a:noFill/>
                          </a:ln>
                          <a:solidFill>
                            <a:schemeClr val="tx1"/>
                          </a:solidFill>
                          <a:effectLst/>
                          <a:latin typeface="Arial" charset="0"/>
                          <a:cs typeface="Arial" charset="0"/>
                        </a:rPr>
                        <a:t>motives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Gain access to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new markets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or opportunities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Follow key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customers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Compete with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key rivals in their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own markets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6D9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charset="0"/>
                          <a:cs typeface="Arial" charset="0"/>
                        </a:rPr>
                        <a:t>Resource- </a:t>
                      </a:r>
                      <a:br>
                        <a:rPr kumimoji="0" lang="en-US" sz="2200" b="1" i="0" u="none" strike="noStrike" cap="none" normalizeH="0" baseline="0" dirty="0" smtClean="0">
                          <a:ln>
                            <a:noFill/>
                          </a:ln>
                          <a:solidFill>
                            <a:schemeClr val="tx1"/>
                          </a:solidFill>
                          <a:effectLst/>
                          <a:latin typeface="Arial" charset="0"/>
                          <a:cs typeface="Arial" charset="0"/>
                        </a:rPr>
                      </a:br>
                      <a:r>
                        <a:rPr kumimoji="0" lang="en-US" sz="2200" b="1" i="0" u="none" strike="noStrike" cap="none" normalizeH="0" baseline="0" dirty="0" smtClean="0">
                          <a:ln>
                            <a:noFill/>
                          </a:ln>
                          <a:solidFill>
                            <a:schemeClr val="tx1"/>
                          </a:solidFill>
                          <a:effectLst/>
                          <a:latin typeface="Arial" charset="0"/>
                          <a:cs typeface="Arial" charset="0"/>
                        </a:rPr>
                        <a:t>or asset-</a:t>
                      </a:r>
                      <a:br>
                        <a:rPr kumimoji="0" lang="en-US" sz="2200" b="1" i="0" u="none" strike="noStrike" cap="none" normalizeH="0" baseline="0" dirty="0" smtClean="0">
                          <a:ln>
                            <a:noFill/>
                          </a:ln>
                          <a:solidFill>
                            <a:schemeClr val="tx1"/>
                          </a:solidFill>
                          <a:effectLst/>
                          <a:latin typeface="Arial" charset="0"/>
                          <a:cs typeface="Arial" charset="0"/>
                        </a:rPr>
                      </a:br>
                      <a:r>
                        <a:rPr kumimoji="0" lang="en-US" sz="2200" b="1" i="0" u="none" strike="noStrike" cap="none" normalizeH="0" baseline="0" dirty="0" smtClean="0">
                          <a:ln>
                            <a:noFill/>
                          </a:ln>
                          <a:solidFill>
                            <a:schemeClr val="tx1"/>
                          </a:solidFill>
                          <a:effectLst/>
                          <a:latin typeface="Arial" charset="0"/>
                          <a:cs typeface="Arial" charset="0"/>
                        </a:rPr>
                        <a:t>seeking motives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Access raw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materials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Gain access to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knowledge 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other assets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Access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technological and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managerial know-</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how available in a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key market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charset="0"/>
                          <a:cs typeface="Arial" charset="0"/>
                        </a:rPr>
                        <a:t>Efficiency-</a:t>
                      </a:r>
                      <a:br>
                        <a:rPr kumimoji="0" lang="en-US" sz="2200" b="1" i="0" u="none" strike="noStrike" cap="none" normalizeH="0" baseline="0" dirty="0" smtClean="0">
                          <a:ln>
                            <a:noFill/>
                          </a:ln>
                          <a:solidFill>
                            <a:schemeClr val="tx1"/>
                          </a:solidFill>
                          <a:effectLst/>
                          <a:latin typeface="Arial" charset="0"/>
                          <a:cs typeface="Arial" charset="0"/>
                        </a:rPr>
                      </a:br>
                      <a:r>
                        <a:rPr kumimoji="0" lang="en-US" sz="2200" b="1" i="0" u="none" strike="noStrike" cap="none" normalizeH="0" baseline="0" dirty="0" smtClean="0">
                          <a:ln>
                            <a:noFill/>
                          </a:ln>
                          <a:solidFill>
                            <a:schemeClr val="tx1"/>
                          </a:solidFill>
                          <a:effectLst/>
                          <a:latin typeface="Arial" charset="0"/>
                          <a:cs typeface="Arial" charset="0"/>
                        </a:rPr>
                        <a:t>seeking </a:t>
                      </a:r>
                      <a:br>
                        <a:rPr kumimoji="0" lang="en-US" sz="2200" b="1" i="0" u="none" strike="noStrike" cap="none" normalizeH="0" baseline="0" dirty="0" smtClean="0">
                          <a:ln>
                            <a:noFill/>
                          </a:ln>
                          <a:solidFill>
                            <a:schemeClr val="tx1"/>
                          </a:solidFill>
                          <a:effectLst/>
                          <a:latin typeface="Arial" charset="0"/>
                          <a:cs typeface="Arial" charset="0"/>
                        </a:rPr>
                      </a:br>
                      <a:r>
                        <a:rPr kumimoji="0" lang="en-US" sz="2200" b="1" i="0" u="none" strike="noStrike" cap="none" normalizeH="0" baseline="0" dirty="0" smtClean="0">
                          <a:ln>
                            <a:noFill/>
                          </a:ln>
                          <a:solidFill>
                            <a:schemeClr val="tx1"/>
                          </a:solidFill>
                          <a:effectLst/>
                          <a:latin typeface="Arial" charset="0"/>
                          <a:cs typeface="Arial" charset="0"/>
                        </a:rPr>
                        <a:t>motives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Reduce sourcing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and production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costs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Locate production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near customers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Take advantage of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government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incentives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charset="0"/>
                          <a:cs typeface="Arial" charset="0"/>
                        </a:rPr>
                        <a:t>• Avoid trade   </a:t>
                      </a:r>
                      <a:br>
                        <a:rPr kumimoji="0" lang="en-US" sz="2200" b="0" i="0" u="none" strike="noStrike" cap="none" normalizeH="0" baseline="0" dirty="0" smtClean="0">
                          <a:ln>
                            <a:noFill/>
                          </a:ln>
                          <a:solidFill>
                            <a:schemeClr val="tx1"/>
                          </a:solidFill>
                          <a:effectLst/>
                          <a:latin typeface="Arial" charset="0"/>
                          <a:cs typeface="Arial" charset="0"/>
                        </a:rPr>
                      </a:br>
                      <a:r>
                        <a:rPr kumimoji="0" lang="en-US" sz="2200" b="0" i="0" u="none" strike="noStrike" cap="none" normalizeH="0" baseline="0" dirty="0" smtClean="0">
                          <a:ln>
                            <a:noFill/>
                          </a:ln>
                          <a:solidFill>
                            <a:schemeClr val="tx1"/>
                          </a:solidFill>
                          <a:effectLst/>
                          <a:latin typeface="Arial" charset="0"/>
                          <a:cs typeface="Arial" charset="0"/>
                        </a:rPr>
                        <a:t>  barriers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7E4BD"/>
                    </a:solidFill>
                  </a:tcPr>
                </a:tc>
              </a:tr>
            </a:tbl>
          </a:graphicData>
        </a:graphic>
      </p:graphicFrame>
      <p:sp>
        <p:nvSpPr>
          <p:cNvPr id="5" name="Rectangle 4"/>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3795"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Market-Seeking Motives</a:t>
            </a:r>
          </a:p>
        </p:txBody>
      </p:sp>
      <p:sp>
        <p:nvSpPr>
          <p:cNvPr id="33796" name="Subtitle 2"/>
          <p:cNvSpPr>
            <a:spLocks noGrp="1"/>
          </p:cNvSpPr>
          <p:nvPr>
            <p:ph type="subTitle" idx="1"/>
          </p:nvPr>
        </p:nvSpPr>
        <p:spPr>
          <a:xfrm>
            <a:off x="120650" y="1216025"/>
            <a:ext cx="8839200" cy="5029200"/>
          </a:xfrm>
        </p:spPr>
        <p:txBody>
          <a:bodyPr/>
          <a:lstStyle/>
          <a:p>
            <a:pPr marL="231775" indent="-231775" algn="l" eaLnBrk="1" hangingPunct="1">
              <a:buFont typeface="Arial" charset="0"/>
              <a:buChar char="•"/>
            </a:pPr>
            <a:r>
              <a:rPr lang="en-US" sz="2800" b="1" smtClean="0">
                <a:solidFill>
                  <a:schemeClr val="tx1"/>
                </a:solidFill>
                <a:latin typeface="Arial" charset="0"/>
              </a:rPr>
              <a:t>Gain access to new markets or opportunities</a:t>
            </a:r>
            <a:r>
              <a:rPr lang="en-US" sz="2800" smtClean="0">
                <a:solidFill>
                  <a:schemeClr val="tx1"/>
                </a:solidFill>
                <a:latin typeface="Arial" charset="0"/>
              </a:rPr>
              <a:t>.  The existence of a large market motivates many firms to produce goods at or near customer locations. Boeing, Coca-Cola, IBM, McDonald's, and Toyota all generate more sales abroad than they do at home. </a:t>
            </a:r>
          </a:p>
          <a:p>
            <a:pPr marL="231775" indent="-231775" algn="l" eaLnBrk="1" hangingPunct="1">
              <a:buFont typeface="Arial" charset="0"/>
              <a:buChar char="•"/>
            </a:pPr>
            <a:endParaRPr lang="en-US" sz="8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Follow key customers</a:t>
            </a:r>
            <a:r>
              <a:rPr lang="en-US" sz="2800" smtClean="0">
                <a:solidFill>
                  <a:schemeClr val="tx1"/>
                </a:solidFill>
                <a:latin typeface="Arial" charset="0"/>
              </a:rPr>
              <a:t>.  Firms often follow their key customers abroad to preempt other vendors from servicing them.  E.g., Tradegar Industries supplies the plastic that its customer Procter &amp; Gamble uses to make disposable diapers.  When P&amp;G built a plant in China, Tradegar established production there too.</a:t>
            </a:r>
            <a:r>
              <a:rPr lang="en-US" sz="2700" smtClean="0">
                <a:solidFill>
                  <a:schemeClr val="tx1"/>
                </a:solidFill>
                <a:latin typeface="Arial" charset="0"/>
              </a:rPr>
              <a:t> </a:t>
            </a:r>
          </a:p>
        </p:txBody>
      </p:sp>
      <p:pic>
        <p:nvPicPr>
          <p:cNvPr id="3379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152400" y="4191000"/>
            <a:ext cx="381000" cy="369332"/>
          </a:xfrm>
          <a:prstGeom prst="rect">
            <a:avLst/>
          </a:prstGeom>
          <a:noFill/>
        </p:spPr>
        <p:txBody>
          <a:bodyPr wrap="square" rtlCol="0">
            <a:spAutoFit/>
          </a:bodyPr>
          <a:lstStyle/>
          <a:p>
            <a:r>
              <a:rPr lang="id-ID" dirty="0" smtClean="0"/>
              <a:t>P</a:t>
            </a:r>
            <a:endParaRPr lang="id-ID" dirty="0"/>
          </a:p>
        </p:txBody>
      </p:sp>
      <p:sp>
        <p:nvSpPr>
          <p:cNvPr id="11" name="TextBox 10">
            <a:hlinkClick r:id="rId4" action="ppaction://hlinkfile"/>
          </p:cNvPr>
          <p:cNvSpPr txBox="1"/>
          <p:nvPr/>
        </p:nvSpPr>
        <p:spPr>
          <a:xfrm>
            <a:off x="8472021" y="4648200"/>
            <a:ext cx="671979" cy="369332"/>
          </a:xfrm>
          <a:prstGeom prst="rect">
            <a:avLst/>
          </a:prstGeom>
          <a:noFill/>
        </p:spPr>
        <p:txBody>
          <a:bodyPr wrap="none" rtlCol="0">
            <a:spAutoFit/>
          </a:bodyPr>
          <a:lstStyle/>
          <a:p>
            <a:r>
              <a:rPr lang="id-ID" dirty="0" smtClean="0"/>
              <a:t>P&amp;G</a:t>
            </a:r>
            <a:endParaRPr lang="id-ID"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TotalTime>
  <Words>3327</Words>
  <Application>Microsoft Office PowerPoint</Application>
  <PresentationFormat>On-screen Show (4:3)</PresentationFormat>
  <Paragraphs>207</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Custom Design</vt:lpstr>
      <vt:lpstr>Slide 1</vt:lpstr>
      <vt:lpstr>Slide 2</vt:lpstr>
      <vt:lpstr>Slide 3</vt:lpstr>
      <vt:lpstr>FDI and Collaborative Ventures</vt:lpstr>
      <vt:lpstr>Examples of FDI</vt:lpstr>
      <vt:lpstr>Name the location of each brand</vt:lpstr>
      <vt:lpstr>Nature of Foreign Direct Investment</vt:lpstr>
      <vt:lpstr>Motives for Foreign Direct Investment</vt:lpstr>
      <vt:lpstr>Market-Seeking Motives</vt:lpstr>
      <vt:lpstr>Market-Seeking Motives (cont’d)</vt:lpstr>
      <vt:lpstr>Resource or Asset-Seeking Motives</vt:lpstr>
      <vt:lpstr>Resource Seeking Motives</vt:lpstr>
      <vt:lpstr>Efficiency Seeking Motives</vt:lpstr>
      <vt:lpstr>Efficiency Seeking Motives (cont’d)</vt:lpstr>
      <vt:lpstr>Key Features of Foreign Direct Investment</vt:lpstr>
      <vt:lpstr>Service Multinationals</vt:lpstr>
      <vt:lpstr>Leading Destinations for FDI</vt:lpstr>
      <vt:lpstr>Factors Relevant to Selecting Locations for FDI</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dc:creator>
  <cp:lastModifiedBy>admin</cp:lastModifiedBy>
  <cp:revision>128</cp:revision>
  <dcterms:created xsi:type="dcterms:W3CDTF">2010-11-01T17:51:55Z</dcterms:created>
  <dcterms:modified xsi:type="dcterms:W3CDTF">2013-11-12T03:50:24Z</dcterms:modified>
</cp:coreProperties>
</file>