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2"/>
  </p:notesMasterIdLst>
  <p:handoutMasterIdLst>
    <p:handoutMasterId r:id="rId23"/>
  </p:handoutMasterIdLst>
  <p:sldIdLst>
    <p:sldId id="256" r:id="rId2"/>
    <p:sldId id="257" r:id="rId3"/>
    <p:sldId id="258" r:id="rId4"/>
    <p:sldId id="259" r:id="rId5"/>
    <p:sldId id="264" r:id="rId6"/>
    <p:sldId id="260" r:id="rId7"/>
    <p:sldId id="261" r:id="rId8"/>
    <p:sldId id="265" r:id="rId9"/>
    <p:sldId id="266" r:id="rId10"/>
    <p:sldId id="271" r:id="rId11"/>
    <p:sldId id="263" r:id="rId12"/>
    <p:sldId id="267" r:id="rId13"/>
    <p:sldId id="268" r:id="rId14"/>
    <p:sldId id="270" r:id="rId15"/>
    <p:sldId id="269" r:id="rId16"/>
    <p:sldId id="272" r:id="rId17"/>
    <p:sldId id="273" r:id="rId18"/>
    <p:sldId id="274" r:id="rId19"/>
    <p:sldId id="275" r:id="rId20"/>
    <p:sldId id="26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578"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5B1A4FF-D425-4791-9407-66717904D479}" type="datetimeFigureOut">
              <a:rPr lang="en-US" smtClean="0"/>
              <a:t>1/7/2014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20</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13C820B-439A-47B1-B377-BE97A71412AF}" type="slidenum">
              <a:rPr lang="en-US" smtClean="0"/>
              <a:t>‹#›</a:t>
            </a:fld>
            <a:endParaRPr lang="en-US"/>
          </a:p>
        </p:txBody>
      </p:sp>
    </p:spTree>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B7829A-F533-4A3C-83E5-B7BA2ED2FF53}" type="datetimeFigureOut">
              <a:rPr lang="en-US" smtClean="0"/>
              <a:pPr/>
              <a:t>1/7/2014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20</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66F5DC-21AF-4EE6-883C-F53D887A2185}" type="slidenum">
              <a:rPr lang="en-US" smtClean="0"/>
              <a:pPr/>
              <a:t>‹#›</a:t>
            </a:fld>
            <a:endParaRPr lang="en-US"/>
          </a:p>
        </p:txBody>
      </p:sp>
    </p:spTree>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7" name="Footer Placeholder 6"/>
          <p:cNvSpPr>
            <a:spLocks noGrp="1"/>
          </p:cNvSpPr>
          <p:nvPr>
            <p:ph type="ftr" sz="quarter" idx="11"/>
          </p:nvPr>
        </p:nvSpPr>
        <p:spPr/>
        <p:txBody>
          <a:bodyPr/>
          <a:lstStyle/>
          <a:p>
            <a:r>
              <a:rPr lang="en-US" smtClean="0"/>
              <a:t>20</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r>
              <a:rPr lang="en-US" smtClean="0"/>
              <a:t>20</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Footer Placeholder 3"/>
          <p:cNvSpPr>
            <a:spLocks noGrp="1"/>
          </p:cNvSpPr>
          <p:nvPr>
            <p:ph type="ftr" sz="quarter" idx="10"/>
          </p:nvPr>
        </p:nvSpPr>
        <p:spPr/>
        <p:txBody>
          <a:bodyPr/>
          <a:lstStyle/>
          <a:p>
            <a:r>
              <a:rPr lang="en-US" smtClean="0"/>
              <a:t>20</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smtClean="0"/>
          </a:p>
        </p:txBody>
      </p:sp>
      <p:sp>
        <p:nvSpPr>
          <p:cNvPr id="7" name="Footer Placeholder 6"/>
          <p:cNvSpPr>
            <a:spLocks noGrp="1"/>
          </p:cNvSpPr>
          <p:nvPr>
            <p:ph type="ftr" sz="quarter" idx="11"/>
          </p:nvPr>
        </p:nvSpPr>
        <p:spPr/>
        <p:txBody>
          <a:bodyPr/>
          <a:lstStyle/>
          <a:p>
            <a:r>
              <a:rPr lang="en-US" smtClean="0"/>
              <a:t>20</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US" smtClean="0"/>
              <a:t>The scale applies to each outcome indicator in above example</a:t>
            </a:r>
          </a:p>
          <a:p>
            <a:pPr eaLnBrk="1" hangingPunct="1"/>
            <a:r>
              <a:rPr lang="en-US" smtClean="0"/>
              <a:t>	ie. WBC count  would be rated at a “1” since it is &lt;1.0K and the differential cannot be measured</a:t>
            </a:r>
          </a:p>
        </p:txBody>
      </p:sp>
      <p:sp>
        <p:nvSpPr>
          <p:cNvPr id="7" name="Footer Placeholder 6"/>
          <p:cNvSpPr>
            <a:spLocks noGrp="1"/>
          </p:cNvSpPr>
          <p:nvPr>
            <p:ph type="ftr" sz="quarter" idx="11"/>
          </p:nvPr>
        </p:nvSpPr>
        <p:spPr/>
        <p:txBody>
          <a:bodyPr/>
          <a:lstStyle/>
          <a:p>
            <a:r>
              <a:rPr lang="en-US" smtClean="0"/>
              <a:t>20</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r>
              <a:rPr lang="en-US" dirty="0" smtClean="0"/>
              <a:t>Other NOC outcome labels that may apply are:</a:t>
            </a:r>
          </a:p>
          <a:p>
            <a:pPr eaLnBrk="1" hangingPunct="1"/>
            <a:r>
              <a:rPr lang="en-US" dirty="0" smtClean="0"/>
              <a:t>	Wound healing primary Intention</a:t>
            </a:r>
          </a:p>
          <a:p>
            <a:pPr eaLnBrk="1" hangingPunct="1"/>
            <a:r>
              <a:rPr lang="en-US" dirty="0" smtClean="0"/>
              <a:t>	Knowledge: infection control</a:t>
            </a:r>
          </a:p>
          <a:p>
            <a:pPr eaLnBrk="1" hangingPunct="1"/>
            <a:r>
              <a:rPr lang="en-US" dirty="0" smtClean="0"/>
              <a:t>  </a:t>
            </a:r>
          </a:p>
        </p:txBody>
      </p:sp>
      <p:sp>
        <p:nvSpPr>
          <p:cNvPr id="7" name="Footer Placeholder 6"/>
          <p:cNvSpPr>
            <a:spLocks noGrp="1"/>
          </p:cNvSpPr>
          <p:nvPr>
            <p:ph type="ftr" sz="quarter" idx="11"/>
          </p:nvPr>
        </p:nvSpPr>
        <p:spPr/>
        <p:txBody>
          <a:bodyPr/>
          <a:lstStyle/>
          <a:p>
            <a:r>
              <a:rPr lang="en-US" smtClean="0"/>
              <a:t>20</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smtClean="0"/>
          </a:p>
        </p:txBody>
      </p:sp>
      <p:sp>
        <p:nvSpPr>
          <p:cNvPr id="7" name="Footer Placeholder 6"/>
          <p:cNvSpPr>
            <a:spLocks noGrp="1"/>
          </p:cNvSpPr>
          <p:nvPr>
            <p:ph type="ftr" sz="quarter" idx="11"/>
          </p:nvPr>
        </p:nvSpPr>
        <p:spPr/>
        <p:txBody>
          <a:bodyPr/>
          <a:lstStyle/>
          <a:p>
            <a:r>
              <a:rPr lang="en-US" smtClean="0"/>
              <a:t>20</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0FC2E02-2681-4960-8EC7-FB48C2D5BE84}" type="datetime1">
              <a:rPr lang="en-US" smtClean="0"/>
              <a:t>1/7/2014</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en-US" smtClean="0"/>
              <a:t>20</a:t>
            </a: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25C6CFB-A462-4B03-B48C-FCE5350461C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73E21B3-12DF-4032-98B0-D9F3E42D2842}" type="datetime1">
              <a:rPr lang="en-US" smtClean="0"/>
              <a:t>1/7/2014</a:t>
            </a:fld>
            <a:endParaRPr lang="en-US"/>
          </a:p>
        </p:txBody>
      </p:sp>
      <p:sp>
        <p:nvSpPr>
          <p:cNvPr id="5" name="Footer Placeholder 4"/>
          <p:cNvSpPr>
            <a:spLocks noGrp="1"/>
          </p:cNvSpPr>
          <p:nvPr>
            <p:ph type="ftr" sz="quarter" idx="11"/>
          </p:nvPr>
        </p:nvSpPr>
        <p:spPr/>
        <p:txBody>
          <a:bodyPr/>
          <a:lstStyle/>
          <a:p>
            <a:r>
              <a:rPr lang="en-US" smtClean="0"/>
              <a:t>20</a:t>
            </a:r>
            <a:endParaRPr lang="en-US"/>
          </a:p>
        </p:txBody>
      </p:sp>
      <p:sp>
        <p:nvSpPr>
          <p:cNvPr id="6" name="Slide Number Placeholder 5"/>
          <p:cNvSpPr>
            <a:spLocks noGrp="1"/>
          </p:cNvSpPr>
          <p:nvPr>
            <p:ph type="sldNum" sz="quarter" idx="12"/>
          </p:nvPr>
        </p:nvSpPr>
        <p:spPr/>
        <p:txBody>
          <a:bodyPr/>
          <a:lstStyle/>
          <a:p>
            <a:fld id="{225C6CFB-A462-4B03-B48C-FCE5350461C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E7D4DCC-C7DB-4509-B821-ADA4846FB07B}" type="datetime1">
              <a:rPr lang="en-US" smtClean="0"/>
              <a:t>1/7/2014</a:t>
            </a:fld>
            <a:endParaRPr lang="en-US"/>
          </a:p>
        </p:txBody>
      </p:sp>
      <p:sp>
        <p:nvSpPr>
          <p:cNvPr id="5" name="Footer Placeholder 4"/>
          <p:cNvSpPr>
            <a:spLocks noGrp="1"/>
          </p:cNvSpPr>
          <p:nvPr>
            <p:ph type="ftr" sz="quarter" idx="11"/>
          </p:nvPr>
        </p:nvSpPr>
        <p:spPr/>
        <p:txBody>
          <a:bodyPr/>
          <a:lstStyle/>
          <a:p>
            <a:r>
              <a:rPr lang="en-US" smtClean="0"/>
              <a:t>20</a:t>
            </a:r>
            <a:endParaRPr lang="en-US"/>
          </a:p>
        </p:txBody>
      </p:sp>
      <p:sp>
        <p:nvSpPr>
          <p:cNvPr id="6" name="Slide Number Placeholder 5"/>
          <p:cNvSpPr>
            <a:spLocks noGrp="1"/>
          </p:cNvSpPr>
          <p:nvPr>
            <p:ph type="sldNum" sz="quarter" idx="12"/>
          </p:nvPr>
        </p:nvSpPr>
        <p:spPr/>
        <p:txBody>
          <a:bodyPr/>
          <a:lstStyle/>
          <a:p>
            <a:fld id="{225C6CFB-A462-4B03-B48C-FCE5350461C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449580B-0837-4EAD-82D5-7F6B2D857C7F}" type="datetime1">
              <a:rPr lang="en-US" smtClean="0"/>
              <a:t>1/7/2014</a:t>
            </a:fld>
            <a:endParaRPr lang="en-US"/>
          </a:p>
        </p:txBody>
      </p:sp>
      <p:sp>
        <p:nvSpPr>
          <p:cNvPr id="9" name="Slide Number Placeholder 8"/>
          <p:cNvSpPr>
            <a:spLocks noGrp="1"/>
          </p:cNvSpPr>
          <p:nvPr>
            <p:ph type="sldNum" sz="quarter" idx="15"/>
          </p:nvPr>
        </p:nvSpPr>
        <p:spPr/>
        <p:txBody>
          <a:bodyPr rtlCol="0"/>
          <a:lstStyle/>
          <a:p>
            <a:fld id="{225C6CFB-A462-4B03-B48C-FCE5350461C4}" type="slidenum">
              <a:rPr lang="en-US" smtClean="0"/>
              <a:pPr/>
              <a:t>‹#›</a:t>
            </a:fld>
            <a:endParaRPr lang="en-US"/>
          </a:p>
        </p:txBody>
      </p:sp>
      <p:sp>
        <p:nvSpPr>
          <p:cNvPr id="10" name="Footer Placeholder 9"/>
          <p:cNvSpPr>
            <a:spLocks noGrp="1"/>
          </p:cNvSpPr>
          <p:nvPr>
            <p:ph type="ftr" sz="quarter" idx="16"/>
          </p:nvPr>
        </p:nvSpPr>
        <p:spPr/>
        <p:txBody>
          <a:bodyPr rtlCol="0"/>
          <a:lstStyle/>
          <a:p>
            <a:r>
              <a:rPr lang="en-US" smtClean="0"/>
              <a:t>20</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28E2958A-4E03-4FFF-9A69-6F4AC34B7022}" type="datetime1">
              <a:rPr lang="en-US" smtClean="0"/>
              <a:t>1/7/2014</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en-US" smtClean="0"/>
              <a:t>20</a:t>
            </a: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25C6CFB-A462-4B03-B48C-FCE5350461C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6AB03DF-BD83-4318-8DB8-C04515A92D81}" type="datetime1">
              <a:rPr lang="en-US" smtClean="0"/>
              <a:t>1/7/2014</a:t>
            </a:fld>
            <a:endParaRPr lang="en-US"/>
          </a:p>
        </p:txBody>
      </p:sp>
      <p:sp>
        <p:nvSpPr>
          <p:cNvPr id="6" name="Footer Placeholder 5"/>
          <p:cNvSpPr>
            <a:spLocks noGrp="1"/>
          </p:cNvSpPr>
          <p:nvPr>
            <p:ph type="ftr" sz="quarter" idx="11"/>
          </p:nvPr>
        </p:nvSpPr>
        <p:spPr/>
        <p:txBody>
          <a:bodyPr/>
          <a:lstStyle/>
          <a:p>
            <a:r>
              <a:rPr lang="en-US" smtClean="0"/>
              <a:t>20</a:t>
            </a:r>
            <a:endParaRPr lang="en-US"/>
          </a:p>
        </p:txBody>
      </p:sp>
      <p:sp>
        <p:nvSpPr>
          <p:cNvPr id="7" name="Slide Number Placeholder 6"/>
          <p:cNvSpPr>
            <a:spLocks noGrp="1"/>
          </p:cNvSpPr>
          <p:nvPr>
            <p:ph type="sldNum" sz="quarter" idx="12"/>
          </p:nvPr>
        </p:nvSpPr>
        <p:spPr/>
        <p:txBody>
          <a:bodyPr/>
          <a:lstStyle/>
          <a:p>
            <a:fld id="{225C6CFB-A462-4B03-B48C-FCE5350461C4}"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194ADC7-A652-4A02-8CD3-4377ED0ADABE}" type="datetime1">
              <a:rPr lang="en-US" smtClean="0"/>
              <a:t>1/7/2014</a:t>
            </a:fld>
            <a:endParaRPr lang="en-US"/>
          </a:p>
        </p:txBody>
      </p:sp>
      <p:sp>
        <p:nvSpPr>
          <p:cNvPr id="8" name="Footer Placeholder 7"/>
          <p:cNvSpPr>
            <a:spLocks noGrp="1"/>
          </p:cNvSpPr>
          <p:nvPr>
            <p:ph type="ftr" sz="quarter" idx="11"/>
          </p:nvPr>
        </p:nvSpPr>
        <p:spPr/>
        <p:txBody>
          <a:bodyPr/>
          <a:lstStyle/>
          <a:p>
            <a:r>
              <a:rPr lang="en-US" smtClean="0"/>
              <a:t>20</a:t>
            </a:r>
            <a:endParaRPr lang="en-US"/>
          </a:p>
        </p:txBody>
      </p:sp>
      <p:sp>
        <p:nvSpPr>
          <p:cNvPr id="9" name="Slide Number Placeholder 8"/>
          <p:cNvSpPr>
            <a:spLocks noGrp="1"/>
          </p:cNvSpPr>
          <p:nvPr>
            <p:ph type="sldNum" sz="quarter" idx="12"/>
          </p:nvPr>
        </p:nvSpPr>
        <p:spPr/>
        <p:txBody>
          <a:bodyPr/>
          <a:lstStyle/>
          <a:p>
            <a:fld id="{225C6CFB-A462-4B03-B48C-FCE5350461C4}"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3C9F141-F856-49D7-B243-E0957DF22707}" type="datetime1">
              <a:rPr lang="en-US" smtClean="0"/>
              <a:t>1/7/2014</a:t>
            </a:fld>
            <a:endParaRPr lang="en-US"/>
          </a:p>
        </p:txBody>
      </p:sp>
      <p:sp>
        <p:nvSpPr>
          <p:cNvPr id="7" name="Slide Number Placeholder 6"/>
          <p:cNvSpPr>
            <a:spLocks noGrp="1"/>
          </p:cNvSpPr>
          <p:nvPr>
            <p:ph type="sldNum" sz="quarter" idx="11"/>
          </p:nvPr>
        </p:nvSpPr>
        <p:spPr/>
        <p:txBody>
          <a:bodyPr rtlCol="0"/>
          <a:lstStyle/>
          <a:p>
            <a:fld id="{225C6CFB-A462-4B03-B48C-FCE5350461C4}" type="slidenum">
              <a:rPr lang="en-US" smtClean="0"/>
              <a:pPr/>
              <a:t>‹#›</a:t>
            </a:fld>
            <a:endParaRPr lang="en-US"/>
          </a:p>
        </p:txBody>
      </p:sp>
      <p:sp>
        <p:nvSpPr>
          <p:cNvPr id="8" name="Footer Placeholder 7"/>
          <p:cNvSpPr>
            <a:spLocks noGrp="1"/>
          </p:cNvSpPr>
          <p:nvPr>
            <p:ph type="ftr" sz="quarter" idx="12"/>
          </p:nvPr>
        </p:nvSpPr>
        <p:spPr/>
        <p:txBody>
          <a:bodyPr rtlCol="0"/>
          <a:lstStyle/>
          <a:p>
            <a:r>
              <a:rPr lang="en-US" smtClean="0"/>
              <a:t>20</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D31463-2C44-404C-AC90-259E113F0D76}" type="datetime1">
              <a:rPr lang="en-US" smtClean="0"/>
              <a:t>1/7/2014</a:t>
            </a:fld>
            <a:endParaRPr lang="en-US"/>
          </a:p>
        </p:txBody>
      </p:sp>
      <p:sp>
        <p:nvSpPr>
          <p:cNvPr id="3" name="Footer Placeholder 2"/>
          <p:cNvSpPr>
            <a:spLocks noGrp="1"/>
          </p:cNvSpPr>
          <p:nvPr>
            <p:ph type="ftr" sz="quarter" idx="11"/>
          </p:nvPr>
        </p:nvSpPr>
        <p:spPr/>
        <p:txBody>
          <a:bodyPr/>
          <a:lstStyle/>
          <a:p>
            <a:r>
              <a:rPr lang="en-US" smtClean="0"/>
              <a:t>20</a:t>
            </a:r>
            <a:endParaRPr lang="en-US"/>
          </a:p>
        </p:txBody>
      </p:sp>
      <p:sp>
        <p:nvSpPr>
          <p:cNvPr id="4" name="Slide Number Placeholder 3"/>
          <p:cNvSpPr>
            <a:spLocks noGrp="1"/>
          </p:cNvSpPr>
          <p:nvPr>
            <p:ph type="sldNum" sz="quarter" idx="12"/>
          </p:nvPr>
        </p:nvSpPr>
        <p:spPr/>
        <p:txBody>
          <a:bodyPr/>
          <a:lstStyle/>
          <a:p>
            <a:fld id="{225C6CFB-A462-4B03-B48C-FCE5350461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36E3319-9AEF-40B0-8620-F2D876762EB4}" type="datetime1">
              <a:rPr lang="en-US" smtClean="0"/>
              <a:t>1/7/2014</a:t>
            </a:fld>
            <a:endParaRPr lang="en-US"/>
          </a:p>
        </p:txBody>
      </p:sp>
      <p:sp>
        <p:nvSpPr>
          <p:cNvPr id="22" name="Slide Number Placeholder 21"/>
          <p:cNvSpPr>
            <a:spLocks noGrp="1"/>
          </p:cNvSpPr>
          <p:nvPr>
            <p:ph type="sldNum" sz="quarter" idx="15"/>
          </p:nvPr>
        </p:nvSpPr>
        <p:spPr/>
        <p:txBody>
          <a:bodyPr rtlCol="0"/>
          <a:lstStyle/>
          <a:p>
            <a:fld id="{225C6CFB-A462-4B03-B48C-FCE5350461C4}" type="slidenum">
              <a:rPr lang="en-US" smtClean="0"/>
              <a:pPr/>
              <a:t>‹#›</a:t>
            </a:fld>
            <a:endParaRPr lang="en-US"/>
          </a:p>
        </p:txBody>
      </p:sp>
      <p:sp>
        <p:nvSpPr>
          <p:cNvPr id="23" name="Footer Placeholder 22"/>
          <p:cNvSpPr>
            <a:spLocks noGrp="1"/>
          </p:cNvSpPr>
          <p:nvPr>
            <p:ph type="ftr" sz="quarter" idx="16"/>
          </p:nvPr>
        </p:nvSpPr>
        <p:spPr/>
        <p:txBody>
          <a:bodyPr rtlCol="0"/>
          <a:lstStyle/>
          <a:p>
            <a:r>
              <a:rPr lang="en-US" smtClean="0"/>
              <a:t>20</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7CFCA3A-CF1E-4EC8-A140-1C4125A5A42E}" type="datetime1">
              <a:rPr lang="en-US" smtClean="0"/>
              <a:t>1/7/2014</a:t>
            </a:fld>
            <a:endParaRPr lang="en-US"/>
          </a:p>
        </p:txBody>
      </p:sp>
      <p:sp>
        <p:nvSpPr>
          <p:cNvPr id="18" name="Slide Number Placeholder 17"/>
          <p:cNvSpPr>
            <a:spLocks noGrp="1"/>
          </p:cNvSpPr>
          <p:nvPr>
            <p:ph type="sldNum" sz="quarter" idx="11"/>
          </p:nvPr>
        </p:nvSpPr>
        <p:spPr/>
        <p:txBody>
          <a:bodyPr rtlCol="0"/>
          <a:lstStyle/>
          <a:p>
            <a:fld id="{225C6CFB-A462-4B03-B48C-FCE5350461C4}" type="slidenum">
              <a:rPr lang="en-US" smtClean="0"/>
              <a:pPr/>
              <a:t>‹#›</a:t>
            </a:fld>
            <a:endParaRPr lang="en-US"/>
          </a:p>
        </p:txBody>
      </p:sp>
      <p:sp>
        <p:nvSpPr>
          <p:cNvPr id="21" name="Footer Placeholder 20"/>
          <p:cNvSpPr>
            <a:spLocks noGrp="1"/>
          </p:cNvSpPr>
          <p:nvPr>
            <p:ph type="ftr" sz="quarter" idx="12"/>
          </p:nvPr>
        </p:nvSpPr>
        <p:spPr/>
        <p:txBody>
          <a:bodyPr rtlCol="0"/>
          <a:lstStyle/>
          <a:p>
            <a:r>
              <a:rPr lang="en-US" smtClean="0"/>
              <a:t>20</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216B943-4E92-4F5A-B153-A019F14C9EE5}" type="datetime1">
              <a:rPr lang="en-US" smtClean="0"/>
              <a:t>1/7/2014</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en-US" smtClean="0"/>
              <a:t>20</a:t>
            </a: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25C6CFB-A462-4B03-B48C-FCE5350461C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file:///D:\my%20documents\ARMNEW.pcx"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medicaldictionary.thefreedictionary.com9/" TargetMode="External"/><Relationship Id="rId2" Type="http://schemas.openxmlformats.org/officeDocument/2006/relationships/hyperlink" Target="http://www.nursing.uiowa.edu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endParaRPr lang="en-US" dirty="0"/>
          </a:p>
        </p:txBody>
      </p:sp>
      <p:sp>
        <p:nvSpPr>
          <p:cNvPr id="3" name="Subtitle 2"/>
          <p:cNvSpPr>
            <a:spLocks noGrp="1"/>
          </p:cNvSpPr>
          <p:nvPr>
            <p:ph type="subTitle" idx="1"/>
          </p:nvPr>
        </p:nvSpPr>
        <p:spPr/>
        <p:txBody>
          <a:bodyPr/>
          <a:lstStyle/>
          <a:p>
            <a:endParaRPr lang="en-US" dirty="0" smtClean="0"/>
          </a:p>
          <a:p>
            <a:endParaRPr lang="en-US" dirty="0"/>
          </a:p>
        </p:txBody>
      </p:sp>
      <p:pic>
        <p:nvPicPr>
          <p:cNvPr id="4" name="Picture 3" descr="C:\Users\lenovo\Desktop\noc\p-38244.gif"/>
          <p:cNvPicPr/>
          <p:nvPr/>
        </p:nvPicPr>
        <p:blipFill>
          <a:blip r:embed="rId3" cstate="print"/>
          <a:srcRect/>
          <a:stretch>
            <a:fillRect/>
          </a:stretch>
        </p:blipFill>
        <p:spPr bwMode="auto">
          <a:xfrm>
            <a:off x="2209800" y="228600"/>
            <a:ext cx="4648200" cy="6248400"/>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lstStyle/>
          <a:p>
            <a:fld id="{225C6CFB-A462-4B03-B48C-FCE5350461C4}" type="slidenum">
              <a:rPr lang="en-US" smtClean="0"/>
              <a:pPr/>
              <a:t>1</a:t>
            </a:fld>
            <a:endParaRPr lang="en-US"/>
          </a:p>
        </p:txBody>
      </p:sp>
      <p:sp>
        <p:nvSpPr>
          <p:cNvPr id="11" name="Footer Placeholder 10"/>
          <p:cNvSpPr>
            <a:spLocks noGrp="1"/>
          </p:cNvSpPr>
          <p:nvPr>
            <p:ph type="ftr" sz="quarter" idx="11"/>
          </p:nvPr>
        </p:nvSpPr>
        <p:spPr/>
        <p:txBody>
          <a:bodyPr/>
          <a:lstStyle/>
          <a:p>
            <a:r>
              <a:rPr lang="en-US" smtClean="0"/>
              <a:t>20</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noc</a:t>
            </a:r>
            <a:r>
              <a:rPr lang="fa-IR" dirty="0" smtClean="0"/>
              <a:t>ویژگی های </a:t>
            </a:r>
            <a:endParaRPr lang="en-US" dirty="0"/>
          </a:p>
        </p:txBody>
      </p:sp>
      <p:sp>
        <p:nvSpPr>
          <p:cNvPr id="3" name="Content Placeholder 2"/>
          <p:cNvSpPr>
            <a:spLocks noGrp="1"/>
          </p:cNvSpPr>
          <p:nvPr>
            <p:ph sz="quarter" idx="1"/>
          </p:nvPr>
        </p:nvSpPr>
        <p:spPr/>
        <p:txBody>
          <a:bodyPr/>
          <a:lstStyle/>
          <a:p>
            <a:pPr algn="just" rtl="1"/>
            <a:r>
              <a:rPr lang="fa-IR" dirty="0" smtClean="0"/>
              <a:t>جامعیت:NOC شامل نتایج برای افراد، مراقبان، خانواده ها و جوامع است که می تواند با تمام تخصص های بالینی در کاربردهای متعددی استفاده شود.</a:t>
            </a:r>
          </a:p>
          <a:p>
            <a:pPr algn="just" rtl="1"/>
            <a:r>
              <a:rPr lang="fa-IR" dirty="0" smtClean="0"/>
              <a:t>اساس پژوهشی </a:t>
            </a:r>
          </a:p>
          <a:p>
            <a:pPr algn="just" rtl="1"/>
            <a:r>
              <a:rPr lang="fa-IR" dirty="0" smtClean="0"/>
              <a:t>مبتنی بر تحقیقات و مطالعاتی</a:t>
            </a:r>
          </a:p>
          <a:p>
            <a:pPr algn="just" rtl="1"/>
            <a:r>
              <a:rPr lang="fa-IR" dirty="0" smtClean="0"/>
              <a:t>دارای یک ساختار آسان برای استفاده و سازماندهی</a:t>
            </a:r>
          </a:p>
          <a:p>
            <a:pPr algn="just" rtl="1"/>
            <a:r>
              <a:rPr lang="fa-IR" dirty="0" smtClean="0"/>
              <a:t>اجازه می دهد تا نتایج با همه رشته ها به اشتراک گذاشته شود</a:t>
            </a:r>
          </a:p>
          <a:p>
            <a:pPr algn="just" rtl="1"/>
            <a:r>
              <a:rPr lang="fa-IR" dirty="0" smtClean="0"/>
              <a:t>بهینه سازی اطلاعات برای ارزیابی اثربخشی</a:t>
            </a:r>
          </a:p>
          <a:p>
            <a:pPr algn="just" rtl="1"/>
            <a:r>
              <a:rPr lang="fa-IR" dirty="0" smtClean="0"/>
              <a:t>بودجه توسط کمک های مالی خارجی</a:t>
            </a:r>
          </a:p>
          <a:p>
            <a:pPr algn="just" rtl="1"/>
            <a:r>
              <a:rPr lang="fa-IR" dirty="0" smtClean="0"/>
              <a:t>تست شده در سایت های بالینی</a:t>
            </a:r>
          </a:p>
          <a:p>
            <a:pPr algn="just" rtl="1"/>
            <a:r>
              <a:rPr lang="fa-IR" dirty="0" smtClean="0"/>
              <a:t>لینک به دیگر زبان های پرستاری(1).</a:t>
            </a:r>
            <a:endParaRPr lang="en-US" dirty="0"/>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rtl="1"/>
            <a:r>
              <a:rPr lang="fa-IR" dirty="0" smtClean="0"/>
              <a:t>کاربرد NOC</a:t>
            </a:r>
            <a:endParaRPr lang="en-US" dirty="0"/>
          </a:p>
        </p:txBody>
      </p:sp>
      <p:sp>
        <p:nvSpPr>
          <p:cNvPr id="3" name="Content Placeholder 2"/>
          <p:cNvSpPr>
            <a:spLocks noGrp="1"/>
          </p:cNvSpPr>
          <p:nvPr>
            <p:ph sz="quarter" idx="1"/>
          </p:nvPr>
        </p:nvSpPr>
        <p:spPr/>
        <p:txBody>
          <a:bodyPr/>
          <a:lstStyle/>
          <a:p>
            <a:pPr algn="just" rtl="1">
              <a:buNone/>
            </a:pPr>
            <a:r>
              <a:rPr lang="fa-IR" dirty="0" smtClean="0"/>
              <a:t>• نظارت بر میزان پیشرفت در سراسر یک قسمت از مراقبت</a:t>
            </a:r>
          </a:p>
          <a:p>
            <a:pPr algn="r" rtl="1">
              <a:buNone/>
            </a:pPr>
            <a:r>
              <a:rPr lang="fa-IR" dirty="0" smtClean="0"/>
              <a:t/>
            </a:r>
            <a:br>
              <a:rPr lang="fa-IR" dirty="0" smtClean="0"/>
            </a:br>
            <a:r>
              <a:rPr lang="fa-IR" dirty="0" smtClean="0"/>
              <a:t>• جمع آوری آمار برای ارزیابی اثربخشی نتایج و کیفیت مراقبت های بهداشتی</a:t>
            </a:r>
          </a:p>
          <a:p>
            <a:pPr algn="r" rtl="1">
              <a:buNone/>
            </a:pPr>
            <a:r>
              <a:rPr lang="fa-IR" dirty="0" smtClean="0"/>
              <a:t/>
            </a:r>
            <a:br>
              <a:rPr lang="fa-IR" dirty="0" smtClean="0"/>
            </a:br>
            <a:r>
              <a:rPr lang="fa-IR" dirty="0" smtClean="0"/>
              <a:t>• شناسایی نتایج برای هر دو عمل عمومی و تخصصی حوزه عمل</a:t>
            </a:r>
          </a:p>
          <a:p>
            <a:pPr algn="r" rtl="1">
              <a:buNone/>
            </a:pPr>
            <a:r>
              <a:rPr lang="fa-IR" dirty="0" smtClean="0"/>
              <a:t/>
            </a:r>
            <a:br>
              <a:rPr lang="fa-IR" dirty="0" smtClean="0"/>
            </a:br>
            <a:r>
              <a:rPr lang="fa-IR" dirty="0" smtClean="0"/>
              <a:t>• درخواست اندازه گیری های استاندارد در تنظیمات بین رشته ای</a:t>
            </a:r>
          </a:p>
          <a:p>
            <a:pPr algn="r" rtl="1">
              <a:buNone/>
            </a:pPr>
            <a:r>
              <a:rPr lang="fa-IR" dirty="0" smtClean="0"/>
              <a:t/>
            </a:r>
            <a:br>
              <a:rPr lang="fa-IR" dirty="0" smtClean="0"/>
            </a:br>
            <a:r>
              <a:rPr lang="fa-IR" dirty="0" smtClean="0"/>
              <a:t>• تغییرات ضبط در وضعیت بیمار بیمارستان حتی کوتاه(4).</a:t>
            </a:r>
            <a:endParaRPr lang="en-US" dirty="0"/>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US" sz="3200" b="1" dirty="0" smtClean="0">
                <a:cs typeface="B Mitra" pitchFamily="2" charset="-78"/>
              </a:rPr>
              <a:t>NOC</a:t>
            </a:r>
            <a:r>
              <a:rPr lang="fa-IR" sz="3200" b="1" dirty="0" smtClean="0">
                <a:cs typeface="B Mitra" pitchFamily="2" charset="-78"/>
              </a:rPr>
              <a:t>ساختار </a:t>
            </a:r>
            <a:endParaRPr lang="en-US" sz="3200" b="1" dirty="0">
              <a:cs typeface="B Mitra" pitchFamily="2" charset="-78"/>
            </a:endParaRPr>
          </a:p>
        </p:txBody>
      </p:sp>
      <p:sp>
        <p:nvSpPr>
          <p:cNvPr id="3" name="Content Placeholder 2"/>
          <p:cNvSpPr>
            <a:spLocks noGrp="1"/>
          </p:cNvSpPr>
          <p:nvPr>
            <p:ph sz="quarter" idx="1"/>
          </p:nvPr>
        </p:nvSpPr>
        <p:spPr>
          <a:xfrm>
            <a:off x="304800" y="1676400"/>
            <a:ext cx="7467600" cy="4191000"/>
          </a:xfrm>
        </p:spPr>
        <p:txBody>
          <a:bodyPr/>
          <a:lstStyle/>
          <a:p>
            <a:pPr algn="r">
              <a:buNone/>
            </a:pPr>
            <a:r>
              <a:rPr lang="fa-IR" dirty="0" smtClean="0"/>
              <a:t> شامل:</a:t>
            </a:r>
            <a:r>
              <a:rPr lang="en-US" dirty="0" smtClean="0"/>
              <a:t>NOC</a:t>
            </a:r>
            <a:r>
              <a:rPr lang="fa-IR" dirty="0" smtClean="0"/>
              <a:t>ساختار</a:t>
            </a:r>
          </a:p>
          <a:p>
            <a:pPr algn="r">
              <a:buNone/>
            </a:pPr>
            <a:endParaRPr lang="fa-IR" dirty="0" smtClean="0"/>
          </a:p>
          <a:p>
            <a:pPr algn="r" rtl="1">
              <a:buFont typeface="Courier New" pitchFamily="49" charset="0"/>
              <a:buChar char="o"/>
            </a:pPr>
            <a:r>
              <a:rPr lang="fa-IR" dirty="0" smtClean="0"/>
              <a:t>حوزه ها</a:t>
            </a:r>
          </a:p>
          <a:p>
            <a:pPr algn="r" rtl="1">
              <a:buFont typeface="Courier New" pitchFamily="49" charset="0"/>
              <a:buChar char="o"/>
            </a:pPr>
            <a:r>
              <a:rPr lang="fa-IR" dirty="0" smtClean="0"/>
              <a:t>  رده ها</a:t>
            </a:r>
          </a:p>
          <a:p>
            <a:pPr algn="r" rtl="1">
              <a:buFont typeface="Courier New" pitchFamily="49" charset="0"/>
              <a:buChar char="o"/>
            </a:pPr>
            <a:r>
              <a:rPr lang="fa-IR" dirty="0" smtClean="0"/>
              <a:t>پیامد ها </a:t>
            </a:r>
          </a:p>
          <a:p>
            <a:pPr algn="r" rtl="1">
              <a:buFont typeface="Courier New" pitchFamily="49" charset="0"/>
              <a:buChar char="o"/>
            </a:pPr>
            <a:r>
              <a:rPr lang="fa-IR" dirty="0" smtClean="0"/>
              <a:t>شاخص های هر پیامد</a:t>
            </a:r>
          </a:p>
          <a:p>
            <a:pPr algn="r" rtl="1">
              <a:buFont typeface="Courier New" pitchFamily="49" charset="0"/>
              <a:buChar char="o"/>
            </a:pPr>
            <a:r>
              <a:rPr lang="fa-IR" dirty="0" smtClean="0"/>
              <a:t>مقیا س های اندازه گیری و نمره های واقعی که توسط کاربران ثبت شده</a:t>
            </a:r>
          </a:p>
          <a:p>
            <a:pPr algn="r">
              <a:buFont typeface="Courier New" pitchFamily="49" charset="0"/>
              <a:buChar char="o"/>
            </a:pPr>
            <a:endParaRPr lang="en-US" dirty="0" smtClean="0"/>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12</a:t>
            </a:fld>
            <a:endParaRPr lang="en-US"/>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NOC</a:t>
            </a:r>
            <a:r>
              <a:rPr lang="fa-IR" dirty="0" smtClean="0"/>
              <a:t>ساختار آخرین ویرایش</a:t>
            </a:r>
            <a:endParaRPr lang="en-US" dirty="0"/>
          </a:p>
        </p:txBody>
      </p:sp>
      <p:sp>
        <p:nvSpPr>
          <p:cNvPr id="3" name="Content Placeholder 2"/>
          <p:cNvSpPr>
            <a:spLocks noGrp="1"/>
          </p:cNvSpPr>
          <p:nvPr>
            <p:ph sz="quarter" idx="1"/>
          </p:nvPr>
        </p:nvSpPr>
        <p:spPr>
          <a:xfrm>
            <a:off x="457200" y="1600200"/>
            <a:ext cx="7467600" cy="4495800"/>
          </a:xfrm>
        </p:spPr>
        <p:txBody>
          <a:bodyPr/>
          <a:lstStyle/>
          <a:p>
            <a:pPr algn="r" rtl="1"/>
            <a:r>
              <a:rPr lang="fa-IR" dirty="0" smtClean="0"/>
              <a:t>سطح یک: شامل 7 حوزه :</a:t>
            </a:r>
          </a:p>
          <a:p>
            <a:pPr algn="r" rtl="1"/>
            <a:endParaRPr lang="fa-IR" dirty="0" smtClean="0"/>
          </a:p>
          <a:p>
            <a:pPr algn="r" rtl="1">
              <a:buFont typeface="Arial" pitchFamily="34" charset="0"/>
              <a:buChar char="•"/>
            </a:pPr>
            <a:r>
              <a:rPr lang="fa-IR" dirty="0" smtClean="0"/>
              <a:t>بهداشت وظیفه ای</a:t>
            </a:r>
          </a:p>
          <a:p>
            <a:pPr algn="r" rtl="1">
              <a:buFont typeface="Arial" pitchFamily="34" charset="0"/>
              <a:buChar char="•"/>
            </a:pPr>
            <a:r>
              <a:rPr lang="fa-IR" dirty="0" smtClean="0"/>
              <a:t> بهداشت فیزیولوژیک</a:t>
            </a:r>
          </a:p>
          <a:p>
            <a:pPr algn="r" rtl="1">
              <a:buFont typeface="Arial" pitchFamily="34" charset="0"/>
              <a:buChar char="•"/>
            </a:pPr>
            <a:r>
              <a:rPr lang="fa-IR" dirty="0" smtClean="0"/>
              <a:t>بهداشت روانی اجتماعی</a:t>
            </a:r>
          </a:p>
          <a:p>
            <a:pPr algn="r" rtl="1">
              <a:buFont typeface="Arial" pitchFamily="34" charset="0"/>
              <a:buChar char="•"/>
            </a:pPr>
            <a:r>
              <a:rPr lang="fa-IR" dirty="0" smtClean="0"/>
              <a:t>آگاهی و رفتار بهداشتی</a:t>
            </a:r>
          </a:p>
          <a:p>
            <a:pPr algn="r" rtl="1">
              <a:buFont typeface="Arial" pitchFamily="34" charset="0"/>
              <a:buChar char="•"/>
            </a:pPr>
            <a:r>
              <a:rPr lang="fa-IR" dirty="0" smtClean="0"/>
              <a:t>بهداشت ادراکی</a:t>
            </a:r>
          </a:p>
          <a:p>
            <a:pPr algn="r" rtl="1">
              <a:buFont typeface="Arial" pitchFamily="34" charset="0"/>
              <a:buChar char="•"/>
            </a:pPr>
            <a:r>
              <a:rPr lang="fa-IR" dirty="0" smtClean="0"/>
              <a:t>بهداشت خانواده</a:t>
            </a:r>
          </a:p>
          <a:p>
            <a:pPr algn="r" rtl="1">
              <a:buFont typeface="Arial" pitchFamily="34" charset="0"/>
              <a:buChar char="•"/>
            </a:pPr>
            <a:r>
              <a:rPr lang="fa-IR" dirty="0" smtClean="0"/>
              <a:t>بهداشت جامعه</a:t>
            </a:r>
          </a:p>
          <a:p>
            <a:endParaRPr lang="en-US" dirty="0"/>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pPr algn="just" rtl="1"/>
            <a:r>
              <a:rPr lang="fa-IR" dirty="0" smtClean="0"/>
              <a:t>سطح دوم : رده ها شامل یک حرف از </a:t>
            </a:r>
            <a:r>
              <a:rPr lang="en-US" dirty="0" smtClean="0"/>
              <a:t>A-Z </a:t>
            </a:r>
            <a:r>
              <a:rPr lang="fa-IR" dirty="0" smtClean="0"/>
              <a:t>.</a:t>
            </a:r>
          </a:p>
          <a:p>
            <a:pPr algn="just" rtl="1"/>
            <a:endParaRPr lang="en-US" dirty="0" smtClean="0"/>
          </a:p>
          <a:p>
            <a:pPr algn="just" rtl="1"/>
            <a:r>
              <a:rPr lang="fa-IR" dirty="0" smtClean="0"/>
              <a:t>سطح سوم : پیامد ها که 4 رقمی هسنتد.</a:t>
            </a:r>
          </a:p>
          <a:p>
            <a:pPr algn="just" rtl="1"/>
            <a:endParaRPr lang="fa-IR" dirty="0" smtClean="0"/>
          </a:p>
          <a:p>
            <a:pPr algn="just" rtl="1"/>
            <a:r>
              <a:rPr lang="fa-IR" dirty="0" smtClean="0"/>
              <a:t>سطح چهارم: شاخص های 2 رقمی هستند که از 01-99 کد می گیرند.</a:t>
            </a:r>
          </a:p>
          <a:p>
            <a:pPr algn="just" rtl="1"/>
            <a:endParaRPr lang="fa-IR" dirty="0" smtClean="0"/>
          </a:p>
          <a:p>
            <a:pPr algn="just" rtl="1"/>
            <a:r>
              <a:rPr lang="fa-IR" dirty="0" smtClean="0"/>
              <a:t>سطح پنجم: شامل مقیاس هایی است که 16 مقیاس از</a:t>
            </a:r>
            <a:r>
              <a:rPr lang="en-US" dirty="0" smtClean="0"/>
              <a:t>a-p</a:t>
            </a:r>
            <a:r>
              <a:rPr lang="fa-IR" dirty="0" smtClean="0"/>
              <a:t>.</a:t>
            </a:r>
          </a:p>
          <a:p>
            <a:pPr algn="just" rtl="1"/>
            <a:endParaRPr lang="en-US" dirty="0" smtClean="0"/>
          </a:p>
          <a:p>
            <a:pPr algn="just" rtl="1"/>
            <a:r>
              <a:rPr lang="fa-IR" dirty="0" smtClean="0"/>
              <a:t>سطح ششم: ارزش مقیاس است که از 5-1 کد دهی می شود و سه رقمی است(2).</a:t>
            </a:r>
          </a:p>
          <a:p>
            <a:pPr algn="just" rtl="1">
              <a:buNone/>
            </a:pPr>
            <a:endParaRPr lang="en-US" dirty="0"/>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7410" name="Picture 2" descr="C:\Users\lenovo\Desktop\Capture.PNG"/>
          <p:cNvPicPr>
            <a:picLocks noGrp="1" noChangeAspect="1" noChangeArrowheads="1"/>
          </p:cNvPicPr>
          <p:nvPr>
            <p:ph sz="quarter" idx="1"/>
          </p:nvPr>
        </p:nvPicPr>
        <p:blipFill>
          <a:blip r:embed="rId2" cstate="print"/>
          <a:srcRect/>
          <a:stretch>
            <a:fillRect/>
          </a:stretch>
        </p:blipFill>
        <p:spPr bwMode="auto">
          <a:xfrm>
            <a:off x="381000" y="304800"/>
            <a:ext cx="7848600" cy="6324600"/>
          </a:xfrm>
          <a:prstGeom prst="rect">
            <a:avLst/>
          </a:prstGeom>
          <a:noFill/>
        </p:spPr>
      </p:pic>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normAutofit fontScale="90000"/>
          </a:bodyPr>
          <a:lstStyle/>
          <a:p>
            <a:pPr eaLnBrk="1" hangingPunct="1"/>
            <a:r>
              <a:rPr lang="en-US" sz="3600" dirty="0" smtClean="0"/>
              <a:t>NOC examples:  Linked with “Risk for Infection”</a:t>
            </a:r>
          </a:p>
        </p:txBody>
      </p:sp>
      <p:sp>
        <p:nvSpPr>
          <p:cNvPr id="17411" name="Rectangle 3"/>
          <p:cNvSpPr>
            <a:spLocks noGrp="1" noChangeArrowheads="1"/>
          </p:cNvSpPr>
          <p:nvPr>
            <p:ph type="body" idx="1"/>
          </p:nvPr>
        </p:nvSpPr>
        <p:spPr/>
        <p:txBody>
          <a:bodyPr/>
          <a:lstStyle/>
          <a:p>
            <a:pPr eaLnBrk="1" hangingPunct="1">
              <a:lnSpc>
                <a:spcPct val="90000"/>
              </a:lnSpc>
            </a:pPr>
            <a:r>
              <a:rPr lang="en-US" smtClean="0"/>
              <a:t>Immune Status (0702)</a:t>
            </a:r>
          </a:p>
          <a:p>
            <a:pPr eaLnBrk="1" hangingPunct="1">
              <a:lnSpc>
                <a:spcPct val="90000"/>
              </a:lnSpc>
            </a:pPr>
            <a:r>
              <a:rPr lang="en-US" smtClean="0"/>
              <a:t>Infection Severity (0703)</a:t>
            </a:r>
          </a:p>
          <a:p>
            <a:pPr eaLnBrk="1" hangingPunct="1">
              <a:lnSpc>
                <a:spcPct val="90000"/>
              </a:lnSpc>
            </a:pPr>
            <a:r>
              <a:rPr lang="en-US" smtClean="0"/>
              <a:t>Knowledge:  Infection Control (1807)</a:t>
            </a:r>
          </a:p>
          <a:p>
            <a:pPr eaLnBrk="1" hangingPunct="1">
              <a:lnSpc>
                <a:spcPct val="90000"/>
              </a:lnSpc>
            </a:pPr>
            <a:r>
              <a:rPr lang="en-US" smtClean="0"/>
              <a:t>Nutritional Status (1004)</a:t>
            </a:r>
          </a:p>
          <a:p>
            <a:pPr eaLnBrk="1" hangingPunct="1">
              <a:lnSpc>
                <a:spcPct val="90000"/>
              </a:lnSpc>
            </a:pPr>
            <a:r>
              <a:rPr lang="en-US" smtClean="0"/>
              <a:t>Tissue Integrity:  Skin &amp; Mucous membranes (1101)</a:t>
            </a:r>
          </a:p>
          <a:p>
            <a:pPr eaLnBrk="1" hangingPunct="1">
              <a:lnSpc>
                <a:spcPct val="90000"/>
              </a:lnSpc>
            </a:pPr>
            <a:r>
              <a:rPr lang="en-US" smtClean="0"/>
              <a:t>Wound Healing:  Primary Intention (1102)  Location of wound (#4, Front of Neck)</a:t>
            </a:r>
          </a:p>
          <a:p>
            <a:pPr eaLnBrk="1" hangingPunct="1">
              <a:lnSpc>
                <a:spcPct val="90000"/>
              </a:lnSpc>
              <a:buFontTx/>
              <a:buNone/>
            </a:pPr>
            <a:endParaRPr lang="en-US" smtClean="0"/>
          </a:p>
          <a:p>
            <a:pPr eaLnBrk="1" hangingPunct="1">
              <a:lnSpc>
                <a:spcPct val="90000"/>
              </a:lnSpc>
            </a:pPr>
            <a:endParaRPr lang="en-US" smtClean="0"/>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Immune Status (0702)</a:t>
            </a:r>
          </a:p>
        </p:txBody>
      </p:sp>
      <p:sp>
        <p:nvSpPr>
          <p:cNvPr id="18435" name="Rectangle 3"/>
          <p:cNvSpPr>
            <a:spLocks noGrp="1" noChangeArrowheads="1"/>
          </p:cNvSpPr>
          <p:nvPr>
            <p:ph type="body" idx="1"/>
          </p:nvPr>
        </p:nvSpPr>
        <p:spPr/>
        <p:txBody>
          <a:bodyPr/>
          <a:lstStyle/>
          <a:p>
            <a:pPr eaLnBrk="1" hangingPunct="1">
              <a:lnSpc>
                <a:spcPct val="80000"/>
              </a:lnSpc>
              <a:buFontTx/>
              <a:buNone/>
            </a:pPr>
            <a:r>
              <a:rPr lang="en-US" sz="2800" smtClean="0"/>
              <a:t>Definition:  Natural and acquired appropriately targeted resistance to internal and external antigens.</a:t>
            </a:r>
          </a:p>
          <a:p>
            <a:pPr eaLnBrk="1" hangingPunct="1">
              <a:lnSpc>
                <a:spcPct val="80000"/>
              </a:lnSpc>
              <a:buFontTx/>
              <a:buNone/>
            </a:pPr>
            <a:r>
              <a:rPr lang="en-US" sz="2800" smtClean="0">
                <a:solidFill>
                  <a:srgbClr val="6600CC"/>
                </a:solidFill>
              </a:rPr>
              <a:t>1=severely compromised thru 5= not compromised</a:t>
            </a:r>
          </a:p>
          <a:p>
            <a:pPr eaLnBrk="1" hangingPunct="1">
              <a:lnSpc>
                <a:spcPct val="80000"/>
              </a:lnSpc>
              <a:buFontTx/>
              <a:buChar char="•"/>
            </a:pPr>
            <a:r>
              <a:rPr lang="en-US" sz="2800" smtClean="0"/>
              <a:t>Absolute WBC values WNL</a:t>
            </a:r>
          </a:p>
          <a:p>
            <a:pPr eaLnBrk="1" hangingPunct="1">
              <a:lnSpc>
                <a:spcPct val="80000"/>
              </a:lnSpc>
              <a:buFontTx/>
              <a:buChar char="•"/>
            </a:pPr>
            <a:r>
              <a:rPr lang="en-US" sz="2800" smtClean="0"/>
              <a:t>Differential WBC values WNL</a:t>
            </a:r>
          </a:p>
          <a:p>
            <a:pPr eaLnBrk="1" hangingPunct="1">
              <a:lnSpc>
                <a:spcPct val="80000"/>
              </a:lnSpc>
              <a:buFontTx/>
              <a:buChar char="•"/>
            </a:pPr>
            <a:r>
              <a:rPr lang="en-US" sz="2800" smtClean="0"/>
              <a:t>Skin integrity</a:t>
            </a:r>
          </a:p>
          <a:p>
            <a:pPr eaLnBrk="1" hangingPunct="1">
              <a:lnSpc>
                <a:spcPct val="80000"/>
              </a:lnSpc>
              <a:buFontTx/>
              <a:buChar char="•"/>
            </a:pPr>
            <a:r>
              <a:rPr lang="en-US" sz="2800" smtClean="0"/>
              <a:t>Mucosa integrity</a:t>
            </a:r>
          </a:p>
          <a:p>
            <a:pPr eaLnBrk="1" hangingPunct="1">
              <a:lnSpc>
                <a:spcPct val="80000"/>
              </a:lnSpc>
              <a:buFontTx/>
              <a:buChar char="•"/>
            </a:pPr>
            <a:r>
              <a:rPr lang="en-US" sz="2800" smtClean="0"/>
              <a:t>Body temperature IER</a:t>
            </a:r>
          </a:p>
          <a:p>
            <a:pPr eaLnBrk="1" hangingPunct="1">
              <a:lnSpc>
                <a:spcPct val="80000"/>
              </a:lnSpc>
              <a:buFontTx/>
              <a:buChar char="•"/>
            </a:pPr>
            <a:r>
              <a:rPr lang="en-US" sz="2800" smtClean="0"/>
              <a:t>Gastrointestinal function</a:t>
            </a:r>
          </a:p>
          <a:p>
            <a:pPr eaLnBrk="1" hangingPunct="1">
              <a:lnSpc>
                <a:spcPct val="80000"/>
              </a:lnSpc>
              <a:buFontTx/>
              <a:buNone/>
            </a:pPr>
            <a:endParaRPr lang="en-US" sz="2800" smtClean="0"/>
          </a:p>
          <a:p>
            <a:pPr eaLnBrk="1" hangingPunct="1">
              <a:lnSpc>
                <a:spcPct val="80000"/>
              </a:lnSpc>
            </a:pPr>
            <a:endParaRPr lang="en-US" sz="2800" smtClean="0"/>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Immune Status (Continued)</a:t>
            </a:r>
          </a:p>
        </p:txBody>
      </p:sp>
      <p:sp>
        <p:nvSpPr>
          <p:cNvPr id="19459" name="Rectangle 3"/>
          <p:cNvSpPr>
            <a:spLocks noGrp="1" noChangeArrowheads="1"/>
          </p:cNvSpPr>
          <p:nvPr>
            <p:ph type="body" idx="1"/>
          </p:nvPr>
        </p:nvSpPr>
        <p:spPr/>
        <p:txBody>
          <a:bodyPr/>
          <a:lstStyle/>
          <a:p>
            <a:pPr eaLnBrk="1" hangingPunct="1">
              <a:buFontTx/>
              <a:buNone/>
            </a:pPr>
            <a:r>
              <a:rPr lang="en-US" dirty="0" smtClean="0">
                <a:solidFill>
                  <a:srgbClr val="6600CC"/>
                </a:solidFill>
              </a:rPr>
              <a:t>1= severe thru 5= None</a:t>
            </a:r>
          </a:p>
          <a:p>
            <a:pPr eaLnBrk="1" hangingPunct="1">
              <a:buFontTx/>
              <a:buChar char="•"/>
            </a:pPr>
            <a:r>
              <a:rPr lang="en-US" dirty="0" smtClean="0"/>
              <a:t>Recurrent Infections</a:t>
            </a:r>
          </a:p>
          <a:p>
            <a:pPr eaLnBrk="1" hangingPunct="1">
              <a:buFontTx/>
              <a:buChar char="•"/>
            </a:pPr>
            <a:r>
              <a:rPr lang="en-US" dirty="0" smtClean="0"/>
              <a:t>Weight Loss</a:t>
            </a:r>
          </a:p>
          <a:p>
            <a:pPr eaLnBrk="1" hangingPunct="1">
              <a:buFontTx/>
              <a:buChar char="•"/>
            </a:pPr>
            <a:r>
              <a:rPr lang="en-US" dirty="0" smtClean="0"/>
              <a:t>Tumors (Immature WBC’s)</a:t>
            </a:r>
          </a:p>
          <a:p>
            <a:pPr eaLnBrk="1" hangingPunct="1">
              <a:buFontTx/>
              <a:buNone/>
            </a:pPr>
            <a:r>
              <a:rPr lang="en-US" dirty="0" smtClean="0"/>
              <a:t>	</a:t>
            </a:r>
            <a:r>
              <a:rPr lang="en-US" sz="2400" dirty="0" smtClean="0"/>
              <a:t>(NOC, 2004 p.322)</a:t>
            </a:r>
          </a:p>
          <a:p>
            <a:pPr eaLnBrk="1" hangingPunct="1">
              <a:buFontTx/>
              <a:buNone/>
            </a:pPr>
            <a:endParaRPr lang="en-US" sz="2400" dirty="0" smtClean="0"/>
          </a:p>
          <a:p>
            <a:pPr eaLnBrk="1" hangingPunct="1">
              <a:buFontTx/>
              <a:buNone/>
            </a:pPr>
            <a:endParaRPr lang="en-US" sz="2400" dirty="0" smtClean="0"/>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Scale</a:t>
            </a:r>
          </a:p>
        </p:txBody>
      </p:sp>
      <p:sp>
        <p:nvSpPr>
          <p:cNvPr id="20483" name="Rectangle 3"/>
          <p:cNvSpPr>
            <a:spLocks noGrp="1" noChangeArrowheads="1"/>
          </p:cNvSpPr>
          <p:nvPr>
            <p:ph type="body" idx="1"/>
          </p:nvPr>
        </p:nvSpPr>
        <p:spPr/>
        <p:txBody>
          <a:bodyPr/>
          <a:lstStyle/>
          <a:p>
            <a:pPr eaLnBrk="1" hangingPunct="1">
              <a:lnSpc>
                <a:spcPct val="80000"/>
              </a:lnSpc>
            </a:pPr>
            <a:r>
              <a:rPr lang="en-US" sz="2400" dirty="0" smtClean="0"/>
              <a:t>Extremely compromised		1</a:t>
            </a:r>
          </a:p>
          <a:p>
            <a:pPr eaLnBrk="1" hangingPunct="1">
              <a:lnSpc>
                <a:spcPct val="80000"/>
              </a:lnSpc>
            </a:pPr>
            <a:r>
              <a:rPr lang="en-US" sz="2400" dirty="0" smtClean="0"/>
              <a:t>Substantially compromised 		2</a:t>
            </a:r>
          </a:p>
          <a:p>
            <a:pPr eaLnBrk="1" hangingPunct="1">
              <a:lnSpc>
                <a:spcPct val="80000"/>
              </a:lnSpc>
            </a:pPr>
            <a:r>
              <a:rPr lang="en-US" sz="2400" dirty="0" smtClean="0"/>
              <a:t>Moderately compromised		3</a:t>
            </a:r>
          </a:p>
          <a:p>
            <a:pPr eaLnBrk="1" hangingPunct="1">
              <a:lnSpc>
                <a:spcPct val="80000"/>
              </a:lnSpc>
            </a:pPr>
            <a:r>
              <a:rPr lang="en-US" sz="2400" dirty="0" smtClean="0"/>
              <a:t>Mildly compromised			4</a:t>
            </a:r>
          </a:p>
          <a:p>
            <a:pPr eaLnBrk="1" hangingPunct="1">
              <a:lnSpc>
                <a:spcPct val="80000"/>
              </a:lnSpc>
            </a:pPr>
            <a:r>
              <a:rPr lang="en-US" sz="2400" dirty="0" smtClean="0"/>
              <a:t>Not compromised			</a:t>
            </a:r>
            <a:r>
              <a:rPr lang="fa-IR" sz="2400" dirty="0" smtClean="0"/>
              <a:t>            </a:t>
            </a:r>
            <a:r>
              <a:rPr lang="en-US" sz="2400" dirty="0" smtClean="0"/>
              <a:t>5</a:t>
            </a:r>
          </a:p>
          <a:p>
            <a:pPr eaLnBrk="1" hangingPunct="1">
              <a:lnSpc>
                <a:spcPct val="80000"/>
              </a:lnSpc>
              <a:buFontTx/>
              <a:buNone/>
            </a:pPr>
            <a:r>
              <a:rPr lang="en-US" sz="2400" dirty="0" smtClean="0"/>
              <a:t>_____________________________________________________</a:t>
            </a:r>
          </a:p>
          <a:p>
            <a:pPr eaLnBrk="1" hangingPunct="1">
              <a:lnSpc>
                <a:spcPct val="80000"/>
              </a:lnSpc>
            </a:pPr>
            <a:r>
              <a:rPr lang="en-US" sz="2400" dirty="0" smtClean="0"/>
              <a:t>Severe			</a:t>
            </a:r>
            <a:r>
              <a:rPr lang="fa-IR" sz="2400" dirty="0" smtClean="0"/>
              <a:t>           </a:t>
            </a:r>
            <a:r>
              <a:rPr lang="en-US" sz="2400" dirty="0" smtClean="0"/>
              <a:t>	</a:t>
            </a:r>
            <a:r>
              <a:rPr lang="fa-IR" sz="2400" dirty="0" smtClean="0"/>
              <a:t>   1</a:t>
            </a:r>
            <a:endParaRPr lang="en-US" sz="2400" dirty="0" smtClean="0"/>
          </a:p>
          <a:p>
            <a:pPr eaLnBrk="1" hangingPunct="1">
              <a:lnSpc>
                <a:spcPct val="80000"/>
              </a:lnSpc>
            </a:pPr>
            <a:r>
              <a:rPr lang="en-US" sz="2400" dirty="0" smtClean="0"/>
              <a:t>Substantial			2	</a:t>
            </a:r>
          </a:p>
          <a:p>
            <a:pPr eaLnBrk="1" hangingPunct="1">
              <a:lnSpc>
                <a:spcPct val="80000"/>
              </a:lnSpc>
            </a:pPr>
            <a:r>
              <a:rPr lang="en-US" sz="2400" dirty="0" smtClean="0"/>
              <a:t>Moderate			</a:t>
            </a:r>
            <a:r>
              <a:rPr lang="fa-IR" sz="2400" dirty="0" smtClean="0"/>
              <a:t>            </a:t>
            </a:r>
            <a:r>
              <a:rPr lang="en-US" sz="2400" dirty="0" smtClean="0"/>
              <a:t>3</a:t>
            </a:r>
          </a:p>
          <a:p>
            <a:pPr eaLnBrk="1" hangingPunct="1">
              <a:lnSpc>
                <a:spcPct val="80000"/>
              </a:lnSpc>
            </a:pPr>
            <a:r>
              <a:rPr lang="en-US" sz="2400" dirty="0" smtClean="0"/>
              <a:t>Mild				4	</a:t>
            </a:r>
          </a:p>
          <a:p>
            <a:pPr eaLnBrk="1" hangingPunct="1">
              <a:lnSpc>
                <a:spcPct val="80000"/>
              </a:lnSpc>
            </a:pPr>
            <a:r>
              <a:rPr lang="en-US" sz="2400" dirty="0" smtClean="0"/>
              <a:t>None	</a:t>
            </a:r>
            <a:r>
              <a:rPr lang="fa-IR" sz="2400" dirty="0" smtClean="0"/>
              <a:t>                                    </a:t>
            </a:r>
            <a:r>
              <a:rPr lang="en-US" sz="2400" dirty="0" smtClean="0"/>
              <a:t>5</a:t>
            </a:r>
          </a:p>
          <a:p>
            <a:pPr eaLnBrk="1" hangingPunct="1">
              <a:lnSpc>
                <a:spcPct val="80000"/>
              </a:lnSpc>
              <a:buFontTx/>
              <a:buNone/>
            </a:pPr>
            <a:endParaRPr lang="en-US" sz="2400" dirty="0" smtClean="0"/>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endParaRPr lang="en-US" dirty="0"/>
          </a:p>
        </p:txBody>
      </p:sp>
      <p:sp>
        <p:nvSpPr>
          <p:cNvPr id="3" name="Content Placeholder 2"/>
          <p:cNvSpPr>
            <a:spLocks noGrp="1"/>
          </p:cNvSpPr>
          <p:nvPr>
            <p:ph sz="quarter" idx="1"/>
          </p:nvPr>
        </p:nvSpPr>
        <p:spPr>
          <a:xfrm>
            <a:off x="762000" y="381000"/>
            <a:ext cx="7467600" cy="5486400"/>
          </a:xfrm>
        </p:spPr>
        <p:txBody>
          <a:bodyPr>
            <a:normAutofit fontScale="92500" lnSpcReduction="20000"/>
          </a:bodyPr>
          <a:lstStyle/>
          <a:p>
            <a:pPr algn="ctr" rtl="1">
              <a:buNone/>
            </a:pPr>
            <a:endParaRPr lang="en-US" b="1" dirty="0" smtClean="0"/>
          </a:p>
          <a:p>
            <a:pPr algn="ctr" rtl="1">
              <a:buNone/>
            </a:pPr>
            <a:r>
              <a:rPr lang="en-US" b="1" dirty="0" smtClean="0"/>
              <a:t/>
            </a:r>
            <a:br>
              <a:rPr lang="en-US" b="1" dirty="0" smtClean="0"/>
            </a:br>
            <a:endParaRPr lang="fa-IR" b="1" dirty="0" smtClean="0"/>
          </a:p>
          <a:p>
            <a:pPr algn="ctr" rtl="1">
              <a:buNone/>
            </a:pPr>
            <a:r>
              <a:rPr lang="fa-IR" sz="1800" b="1" dirty="0" smtClean="0"/>
              <a:t>       دانشگاه علوم پزشكي اصفهان</a:t>
            </a:r>
            <a:endParaRPr lang="en-US" sz="1800" b="1" dirty="0" smtClean="0"/>
          </a:p>
          <a:p>
            <a:pPr algn="ctr" rtl="1">
              <a:buNone/>
            </a:pPr>
            <a:r>
              <a:rPr lang="fa-IR" sz="1800" b="1" dirty="0" smtClean="0"/>
              <a:t>         دانشکده مديريت و اطلاع رساني پزشكي</a:t>
            </a:r>
          </a:p>
          <a:p>
            <a:pPr algn="ctr" rtl="1">
              <a:buNone/>
            </a:pPr>
            <a:endParaRPr lang="en-US" sz="2800" b="1" dirty="0" smtClean="0"/>
          </a:p>
          <a:p>
            <a:pPr algn="ctr">
              <a:buNone/>
            </a:pPr>
            <a:r>
              <a:rPr lang="fa-IR" sz="2800" dirty="0" smtClean="0"/>
              <a:t>عنوان: طبقه بندی پیامدهای پرستاری</a:t>
            </a:r>
          </a:p>
          <a:p>
            <a:pPr algn="ctr">
              <a:buNone/>
            </a:pPr>
            <a:r>
              <a:rPr lang="en-US" sz="2800" dirty="0" smtClean="0">
                <a:solidFill>
                  <a:srgbClr val="FF0000"/>
                </a:solidFill>
              </a:rPr>
              <a:t>Nursing Outcomes Classification (NOC</a:t>
            </a:r>
            <a:r>
              <a:rPr lang="fa-IR" sz="2800" dirty="0" smtClean="0">
                <a:solidFill>
                  <a:srgbClr val="FF0000"/>
                </a:solidFill>
              </a:rPr>
              <a:t>(</a:t>
            </a:r>
          </a:p>
          <a:p>
            <a:pPr algn="ctr">
              <a:buNone/>
            </a:pPr>
            <a:endParaRPr lang="fa-IR" sz="2800" dirty="0" smtClean="0"/>
          </a:p>
          <a:p>
            <a:pPr algn="ctr">
              <a:buNone/>
            </a:pPr>
            <a:r>
              <a:rPr lang="fa-IR" sz="2800" dirty="0" smtClean="0"/>
              <a:t>استاد: دکتر مریم جهانبخش</a:t>
            </a:r>
          </a:p>
          <a:p>
            <a:pPr algn="ctr">
              <a:buNone/>
            </a:pPr>
            <a:endParaRPr lang="fa-IR" sz="2800" dirty="0" smtClean="0"/>
          </a:p>
          <a:p>
            <a:pPr algn="ctr">
              <a:buNone/>
            </a:pPr>
            <a:r>
              <a:rPr lang="fa-IR" sz="2800" dirty="0" smtClean="0"/>
              <a:t>ارائه دهنده: علی اکبر نخعی</a:t>
            </a:r>
          </a:p>
          <a:p>
            <a:pPr algn="r">
              <a:buNone/>
            </a:pPr>
            <a:endParaRPr lang="fa-IR" sz="2800" dirty="0" smtClean="0"/>
          </a:p>
          <a:p>
            <a:pPr algn="r">
              <a:buNone/>
            </a:pPr>
            <a:endParaRPr lang="fa-IR" sz="2800" dirty="0" smtClean="0"/>
          </a:p>
          <a:p>
            <a:pPr algn="ctr">
              <a:buNone/>
            </a:pPr>
            <a:r>
              <a:rPr lang="fa-IR" dirty="0" smtClean="0"/>
              <a:t>زمستان 1392</a:t>
            </a:r>
            <a:endParaRPr lang="en-US" dirty="0"/>
          </a:p>
        </p:txBody>
      </p:sp>
      <p:pic>
        <p:nvPicPr>
          <p:cNvPr id="9" name="Picture 8" descr="D:\my documents\ARMNEW.pcx"/>
          <p:cNvPicPr/>
          <p:nvPr/>
        </p:nvPicPr>
        <p:blipFill>
          <a:blip r:embed="rId3" r:link="rId4" cstate="print"/>
          <a:srcRect/>
          <a:stretch>
            <a:fillRect/>
          </a:stretch>
        </p:blipFill>
        <p:spPr bwMode="auto">
          <a:xfrm>
            <a:off x="3505200" y="228600"/>
            <a:ext cx="1600200" cy="914400"/>
          </a:xfrm>
          <a:prstGeom prst="rect">
            <a:avLst/>
          </a:prstGeom>
          <a:noFill/>
          <a:ln w="9525">
            <a:noFill/>
            <a:miter lim="800000"/>
            <a:headEnd/>
            <a:tailEnd/>
          </a:ln>
        </p:spPr>
      </p:pic>
      <p:sp>
        <p:nvSpPr>
          <p:cNvPr id="7" name="Footer Placeholder 6"/>
          <p:cNvSpPr>
            <a:spLocks noGrp="1"/>
          </p:cNvSpPr>
          <p:nvPr>
            <p:ph type="ftr" sz="quarter" idx="16"/>
          </p:nvPr>
        </p:nvSpPr>
        <p:spPr/>
        <p:txBody>
          <a:bodyPr/>
          <a:lstStyle/>
          <a:p>
            <a:r>
              <a:rPr lang="en-US" smtClean="0"/>
              <a:t>20</a:t>
            </a:r>
            <a:endParaRPr lang="en-US"/>
          </a:p>
        </p:txBody>
      </p:sp>
      <p:sp>
        <p:nvSpPr>
          <p:cNvPr id="8" name="Slide Number Placeholder 7"/>
          <p:cNvSpPr>
            <a:spLocks noGrp="1"/>
          </p:cNvSpPr>
          <p:nvPr>
            <p:ph type="sldNum" sz="quarter" idx="15"/>
          </p:nvPr>
        </p:nvSpPr>
        <p:spPr/>
        <p:txBody>
          <a:bodyPr/>
          <a:lstStyle/>
          <a:p>
            <a:fld id="{225C6CFB-A462-4B03-B48C-FCE5350461C4}"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sz="3200" dirty="0" smtClean="0">
                <a:cs typeface="B Mitra" pitchFamily="2" charset="-78"/>
              </a:rPr>
              <a:t>منابع :</a:t>
            </a:r>
            <a:br>
              <a:rPr lang="fa-IR" sz="3200" dirty="0" smtClean="0">
                <a:cs typeface="B Mitra" pitchFamily="2" charset="-78"/>
              </a:rPr>
            </a:br>
            <a:endParaRPr lang="en-US" sz="3200" dirty="0">
              <a:cs typeface="B Mitra" pitchFamily="2" charset="-78"/>
            </a:endParaRPr>
          </a:p>
        </p:txBody>
      </p:sp>
      <p:sp>
        <p:nvSpPr>
          <p:cNvPr id="3" name="Content Placeholder 2"/>
          <p:cNvSpPr>
            <a:spLocks noGrp="1"/>
          </p:cNvSpPr>
          <p:nvPr>
            <p:ph sz="quarter" idx="1"/>
          </p:nvPr>
        </p:nvSpPr>
        <p:spPr>
          <a:xfrm>
            <a:off x="457200" y="1600200"/>
            <a:ext cx="7467600" cy="3505200"/>
          </a:xfrm>
        </p:spPr>
        <p:txBody>
          <a:bodyPr/>
          <a:lstStyle/>
          <a:p>
            <a:pPr rtl="1">
              <a:buNone/>
            </a:pPr>
            <a:r>
              <a:rPr lang="en-US" dirty="0" smtClean="0">
                <a:hlinkClick r:id="rId2"/>
              </a:rPr>
              <a:t>1- http://www.nursing.uiowa.edu</a:t>
            </a:r>
            <a:endParaRPr lang="fa-IR" dirty="0" smtClean="0">
              <a:hlinkClick r:id="rId2"/>
            </a:endParaRPr>
          </a:p>
          <a:p>
            <a:pPr rtl="1">
              <a:buNone/>
            </a:pPr>
            <a:r>
              <a:rPr lang="fa-IR" dirty="0" smtClean="0"/>
              <a:t>2- احمدی مریم، رفیعی فروغ، حبیبی کولایی مهدی. مدیریت اطلاعات پرستاری، چاپ اول1390 تهران انتشارات جعفری</a:t>
            </a:r>
            <a:endParaRPr lang="fa-IR" dirty="0" smtClean="0"/>
          </a:p>
          <a:p>
            <a:pPr rtl="1">
              <a:buNone/>
            </a:pPr>
            <a:r>
              <a:rPr lang="en-US" dirty="0" smtClean="0">
                <a:hlinkClick r:id="rId3"/>
              </a:rPr>
              <a:t>3-http://medicaldictionary.thefreedictionary.com</a:t>
            </a:r>
            <a:endParaRPr lang="fa-IR" dirty="0" smtClean="0"/>
          </a:p>
          <a:p>
            <a:pPr rtl="1">
              <a:buNone/>
            </a:pPr>
            <a:r>
              <a:rPr lang="en-US" sz="2000" dirty="0" smtClean="0"/>
              <a:t>4- </a:t>
            </a:r>
            <a:r>
              <a:rPr lang="en-US" sz="1800" dirty="0" err="1" smtClean="0"/>
              <a:t>SueMOORHEAD,et</a:t>
            </a:r>
            <a:r>
              <a:rPr lang="en-US" sz="1800" dirty="0" smtClean="0"/>
              <a:t> all . Nursing Outcomes </a:t>
            </a:r>
            <a:r>
              <a:rPr lang="en-US" sz="1800" dirty="0" err="1" smtClean="0"/>
              <a:t>Classification.book</a:t>
            </a:r>
            <a:endParaRPr lang="en-US" sz="1800" dirty="0" smtClean="0"/>
          </a:p>
          <a:p>
            <a:pPr rtl="1">
              <a:buNone/>
            </a:pPr>
            <a:r>
              <a:rPr lang="en-US" sz="1800" dirty="0" smtClean="0"/>
              <a:t>5-www.physioshop.co.uk/images/P/p-38244.gif</a:t>
            </a:r>
            <a:endParaRPr lang="fa-IR" sz="1800" dirty="0" smtClean="0"/>
          </a:p>
          <a:p>
            <a:pPr rtl="1">
              <a:buNone/>
            </a:pPr>
            <a:r>
              <a:rPr lang="en-US" sz="1800" dirty="0" smtClean="0"/>
              <a:t> </a:t>
            </a:r>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20</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fa-IR" sz="3200" b="1" dirty="0" smtClean="0">
                <a:solidFill>
                  <a:schemeClr val="tx1"/>
                </a:solidFill>
                <a:cs typeface="B Mitra" pitchFamily="2" charset="-78"/>
              </a:rPr>
              <a:t>آنچه بحث خواهیم کرد.........</a:t>
            </a:r>
            <a:br>
              <a:rPr lang="fa-IR" sz="3200" b="1" dirty="0" smtClean="0">
                <a:solidFill>
                  <a:schemeClr val="tx1"/>
                </a:solidFill>
                <a:cs typeface="B Mitra" pitchFamily="2" charset="-78"/>
              </a:rPr>
            </a:br>
            <a:endParaRPr lang="en-US" sz="3200" b="1" dirty="0">
              <a:solidFill>
                <a:schemeClr val="tx1"/>
              </a:solidFill>
              <a:cs typeface="B Mitra" pitchFamily="2" charset="-78"/>
            </a:endParaRPr>
          </a:p>
        </p:txBody>
      </p:sp>
      <p:sp>
        <p:nvSpPr>
          <p:cNvPr id="3" name="Content Placeholder 2"/>
          <p:cNvSpPr>
            <a:spLocks noGrp="1"/>
          </p:cNvSpPr>
          <p:nvPr>
            <p:ph sz="quarter" idx="1"/>
          </p:nvPr>
        </p:nvSpPr>
        <p:spPr/>
        <p:txBody>
          <a:bodyPr/>
          <a:lstStyle/>
          <a:p>
            <a:pPr algn="just" rtl="1"/>
            <a:r>
              <a:rPr lang="fa-IR" dirty="0" smtClean="0">
                <a:cs typeface="B Mitra" pitchFamily="2" charset="-78"/>
              </a:rPr>
              <a:t>مقدمه ای بر</a:t>
            </a:r>
            <a:r>
              <a:rPr lang="en-US" dirty="0" smtClean="0">
                <a:cs typeface="B Mitra" pitchFamily="2" charset="-78"/>
              </a:rPr>
              <a:t>NOC</a:t>
            </a:r>
            <a:r>
              <a:rPr lang="fa-IR" dirty="0" smtClean="0">
                <a:cs typeface="B Mitra" pitchFamily="2" charset="-78"/>
              </a:rPr>
              <a:t> </a:t>
            </a:r>
            <a:endParaRPr lang="en-US" dirty="0" smtClean="0">
              <a:cs typeface="B Mitra" pitchFamily="2" charset="-78"/>
            </a:endParaRPr>
          </a:p>
          <a:p>
            <a:pPr algn="just" rtl="1"/>
            <a:r>
              <a:rPr lang="fa-IR" dirty="0" smtClean="0">
                <a:cs typeface="B Mitra" pitchFamily="2" charset="-78"/>
              </a:rPr>
              <a:t>تعریف پیامد</a:t>
            </a:r>
            <a:endParaRPr lang="en-US" dirty="0" smtClean="0">
              <a:cs typeface="B Mitra" pitchFamily="2" charset="-78"/>
            </a:endParaRPr>
          </a:p>
          <a:p>
            <a:pPr algn="just" rtl="1"/>
            <a:r>
              <a:rPr lang="fa-IR" dirty="0" smtClean="0">
                <a:cs typeface="B Mitra" pitchFamily="2" charset="-78"/>
              </a:rPr>
              <a:t>تاریخچه </a:t>
            </a:r>
            <a:r>
              <a:rPr lang="en-US" dirty="0" smtClean="0">
                <a:cs typeface="B Mitra" pitchFamily="2" charset="-78"/>
              </a:rPr>
              <a:t>NOC</a:t>
            </a:r>
          </a:p>
          <a:p>
            <a:pPr algn="just" rtl="1"/>
            <a:r>
              <a:rPr lang="fa-IR" i="1" dirty="0" smtClean="0">
                <a:cs typeface="B Mitra" pitchFamily="2" charset="-78"/>
              </a:rPr>
              <a:t>چرا پیامدهای پرستاری نیاز به استاندارسازی دارد؟</a:t>
            </a:r>
            <a:endParaRPr lang="en-US" i="1" dirty="0" smtClean="0">
              <a:cs typeface="B Mitra" pitchFamily="2" charset="-78"/>
            </a:endParaRPr>
          </a:p>
          <a:p>
            <a:pPr algn="just" rtl="1"/>
            <a:r>
              <a:rPr lang="fa-IR" dirty="0" smtClean="0">
                <a:cs typeface="B Mitra" pitchFamily="2" charset="-78"/>
              </a:rPr>
              <a:t>ویژگی های </a:t>
            </a:r>
            <a:r>
              <a:rPr lang="en-US" dirty="0" smtClean="0">
                <a:cs typeface="B Mitra" pitchFamily="2" charset="-78"/>
              </a:rPr>
              <a:t>NOC</a:t>
            </a:r>
            <a:endParaRPr lang="en-US" i="1" dirty="0" smtClean="0">
              <a:cs typeface="B Mitra" pitchFamily="2" charset="-78"/>
            </a:endParaRPr>
          </a:p>
          <a:p>
            <a:pPr algn="just" rtl="1"/>
            <a:r>
              <a:rPr lang="fa-IR" dirty="0" smtClean="0">
                <a:cs typeface="B Mitra" pitchFamily="2" charset="-78"/>
              </a:rPr>
              <a:t>کاربردNOC</a:t>
            </a:r>
            <a:endParaRPr lang="en-US" dirty="0" smtClean="0">
              <a:cs typeface="B Mitra" pitchFamily="2" charset="-78"/>
            </a:endParaRPr>
          </a:p>
          <a:p>
            <a:pPr algn="just" rtl="1"/>
            <a:r>
              <a:rPr lang="fa-IR" dirty="0" smtClean="0">
                <a:cs typeface="B Mitra" pitchFamily="2" charset="-78"/>
              </a:rPr>
              <a:t>ساختار</a:t>
            </a:r>
            <a:r>
              <a:rPr lang="en-US" dirty="0" smtClean="0">
                <a:cs typeface="B Mitra" pitchFamily="2" charset="-78"/>
              </a:rPr>
              <a:t>NOC</a:t>
            </a:r>
            <a:r>
              <a:rPr lang="fa-IR" dirty="0" smtClean="0">
                <a:cs typeface="B Mitra" pitchFamily="2" charset="-78"/>
              </a:rPr>
              <a:t> </a:t>
            </a:r>
            <a:endParaRPr lang="en-US" dirty="0" smtClean="0">
              <a:cs typeface="B Mitra" pitchFamily="2" charset="-78"/>
            </a:endParaRPr>
          </a:p>
          <a:p>
            <a:pPr algn="just" rtl="1"/>
            <a:r>
              <a:rPr lang="fa-IR" dirty="0" smtClean="0">
                <a:cs typeface="B Mitra" pitchFamily="2" charset="-78"/>
              </a:rPr>
              <a:t>ساختار آخرین ویرایش</a:t>
            </a:r>
            <a:r>
              <a:rPr lang="en-US" dirty="0" smtClean="0">
                <a:cs typeface="B Mitra" pitchFamily="2" charset="-78"/>
              </a:rPr>
              <a:t>NOC</a:t>
            </a:r>
          </a:p>
          <a:p>
            <a:pPr algn="just" rtl="1"/>
            <a:r>
              <a:rPr lang="fa-IR" dirty="0" smtClean="0">
                <a:cs typeface="B Mitra" pitchFamily="2" charset="-78"/>
              </a:rPr>
              <a:t>مثال ها</a:t>
            </a:r>
            <a:endParaRPr lang="en-US" dirty="0" smtClean="0">
              <a:cs typeface="B Mitra" pitchFamily="2" charset="-78"/>
            </a:endParaRPr>
          </a:p>
          <a:p>
            <a:pPr algn="just" rtl="1"/>
            <a:endParaRPr lang="en-US" dirty="0" smtClean="0">
              <a:cs typeface="B Mitra" pitchFamily="2" charset="-78"/>
            </a:endParaRPr>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7467600" cy="5562600"/>
          </a:xfrm>
        </p:spPr>
        <p:txBody>
          <a:bodyPr>
            <a:noAutofit/>
          </a:bodyPr>
          <a:lstStyle/>
          <a:p>
            <a:pPr algn="r" rtl="1"/>
            <a:r>
              <a:rPr lang="fa-IR" sz="2800" dirty="0" smtClean="0">
                <a:solidFill>
                  <a:schemeClr val="tx1"/>
                </a:solidFill>
                <a:cs typeface="B Mitra" pitchFamily="2" charset="-78"/>
              </a:rPr>
              <a:t> طبقه بندی پیامد های پرستاری </a:t>
            </a:r>
            <a:r>
              <a:rPr lang="fa-IR" sz="2000" dirty="0" smtClean="0">
                <a:solidFill>
                  <a:schemeClr val="tx1"/>
                </a:solidFill>
                <a:cs typeface="B Mitra" pitchFamily="2" charset="-78"/>
              </a:rPr>
              <a:t>(NOC</a:t>
            </a:r>
            <a:r>
              <a:rPr lang="fa-IR" sz="2800" dirty="0" smtClean="0">
                <a:solidFill>
                  <a:schemeClr val="tx1"/>
                </a:solidFill>
                <a:cs typeface="B Mitra" pitchFamily="2" charset="-78"/>
              </a:rPr>
              <a:t>) طبقه بندی جامع واستاندارد از نتایج بیمار / مشتری برای بررسی اثر مداخلات ارائه شده توسط پرستاران و سایر متخصصان مراقبت های بهداشتی توسعه یافته  است. نتایج استاندارد برای مستندات در پرونده های الکترونیکی، برای استفاده در سیستم های اطلاعات بالینی، برای توسعه دانش پرستاری و آموزش و پرورش پرستاران حرفه ای ضروری  است(1).</a:t>
            </a:r>
            <a:br>
              <a:rPr lang="fa-IR" sz="2800" dirty="0" smtClean="0">
                <a:solidFill>
                  <a:schemeClr val="tx1"/>
                </a:solidFill>
                <a:cs typeface="B Mitra" pitchFamily="2" charset="-78"/>
              </a:rPr>
            </a:br>
            <a:r>
              <a:rPr lang="fa-IR" sz="2800" dirty="0" smtClean="0">
                <a:solidFill>
                  <a:schemeClr val="tx1"/>
                </a:solidFill>
                <a:cs typeface="B Mitra" pitchFamily="2" charset="-78"/>
              </a:rPr>
              <a:t>طبقه بندی پیامد های پرستاری، تاثیر مراقبت های پرستاری را به عنوان جزئی از مراقبت های بهداشتی درمانی ارزیابی می کند. به جهت این که حرفه پرستاری بتواند همچنان به عنوان یک حرفه اصلی در علم ارزیابی بالینی در کنار سایر رشته های بهداشتی حضور داشته باشد، لذا داشتن پیامدهای استاندارئ بیمار ضروری به نظر می رسد(2).</a:t>
            </a:r>
            <a:r>
              <a:rPr lang="en-US" sz="2800" dirty="0" smtClean="0">
                <a:solidFill>
                  <a:schemeClr val="tx1"/>
                </a:solidFill>
                <a:cs typeface="B Mitra" pitchFamily="2" charset="-78"/>
              </a:rPr>
              <a:t/>
            </a:r>
            <a:br>
              <a:rPr lang="en-US" sz="2800" dirty="0" smtClean="0">
                <a:solidFill>
                  <a:schemeClr val="tx1"/>
                </a:solidFill>
                <a:cs typeface="B Mitra" pitchFamily="2" charset="-78"/>
              </a:rPr>
            </a:br>
            <a:endParaRPr lang="en-US" sz="2800" dirty="0">
              <a:solidFill>
                <a:schemeClr val="tx1"/>
              </a:solidFill>
              <a:cs typeface="B Mitra" pitchFamily="2" charset="-78"/>
            </a:endParaRPr>
          </a:p>
        </p:txBody>
      </p:sp>
      <p:sp>
        <p:nvSpPr>
          <p:cNvPr id="3" name="Content Placeholder 2"/>
          <p:cNvSpPr>
            <a:spLocks noGrp="1"/>
          </p:cNvSpPr>
          <p:nvPr>
            <p:ph sz="quarter" idx="1"/>
          </p:nvPr>
        </p:nvSpPr>
        <p:spPr>
          <a:xfrm>
            <a:off x="1752600" y="228600"/>
            <a:ext cx="7086600" cy="1143000"/>
          </a:xfrm>
        </p:spPr>
        <p:txBody>
          <a:bodyPr>
            <a:normAutofit/>
          </a:bodyPr>
          <a:lstStyle/>
          <a:p>
            <a:pPr algn="just" rtl="1">
              <a:buNone/>
            </a:pPr>
            <a:r>
              <a:rPr lang="fa-IR" sz="3200" b="1" dirty="0" smtClean="0">
                <a:cs typeface="B Mitra" pitchFamily="2" charset="-78"/>
              </a:rPr>
              <a:t>مقدمه ای بر </a:t>
            </a:r>
            <a:r>
              <a:rPr lang="en-US" sz="3200" b="1" dirty="0" smtClean="0">
                <a:cs typeface="B Mitra" pitchFamily="2" charset="-78"/>
              </a:rPr>
              <a:t>NOC</a:t>
            </a:r>
            <a:endParaRPr lang="en-US" sz="3200" b="1" dirty="0">
              <a:cs typeface="B Mitra" pitchFamily="2" charset="-78"/>
            </a:endParaRPr>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
            </a:r>
            <a:br>
              <a:rPr lang="fa-IR" dirty="0" smtClean="0"/>
            </a:br>
            <a:endParaRPr lang="en-US" dirty="0"/>
          </a:p>
        </p:txBody>
      </p:sp>
      <p:sp>
        <p:nvSpPr>
          <p:cNvPr id="3" name="Content Placeholder 2"/>
          <p:cNvSpPr>
            <a:spLocks noGrp="1"/>
          </p:cNvSpPr>
          <p:nvPr>
            <p:ph sz="quarter" idx="1"/>
          </p:nvPr>
        </p:nvSpPr>
        <p:spPr>
          <a:xfrm>
            <a:off x="457200" y="304800"/>
            <a:ext cx="7467600" cy="6248400"/>
          </a:xfrm>
        </p:spPr>
        <p:txBody>
          <a:bodyPr>
            <a:noAutofit/>
          </a:bodyPr>
          <a:lstStyle/>
          <a:p>
            <a:pPr algn="just" rtl="1"/>
            <a:r>
              <a:rPr lang="fa-IR" sz="2800" dirty="0" smtClean="0">
                <a:cs typeface="B Mitra" pitchFamily="2" charset="-78"/>
              </a:rPr>
              <a:t>یک سیستم استاندارد جامع برای طبقه بندی پیامد مداخلات پرستاری. </a:t>
            </a:r>
          </a:p>
          <a:p>
            <a:pPr algn="just" rtl="1"/>
            <a:endParaRPr lang="fa-IR" sz="2800" dirty="0" smtClean="0">
              <a:cs typeface="B Mitra" pitchFamily="2" charset="-78"/>
            </a:endParaRPr>
          </a:p>
          <a:p>
            <a:pPr algn="just" rtl="1"/>
            <a:r>
              <a:rPr lang="fa-IR" sz="2800" dirty="0" smtClean="0">
                <a:cs typeface="B Mitra" pitchFamily="2" charset="-78"/>
              </a:rPr>
              <a:t> یک ابزار بالینی توسعه یافته توسط یک تیم تحقیقاتی در دانشگاه آیوا است که به توصیف و تعریف دانش برای برنامه های درسی پرستاری و عمل است. </a:t>
            </a:r>
          </a:p>
          <a:p>
            <a:pPr algn="just" rtl="1"/>
            <a:endParaRPr lang="fa-IR" sz="2800" dirty="0" smtClean="0">
              <a:cs typeface="B Mitra" pitchFamily="2" charset="-78"/>
            </a:endParaRPr>
          </a:p>
          <a:p>
            <a:pPr algn="just" rtl="1"/>
            <a:r>
              <a:rPr lang="fa-IR" sz="2800" dirty="0" smtClean="0">
                <a:cs typeface="B Mitra" pitchFamily="2" charset="-78"/>
              </a:rPr>
              <a:t>نتایج NOC به تشخیص ناندا مرتبط شده اند. </a:t>
            </a:r>
          </a:p>
          <a:p>
            <a:pPr algn="just" rtl="1"/>
            <a:endParaRPr lang="fa-IR" sz="2800" dirty="0" smtClean="0">
              <a:cs typeface="B Mitra" pitchFamily="2" charset="-78"/>
            </a:endParaRPr>
          </a:p>
          <a:p>
            <a:pPr algn="just" rtl="1"/>
            <a:r>
              <a:rPr lang="fa-IR" sz="2800" dirty="0" smtClean="0">
                <a:cs typeface="B Mitra" pitchFamily="2" charset="-78"/>
              </a:rPr>
              <a:t>در حال حاضر، NOC شامل 385 پیامد پرستاری برای استفاده برای هر بیمار و یا بستگان مراقبت های فردی در خانه است. </a:t>
            </a:r>
          </a:p>
          <a:p>
            <a:pPr algn="just" rtl="1"/>
            <a:endParaRPr lang="fa-IR" sz="2800" dirty="0" smtClean="0">
              <a:cs typeface="B Mitra" pitchFamily="2" charset="-78"/>
            </a:endParaRPr>
          </a:p>
          <a:p>
            <a:pPr algn="just" rtl="1"/>
            <a:r>
              <a:rPr lang="fa-IR" sz="2800" dirty="0" smtClean="0">
                <a:cs typeface="B Mitra" pitchFamily="2" charset="-78"/>
              </a:rPr>
              <a:t>برای تصمیم گیری بالینی پرستاران برای تصمیم گیری و سند تشخیص های پرستاری، نتایج مورد نظرومداخله استفاده می شود(3).</a:t>
            </a:r>
            <a:endParaRPr lang="en-US" sz="2800" dirty="0">
              <a:cs typeface="B Mitra" pitchFamily="2" charset="-78"/>
            </a:endParaRPr>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b="1" dirty="0" smtClean="0">
                <a:solidFill>
                  <a:schemeClr val="tx1"/>
                </a:solidFill>
                <a:cs typeface="B Mitra" pitchFamily="2" charset="-78"/>
              </a:rPr>
              <a:t>تعریف پیامد</a:t>
            </a:r>
            <a:endParaRPr lang="en-US" sz="3600" b="1" dirty="0">
              <a:solidFill>
                <a:schemeClr val="tx1"/>
              </a:solidFill>
              <a:cs typeface="B Mitra" pitchFamily="2" charset="-78"/>
            </a:endParaRPr>
          </a:p>
        </p:txBody>
      </p:sp>
      <p:sp>
        <p:nvSpPr>
          <p:cNvPr id="3" name="Content Placeholder 2"/>
          <p:cNvSpPr>
            <a:spLocks noGrp="1"/>
          </p:cNvSpPr>
          <p:nvPr>
            <p:ph sz="quarter" idx="1"/>
          </p:nvPr>
        </p:nvSpPr>
        <p:spPr/>
        <p:txBody>
          <a:bodyPr>
            <a:normAutofit/>
          </a:bodyPr>
          <a:lstStyle/>
          <a:p>
            <a:pPr algn="just" rtl="1"/>
            <a:r>
              <a:rPr lang="fa-IR" sz="3200" dirty="0" smtClean="0">
                <a:cs typeface="B Mitra" pitchFamily="2" charset="-78"/>
              </a:rPr>
              <a:t>پیامد عبارتست از یک وضعیت، رفتارویا برداشت فردی، خانوادگی، واجتماعی که قابل اندازه گیری است، با پیوستار سنجیده می شود وبه مداخلات پرستاری پاسخ گو می باشد.</a:t>
            </a:r>
          </a:p>
          <a:p>
            <a:pPr algn="just" rtl="1"/>
            <a:endParaRPr lang="fa-IR" sz="3200" dirty="0" smtClean="0">
              <a:cs typeface="B Mitra" pitchFamily="2" charset="-78"/>
            </a:endParaRPr>
          </a:p>
          <a:p>
            <a:pPr algn="just" rtl="1"/>
            <a:r>
              <a:rPr lang="fa-IR" sz="3200" dirty="0" smtClean="0">
                <a:cs typeface="B Mitra" pitchFamily="2" charset="-78"/>
              </a:rPr>
              <a:t>پیامدهای بیمار یک اصطلاح کلی و گسترده است، چون بیمار ممکن است یک فرد،یک خانواده و یا جامعه باشد.</a:t>
            </a:r>
          </a:p>
          <a:p>
            <a:pPr algn="just" rtl="1"/>
            <a:endParaRPr lang="fa-IR" sz="3200" dirty="0" smtClean="0">
              <a:cs typeface="B Mitra" pitchFamily="2" charset="-78"/>
            </a:endParaRPr>
          </a:p>
          <a:p>
            <a:pPr algn="just" rtl="1"/>
            <a:r>
              <a:rPr lang="fa-IR" sz="3200" dirty="0" smtClean="0">
                <a:cs typeface="B Mitra" pitchFamily="2" charset="-78"/>
              </a:rPr>
              <a:t>این پیامدها در طول زمان تغییر می کنند، به همین دلیل ممکن است پرستاران تحت تاثیر این پیامد ها قرار گیرند(2).</a:t>
            </a:r>
            <a:endParaRPr lang="en-US" sz="3200" dirty="0">
              <a:cs typeface="B Mitra" pitchFamily="2" charset="-78"/>
            </a:endParaRPr>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b="1" i="1" dirty="0" smtClean="0">
                <a:solidFill>
                  <a:schemeClr val="tx1"/>
                </a:solidFill>
                <a:cs typeface="B Mitra" pitchFamily="2" charset="-78"/>
              </a:rPr>
              <a:t>چرا پیامدهای پرستاری نیاز به استاندارسازی دارد؟</a:t>
            </a:r>
            <a:endParaRPr lang="en-US" sz="3200" b="1" i="1" dirty="0">
              <a:solidFill>
                <a:schemeClr val="tx1"/>
              </a:solidFill>
              <a:cs typeface="B Mitra" pitchFamily="2" charset="-78"/>
            </a:endParaRPr>
          </a:p>
        </p:txBody>
      </p:sp>
      <p:sp>
        <p:nvSpPr>
          <p:cNvPr id="3" name="Content Placeholder 2"/>
          <p:cNvSpPr>
            <a:spLocks noGrp="1"/>
          </p:cNvSpPr>
          <p:nvPr>
            <p:ph sz="quarter" idx="1"/>
          </p:nvPr>
        </p:nvSpPr>
        <p:spPr/>
        <p:txBody>
          <a:bodyPr>
            <a:normAutofit/>
          </a:bodyPr>
          <a:lstStyle/>
          <a:p>
            <a:pPr algn="just" rtl="1">
              <a:lnSpc>
                <a:spcPct val="200000"/>
              </a:lnSpc>
            </a:pPr>
            <a:r>
              <a:rPr lang="fa-IR" sz="2800" dirty="0" smtClean="0">
                <a:cs typeface="B Mitra" pitchFamily="2" charset="-78"/>
              </a:rPr>
              <a:t>حرفه پرستاری نقش مهمی در پژوهشهای ارزیابی بالینی، و توسعه سیاستگزاری و امور بین رشته ای دارد.</a:t>
            </a:r>
          </a:p>
          <a:p>
            <a:pPr algn="just" rtl="1">
              <a:lnSpc>
                <a:spcPct val="200000"/>
              </a:lnSpc>
            </a:pPr>
            <a:r>
              <a:rPr lang="fa-IR" sz="2800" dirty="0" smtClean="0">
                <a:cs typeface="B Mitra" pitchFamily="2" charset="-78"/>
              </a:rPr>
              <a:t>بهبود کیفیت و کاهش هزینه ها در مراقبت سلامت</a:t>
            </a:r>
          </a:p>
          <a:p>
            <a:pPr algn="just" rtl="1">
              <a:lnSpc>
                <a:spcPct val="200000"/>
              </a:lnSpc>
            </a:pPr>
            <a:r>
              <a:rPr lang="fa-IR" sz="2800" dirty="0" smtClean="0">
                <a:cs typeface="B Mitra" pitchFamily="2" charset="-78"/>
              </a:rPr>
              <a:t>تاثیر مراقبت پرستاری در مراقبت سلامت</a:t>
            </a:r>
          </a:p>
          <a:p>
            <a:pPr algn="just" rtl="1">
              <a:lnSpc>
                <a:spcPct val="200000"/>
              </a:lnSpc>
            </a:pPr>
            <a:r>
              <a:rPr lang="fa-IR" sz="2800" dirty="0" smtClean="0">
                <a:cs typeface="B Mitra" pitchFamily="2" charset="-78"/>
              </a:rPr>
              <a:t>سازماندهی حرفه پرستاری بدون از بین بردن شخصیت بیمار(2).</a:t>
            </a:r>
            <a:endParaRPr lang="en-US" sz="2800" dirty="0">
              <a:cs typeface="B Mitra" pitchFamily="2" charset="-78"/>
            </a:endParaRPr>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lstStyle/>
          <a:p>
            <a:pPr algn="r"/>
            <a:r>
              <a:rPr lang="en-US" dirty="0" smtClean="0"/>
              <a:t>(NOC)</a:t>
            </a:r>
            <a:r>
              <a:rPr lang="fa-IR" dirty="0" smtClean="0"/>
              <a:t>تاریخچه </a:t>
            </a:r>
            <a:endParaRPr lang="en-US" dirty="0"/>
          </a:p>
        </p:txBody>
      </p:sp>
      <p:sp>
        <p:nvSpPr>
          <p:cNvPr id="3" name="Content Placeholder 2"/>
          <p:cNvSpPr>
            <a:spLocks noGrp="1"/>
          </p:cNvSpPr>
          <p:nvPr>
            <p:ph sz="quarter" idx="1"/>
          </p:nvPr>
        </p:nvSpPr>
        <p:spPr>
          <a:xfrm>
            <a:off x="533400" y="1295400"/>
            <a:ext cx="7467600" cy="4419600"/>
          </a:xfrm>
        </p:spPr>
        <p:txBody>
          <a:bodyPr>
            <a:noAutofit/>
          </a:bodyPr>
          <a:lstStyle/>
          <a:p>
            <a:pPr algn="r" rtl="1"/>
            <a:r>
              <a:rPr lang="en-US" dirty="0" smtClean="0">
                <a:cs typeface="B Mitra" pitchFamily="2" charset="-78"/>
              </a:rPr>
              <a:t>1991</a:t>
            </a:r>
            <a:r>
              <a:rPr lang="fa-IR" dirty="0" smtClean="0">
                <a:cs typeface="B Mitra" pitchFamily="2" charset="-78"/>
              </a:rPr>
              <a:t>-</a:t>
            </a:r>
            <a:r>
              <a:rPr lang="en-US" dirty="0" smtClean="0">
                <a:cs typeface="B Mitra" pitchFamily="2" charset="-78"/>
              </a:rPr>
              <a:t> </a:t>
            </a:r>
            <a:r>
              <a:rPr lang="fa-IR" dirty="0" smtClean="0">
                <a:cs typeface="B Mitra" pitchFamily="2" charset="-78"/>
              </a:rPr>
              <a:t> اولین تحقیقات برای ایجاد </a:t>
            </a:r>
            <a:r>
              <a:rPr lang="en-US" dirty="0" smtClean="0">
                <a:cs typeface="B Mitra" pitchFamily="2" charset="-78"/>
              </a:rPr>
              <a:t>NOC</a:t>
            </a:r>
            <a:r>
              <a:rPr lang="fa-IR" dirty="0" smtClean="0">
                <a:cs typeface="B Mitra" pitchFamily="2" charset="-78"/>
              </a:rPr>
              <a:t> در دانشگاه ایوا توسط ماریون جانسون و مریدیس ماس</a:t>
            </a:r>
          </a:p>
          <a:p>
            <a:pPr algn="r" rtl="1">
              <a:buFont typeface="Courier New" pitchFamily="49" charset="0"/>
              <a:buChar char="o"/>
            </a:pPr>
            <a:endParaRPr lang="fa-IR" dirty="0" smtClean="0">
              <a:cs typeface="B Mitra" pitchFamily="2" charset="-78"/>
            </a:endParaRPr>
          </a:p>
          <a:p>
            <a:pPr algn="r" rtl="1">
              <a:buFont typeface="Courier New" pitchFamily="49" charset="0"/>
              <a:buChar char="o"/>
            </a:pPr>
            <a:r>
              <a:rPr lang="fa-IR" dirty="0" smtClean="0">
                <a:cs typeface="B Mitra" pitchFamily="2" charset="-78"/>
              </a:rPr>
              <a:t>1993- انتشار اولین معرفی نامه </a:t>
            </a:r>
            <a:r>
              <a:rPr lang="en-US" dirty="0" smtClean="0">
                <a:cs typeface="B Mitra" pitchFamily="2" charset="-78"/>
              </a:rPr>
              <a:t>NOC</a:t>
            </a:r>
            <a:r>
              <a:rPr lang="fa-IR" dirty="0" smtClean="0">
                <a:cs typeface="B Mitra" pitchFamily="2" charset="-78"/>
              </a:rPr>
              <a:t> در دانشگاه ایوا که بعدا در 1997 به معرفی نامه </a:t>
            </a:r>
            <a:r>
              <a:rPr lang="en-US" dirty="0" smtClean="0">
                <a:cs typeface="B Mitra" pitchFamily="2" charset="-78"/>
              </a:rPr>
              <a:t>NOC/NIC</a:t>
            </a:r>
            <a:r>
              <a:rPr lang="fa-IR" dirty="0" smtClean="0">
                <a:cs typeface="B Mitra" pitchFamily="2" charset="-78"/>
              </a:rPr>
              <a:t> تغییر نام داد.</a:t>
            </a:r>
            <a:endParaRPr lang="en-US" dirty="0" smtClean="0">
              <a:cs typeface="B Mitra" pitchFamily="2" charset="-78"/>
            </a:endParaRPr>
          </a:p>
          <a:p>
            <a:pPr algn="r" rtl="1">
              <a:buFont typeface="Courier New" pitchFamily="49" charset="0"/>
              <a:buChar char="o"/>
            </a:pPr>
            <a:endParaRPr lang="fa-IR" dirty="0" smtClean="0">
              <a:cs typeface="B Mitra" pitchFamily="2" charset="-78"/>
            </a:endParaRPr>
          </a:p>
          <a:p>
            <a:pPr algn="r" rtl="1">
              <a:buFont typeface="Courier New" pitchFamily="49" charset="0"/>
              <a:buChar char="o"/>
            </a:pPr>
            <a:r>
              <a:rPr lang="fa-IR" dirty="0" smtClean="0">
                <a:cs typeface="B Mitra" pitchFamily="2" charset="-78"/>
              </a:rPr>
              <a:t> 1994- چاپ اولین مطلب در مورد </a:t>
            </a:r>
            <a:r>
              <a:rPr lang="en-US" dirty="0" smtClean="0">
                <a:cs typeface="B Mitra" pitchFamily="2" charset="-78"/>
              </a:rPr>
              <a:t>NOC</a:t>
            </a:r>
            <a:r>
              <a:rPr lang="fa-IR" dirty="0" smtClean="0">
                <a:cs typeface="B Mitra" pitchFamily="2" charset="-78"/>
              </a:rPr>
              <a:t>.</a:t>
            </a:r>
            <a:endParaRPr lang="en-US" dirty="0" smtClean="0">
              <a:cs typeface="B Mitra" pitchFamily="2" charset="-78"/>
            </a:endParaRPr>
          </a:p>
          <a:p>
            <a:pPr algn="r" rtl="1">
              <a:buFont typeface="Courier New" pitchFamily="49" charset="0"/>
              <a:buChar char="o"/>
            </a:pPr>
            <a:endParaRPr lang="fa-IR" dirty="0" smtClean="0">
              <a:cs typeface="B Mitra" pitchFamily="2" charset="-78"/>
            </a:endParaRPr>
          </a:p>
          <a:p>
            <a:pPr algn="r" rtl="1">
              <a:buFont typeface="Courier New" pitchFamily="49" charset="0"/>
              <a:buChar char="o"/>
            </a:pPr>
            <a:r>
              <a:rPr lang="fa-IR" dirty="0" smtClean="0">
                <a:cs typeface="B Mitra" pitchFamily="2" charset="-78"/>
              </a:rPr>
              <a:t>1997- انتشار اولین ویرایش </a:t>
            </a:r>
            <a:r>
              <a:rPr lang="en-US" dirty="0" smtClean="0">
                <a:cs typeface="B Mitra" pitchFamily="2" charset="-78"/>
              </a:rPr>
              <a:t>NOC</a:t>
            </a:r>
          </a:p>
          <a:p>
            <a:pPr algn="r" rtl="1">
              <a:buFont typeface="Courier New" pitchFamily="49" charset="0"/>
              <a:buChar char="o"/>
            </a:pPr>
            <a:endParaRPr lang="en-US" dirty="0" smtClean="0">
              <a:cs typeface="B Mitra" pitchFamily="2" charset="-78"/>
            </a:endParaRPr>
          </a:p>
          <a:p>
            <a:pPr algn="r" rtl="1">
              <a:buFont typeface="Courier New" pitchFamily="49" charset="0"/>
              <a:buChar char="o"/>
            </a:pPr>
            <a:r>
              <a:rPr lang="fa-IR" dirty="0" smtClean="0">
                <a:cs typeface="B Mitra" pitchFamily="2" charset="-78"/>
              </a:rPr>
              <a:t>1998- به رسمیت شناختن </a:t>
            </a:r>
            <a:r>
              <a:rPr lang="en-US" dirty="0" smtClean="0">
                <a:cs typeface="B Mitra" pitchFamily="2" charset="-78"/>
              </a:rPr>
              <a:t>NOC</a:t>
            </a:r>
            <a:r>
              <a:rPr lang="fa-IR" dirty="0" smtClean="0">
                <a:cs typeface="B Mitra" pitchFamily="2" charset="-78"/>
              </a:rPr>
              <a:t> توسط انجمن پرستاری آمریکا و ورود به فرافرهنگ پزشکی کتابخانه ملی</a:t>
            </a:r>
            <a:endParaRPr lang="en-US" dirty="0" smtClean="0">
              <a:cs typeface="B Mitra" pitchFamily="2" charset="-78"/>
            </a:endParaRPr>
          </a:p>
          <a:p>
            <a:pPr algn="r" rtl="1">
              <a:buFont typeface="Courier New" pitchFamily="49" charset="0"/>
              <a:buChar char="o"/>
            </a:pPr>
            <a:endParaRPr lang="fa-IR" dirty="0" smtClean="0">
              <a:cs typeface="B Mitra" pitchFamily="2" charset="-78"/>
            </a:endParaRPr>
          </a:p>
          <a:p>
            <a:pPr algn="r" rtl="1">
              <a:buNone/>
            </a:pPr>
            <a:endParaRPr lang="fa-IR" dirty="0" smtClean="0">
              <a:cs typeface="B Mitra" pitchFamily="2" charset="-78"/>
            </a:endParaRPr>
          </a:p>
          <a:p>
            <a:pPr algn="r" rtl="1"/>
            <a:endParaRPr lang="fa-IR" dirty="0" smtClean="0">
              <a:cs typeface="B Mitra" pitchFamily="2" charset="-78"/>
            </a:endParaRPr>
          </a:p>
          <a:p>
            <a:pPr algn="r" rtl="1"/>
            <a:endParaRPr lang="fa-IR" dirty="0" smtClean="0">
              <a:cs typeface="B Mitra" pitchFamily="2" charset="-78"/>
            </a:endParaRPr>
          </a:p>
          <a:p>
            <a:pPr algn="r" rtl="1"/>
            <a:endParaRPr lang="fa-IR" dirty="0" smtClean="0">
              <a:cs typeface="B Mitra" pitchFamily="2" charset="-78"/>
            </a:endParaRPr>
          </a:p>
          <a:p>
            <a:pPr algn="r" rtl="1">
              <a:buNone/>
            </a:pPr>
            <a:endParaRPr lang="en-US" dirty="0">
              <a:cs typeface="B Mitra" pitchFamily="2" charset="-78"/>
            </a:endParaRPr>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pPr algn="r"/>
            <a:r>
              <a:rPr lang="fa-IR" dirty="0" smtClean="0"/>
              <a:t>ادامه........</a:t>
            </a:r>
            <a:endParaRPr lang="en-US" dirty="0"/>
          </a:p>
        </p:txBody>
      </p:sp>
      <p:sp>
        <p:nvSpPr>
          <p:cNvPr id="3" name="Content Placeholder 2"/>
          <p:cNvSpPr>
            <a:spLocks noGrp="1"/>
          </p:cNvSpPr>
          <p:nvPr>
            <p:ph sz="quarter" idx="1"/>
          </p:nvPr>
        </p:nvSpPr>
        <p:spPr>
          <a:xfrm>
            <a:off x="609600" y="1143000"/>
            <a:ext cx="7467600" cy="4873752"/>
          </a:xfrm>
        </p:spPr>
        <p:txBody>
          <a:bodyPr>
            <a:normAutofit lnSpcReduction="10000"/>
          </a:bodyPr>
          <a:lstStyle/>
          <a:p>
            <a:pPr algn="r" rtl="1"/>
            <a:r>
              <a:rPr lang="fa-IR" dirty="0" smtClean="0">
                <a:cs typeface="B Mitra" pitchFamily="2" charset="-78"/>
              </a:rPr>
              <a:t>1998- چاپ به زبانهای مختلف دنیا ا جنله هلندی، کره ای، چینی، فرانسوی، ژاپنی و ....</a:t>
            </a:r>
            <a:endParaRPr lang="en-US" dirty="0" smtClean="0">
              <a:cs typeface="B Mitra" pitchFamily="2" charset="-78"/>
            </a:endParaRPr>
          </a:p>
          <a:p>
            <a:pPr algn="r" rtl="1"/>
            <a:endParaRPr lang="en-US" dirty="0" smtClean="0">
              <a:cs typeface="B Mitra" pitchFamily="2" charset="-78"/>
            </a:endParaRPr>
          </a:p>
          <a:p>
            <a:pPr algn="r" rtl="1"/>
            <a:r>
              <a:rPr lang="en-US" dirty="0" smtClean="0">
                <a:cs typeface="B Mitra" pitchFamily="2" charset="-78"/>
              </a:rPr>
              <a:t>2000</a:t>
            </a:r>
            <a:r>
              <a:rPr lang="fa-IR" dirty="0" smtClean="0">
                <a:cs typeface="B Mitra" pitchFamily="2" charset="-78"/>
              </a:rPr>
              <a:t>- انتشار دومین ویرایش </a:t>
            </a:r>
            <a:endParaRPr lang="en-US" dirty="0" smtClean="0">
              <a:cs typeface="B Mitra" pitchFamily="2" charset="-78"/>
            </a:endParaRPr>
          </a:p>
          <a:p>
            <a:pPr algn="r" rtl="1"/>
            <a:endParaRPr lang="fa-IR" dirty="0" smtClean="0">
              <a:cs typeface="B Mitra" pitchFamily="2" charset="-78"/>
            </a:endParaRPr>
          </a:p>
          <a:p>
            <a:pPr algn="r" rtl="1"/>
            <a:r>
              <a:rPr lang="fa-IR" dirty="0" smtClean="0">
                <a:cs typeface="B Mitra" pitchFamily="2" charset="-78"/>
              </a:rPr>
              <a:t>2001- ثبت </a:t>
            </a:r>
            <a:r>
              <a:rPr lang="en-US" dirty="0" smtClean="0">
                <a:cs typeface="B Mitra" pitchFamily="2" charset="-78"/>
              </a:rPr>
              <a:t>NOC</a:t>
            </a:r>
            <a:r>
              <a:rPr lang="fa-IR" dirty="0" smtClean="0">
                <a:cs typeface="B Mitra" pitchFamily="2" charset="-78"/>
              </a:rPr>
              <a:t> در </a:t>
            </a:r>
            <a:r>
              <a:rPr lang="en-US" dirty="0" smtClean="0">
                <a:cs typeface="B Mitra" pitchFamily="2" charset="-78"/>
              </a:rPr>
              <a:t>HL7</a:t>
            </a:r>
          </a:p>
          <a:p>
            <a:pPr algn="r" rtl="1"/>
            <a:endParaRPr lang="en-US" dirty="0" smtClean="0">
              <a:cs typeface="B Mitra" pitchFamily="2" charset="-78"/>
            </a:endParaRPr>
          </a:p>
          <a:p>
            <a:pPr algn="r" rtl="1"/>
            <a:r>
              <a:rPr lang="en-US" dirty="0" smtClean="0">
                <a:cs typeface="B Mitra" pitchFamily="2" charset="-78"/>
              </a:rPr>
              <a:t>2002</a:t>
            </a:r>
            <a:r>
              <a:rPr lang="fa-IR" dirty="0" smtClean="0">
                <a:cs typeface="B Mitra" pitchFamily="2" charset="-78"/>
              </a:rPr>
              <a:t>- مجوز </a:t>
            </a:r>
            <a:r>
              <a:rPr lang="en-US" dirty="0" smtClean="0">
                <a:cs typeface="B Mitra" pitchFamily="2" charset="-78"/>
              </a:rPr>
              <a:t> SNOMED</a:t>
            </a:r>
            <a:r>
              <a:rPr lang="fa-IR" dirty="0" smtClean="0">
                <a:cs typeface="B Mitra" pitchFamily="2" charset="-78"/>
              </a:rPr>
              <a:t> برای قرار گرفتن آن در پایگاه داده خود.</a:t>
            </a:r>
            <a:endParaRPr lang="en-US" dirty="0" smtClean="0">
              <a:cs typeface="B Mitra" pitchFamily="2" charset="-78"/>
            </a:endParaRPr>
          </a:p>
          <a:p>
            <a:pPr algn="r" rtl="1"/>
            <a:endParaRPr lang="fa-IR" dirty="0" smtClean="0">
              <a:cs typeface="B Mitra" pitchFamily="2" charset="-78"/>
            </a:endParaRPr>
          </a:p>
          <a:p>
            <a:pPr algn="r" rtl="1"/>
            <a:r>
              <a:rPr lang="fa-IR" dirty="0" smtClean="0">
                <a:cs typeface="B Mitra" pitchFamily="2" charset="-78"/>
              </a:rPr>
              <a:t> 2004- سومین ویرایش </a:t>
            </a:r>
            <a:endParaRPr lang="en-US" dirty="0" smtClean="0">
              <a:cs typeface="B Mitra" pitchFamily="2" charset="-78"/>
            </a:endParaRPr>
          </a:p>
          <a:p>
            <a:pPr algn="r" rtl="1"/>
            <a:endParaRPr lang="fa-IR" dirty="0" smtClean="0">
              <a:cs typeface="B Mitra" pitchFamily="2" charset="-78"/>
            </a:endParaRPr>
          </a:p>
          <a:p>
            <a:pPr algn="r" rtl="1"/>
            <a:r>
              <a:rPr lang="fa-IR" dirty="0" smtClean="0">
                <a:cs typeface="B Mitra" pitchFamily="2" charset="-78"/>
              </a:rPr>
              <a:t>2008- چاپ آخرین ویرایش </a:t>
            </a:r>
            <a:r>
              <a:rPr lang="en-US" dirty="0" smtClean="0">
                <a:cs typeface="B Mitra" pitchFamily="2" charset="-78"/>
              </a:rPr>
              <a:t>NOC</a:t>
            </a:r>
            <a:r>
              <a:rPr lang="fa-IR" dirty="0" smtClean="0">
                <a:cs typeface="B Mitra" pitchFamily="2" charset="-78"/>
              </a:rPr>
              <a:t>(2).</a:t>
            </a:r>
            <a:endParaRPr lang="en-US" dirty="0" smtClean="0">
              <a:cs typeface="B Mitra" pitchFamily="2" charset="-78"/>
            </a:endParaRPr>
          </a:p>
          <a:p>
            <a:pPr algn="r" rtl="1"/>
            <a:endParaRPr lang="en-US" dirty="0">
              <a:cs typeface="B Mitra" pitchFamily="2" charset="-78"/>
            </a:endParaRPr>
          </a:p>
        </p:txBody>
      </p:sp>
      <p:sp>
        <p:nvSpPr>
          <p:cNvPr id="6" name="Footer Placeholder 5"/>
          <p:cNvSpPr>
            <a:spLocks noGrp="1"/>
          </p:cNvSpPr>
          <p:nvPr>
            <p:ph type="ftr" sz="quarter" idx="16"/>
          </p:nvPr>
        </p:nvSpPr>
        <p:spPr/>
        <p:txBody>
          <a:bodyPr/>
          <a:lstStyle/>
          <a:p>
            <a:r>
              <a:rPr lang="en-US" smtClean="0"/>
              <a:t>20</a:t>
            </a:r>
            <a:endParaRPr lang="en-US"/>
          </a:p>
        </p:txBody>
      </p:sp>
      <p:sp>
        <p:nvSpPr>
          <p:cNvPr id="7" name="Slide Number Placeholder 6"/>
          <p:cNvSpPr>
            <a:spLocks noGrp="1"/>
          </p:cNvSpPr>
          <p:nvPr>
            <p:ph type="sldNum" sz="quarter" idx="15"/>
          </p:nvPr>
        </p:nvSpPr>
        <p:spPr/>
        <p:txBody>
          <a:bodyPr/>
          <a:lstStyle/>
          <a:p>
            <a:fld id="{225C6CFB-A462-4B03-B48C-FCE5350461C4}"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434</TotalTime>
  <Words>909</Words>
  <Application>Microsoft Office PowerPoint</Application>
  <PresentationFormat>On-screen Show (4:3)</PresentationFormat>
  <Paragraphs>213</Paragraphs>
  <Slides>20</Slides>
  <Notes>7</Notes>
  <HiddenSlides>1</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Oriel</vt:lpstr>
      <vt:lpstr> </vt:lpstr>
      <vt:lpstr> </vt:lpstr>
      <vt:lpstr>آنچه بحث خواهیم کرد......... </vt:lpstr>
      <vt:lpstr> طبقه بندی پیامد های پرستاری (NOC) طبقه بندی جامع واستاندارد از نتایج بیمار / مشتری برای بررسی اثر مداخلات ارائه شده توسط پرستاران و سایر متخصصان مراقبت های بهداشتی توسعه یافته  است. نتایج استاندارد برای مستندات در پرونده های الکترونیکی، برای استفاده در سیستم های اطلاعات بالینی، برای توسعه دانش پرستاری و آموزش و پرورش پرستاران حرفه ای ضروری  است(1). طبقه بندی پیامد های پرستاری، تاثیر مراقبت های پرستاری را به عنوان جزئی از مراقبت های بهداشتی درمانی ارزیابی می کند. به جهت این که حرفه پرستاری بتواند همچنان به عنوان یک حرفه اصلی در علم ارزیابی بالینی در کنار سایر رشته های بهداشتی حضور داشته باشد، لذا داشتن پیامدهای استاندارئ بیمار ضروری به نظر می رسد(2). </vt:lpstr>
      <vt:lpstr> </vt:lpstr>
      <vt:lpstr>تعریف پیامد</vt:lpstr>
      <vt:lpstr>چرا پیامدهای پرستاری نیاز به استاندارسازی دارد؟</vt:lpstr>
      <vt:lpstr>(NOC)تاریخچه </vt:lpstr>
      <vt:lpstr>ادامه........</vt:lpstr>
      <vt:lpstr>nocویژگی های </vt:lpstr>
      <vt:lpstr>کاربرد NOC</vt:lpstr>
      <vt:lpstr>NOCساختار </vt:lpstr>
      <vt:lpstr>NOCساختار آخرین ویرایش</vt:lpstr>
      <vt:lpstr> </vt:lpstr>
      <vt:lpstr>Slide 15</vt:lpstr>
      <vt:lpstr>NOC examples:  Linked with “Risk for Infection”</vt:lpstr>
      <vt:lpstr>Immune Status (0702)</vt:lpstr>
      <vt:lpstr>Immune Status (Continued)</vt:lpstr>
      <vt:lpstr>Scale</vt:lpstr>
      <vt:lpstr>منابع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lenovo</dc:creator>
  <cp:lastModifiedBy>lenovo</cp:lastModifiedBy>
  <cp:revision>66</cp:revision>
  <dcterms:created xsi:type="dcterms:W3CDTF">2013-12-09T19:08:24Z</dcterms:created>
  <dcterms:modified xsi:type="dcterms:W3CDTF">2014-01-07T16:19:57Z</dcterms:modified>
</cp:coreProperties>
</file>