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Default Extension="doc" ContentType="application/msword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2"/>
  </p:notesMasterIdLst>
  <p:sldIdLst>
    <p:sldId id="259" r:id="rId2"/>
    <p:sldId id="256" r:id="rId3"/>
    <p:sldId id="257" r:id="rId4"/>
    <p:sldId id="261" r:id="rId5"/>
    <p:sldId id="264" r:id="rId6"/>
    <p:sldId id="258" r:id="rId7"/>
    <p:sldId id="444" r:id="rId8"/>
    <p:sldId id="445" r:id="rId9"/>
    <p:sldId id="446" r:id="rId10"/>
    <p:sldId id="447" r:id="rId11"/>
    <p:sldId id="266" r:id="rId12"/>
    <p:sldId id="278" r:id="rId13"/>
    <p:sldId id="279" r:id="rId14"/>
    <p:sldId id="280" r:id="rId15"/>
    <p:sldId id="448" r:id="rId16"/>
    <p:sldId id="346" r:id="rId17"/>
    <p:sldId id="347" r:id="rId18"/>
    <p:sldId id="443" r:id="rId19"/>
    <p:sldId id="348" r:id="rId20"/>
    <p:sldId id="349" r:id="rId21"/>
    <p:sldId id="350" r:id="rId22"/>
    <p:sldId id="351" r:id="rId23"/>
    <p:sldId id="375" r:id="rId24"/>
    <p:sldId id="376" r:id="rId25"/>
    <p:sldId id="377" r:id="rId26"/>
    <p:sldId id="407" r:id="rId27"/>
    <p:sldId id="408" r:id="rId28"/>
    <p:sldId id="409" r:id="rId29"/>
    <p:sldId id="410" r:id="rId30"/>
    <p:sldId id="411" r:id="rId31"/>
    <p:sldId id="412" r:id="rId32"/>
    <p:sldId id="413" r:id="rId33"/>
    <p:sldId id="414" r:id="rId34"/>
    <p:sldId id="415" r:id="rId35"/>
    <p:sldId id="416" r:id="rId36"/>
    <p:sldId id="417" r:id="rId37"/>
    <p:sldId id="418" r:id="rId38"/>
    <p:sldId id="419" r:id="rId39"/>
    <p:sldId id="420" r:id="rId40"/>
    <p:sldId id="421" r:id="rId41"/>
    <p:sldId id="422" r:id="rId42"/>
    <p:sldId id="423" r:id="rId43"/>
    <p:sldId id="424" r:id="rId44"/>
    <p:sldId id="425" r:id="rId45"/>
    <p:sldId id="426" r:id="rId46"/>
    <p:sldId id="427" r:id="rId47"/>
    <p:sldId id="428" r:id="rId48"/>
    <p:sldId id="429" r:id="rId49"/>
    <p:sldId id="263" r:id="rId50"/>
    <p:sldId id="449" r:id="rId51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CA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92702" autoAdjust="0"/>
    <p:restoredTop sz="77240" autoAdjust="0"/>
  </p:normalViewPr>
  <p:slideViewPr>
    <p:cSldViewPr>
      <p:cViewPr>
        <p:scale>
          <a:sx n="54" d="100"/>
          <a:sy n="54" d="100"/>
        </p:scale>
        <p:origin x="-12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8632607-C915-42D8-86BF-8C586386F3EA}" type="datetimeFigureOut">
              <a:rPr lang="fa-IR" smtClean="0"/>
              <a:pPr/>
              <a:t>01/13/1435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CE927DD-F2FC-4614-A07C-A7A60BBBB13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927DD-F2FC-4614-A07C-A7A60BBBB13B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F19065-5CB9-4EDB-8B78-B632E15E3A99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30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C75FA5-26BE-4293-BC71-ECCC4DB3C1E3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31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42B7BA-8F40-4436-8124-D179BC9FCEC6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32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49DD98-2C13-42E5-BCE9-2F146AC3BE2F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33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9B2A75-BAD0-48A3-A270-E3C6ACBFCB14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34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0810E9-4564-45DE-88E2-9F3843F56929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35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22DF89-0475-4810-B1C9-6298BDEFACF6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36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C5BAB3-8B76-4D12-98F8-84A14C46DEB7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37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F77E2E-22A7-4C0A-8DA3-F060F46625D1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38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1C7B61-9080-49A5-A3F7-9C645F975D3C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39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8593BC-24A9-4026-9AE5-54971498B390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14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0BED72-9E7B-41E0-8B15-EA588BFE6DD3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40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40A7FE-571C-4134-ADF7-B8398A0344C0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41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701B98-BE70-4D84-B311-7E7FCD468191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42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B2C006-397F-4D14-B693-B513B74EAFB8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43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DBF9A2-984D-46E1-992F-A2EE41BA87A1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44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B49460-E6F4-490B-811B-338CBCC62B7C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45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1CD9DE-20DD-4367-B52A-5536F46B6246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46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FE0138-22EE-4B53-9A4D-F9C77CE2B1A4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47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65BC53-A6A2-4308-9574-E35A1D29151D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48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927DD-F2FC-4614-A07C-A7A60BBBB13B}" type="slidenum">
              <a:rPr lang="fa-IR" smtClean="0"/>
              <a:pPr/>
              <a:t>49</a:t>
            </a:fld>
            <a:endParaRPr lang="fa-I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38E9A0-5B5B-4D82-983C-D546010B408A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23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4805EC-7F94-44E9-98C1-FE3AE0972403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24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154018-13CF-4B06-AEFD-C295082C3FF3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25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5B58E5-5A9E-4EE0-A85E-A3B8E50DF9EC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26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F41E85-CD95-4991-A5EE-51D3C81C724F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27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CF0325-0FDA-4388-BFB3-24D27B617EA0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28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F53DED-1504-4E0A-A391-7CDC26C67552}" type="slidenum">
              <a:rPr lang="en-GB" smtClean="0">
                <a:ea typeface="Arial Unicode MS" pitchFamily="34" charset="-128"/>
                <a:cs typeface="Arial Unicode MS" pitchFamily="34" charset="-128"/>
              </a:rPr>
              <a:pPr/>
              <a:t>29</a:t>
            </a:fld>
            <a:endParaRPr lang="en-GB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860425"/>
            <a:ext cx="4533900" cy="3400425"/>
          </a:xfrm>
          <a:ln cap="flat"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DDA46-CE86-4C7E-9085-E3435C73E329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AB065-0918-4223-A4FE-D5753588330B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83A6-BE19-450E-9FEB-1230A5E72073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fa-IR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5B490-6304-44E0-B9FB-A4776D737CBE}" type="datetime8">
              <a:rPr lang="fa-IR" smtClean="0"/>
              <a:t>نوامبر 16، 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92565-AD40-4856-8FB4-73CEF2E902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fa-I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20133-89F6-4393-81A0-49CC1D740FCA}" type="datetime8">
              <a:rPr lang="fa-IR" smtClean="0"/>
              <a:t>نوامبر 16، 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C056F-2F81-46A5-AF1B-A17915D3F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CB16-B89E-4141-810A-71BAAF0EBB69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58DE3-9DA4-4677-A14E-AFB57F3E4FD1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D697E-3105-4C96-93A3-8CBBCD16ED2D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4BDDE-8087-49FB-B0B8-63DBB4609FE6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9F779-162C-46E6-9A67-D1C7FCD20269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47209-F3F6-47FE-AD2A-D3101B85759B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730C-384D-46D7-8E5C-E1E4D94D8FCD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A63C3-89CF-4240-9E00-99C16003010F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F1138-085E-49A3-AE22-834E16284808}" type="datetime8">
              <a:rPr lang="fa-IR" smtClean="0"/>
              <a:t>نوامبر 16، 13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4C701-1ECF-4730-8370-0ED0CC0E2FD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Microsoft_Office_Word_97_-_2003_Document2.doc"/><Relationship Id="rId4" Type="http://schemas.openxmlformats.org/officeDocument/2006/relationships/oleObject" Target="../embeddings/Microsoft_Office_Word_97_-_2003_Document1.doc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3.doc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4.doc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5.doc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6.doc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7.doc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Microsoft_Office_Word_97_-_2003_Document8.doc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Microsoft_Office_Word_97_-_2003_Document9.doc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Microsoft_Office_Word_97_-_2003_Document10.doc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Microsoft_Office_Word_97_-_2003_Document11.doc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Microsoft_Office_Word_97_-_2003_Document12.doc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Microsoft_Office_Word_97_-_2003_Document13.doc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Microsoft_Office_Word_97_-_2003_Document14.doc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Microsoft_Office_Word_97_-_2003_Document15.doc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Microsoft_Office_Word_97_-_2003_Document16.doc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Microsoft_Office_Word_97_-_2003_Document17.doc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643710"/>
          </a:xfrm>
        </p:spPr>
        <p:txBody>
          <a:bodyPr/>
          <a:lstStyle/>
          <a:p>
            <a:endParaRPr lang="fa-IR" dirty="0"/>
          </a:p>
        </p:txBody>
      </p:sp>
      <p:pic>
        <p:nvPicPr>
          <p:cNvPr id="1026" name="Picture 2" descr="C:\Users\clinic computer\Desktop\imag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85850" y="0"/>
            <a:ext cx="10515600" cy="72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10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85728"/>
            <a:ext cx="8186766" cy="113191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>
                <a:solidFill>
                  <a:srgbClr val="FFC000"/>
                </a:solidFill>
              </a:rPr>
              <a:t>ICPC</a:t>
            </a:r>
            <a:r>
              <a:rPr lang="fa-IR" dirty="0" smtClean="0">
                <a:solidFill>
                  <a:srgbClr val="FFC000"/>
                </a:solidFill>
              </a:rPr>
              <a:t> </a:t>
            </a:r>
            <a:r>
              <a:rPr lang="fa-IR" dirty="0" smtClean="0">
                <a:solidFill>
                  <a:srgbClr val="FFC000"/>
                </a:solidFill>
                <a:cs typeface="B Mitra" pitchFamily="2" charset="-78"/>
              </a:rPr>
              <a:t>برای کدگذاری موارد ساختار یافته بر مبنای </a:t>
            </a:r>
            <a:r>
              <a:rPr lang="en-US" dirty="0" smtClean="0">
                <a:solidFill>
                  <a:srgbClr val="FFC000"/>
                </a:solidFill>
                <a:cs typeface="B Mitra" pitchFamily="2" charset="-78"/>
              </a:rPr>
              <a:t>soap</a:t>
            </a:r>
            <a:r>
              <a:rPr lang="fa-IR" dirty="0" smtClean="0">
                <a:solidFill>
                  <a:srgbClr val="FFC000"/>
                </a:solidFill>
                <a:cs typeface="B Mitra" pitchFamily="2" charset="-78"/>
              </a:rPr>
              <a:t>: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a-IR" sz="2800" dirty="0" smtClean="0">
                <a:solidFill>
                  <a:srgbClr val="FFC000"/>
                </a:solidFill>
                <a:cs typeface="B Mitra" pitchFamily="2" charset="-78"/>
              </a:rPr>
              <a:t>          </a:t>
            </a:r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S </a:t>
            </a:r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برای اطلاعات ذهنی بیمار  مثل شکایات </a:t>
            </a:r>
          </a:p>
          <a:p>
            <a:pPr marL="914400" lvl="2" indent="0"/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O </a:t>
            </a:r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به معنای اطلاعات عینی مثل آزمایشگاه و نتایج آزمایشگاهی </a:t>
            </a:r>
            <a:endParaRPr lang="en-US" sz="2800" dirty="0" smtClean="0">
              <a:solidFill>
                <a:schemeClr val="bg1"/>
              </a:solidFill>
              <a:cs typeface="B Mitra" pitchFamily="2" charset="-78"/>
            </a:endParaRPr>
          </a:p>
          <a:p>
            <a:pPr marL="914400" lvl="2" indent="0"/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A </a:t>
            </a:r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به معنای ارزیابی بیمار مثل تشخیص</a:t>
            </a:r>
          </a:p>
          <a:p>
            <a:pPr marL="914400" lvl="2" indent="0"/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p </a:t>
            </a:r>
            <a:r>
              <a:rPr lang="fa-IR" sz="2800" dirty="0" smtClean="0">
                <a:solidFill>
                  <a:schemeClr val="bg1"/>
                </a:solidFill>
                <a:cs typeface="B Mitra" pitchFamily="2" charset="-78"/>
              </a:rPr>
              <a:t> به معنای طرح مثل آزمایشات تشخیصی ، درمان و تجویز دارو وغیره  (2).</a:t>
            </a:r>
            <a:r>
              <a:rPr lang="en-US" sz="2800" dirty="0" smtClean="0">
                <a:solidFill>
                  <a:schemeClr val="bg1"/>
                </a:solidFill>
                <a:cs typeface="B Mitra" pitchFamily="2" charset="-78"/>
              </a:rPr>
              <a:t>  </a:t>
            </a:r>
          </a:p>
          <a:p>
            <a:endParaRPr lang="fa-IR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11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447800"/>
          </a:xfrm>
        </p:spPr>
        <p:txBody>
          <a:bodyPr lIns="92075" tIns="46038" rIns="92075" bIns="46038"/>
          <a:lstStyle/>
          <a:p>
            <a:pPr fontAlgn="auto">
              <a:spcAft>
                <a:spcPts val="0"/>
              </a:spcAft>
              <a:defRPr/>
            </a:pPr>
            <a:r>
              <a:rPr lang="nl-NL" sz="3200" b="1" dirty="0" smtClean="0">
                <a:solidFill>
                  <a:schemeClr val="accent1"/>
                </a:solidFill>
                <a:latin typeface="Tahoma" pitchFamily="34" charset="0"/>
              </a:rPr>
              <a:t>	</a:t>
            </a:r>
            <a:r>
              <a:rPr lang="nl-NL" sz="4200" b="1" dirty="0" smtClean="0">
                <a:solidFill>
                  <a:srgbClr val="FFFF00"/>
                </a:solidFill>
                <a:latin typeface="Tahoma" pitchFamily="34" charset="0"/>
              </a:rPr>
              <a:t>EPISODE OF CARE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1447800" y="22098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635375" y="1773238"/>
            <a:ext cx="1512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</a:pPr>
            <a:r>
              <a:rPr lang="nl-NL" sz="1600" b="1">
                <a:solidFill>
                  <a:srgbClr val="000066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>
            <a:off x="3276600" y="22098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5111750" y="18351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5111750" y="22923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7245350" y="1835150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7245350" y="236855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6300788" y="2852738"/>
            <a:ext cx="368300" cy="520700"/>
          </a:xfrm>
          <a:prstGeom prst="downArrow">
            <a:avLst>
              <a:gd name="adj1" fmla="val 50000"/>
              <a:gd name="adj2" fmla="val 7069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5113338" y="37401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0" name="AutoShape 12"/>
          <p:cNvSpPr>
            <a:spLocks noChangeArrowheads="1"/>
          </p:cNvSpPr>
          <p:nvPr/>
        </p:nvSpPr>
        <p:spPr bwMode="auto">
          <a:xfrm>
            <a:off x="5113338" y="41973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5867400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7164388" y="3716338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7164388" y="429260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>
            <a:off x="5033963" y="55689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5" name="AutoShape 17"/>
          <p:cNvSpPr>
            <a:spLocks noChangeArrowheads="1"/>
          </p:cNvSpPr>
          <p:nvPr/>
        </p:nvSpPr>
        <p:spPr bwMode="auto">
          <a:xfrm>
            <a:off x="5033963" y="60261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6" name="Rectangle 18"/>
          <p:cNvSpPr>
            <a:spLocks noChangeArrowheads="1"/>
          </p:cNvSpPr>
          <p:nvPr/>
        </p:nvSpPr>
        <p:spPr bwMode="auto">
          <a:xfrm>
            <a:off x="6094413" y="5638800"/>
            <a:ext cx="990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32787" name="AutoShape 19"/>
          <p:cNvSpPr>
            <a:spLocks noChangeArrowheads="1"/>
          </p:cNvSpPr>
          <p:nvPr/>
        </p:nvSpPr>
        <p:spPr bwMode="auto">
          <a:xfrm>
            <a:off x="7167563" y="5568950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8" name="AutoShape 20"/>
          <p:cNvSpPr>
            <a:spLocks noChangeArrowheads="1"/>
          </p:cNvSpPr>
          <p:nvPr/>
        </p:nvSpPr>
        <p:spPr bwMode="auto">
          <a:xfrm>
            <a:off x="7167563" y="610235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89" name="AutoShape 21"/>
          <p:cNvSpPr>
            <a:spLocks noChangeArrowheads="1"/>
          </p:cNvSpPr>
          <p:nvPr/>
        </p:nvSpPr>
        <p:spPr bwMode="auto">
          <a:xfrm>
            <a:off x="6300788" y="4941888"/>
            <a:ext cx="368300" cy="520700"/>
          </a:xfrm>
          <a:prstGeom prst="downArrow">
            <a:avLst>
              <a:gd name="adj1" fmla="val 50000"/>
              <a:gd name="adj2" fmla="val 7069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5867400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5867400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title</a:t>
            </a:r>
            <a:endParaRPr lang="en-US" sz="1400" b="1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3779838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sz="1400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1979613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perceived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need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3779838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sz="1400" b="1" dirty="0">
              <a:solidFill>
                <a:schemeClr val="bg1"/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sz="1400" b="1" dirty="0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32795" name="Rectangle 27"/>
          <p:cNvSpPr>
            <a:spLocks noChangeArrowheads="1"/>
          </p:cNvSpPr>
          <p:nvPr/>
        </p:nvSpPr>
        <p:spPr bwMode="auto">
          <a:xfrm>
            <a:off x="3779838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sz="1400" b="1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1400" b="1" dirty="0">
                <a:solidFill>
                  <a:schemeClr val="bg1">
                    <a:lumMod val="95000"/>
                  </a:schemeClr>
                </a:solidFill>
                <a:latin typeface="Tahoma" pitchFamily="34" charset="0"/>
              </a:rPr>
              <a:t>for care</a:t>
            </a:r>
            <a:endParaRPr lang="en-US" sz="1400" b="1" dirty="0">
              <a:solidFill>
                <a:schemeClr val="bg1">
                  <a:lumMod val="95000"/>
                </a:schemeClr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7848600" y="1524000"/>
            <a:ext cx="1295400" cy="1328738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7848600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rgbClr val="FFFF00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7848600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2799" name="Rectangle 31"/>
          <p:cNvSpPr>
            <a:spLocks noChangeArrowheads="1"/>
          </p:cNvSpPr>
          <p:nvPr/>
        </p:nvSpPr>
        <p:spPr bwMode="auto">
          <a:xfrm>
            <a:off x="179388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perceived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health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problem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208930" name="AutoShape 34"/>
          <p:cNvSpPr>
            <a:spLocks noChangeArrowheads="1"/>
          </p:cNvSpPr>
          <p:nvPr/>
        </p:nvSpPr>
        <p:spPr bwMode="auto">
          <a:xfrm>
            <a:off x="2971800" y="1905000"/>
            <a:ext cx="814388" cy="1447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208931" name="Rectangle 35"/>
          <p:cNvSpPr>
            <a:spLocks noChangeArrowheads="1"/>
          </p:cNvSpPr>
          <p:nvPr/>
        </p:nvSpPr>
        <p:spPr bwMode="auto">
          <a:xfrm>
            <a:off x="381000" y="3352800"/>
            <a:ext cx="3048000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Start of a new 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of care: first encounter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12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30" grpId="0" animBg="1"/>
      <p:bldP spid="2089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447800"/>
          </a:xfrm>
        </p:spPr>
        <p:txBody>
          <a:bodyPr lIns="92075" tIns="46038" rIns="92075" bIns="46038"/>
          <a:lstStyle/>
          <a:p>
            <a:pPr fontAlgn="auto">
              <a:spcAft>
                <a:spcPts val="0"/>
              </a:spcAft>
              <a:defRPr/>
            </a:pPr>
            <a:r>
              <a:rPr lang="nl-NL" sz="3200" b="1" dirty="0" smtClean="0">
                <a:solidFill>
                  <a:schemeClr val="accent1"/>
                </a:solidFill>
                <a:latin typeface="Tahoma" pitchFamily="34" charset="0"/>
              </a:rPr>
              <a:t>	</a:t>
            </a:r>
            <a:r>
              <a:rPr lang="nl-NL" sz="4200" b="1" dirty="0" smtClean="0">
                <a:solidFill>
                  <a:srgbClr val="FFFF00"/>
                </a:solidFill>
                <a:latin typeface="Tahoma" pitchFamily="34" charset="0"/>
              </a:rPr>
              <a:t>EPISODE OF CARE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1447800" y="22098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635375" y="1773238"/>
            <a:ext cx="1512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</a:pPr>
            <a:r>
              <a:rPr lang="nl-NL" sz="1600" b="1">
                <a:solidFill>
                  <a:srgbClr val="000066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3276600" y="22098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5111750" y="18351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5111750" y="22923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7245350" y="1835150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7245350" y="236855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2" name="AutoShape 10"/>
          <p:cNvSpPr>
            <a:spLocks noChangeArrowheads="1"/>
          </p:cNvSpPr>
          <p:nvPr/>
        </p:nvSpPr>
        <p:spPr bwMode="auto">
          <a:xfrm>
            <a:off x="6300788" y="2852738"/>
            <a:ext cx="368300" cy="520700"/>
          </a:xfrm>
          <a:prstGeom prst="downArrow">
            <a:avLst>
              <a:gd name="adj1" fmla="val 50000"/>
              <a:gd name="adj2" fmla="val 70696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>
            <a:off x="5113338" y="37401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>
            <a:off x="5113338" y="41973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5867400" y="3500438"/>
            <a:ext cx="120493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>
            <a:off x="7164388" y="3716338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7" name="AutoShape 15"/>
          <p:cNvSpPr>
            <a:spLocks noChangeArrowheads="1"/>
          </p:cNvSpPr>
          <p:nvPr/>
        </p:nvSpPr>
        <p:spPr bwMode="auto">
          <a:xfrm>
            <a:off x="7164388" y="429260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8" name="AutoShape 16"/>
          <p:cNvSpPr>
            <a:spLocks noChangeArrowheads="1"/>
          </p:cNvSpPr>
          <p:nvPr/>
        </p:nvSpPr>
        <p:spPr bwMode="auto">
          <a:xfrm>
            <a:off x="5033963" y="5568950"/>
            <a:ext cx="749300" cy="215900"/>
          </a:xfrm>
          <a:prstGeom prst="rightArrow">
            <a:avLst>
              <a:gd name="adj1" fmla="val 50000"/>
              <a:gd name="adj2" fmla="val 173545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09" name="AutoShape 17"/>
          <p:cNvSpPr>
            <a:spLocks noChangeArrowheads="1"/>
          </p:cNvSpPr>
          <p:nvPr/>
        </p:nvSpPr>
        <p:spPr bwMode="auto">
          <a:xfrm>
            <a:off x="5033963" y="6026150"/>
            <a:ext cx="749300" cy="215900"/>
          </a:xfrm>
          <a:prstGeom prst="leftArrow">
            <a:avLst>
              <a:gd name="adj1" fmla="val 50000"/>
              <a:gd name="adj2" fmla="val 17351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10" name="Rectangle 18"/>
          <p:cNvSpPr>
            <a:spLocks noChangeArrowheads="1"/>
          </p:cNvSpPr>
          <p:nvPr/>
        </p:nvSpPr>
        <p:spPr bwMode="auto">
          <a:xfrm>
            <a:off x="6094413" y="5638800"/>
            <a:ext cx="9906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l">
              <a:lnSpc>
                <a:spcPct val="100000"/>
              </a:lnSpc>
            </a:pPr>
            <a:endParaRPr lang="nl-NL" sz="1300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33811" name="AutoShape 19"/>
          <p:cNvSpPr>
            <a:spLocks noChangeArrowheads="1"/>
          </p:cNvSpPr>
          <p:nvPr/>
        </p:nvSpPr>
        <p:spPr bwMode="auto">
          <a:xfrm>
            <a:off x="7167563" y="5568950"/>
            <a:ext cx="596900" cy="292100"/>
          </a:xfrm>
          <a:prstGeom prst="rightArrow">
            <a:avLst>
              <a:gd name="adj1" fmla="val 50000"/>
              <a:gd name="adj2" fmla="val 102183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12" name="AutoShape 20"/>
          <p:cNvSpPr>
            <a:spLocks noChangeArrowheads="1"/>
          </p:cNvSpPr>
          <p:nvPr/>
        </p:nvSpPr>
        <p:spPr bwMode="auto">
          <a:xfrm>
            <a:off x="7167563" y="6102350"/>
            <a:ext cx="596900" cy="215900"/>
          </a:xfrm>
          <a:prstGeom prst="leftArrow">
            <a:avLst>
              <a:gd name="adj1" fmla="val 50000"/>
              <a:gd name="adj2" fmla="val 138222"/>
            </a:avLst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13" name="AutoShape 21"/>
          <p:cNvSpPr>
            <a:spLocks noChangeArrowheads="1"/>
          </p:cNvSpPr>
          <p:nvPr/>
        </p:nvSpPr>
        <p:spPr bwMode="auto">
          <a:xfrm>
            <a:off x="6300788" y="4941888"/>
            <a:ext cx="368300" cy="520700"/>
          </a:xfrm>
          <a:prstGeom prst="downArrow">
            <a:avLst>
              <a:gd name="adj1" fmla="val 50000"/>
              <a:gd name="adj2" fmla="val 7069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5867400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5867400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diagnosis,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episode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title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3779838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1979613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perceived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need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3779838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b="1" dirty="0">
              <a:solidFill>
                <a:schemeClr val="bg1"/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3779838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endParaRPr lang="nl-NL" b="1" dirty="0">
              <a:solidFill>
                <a:schemeClr val="bg1"/>
              </a:solidFill>
              <a:latin typeface="Tahoma" pitchFamily="34" charset="0"/>
            </a:endParaRP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reason for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encounter,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demand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for care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7848600" y="1524000"/>
            <a:ext cx="1295400" cy="1328738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7848600" y="35004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7848600" y="5445125"/>
            <a:ext cx="1295400" cy="1223963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>
                <a:solidFill>
                  <a:schemeClr val="bg1"/>
                </a:solidFill>
                <a:latin typeface="Tahoma" pitchFamily="34" charset="0"/>
              </a:rPr>
              <a:t>process</a:t>
            </a:r>
            <a:endParaRPr lang="en-US" b="1">
              <a:solidFill>
                <a:schemeClr val="bg1"/>
              </a:solidFill>
              <a:latin typeface="Tahoma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endParaRPr lang="en-US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179388" y="1557338"/>
            <a:ext cx="1295400" cy="122396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perceived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health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b="1" dirty="0">
                <a:solidFill>
                  <a:schemeClr val="bg1"/>
                </a:solidFill>
                <a:latin typeface="Tahoma" pitchFamily="34" charset="0"/>
              </a:rPr>
              <a:t>problem</a:t>
            </a:r>
            <a:endParaRPr lang="en-US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75841" name="Rectangle 33"/>
          <p:cNvSpPr>
            <a:spLocks noChangeArrowheads="1"/>
          </p:cNvSpPr>
          <p:nvPr/>
        </p:nvSpPr>
        <p:spPr bwMode="auto">
          <a:xfrm>
            <a:off x="0" y="3505200"/>
            <a:ext cx="3048000" cy="9906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Follow up of an old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episode of care,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second encounter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375842" name="WordArt 34"/>
          <p:cNvSpPr>
            <a:spLocks noChangeArrowheads="1" noChangeShapeType="1" noTextEdit="1"/>
          </p:cNvSpPr>
          <p:nvPr/>
        </p:nvSpPr>
        <p:spPr bwMode="auto">
          <a:xfrm>
            <a:off x="0" y="4800600"/>
            <a:ext cx="8972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 dirty="0">
                <a:ln w="12700">
                  <a:solidFill>
                    <a:srgbClr val="3333CC"/>
                  </a:solidFill>
                  <a:round/>
                  <a:headEnd type="none" w="sm" len="sm"/>
                  <a:tailEnd type="none" w="sm" len="sm"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Episode title may change over time</a:t>
            </a:r>
            <a:r>
              <a:rPr lang="en-US" sz="3600" kern="10" dirty="0">
                <a:ln w="12700">
                  <a:solidFill>
                    <a:srgbClr val="3333CC"/>
                  </a:solidFill>
                  <a:round/>
                  <a:headEnd type="none" w="sm" len="sm"/>
                  <a:tailEnd type="none" w="sm" len="sm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!</a:t>
            </a:r>
            <a:endParaRPr lang="fa-IR" sz="3600" kern="10" dirty="0">
              <a:ln w="12700">
                <a:solidFill>
                  <a:srgbClr val="3333CC"/>
                </a:solidFill>
                <a:round/>
                <a:headEnd type="none" w="sm" len="sm"/>
                <a:tailEnd type="none" w="sm" len="sm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33826" name="AutoShape 36"/>
          <p:cNvSpPr>
            <a:spLocks noChangeArrowheads="1"/>
          </p:cNvSpPr>
          <p:nvPr/>
        </p:nvSpPr>
        <p:spPr bwMode="auto">
          <a:xfrm>
            <a:off x="2667000" y="3810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75845" name="Rectangle 37"/>
          <p:cNvSpPr>
            <a:spLocks noChangeArrowheads="1"/>
          </p:cNvSpPr>
          <p:nvPr/>
        </p:nvSpPr>
        <p:spPr bwMode="auto">
          <a:xfrm>
            <a:off x="0" y="5572140"/>
            <a:ext cx="3048000" cy="9906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Follow up of an old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 episode of care, </a:t>
            </a:r>
          </a:p>
          <a:p>
            <a:pPr algn="l" eaLnBrk="1" hangingPunct="1">
              <a:lnSpc>
                <a:spcPct val="100000"/>
              </a:lnSpc>
              <a:spcBef>
                <a:spcPct val="0"/>
              </a:spcBef>
            </a:pPr>
            <a:r>
              <a:rPr lang="nl-NL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third encounter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33828" name="AutoShape 38"/>
          <p:cNvSpPr>
            <a:spLocks noChangeArrowheads="1"/>
          </p:cNvSpPr>
          <p:nvPr/>
        </p:nvSpPr>
        <p:spPr bwMode="auto">
          <a:xfrm>
            <a:off x="2667000" y="58674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bg1">
              <a:lumMod val="9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a-IR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13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7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7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5841" grpId="0" animBg="1"/>
      <p:bldP spid="375842" grpId="0" animBg="1"/>
      <p:bldP spid="3758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  <a:solidFill>
            <a:schemeClr val="accent2">
              <a:lumMod val="60000"/>
              <a:lumOff val="40000"/>
              <a:alpha val="44000"/>
            </a:schemeClr>
          </a:solidFill>
          <a:effectLst>
            <a:innerShdw blurRad="63500" dist="50800" dir="10800000">
              <a:srgbClr val="FFC000">
                <a:alpha val="50000"/>
              </a:srgbClr>
            </a:innerShdw>
          </a:effectLst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</a:rPr>
              <a:t>Episode of care, example</a:t>
            </a:r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22885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</p:txBody>
      </p:sp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122888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</a:t>
              </a:r>
            </a:p>
          </p:txBody>
        </p:sp>
        <p:sp>
          <p:nvSpPr>
            <p:cNvPr id="34846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122891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32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</a:t>
              </a:r>
            </a:p>
          </p:txBody>
        </p:sp>
        <p:sp>
          <p:nvSpPr>
            <p:cNvPr id="34844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122894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34842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122897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</a:t>
              </a:r>
            </a:p>
          </p:txBody>
        </p:sp>
        <p:sp>
          <p:nvSpPr>
            <p:cNvPr id="34840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122900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32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</a:t>
              </a:r>
            </a:p>
          </p:txBody>
        </p:sp>
        <p:sp>
          <p:nvSpPr>
            <p:cNvPr id="34838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122903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</a:t>
              </a:r>
            </a:p>
          </p:txBody>
        </p:sp>
        <p:sp>
          <p:nvSpPr>
            <p:cNvPr id="34836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34833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34834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34830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rgbClr val="FFFF00"/>
                </a:solidFill>
                <a:latin typeface="Arial" pitchFamily="34" charset="0"/>
              </a:rPr>
              <a:t>1st </a:t>
            </a:r>
            <a:r>
              <a:rPr lang="nl-NL" sz="1400" dirty="0">
                <a:solidFill>
                  <a:srgbClr val="FFFF00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34831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rgbClr val="FFFF00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rgbClr val="FFFF00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34832" name="Text Box 30"/>
          <p:cNvSpPr txBox="1">
            <a:spLocks noChangeArrowheads="1"/>
          </p:cNvSpPr>
          <p:nvPr/>
        </p:nvSpPr>
        <p:spPr bwMode="auto">
          <a:xfrm>
            <a:off x="152400" y="4953000"/>
            <a:ext cx="1066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rgbClr val="FFFF00"/>
                </a:solidFill>
                <a:latin typeface="Arial" pitchFamily="34" charset="0"/>
              </a:rPr>
              <a:t>3rd</a:t>
            </a:r>
          </a:p>
          <a:p>
            <a:pPr algn="l"/>
            <a:r>
              <a:rPr lang="en-US" sz="1400" dirty="0">
                <a:solidFill>
                  <a:srgbClr val="FFFF00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7829576" cy="1011222"/>
          </a:xfrm>
          <a:gradFill>
            <a:gsLst>
              <a:gs pos="60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fa-IR" sz="1800" b="1" dirty="0" smtClean="0">
                <a:solidFill>
                  <a:srgbClr val="FFFF00"/>
                </a:solidFill>
                <a:latin typeface="Arial" pitchFamily="34" charset="0"/>
                <a:cs typeface="B Mitra" pitchFamily="2" charset="-78"/>
              </a:rPr>
              <a:t>کدهای این سیستم یک حرف را برای فصل در نظر می گیر د و دو رقم برای جز:</a:t>
            </a:r>
            <a:r>
              <a:rPr lang="nl-NL" sz="1800" dirty="0" smtClean="0">
                <a:solidFill>
                  <a:srgbClr val="FFFF00"/>
                </a:solidFill>
                <a:latin typeface="Arial" pitchFamily="34" charset="0"/>
              </a:rPr>
              <a:t/>
            </a:r>
            <a:br>
              <a:rPr lang="nl-NL" sz="1800" dirty="0" smtClean="0">
                <a:solidFill>
                  <a:srgbClr val="FFFF00"/>
                </a:solidFill>
                <a:latin typeface="Arial" pitchFamily="34" charset="0"/>
              </a:rPr>
            </a:br>
            <a:endParaRPr lang="nl-NL" sz="18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nl-NL" u="sng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r>
              <a:rPr lang="nl-NL" u="sng" dirty="0" smtClean="0">
                <a:solidFill>
                  <a:srgbClr val="00B0F0"/>
                </a:solidFill>
                <a:latin typeface="Arial" pitchFamily="34" charset="0"/>
              </a:rPr>
              <a:t>Heartburn</a:t>
            </a:r>
            <a:r>
              <a:rPr lang="nl-NL" u="sng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br>
              <a:rPr lang="nl-NL" u="sng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</a:b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Chapter D(igestive), symptom/complaint </a:t>
            </a: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sym typeface="Wingdings" pitchFamily="2" charset="2"/>
              </a:rPr>
              <a:t></a:t>
            </a: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component 1: D03</a:t>
            </a:r>
            <a:b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</a:b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/>
            </a:r>
            <a:b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</a:br>
            <a:r>
              <a:rPr lang="nl-NL" u="sng" dirty="0" smtClean="0">
                <a:solidFill>
                  <a:srgbClr val="00B0F0"/>
                </a:solidFill>
                <a:latin typeface="Arial" pitchFamily="34" charset="0"/>
              </a:rPr>
              <a:t>Pneumonia</a:t>
            </a: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/>
            </a:r>
            <a:b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</a:b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Chapter R(espiratory), disease </a:t>
            </a:r>
            <a:r>
              <a:rPr lang="nl-NL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sym typeface="Wingdings" pitchFamily="2" charset="2"/>
              </a:rPr>
              <a:t> component 7: R81</a:t>
            </a:r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15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401080" cy="5638800"/>
          </a:xfrm>
        </p:spPr>
        <p:txBody>
          <a:bodyPr lIns="92075" tIns="46038" rIns="92075" bIns="46038">
            <a:normAutofit/>
          </a:bodyPr>
          <a:lstStyle/>
          <a:p>
            <a:pPr algn="l">
              <a:lnSpc>
                <a:spcPct val="90000"/>
              </a:lnSpc>
              <a:buFont typeface="Wingdings 2" pitchFamily="18" charset="2"/>
              <a:buNone/>
            </a:pPr>
            <a:endParaRPr lang="en-GB" sz="1800" b="1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  <a:ea typeface="Majalla UI"/>
              </a:rPr>
              <a:t>جز 1</a:t>
            </a:r>
            <a:endParaRPr lang="en-GB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lnSpc>
                <a:spcPct val="90000"/>
              </a:lnSpc>
              <a:buFont typeface="Wingdings 2" pitchFamily="18" charset="2"/>
              <a:buNone/>
            </a:pPr>
            <a:r>
              <a:rPr lang="en-GB" sz="2800" dirty="0" smtClean="0">
                <a:solidFill>
                  <a:srgbClr val="FF0000"/>
                </a:solidFill>
                <a:latin typeface="Arial" pitchFamily="34" charset="0"/>
              </a:rPr>
              <a:t>is the most frequently used component in coding;</a:t>
            </a:r>
          </a:p>
          <a:p>
            <a:pPr algn="l">
              <a:lnSpc>
                <a:spcPct val="90000"/>
              </a:lnSpc>
              <a:buFont typeface="Wingdings 2" pitchFamily="18" charset="2"/>
              <a:buNone/>
            </a:pP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generally, -01 refers to</a:t>
            </a:r>
            <a:r>
              <a:rPr lang="en-GB" sz="2800" dirty="0" smtClean="0">
                <a:solidFill>
                  <a:srgbClr val="00B050"/>
                </a:solidFill>
                <a:latin typeface="Arial" pitchFamily="34" charset="0"/>
              </a:rPr>
              <a:t> </a:t>
            </a:r>
            <a:r>
              <a:rPr lang="en-GB" sz="2800" dirty="0" smtClean="0">
                <a:solidFill>
                  <a:schemeClr val="bg1"/>
                </a:solidFill>
                <a:latin typeface="Arial" pitchFamily="34" charset="0"/>
              </a:rPr>
              <a:t>pain</a:t>
            </a:r>
            <a:r>
              <a:rPr lang="en-GB" sz="2800" dirty="0" smtClean="0">
                <a:solidFill>
                  <a:srgbClr val="00B050"/>
                </a:solidFill>
                <a:latin typeface="Arial" pitchFamily="34" charset="0"/>
              </a:rPr>
              <a:t> </a:t>
            </a: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(e.g., H01, ear pain); </a:t>
            </a:r>
          </a:p>
          <a:p>
            <a:pPr algn="l">
              <a:lnSpc>
                <a:spcPct val="90000"/>
              </a:lnSpc>
              <a:buFont typeface="Wingdings 2" pitchFamily="18" charset="2"/>
              <a:buNone/>
            </a:pP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specific by chapter (red eye F02);</a:t>
            </a:r>
            <a:endParaRPr lang="fa-IR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ea typeface="Majalla UI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fa-IR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Majalla UI"/>
              </a:rPr>
              <a:t>                                                                                  </a:t>
            </a:r>
            <a:r>
              <a:rPr lang="fa-IR" sz="2800" dirty="0" smtClean="0">
                <a:solidFill>
                  <a:srgbClr val="FF0000"/>
                </a:solidFill>
                <a:latin typeface="Arial" pitchFamily="34" charset="0"/>
                <a:ea typeface="Majalla UI"/>
              </a:rPr>
              <a:t>چهار  کد استاندارد که درهمه فصول مشترک می باشند:</a:t>
            </a:r>
          </a:p>
          <a:p>
            <a:pPr algn="l">
              <a:lnSpc>
                <a:spcPct val="90000"/>
              </a:lnSpc>
              <a:buFont typeface="Wingdings 2" pitchFamily="18" charset="2"/>
              <a:buNone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lvl="1" algn="l">
              <a:lnSpc>
                <a:spcPct val="90000"/>
              </a:lnSpc>
              <a:buFont typeface="Wingdings 2" pitchFamily="18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-26 fear of cancer;</a:t>
            </a:r>
          </a:p>
          <a:p>
            <a:pPr lvl="1" algn="l">
              <a:lnSpc>
                <a:spcPct val="90000"/>
              </a:lnSpc>
              <a:buFont typeface="Wingdings 2" pitchFamily="18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-27 fear of another disease;</a:t>
            </a:r>
          </a:p>
          <a:p>
            <a:pPr lvl="1" algn="l">
              <a:lnSpc>
                <a:spcPct val="90000"/>
              </a:lnSpc>
              <a:buFont typeface="Wingdings 2" pitchFamily="18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-28 limited function/disability;</a:t>
            </a:r>
          </a:p>
          <a:p>
            <a:pPr lvl="1" algn="l">
              <a:lnSpc>
                <a:spcPct val="90000"/>
              </a:lnSpc>
              <a:buFont typeface="Wingdings 2" pitchFamily="18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-29 other symptoms/complaints (rag-bag rubric).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16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 lIns="92075" tIns="46038" rIns="92075" bIns="46038">
            <a:normAutofit/>
          </a:bodyPr>
          <a:lstStyle/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GB" sz="2400" b="1" dirty="0" smtClean="0">
                <a:solidFill>
                  <a:srgbClr val="FF0000"/>
                </a:solidFill>
                <a:latin typeface="Arial" pitchFamily="34" charset="0"/>
                <a:cs typeface="+mj-cs"/>
              </a:rPr>
              <a:t>Component  2: </a:t>
            </a:r>
          </a:p>
          <a:p>
            <a:pPr marL="274320" indent="-274320" algn="l"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en-GB" sz="2400" b="1" dirty="0" smtClean="0">
                <a:solidFill>
                  <a:srgbClr val="FF0000"/>
                </a:solidFill>
                <a:latin typeface="Arial" pitchFamily="34" charset="0"/>
                <a:cs typeface="+mj-cs"/>
              </a:rPr>
              <a:t>Diagnostic, screening and preventive procedures</a:t>
            </a:r>
            <a:endParaRPr lang="fa-IR" sz="2400" b="1" dirty="0" smtClean="0">
              <a:solidFill>
                <a:srgbClr val="FF0000"/>
              </a:solidFill>
              <a:latin typeface="Arial" pitchFamily="34" charset="0"/>
              <a:cs typeface="+mj-cs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000" b="1" dirty="0" smtClean="0">
              <a:solidFill>
                <a:srgbClr val="FFFF00"/>
              </a:solidFill>
              <a:latin typeface="Arial" pitchFamily="34" charset="0"/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fa-IR" sz="2000" b="1" dirty="0" smtClean="0">
                <a:solidFill>
                  <a:srgbClr val="FF0000"/>
                </a:solidFill>
                <a:latin typeface="Arial" pitchFamily="34" charset="0"/>
              </a:rPr>
              <a:t>جز دوم شامل: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fa-IR" sz="2000" b="1" dirty="0" smtClean="0">
                <a:solidFill>
                  <a:srgbClr val="FF0000"/>
                </a:solidFill>
                <a:latin typeface="Arial" pitchFamily="34" charset="0"/>
              </a:rPr>
              <a:t> تشخیص ها، غربالگری، و اقدامات پیشگیری </a:t>
            </a:r>
            <a:endParaRPr lang="en-GB" sz="20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endParaRPr lang="en-GB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e.g., -35: ‘I want a urine test’;. </a:t>
            </a:r>
            <a:endParaRPr lang="fa-IR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If a patient wants a urine test because of </a:t>
            </a:r>
            <a:r>
              <a:rPr lang="en-GB" sz="2000" dirty="0" smtClean="0">
                <a:solidFill>
                  <a:srgbClr val="FF0000"/>
                </a:solidFill>
                <a:latin typeface="Arial" pitchFamily="34" charset="0"/>
              </a:rPr>
              <a:t>diabetes</a:t>
            </a: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, the code is </a:t>
            </a:r>
            <a:r>
              <a:rPr lang="en-GB" sz="2000" dirty="0" smtClean="0">
                <a:solidFill>
                  <a:srgbClr val="FF0000"/>
                </a:solidFill>
                <a:latin typeface="Arial" pitchFamily="34" charset="0"/>
              </a:rPr>
              <a:t>T35</a:t>
            </a: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; if s/he thinks to have a </a:t>
            </a:r>
            <a:r>
              <a:rPr lang="en-GB" sz="2000" dirty="0" smtClean="0">
                <a:solidFill>
                  <a:srgbClr val="92D050"/>
                </a:solidFill>
                <a:latin typeface="Arial" pitchFamily="34" charset="0"/>
              </a:rPr>
              <a:t>cystitis</a:t>
            </a: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, the code is </a:t>
            </a:r>
            <a:r>
              <a:rPr lang="en-GB" sz="2000" dirty="0" smtClean="0">
                <a:solidFill>
                  <a:srgbClr val="92D050"/>
                </a:solidFill>
                <a:latin typeface="Arial" pitchFamily="34" charset="0"/>
              </a:rPr>
              <a:t>U35</a:t>
            </a:r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.</a:t>
            </a: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17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lnSpc>
                <a:spcPct val="90000"/>
              </a:lnSpc>
              <a:buFontTx/>
              <a:buNone/>
            </a:pPr>
            <a:r>
              <a:rPr lang="en-GB" b="1" dirty="0" smtClean="0">
                <a:solidFill>
                  <a:srgbClr val="FF0000"/>
                </a:solidFill>
                <a:latin typeface="Arial" pitchFamily="34" charset="0"/>
              </a:rPr>
              <a:t>Component  3: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GB" b="1" dirty="0" smtClean="0">
                <a:solidFill>
                  <a:srgbClr val="FF0000"/>
                </a:solidFill>
                <a:latin typeface="Arial" pitchFamily="34" charset="0"/>
              </a:rPr>
              <a:t>medication</a:t>
            </a:r>
            <a:r>
              <a:rPr lang="fa-IR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GB" sz="3000" b="1" dirty="0" smtClean="0">
                <a:solidFill>
                  <a:srgbClr val="FF0000"/>
                </a:solidFill>
                <a:latin typeface="Arial" pitchFamily="34" charset="0"/>
              </a:rPr>
              <a:t>Treatment procedures,</a:t>
            </a:r>
          </a:p>
          <a:p>
            <a:pPr algn="l">
              <a:lnSpc>
                <a:spcPct val="90000"/>
              </a:lnSpc>
              <a:buFontTx/>
              <a:buNone/>
            </a:pPr>
            <a:endParaRPr lang="en-GB" sz="3000" b="1" dirty="0" smtClean="0">
              <a:solidFill>
                <a:srgbClr val="FFFF00"/>
              </a:solidFill>
              <a:latin typeface="Arial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fa-IR" b="1" dirty="0" smtClean="0">
                <a:solidFill>
                  <a:srgbClr val="FF0000"/>
                </a:solidFill>
                <a:latin typeface="Arial" pitchFamily="34" charset="0"/>
                <a:ea typeface="Majalla UI"/>
              </a:rPr>
              <a:t>جز 3  اقدامات درمانی و پزشکی</a:t>
            </a:r>
            <a:endParaRPr lang="en-GB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lnSpc>
                <a:spcPct val="90000"/>
              </a:lnSpc>
              <a:buNone/>
            </a:pPr>
            <a:r>
              <a:rPr lang="en-GB" dirty="0" smtClean="0">
                <a:solidFill>
                  <a:srgbClr val="FFFF00"/>
                </a:solidFill>
                <a:latin typeface="Arial" pitchFamily="34" charset="0"/>
              </a:rPr>
              <a:t>-50: ‘I want medication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’;</a:t>
            </a:r>
          </a:p>
          <a:p>
            <a:pPr algn="l">
              <a:lnSpc>
                <a:spcPct val="90000"/>
              </a:lnSpc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If a patient wants (</a:t>
            </a:r>
            <a:r>
              <a:rPr lang="en-GB" dirty="0" smtClean="0">
                <a:solidFill>
                  <a:srgbClr val="FFFF00"/>
                </a:solidFill>
                <a:latin typeface="Arial" pitchFamily="34" charset="0"/>
              </a:rPr>
              <a:t>repeat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) medication because of </a:t>
            </a:r>
            <a:r>
              <a:rPr lang="en-GB" dirty="0" smtClean="0">
                <a:solidFill>
                  <a:srgbClr val="FF0000"/>
                </a:solidFill>
                <a:latin typeface="Arial" pitchFamily="34" charset="0"/>
              </a:rPr>
              <a:t>hypertension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, the code is</a:t>
            </a:r>
            <a:r>
              <a:rPr lang="en-GB" dirty="0" smtClean="0">
                <a:solidFill>
                  <a:srgbClr val="FF0000"/>
                </a:solidFill>
                <a:latin typeface="Arial" pitchFamily="34" charset="0"/>
              </a:rPr>
              <a:t> K50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; for</a:t>
            </a:r>
            <a:r>
              <a:rPr lang="en-GB" dirty="0" smtClean="0">
                <a:solidFill>
                  <a:srgbClr val="00B050"/>
                </a:solidFill>
                <a:latin typeface="Arial" pitchFamily="34" charset="0"/>
              </a:rPr>
              <a:t> sinusitis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, the code is </a:t>
            </a:r>
            <a:r>
              <a:rPr lang="en-GB" dirty="0" smtClean="0">
                <a:solidFill>
                  <a:srgbClr val="00B050"/>
                </a:solidFill>
                <a:latin typeface="Arial" pitchFamily="34" charset="0"/>
              </a:rPr>
              <a:t>R50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.</a:t>
            </a:r>
          </a:p>
          <a:p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18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>
            <a:normAutofit lnSpcReduction="10000"/>
          </a:bodyPr>
          <a:lstStyle/>
          <a:p>
            <a:pPr algn="l"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Component  4:</a:t>
            </a:r>
          </a:p>
          <a:p>
            <a:pPr algn="l"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Test results</a:t>
            </a: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        </a:t>
            </a:r>
            <a:endParaRPr lang="en-US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fa-IR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>
              <a:buFontTx/>
              <a:buNone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جز4 :نتایج آزمایشات</a:t>
            </a:r>
          </a:p>
          <a:p>
            <a:pPr algn="l">
              <a:buFontTx/>
              <a:buNone/>
            </a:pPr>
            <a:endParaRPr lang="en-GB" sz="2800" b="1" dirty="0" smtClean="0">
              <a:solidFill>
                <a:srgbClr val="FFFF00"/>
              </a:solidFill>
              <a:latin typeface="Arial" pitchFamily="34" charset="0"/>
            </a:endParaRPr>
          </a:p>
          <a:p>
            <a:pPr lvl="1" algn="l">
              <a:buFont typeface="Wingdings" pitchFamily="2" charset="2"/>
              <a:buChar char="§"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to be used if a patient specifically requests the results of a test, e.g., ‘what came out of the </a:t>
            </a:r>
          </a:p>
          <a:p>
            <a:pPr lvl="1" algn="l">
              <a:buFont typeface="Wingdings" pitchFamily="2" charset="2"/>
              <a:buNone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  X-ray of my stomach?’ (D60);</a:t>
            </a:r>
          </a:p>
          <a:p>
            <a:pPr lvl="1" algn="l">
              <a:buFont typeface="Wingdings" pitchFamily="2" charset="2"/>
              <a:buChar char="§"/>
            </a:pP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code -45 (health education, advice).</a:t>
            </a:r>
          </a:p>
          <a:p>
            <a:pPr algn="l">
              <a:buFont typeface="Wingdings" pitchFamily="2" charset="2"/>
              <a:buChar char="§"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19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285720" y="285728"/>
            <a:ext cx="8572560" cy="607223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endParaRPr lang="fa-IR" sz="1600" i="1" dirty="0" smtClean="0">
              <a:solidFill>
                <a:srgbClr val="FFFF00"/>
              </a:solidFill>
            </a:endParaRPr>
          </a:p>
          <a:p>
            <a:pPr algn="ctr"/>
            <a:r>
              <a:rPr lang="fa-IR" sz="1600" i="1" dirty="0" smtClean="0">
                <a:solidFill>
                  <a:srgbClr val="FFFF00"/>
                </a:solidFill>
              </a:rPr>
              <a:t>استاد راهنما: </a:t>
            </a:r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>سرکار خانم دکتر جهانبخش</a:t>
            </a:r>
          </a:p>
          <a:p>
            <a:pPr algn="ctr"/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fa-IR" sz="1600" i="1" dirty="0" smtClean="0">
                <a:solidFill>
                  <a:srgbClr val="FFFF00"/>
                </a:solidFill>
              </a:rPr>
              <a:t> ارائه دهنده:</a:t>
            </a:r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fa-IR" sz="1600" i="1" dirty="0" smtClean="0">
                <a:solidFill>
                  <a:schemeClr val="bg1">
                    <a:lumMod val="95000"/>
                  </a:schemeClr>
                </a:solidFill>
              </a:rPr>
              <a:t>خدیجه فلاح دانشجوی کارشناسی ارشد فناوری اطلاعات سلامت</a:t>
            </a:r>
          </a:p>
          <a:p>
            <a:pPr algn="ctr"/>
            <a:endParaRPr lang="fa-IR" sz="16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sz="16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fa-IR" sz="1600" i="1" dirty="0" smtClean="0">
                <a:solidFill>
                  <a:srgbClr val="FFFF00"/>
                </a:solidFill>
              </a:rPr>
              <a:t>موضوع ارائه:</a:t>
            </a:r>
          </a:p>
          <a:p>
            <a:pPr algn="ctr"/>
            <a:r>
              <a:rPr lang="nl-NL" sz="16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INTERNATIONAL </a:t>
            </a:r>
            <a:r>
              <a:rPr lang="nl-NL" sz="1600" dirty="0" smtClean="0">
                <a:solidFill>
                  <a:srgbClr val="003366"/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nl-NL" sz="1600" dirty="0" smtClean="0">
                <a:solidFill>
                  <a:srgbClr val="003366"/>
                </a:solidFill>
                <a:latin typeface="Aharoni" pitchFamily="2" charset="-79"/>
                <a:cs typeface="Aharoni" pitchFamily="2" charset="-79"/>
              </a:rPr>
            </a:br>
            <a:r>
              <a:rPr lang="nl-NL" sz="16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CLASSIFICATION</a:t>
            </a:r>
            <a:r>
              <a:rPr lang="nl-NL" sz="1600" dirty="0" smtClean="0">
                <a:solidFill>
                  <a:srgbClr val="003366"/>
                </a:solidFill>
                <a:latin typeface="Aharoni" pitchFamily="2" charset="-79"/>
                <a:cs typeface="Aharoni" pitchFamily="2" charset="-79"/>
              </a:rPr>
              <a:t> </a:t>
            </a:r>
            <a:br>
              <a:rPr lang="nl-NL" sz="1600" dirty="0" smtClean="0">
                <a:solidFill>
                  <a:srgbClr val="003366"/>
                </a:solidFill>
                <a:latin typeface="Aharoni" pitchFamily="2" charset="-79"/>
                <a:cs typeface="Aharoni" pitchFamily="2" charset="-79"/>
              </a:rPr>
            </a:br>
            <a:r>
              <a:rPr lang="nl-NL" sz="1600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OF PRIMARY CARE</a:t>
            </a:r>
            <a:endParaRPr lang="fa-IR" sz="1600" dirty="0" smtClean="0">
              <a:solidFill>
                <a:schemeClr val="bg1"/>
              </a:solidFill>
            </a:endParaRPr>
          </a:p>
          <a:p>
            <a:pPr algn="ctr"/>
            <a:endParaRPr lang="fa-IR" sz="16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sz="9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sz="9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sz="9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fa-I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2</a:t>
            </a:fld>
            <a:endParaRPr lang="fa-IR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/>
          <a:lstStyle/>
          <a:p>
            <a:pPr algn="l">
              <a:buFontTx/>
              <a:buNone/>
            </a:pPr>
            <a:endParaRPr lang="en-GB" sz="2800" b="1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Component  5: </a:t>
            </a:r>
          </a:p>
          <a:p>
            <a:pPr algn="l"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Administrative</a:t>
            </a:r>
          </a:p>
          <a:p>
            <a:pPr>
              <a:buFontTx/>
              <a:buNone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جز 5: دلایل اداری</a:t>
            </a:r>
            <a:endParaRPr lang="en-GB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for examinations and administrative procedures required by a third party, insurance forms, certificates, etc.</a:t>
            </a:r>
          </a:p>
          <a:p>
            <a:pPr lvl="1" algn="l">
              <a:buFont typeface="Wingdings" pitchFamily="2" charset="2"/>
              <a:buChar char="§"/>
            </a:pPr>
            <a:endParaRPr lang="en-GB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§"/>
            </a:pPr>
            <a:endParaRPr lang="en-GB" sz="24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en-GB" sz="24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FontTx/>
              <a:buNone/>
            </a:pPr>
            <a:endParaRPr lang="en-GB" sz="24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20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 lIns="92075" tIns="46038" rIns="92075" bIns="46038">
            <a:normAutofit/>
          </a:bodyPr>
          <a:lstStyle/>
          <a:p>
            <a:pPr algn="l">
              <a:lnSpc>
                <a:spcPct val="90000"/>
              </a:lnSpc>
              <a:buFontTx/>
              <a:buNone/>
            </a:pPr>
            <a:endParaRPr lang="en-GB" sz="24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lnSpc>
                <a:spcPct val="90000"/>
              </a:lnSpc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Component  6: </a:t>
            </a:r>
          </a:p>
          <a:p>
            <a:pPr algn="l">
              <a:lnSpc>
                <a:spcPct val="90000"/>
              </a:lnSpc>
              <a:buFontTx/>
              <a:buNone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Referrals and other RFEs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جز 6: دلایل دیگر</a:t>
            </a:r>
            <a:endParaRPr lang="en-GB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algn="l">
              <a:lnSpc>
                <a:spcPct val="90000"/>
              </a:lnSpc>
              <a:buFontTx/>
              <a:buNone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21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 lIns="92075" tIns="46038" rIns="92075" bIns="46038">
            <a:normAutofit/>
          </a:bodyPr>
          <a:lstStyle/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4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Component 7: </a:t>
            </a: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en-GB" sz="2800" b="1" dirty="0" smtClean="0">
                <a:solidFill>
                  <a:srgbClr val="FF0000"/>
                </a:solidFill>
                <a:latin typeface="Arial" pitchFamily="34" charset="0"/>
              </a:rPr>
              <a:t>Diseases</a:t>
            </a:r>
          </a:p>
          <a:p>
            <a:pPr marL="274320" indent="-27432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fa-IR" sz="2800" b="1" dirty="0" smtClean="0">
                <a:solidFill>
                  <a:srgbClr val="FF0000"/>
                </a:solidFill>
                <a:latin typeface="Arial" pitchFamily="34" charset="0"/>
              </a:rPr>
              <a:t>جز 7: بیماری ها </a:t>
            </a:r>
            <a:endParaRPr lang="en-GB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r>
              <a:rPr lang="en-GB" sz="28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e.g., ‘I am here because of my asthma’ (R96), ‘my hypertension’ (K86), or ‘my diabetes’ (T90);</a:t>
            </a: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§"/>
              <a:defRPr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274320" indent="-274320" algn="l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endParaRPr lang="en-GB" sz="28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22</a:t>
            </a:fld>
            <a:endParaRPr lang="fa-I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806450" y="5921866"/>
            <a:ext cx="1905000" cy="42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3244850" y="5921866"/>
            <a:ext cx="2895600" cy="42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auto">
          <a:xfrm>
            <a:off x="806450" y="6062732"/>
            <a:ext cx="3886200" cy="28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auto">
          <a:xfrm>
            <a:off x="3244850" y="5921866"/>
            <a:ext cx="2895600" cy="42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title"/>
          </p:nvPr>
        </p:nvSpPr>
        <p:spPr>
          <a:xfrm>
            <a:off x="577850" y="0"/>
            <a:ext cx="8229600" cy="1056506"/>
          </a:xfrm>
        </p:spPr>
        <p:txBody>
          <a:bodyPr lIns="92075" tIns="46038" rIns="92075" bIns="46038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FF00"/>
                </a:solidFill>
                <a:latin typeface="Arial" pitchFamily="34" charset="0"/>
              </a:rPr>
              <a:t>CODING EXERCISE 1: RFE</a:t>
            </a:r>
          </a:p>
        </p:txBody>
      </p:sp>
      <p:graphicFrame>
        <p:nvGraphicFramePr>
          <p:cNvPr id="1026" name="Object 7"/>
          <p:cNvGraphicFramePr>
            <a:graphicFrameLocks/>
          </p:cNvGraphicFramePr>
          <p:nvPr/>
        </p:nvGraphicFramePr>
        <p:xfrm>
          <a:off x="120650" y="1622428"/>
          <a:ext cx="9023350" cy="5235572"/>
        </p:xfrm>
        <a:graphic>
          <a:graphicData uri="http://schemas.openxmlformats.org/presentationml/2006/ole">
            <p:oleObj spid="_x0000_s2050" name="Document" r:id="rId4" imgW="9726333" imgH="6104201" progId="Word.Document.8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/>
          </p:cNvGraphicFramePr>
          <p:nvPr/>
        </p:nvGraphicFramePr>
        <p:xfrm>
          <a:off x="273050" y="1774828"/>
          <a:ext cx="9023350" cy="5235572"/>
        </p:xfrm>
        <a:graphic>
          <a:graphicData uri="http://schemas.openxmlformats.org/presentationml/2006/ole">
            <p:oleObj spid="_x0000_s2051" name="Document" r:id="rId5" imgW="9726333" imgH="6104201" progId="Word.Document.8">
              <p:embed/>
            </p:oleObj>
          </a:graphicData>
        </a:graphic>
      </p:graphicFrame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2055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nl-NL" dirty="0" smtClean="0">
                <a:solidFill>
                  <a:srgbClr val="FFFF00"/>
                </a:solidFill>
                <a:latin typeface="Arial" pitchFamily="34" charset="0"/>
              </a:rPr>
              <a:t>RFE: FEELING SAD</a:t>
            </a:r>
          </a:p>
        </p:txBody>
      </p:sp>
      <p:graphicFrame>
        <p:nvGraphicFramePr>
          <p:cNvPr id="2050" name="Object 7"/>
          <p:cNvGraphicFramePr>
            <a:graphicFrameLocks/>
          </p:cNvGraphicFramePr>
          <p:nvPr/>
        </p:nvGraphicFramePr>
        <p:xfrm>
          <a:off x="0" y="1285860"/>
          <a:ext cx="9005888" cy="5054600"/>
        </p:xfrm>
        <a:graphic>
          <a:graphicData uri="http://schemas.openxmlformats.org/presentationml/2006/ole">
            <p:oleObj spid="_x0000_s3074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3079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r>
              <a:rPr lang="nl-NL" smtClean="0">
                <a:solidFill>
                  <a:srgbClr val="FFFF00"/>
                </a:solidFill>
                <a:latin typeface="Arial" pitchFamily="34" charset="0"/>
              </a:rPr>
              <a:t>RFE: DIARRHOEA</a:t>
            </a:r>
          </a:p>
        </p:txBody>
      </p:sp>
      <p:graphicFrame>
        <p:nvGraphicFramePr>
          <p:cNvPr id="3074" name="Object 7"/>
          <p:cNvGraphicFramePr>
            <a:graphicFrameLocks/>
          </p:cNvGraphicFramePr>
          <p:nvPr/>
        </p:nvGraphicFramePr>
        <p:xfrm>
          <a:off x="0" y="1714488"/>
          <a:ext cx="8940800" cy="5143512"/>
        </p:xfrm>
        <a:graphic>
          <a:graphicData uri="http://schemas.openxmlformats.org/presentationml/2006/ole">
            <p:oleObj spid="_x0000_s4098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4103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763000" cy="1143000"/>
          </a:xfrm>
          <a:noFill/>
        </p:spPr>
        <p:txBody>
          <a:bodyPr lIns="92075" tIns="46038" rIns="92075" bIns="46038"/>
          <a:lstStyle/>
          <a:p>
            <a:r>
              <a:rPr lang="nl-NL" sz="3600" dirty="0" smtClean="0">
                <a:solidFill>
                  <a:srgbClr val="FFFF00"/>
                </a:solidFill>
                <a:latin typeface="Arial" pitchFamily="34" charset="0"/>
              </a:rPr>
              <a:t>RFE: FEAR OF COLON CANCER</a:t>
            </a:r>
          </a:p>
        </p:txBody>
      </p:sp>
      <p:graphicFrame>
        <p:nvGraphicFramePr>
          <p:cNvPr id="4098" name="Object 7"/>
          <p:cNvGraphicFramePr>
            <a:graphicFrameLocks/>
          </p:cNvGraphicFramePr>
          <p:nvPr/>
        </p:nvGraphicFramePr>
        <p:xfrm>
          <a:off x="0" y="1231900"/>
          <a:ext cx="8940800" cy="5626100"/>
        </p:xfrm>
        <a:graphic>
          <a:graphicData uri="http://schemas.openxmlformats.org/presentationml/2006/ole">
            <p:oleObj spid="_x0000_s5122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5127" name="Rectangle 6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1143000"/>
          </a:xfrm>
          <a:noFill/>
        </p:spPr>
        <p:txBody>
          <a:bodyPr lIns="92075" tIns="46038" rIns="92075" bIns="46038"/>
          <a:lstStyle/>
          <a:p>
            <a:r>
              <a:rPr lang="nl-NL" sz="4000" dirty="0" smtClean="0">
                <a:solidFill>
                  <a:srgbClr val="FFFF00"/>
                </a:solidFill>
                <a:latin typeface="Arial" pitchFamily="34" charset="0"/>
              </a:rPr>
              <a:t>RFE: FP’S INITIATIVE (CHAPTER N)</a:t>
            </a:r>
          </a:p>
        </p:txBody>
      </p:sp>
      <p:graphicFrame>
        <p:nvGraphicFramePr>
          <p:cNvPr id="5122" name="Object 7"/>
          <p:cNvGraphicFramePr>
            <a:graphicFrameLocks/>
          </p:cNvGraphicFramePr>
          <p:nvPr/>
        </p:nvGraphicFramePr>
        <p:xfrm>
          <a:off x="203200" y="1428736"/>
          <a:ext cx="8940800" cy="5626100"/>
        </p:xfrm>
        <a:graphic>
          <a:graphicData uri="http://schemas.openxmlformats.org/presentationml/2006/ole">
            <p:oleObj spid="_x0000_s6146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685800" y="64008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6151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 lIns="92075" tIns="46038" rIns="92075" bIns="46038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smtClean="0">
                <a:solidFill>
                  <a:srgbClr val="FFFF00"/>
                </a:solidFill>
                <a:latin typeface="Arial" pitchFamily="34" charset="0"/>
              </a:rPr>
              <a:t>RFE: REQUEST X-RAY ANKLE</a:t>
            </a:r>
          </a:p>
        </p:txBody>
      </p:sp>
      <p:graphicFrame>
        <p:nvGraphicFramePr>
          <p:cNvPr id="6146" name="Object 7"/>
          <p:cNvGraphicFramePr>
            <a:graphicFrameLocks/>
          </p:cNvGraphicFramePr>
          <p:nvPr/>
        </p:nvGraphicFramePr>
        <p:xfrm>
          <a:off x="63500" y="1571612"/>
          <a:ext cx="9080500" cy="5286388"/>
        </p:xfrm>
        <a:graphic>
          <a:graphicData uri="http://schemas.openxmlformats.org/presentationml/2006/ole">
            <p:oleObj spid="_x0000_s7170" name="Document" r:id="rId4" imgW="9883448" imgH="622310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7175" name="Rectangle 6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1143000"/>
          </a:xfrm>
          <a:noFill/>
        </p:spPr>
        <p:txBody>
          <a:bodyPr lIns="92075" tIns="46038" rIns="92075" bIns="46038"/>
          <a:lstStyle/>
          <a:p>
            <a:r>
              <a:rPr lang="nl-NL" sz="4000" dirty="0" smtClean="0">
                <a:solidFill>
                  <a:srgbClr val="FFFF00"/>
                </a:solidFill>
                <a:latin typeface="Arial" pitchFamily="34" charset="0"/>
              </a:rPr>
              <a:t>CODING EXERCISE 2: DIAGNOSIS</a:t>
            </a:r>
          </a:p>
        </p:txBody>
      </p:sp>
      <p:graphicFrame>
        <p:nvGraphicFramePr>
          <p:cNvPr id="7170" name="Object 7"/>
          <p:cNvGraphicFramePr>
            <a:graphicFrameLocks/>
          </p:cNvGraphicFramePr>
          <p:nvPr/>
        </p:nvGraphicFramePr>
        <p:xfrm>
          <a:off x="0" y="1500174"/>
          <a:ext cx="9023350" cy="5357826"/>
        </p:xfrm>
        <a:graphic>
          <a:graphicData uri="http://schemas.openxmlformats.org/presentationml/2006/ole">
            <p:oleObj spid="_x0000_s8194" name="Document" r:id="rId4" imgW="9726333" imgH="609951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sz="8800" dirty="0" smtClean="0">
                <a:solidFill>
                  <a:srgbClr val="FFFF00"/>
                </a:solidFill>
                <a:cs typeface="B Mitra" pitchFamily="2" charset="-78"/>
              </a:rPr>
              <a:t>مقدمه:</a:t>
            </a:r>
            <a:endParaRPr lang="fa-IR" sz="8800" dirty="0">
              <a:solidFill>
                <a:srgbClr val="FFFF00"/>
              </a:solidFill>
              <a:cs typeface="B Mitr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a-IR" dirty="0" smtClean="0">
                <a:solidFill>
                  <a:schemeClr val="bg1">
                    <a:lumMod val="95000"/>
                  </a:schemeClr>
                </a:solidFill>
                <a:cs typeface="B Mitra" pitchFamily="2" charset="-78"/>
              </a:rPr>
              <a:t>     از اوایل دهه 50 میلادی مشخص شد، برای توسعه کیفیت مراقبت های پزشکی اولیه، لازم است که فعالیت پزشکان خانواده و مشکلات بیماران و همچنین مدیریت آنها مطالعه و بررسی شود. و در سال 1958 کالج سلطنتی پزشکان عمومی به این نتیجه رسید که بیش از یک سوم مشکلات مدیریت شده  در مراقبت اولیه با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cs typeface="B Mitra" pitchFamily="2" charset="-78"/>
              </a:rPr>
              <a:t>ICD</a:t>
            </a:r>
            <a:r>
              <a:rPr lang="fa-IR" dirty="0" smtClean="0">
                <a:solidFill>
                  <a:schemeClr val="bg1">
                    <a:lumMod val="95000"/>
                  </a:schemeClr>
                </a:solidFill>
                <a:cs typeface="B Mitra" pitchFamily="2" charset="-78"/>
              </a:rPr>
              <a:t> قابل کدگذاری نیستند(1).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3</a:t>
            </a:fld>
            <a:endParaRPr lang="fa-IR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8199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229600" cy="1143000"/>
          </a:xfrm>
          <a:noFill/>
        </p:spPr>
        <p:txBody>
          <a:bodyPr lIns="92075" tIns="46038" rIns="92075" bIns="46038"/>
          <a:lstStyle/>
          <a:p>
            <a:r>
              <a:rPr lang="nl-NL" smtClean="0">
                <a:solidFill>
                  <a:srgbClr val="FFFF00"/>
                </a:solidFill>
                <a:latin typeface="Arial" pitchFamily="34" charset="0"/>
              </a:rPr>
              <a:t>DIAGNOSIS: MEASLES</a:t>
            </a:r>
          </a:p>
        </p:txBody>
      </p:sp>
      <p:graphicFrame>
        <p:nvGraphicFramePr>
          <p:cNvPr id="8194" name="Object 7"/>
          <p:cNvGraphicFramePr>
            <a:graphicFrameLocks/>
          </p:cNvGraphicFramePr>
          <p:nvPr/>
        </p:nvGraphicFramePr>
        <p:xfrm>
          <a:off x="0" y="1571612"/>
          <a:ext cx="9005887" cy="5286388"/>
        </p:xfrm>
        <a:graphic>
          <a:graphicData uri="http://schemas.openxmlformats.org/presentationml/2006/ole">
            <p:oleObj spid="_x0000_s9218" name="Document" r:id="rId4" imgW="9726333" imgH="609951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9223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  <a:noFill/>
        </p:spPr>
        <p:txBody>
          <a:bodyPr lIns="92075" tIns="46038" rIns="92075" bIns="46038"/>
          <a:lstStyle/>
          <a:p>
            <a:r>
              <a:rPr lang="nl-NL" sz="3000" dirty="0" smtClean="0">
                <a:solidFill>
                  <a:srgbClr val="FFFF00"/>
                </a:solidFill>
                <a:latin typeface="Arial" pitchFamily="34" charset="0"/>
              </a:rPr>
              <a:t>DIAGNOSIS: LUMP IN BREAST (FEMALE)</a:t>
            </a:r>
            <a:endParaRPr lang="nl-NL" sz="2800" dirty="0" smtClean="0">
              <a:solidFill>
                <a:srgbClr val="FFFF00"/>
              </a:solidFill>
              <a:latin typeface="Arial" pitchFamily="34" charset="0"/>
            </a:endParaRPr>
          </a:p>
        </p:txBody>
      </p:sp>
      <p:graphicFrame>
        <p:nvGraphicFramePr>
          <p:cNvPr id="9218" name="Object 7"/>
          <p:cNvGraphicFramePr>
            <a:graphicFrameLocks/>
          </p:cNvGraphicFramePr>
          <p:nvPr/>
        </p:nvGraphicFramePr>
        <p:xfrm>
          <a:off x="138113" y="1857364"/>
          <a:ext cx="9005887" cy="5000636"/>
        </p:xfrm>
        <a:graphic>
          <a:graphicData uri="http://schemas.openxmlformats.org/presentationml/2006/ole">
            <p:oleObj spid="_x0000_s10242" name="Document" r:id="rId4" imgW="9726333" imgH="6099517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0247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10600" cy="1143000"/>
          </a:xfrm>
        </p:spPr>
        <p:txBody>
          <a:bodyPr lIns="92075" tIns="46038" rIns="92075" bIns="46038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3600" dirty="0" smtClean="0">
                <a:solidFill>
                  <a:srgbClr val="FFFF00"/>
                </a:solidFill>
                <a:latin typeface="Antique Olive" pitchFamily="34" charset="0"/>
              </a:rPr>
              <a:t>DIAGNOSIS: BREAST CANCER (FEMALE)</a:t>
            </a:r>
          </a:p>
        </p:txBody>
      </p:sp>
      <p:graphicFrame>
        <p:nvGraphicFramePr>
          <p:cNvPr id="10242" name="Object 7"/>
          <p:cNvGraphicFramePr>
            <a:graphicFrameLocks/>
          </p:cNvGraphicFramePr>
          <p:nvPr/>
        </p:nvGraphicFramePr>
        <p:xfrm>
          <a:off x="138113" y="1905000"/>
          <a:ext cx="9005887" cy="4953000"/>
        </p:xfrm>
        <a:graphic>
          <a:graphicData uri="http://schemas.openxmlformats.org/presentationml/2006/ole">
            <p:oleObj spid="_x0000_s11266" name="Document" r:id="rId4" imgW="9726333" imgH="610420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1270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1271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  <a:noFill/>
        </p:spPr>
        <p:txBody>
          <a:bodyPr lIns="92075" tIns="46038" rIns="92075" bIns="46038"/>
          <a:lstStyle/>
          <a:p>
            <a:r>
              <a:rPr lang="nl-NL" sz="4000" dirty="0" smtClean="0">
                <a:solidFill>
                  <a:srgbClr val="FFFF00"/>
                </a:solidFill>
                <a:latin typeface="Arial" pitchFamily="34" charset="0"/>
              </a:rPr>
              <a:t>DIAGNOSIS: MARITAL PROBLEMS</a:t>
            </a:r>
          </a:p>
        </p:txBody>
      </p:sp>
      <p:graphicFrame>
        <p:nvGraphicFramePr>
          <p:cNvPr id="11266" name="Object 7"/>
          <p:cNvGraphicFramePr>
            <a:graphicFrameLocks/>
          </p:cNvGraphicFramePr>
          <p:nvPr/>
        </p:nvGraphicFramePr>
        <p:xfrm>
          <a:off x="0" y="1500174"/>
          <a:ext cx="8953500" cy="5357826"/>
        </p:xfrm>
        <a:graphic>
          <a:graphicData uri="http://schemas.openxmlformats.org/presentationml/2006/ole">
            <p:oleObj spid="_x0000_s12290" name="Document" r:id="rId4" imgW="9892457" imgH="622779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2295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305800" cy="1143000"/>
          </a:xfrm>
          <a:noFill/>
        </p:spPr>
        <p:txBody>
          <a:bodyPr lIns="92075" tIns="46038" rIns="92075" bIns="46038"/>
          <a:lstStyle/>
          <a:p>
            <a:r>
              <a:rPr lang="nl-NL" sz="4000" dirty="0" smtClean="0">
                <a:solidFill>
                  <a:srgbClr val="FFFF00"/>
                </a:solidFill>
                <a:latin typeface="Arial" pitchFamily="34" charset="0"/>
              </a:rPr>
              <a:t>CODING EXERCISE 3: PROCESS</a:t>
            </a:r>
          </a:p>
        </p:txBody>
      </p:sp>
      <p:graphicFrame>
        <p:nvGraphicFramePr>
          <p:cNvPr id="12290" name="Object 7"/>
          <p:cNvGraphicFramePr>
            <a:graphicFrameLocks/>
          </p:cNvGraphicFramePr>
          <p:nvPr/>
        </p:nvGraphicFramePr>
        <p:xfrm>
          <a:off x="0" y="1571612"/>
          <a:ext cx="9023350" cy="5286388"/>
        </p:xfrm>
        <a:graphic>
          <a:graphicData uri="http://schemas.openxmlformats.org/presentationml/2006/ole">
            <p:oleObj spid="_x0000_s13314" name="Document" r:id="rId4" imgW="9726333" imgH="6108885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3319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  <a:noFill/>
        </p:spPr>
        <p:txBody>
          <a:bodyPr lIns="92075" tIns="46038" rIns="92075" bIns="46038"/>
          <a:lstStyle/>
          <a:p>
            <a:r>
              <a:rPr lang="nl-NL" sz="3200" dirty="0" smtClean="0">
                <a:solidFill>
                  <a:srgbClr val="FFFF00"/>
                </a:solidFill>
                <a:latin typeface="Arial" pitchFamily="34" charset="0"/>
              </a:rPr>
              <a:t>PROCESS: PRESCRIPTION PSORIASIS</a:t>
            </a:r>
          </a:p>
        </p:txBody>
      </p:sp>
      <p:graphicFrame>
        <p:nvGraphicFramePr>
          <p:cNvPr id="13314" name="Object 7"/>
          <p:cNvGraphicFramePr>
            <a:graphicFrameLocks/>
          </p:cNvGraphicFramePr>
          <p:nvPr/>
        </p:nvGraphicFramePr>
        <p:xfrm>
          <a:off x="0" y="1219200"/>
          <a:ext cx="8953500" cy="5638800"/>
        </p:xfrm>
        <a:graphic>
          <a:graphicData uri="http://schemas.openxmlformats.org/presentationml/2006/ole">
            <p:oleObj spid="_x0000_s14338" name="Document" r:id="rId4" imgW="9892457" imgH="622779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4343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305800" cy="1143000"/>
          </a:xfrm>
          <a:noFill/>
        </p:spPr>
        <p:txBody>
          <a:bodyPr lIns="92075" tIns="46038" rIns="92075" bIns="46038"/>
          <a:lstStyle/>
          <a:p>
            <a:r>
              <a:rPr lang="nl-NL" sz="3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PROCESS: REMOVAL EAR WAX</a:t>
            </a:r>
          </a:p>
        </p:txBody>
      </p:sp>
      <p:graphicFrame>
        <p:nvGraphicFramePr>
          <p:cNvPr id="14338" name="Object 7"/>
          <p:cNvGraphicFramePr>
            <a:graphicFrameLocks/>
          </p:cNvGraphicFramePr>
          <p:nvPr/>
        </p:nvGraphicFramePr>
        <p:xfrm>
          <a:off x="0" y="1500174"/>
          <a:ext cx="8953500" cy="5357826"/>
        </p:xfrm>
        <a:graphic>
          <a:graphicData uri="http://schemas.openxmlformats.org/presentationml/2006/ole">
            <p:oleObj spid="_x0000_s15362" name="Document" r:id="rId4" imgW="9892457" imgH="622779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tx1"/>
              </a:solidFill>
              <a:latin typeface="Batang" pitchFamily="18" charset="-127"/>
            </a:endParaRPr>
          </a:p>
        </p:txBody>
      </p:sp>
      <p:sp>
        <p:nvSpPr>
          <p:cNvPr id="15367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  <a:noFill/>
        </p:spPr>
        <p:txBody>
          <a:bodyPr lIns="92075" tIns="46038" rIns="92075" bIns="46038"/>
          <a:lstStyle/>
          <a:p>
            <a:r>
              <a:rPr lang="nl-NL" sz="2800" dirty="0" smtClean="0">
                <a:solidFill>
                  <a:srgbClr val="FFFF00"/>
                </a:solidFill>
                <a:latin typeface="Arial" pitchFamily="34" charset="0"/>
              </a:rPr>
              <a:t>PROCESS: DISCUSSION OF MARITAL PROBLEMS</a:t>
            </a:r>
            <a:r>
              <a:rPr lang="nl-NL" sz="3200" dirty="0" smtClean="0">
                <a:solidFill>
                  <a:srgbClr val="FFFF00"/>
                </a:solidFill>
                <a:latin typeface="Arial" pitchFamily="34" charset="0"/>
              </a:rPr>
              <a:t> </a:t>
            </a:r>
          </a:p>
        </p:txBody>
      </p:sp>
      <p:graphicFrame>
        <p:nvGraphicFramePr>
          <p:cNvPr id="15362" name="Object 7"/>
          <p:cNvGraphicFramePr>
            <a:graphicFrameLocks/>
          </p:cNvGraphicFramePr>
          <p:nvPr/>
        </p:nvGraphicFramePr>
        <p:xfrm>
          <a:off x="0" y="1905000"/>
          <a:ext cx="8929718" cy="4953000"/>
        </p:xfrm>
        <a:graphic>
          <a:graphicData uri="http://schemas.openxmlformats.org/presentationml/2006/ole">
            <p:oleObj spid="_x0000_s16386" name="Document" r:id="rId4" imgW="9903267" imgH="6232115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l" defTabSz="762000">
              <a:lnSpc>
                <a:spcPct val="100000"/>
              </a:lnSpc>
            </a:pPr>
            <a:endParaRPr lang="en-US" sz="2400">
              <a:solidFill>
                <a:schemeClr val="bg1">
                  <a:lumMod val="95000"/>
                </a:schemeClr>
              </a:solidFill>
              <a:latin typeface="Batang" pitchFamily="18" charset="-127"/>
            </a:endParaRPr>
          </a:p>
        </p:txBody>
      </p:sp>
      <p:sp>
        <p:nvSpPr>
          <p:cNvPr id="16391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305800" cy="1143000"/>
          </a:xfrm>
          <a:noFill/>
        </p:spPr>
        <p:txBody>
          <a:bodyPr lIns="92075" tIns="46038" rIns="92075" bIns="46038"/>
          <a:lstStyle/>
          <a:p>
            <a:r>
              <a:rPr lang="nl-NL" sz="360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REFERRAL TO NURSE AS PROCESS</a:t>
            </a:r>
          </a:p>
        </p:txBody>
      </p:sp>
      <p:graphicFrame>
        <p:nvGraphicFramePr>
          <p:cNvPr id="16386" name="Object 7"/>
          <p:cNvGraphicFramePr>
            <a:graphicFrameLocks/>
          </p:cNvGraphicFramePr>
          <p:nvPr/>
        </p:nvGraphicFramePr>
        <p:xfrm>
          <a:off x="0" y="1905000"/>
          <a:ext cx="9080500" cy="5715000"/>
        </p:xfrm>
        <a:graphic>
          <a:graphicData uri="http://schemas.openxmlformats.org/presentationml/2006/ole">
            <p:oleObj spid="_x0000_s17410" name="Document" r:id="rId4" imgW="9892457" imgH="6227791" progId="Word.Document.8">
              <p:embed/>
            </p:oleObj>
          </a:graphicData>
        </a:graphic>
      </p:graphicFrame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C056F-2F81-46A5-AF1B-A17915D3F673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nl-NL" sz="3200" dirty="0" smtClean="0">
                <a:solidFill>
                  <a:schemeClr val="bg1"/>
                </a:solidFill>
                <a:latin typeface="Arial" pitchFamily="34" charset="0"/>
              </a:rPr>
              <a:t>CODING EXERCISE 4: </a:t>
            </a: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</a:rPr>
              <a:t>EPISODE OF CARE</a:t>
            </a:r>
          </a:p>
        </p:txBody>
      </p:sp>
      <p:sp>
        <p:nvSpPr>
          <p:cNvPr id="443396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43397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</p:txBody>
      </p:sp>
      <p:sp>
        <p:nvSpPr>
          <p:cNvPr id="443398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43400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</a:t>
              </a:r>
            </a:p>
          </p:txBody>
        </p:sp>
        <p:sp>
          <p:nvSpPr>
            <p:cNvPr id="81950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43403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</a:t>
              </a:r>
            </a:p>
          </p:txBody>
        </p:sp>
        <p:sp>
          <p:nvSpPr>
            <p:cNvPr id="81948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43406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1946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43409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</a:t>
              </a:r>
            </a:p>
          </p:txBody>
        </p:sp>
        <p:sp>
          <p:nvSpPr>
            <p:cNvPr id="81944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43412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</a:t>
              </a:r>
            </a:p>
          </p:txBody>
        </p:sp>
        <p:sp>
          <p:nvSpPr>
            <p:cNvPr id="81942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43415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1940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1937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1938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1934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1935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1936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solidFill>
                  <a:srgbClr val="FFC000"/>
                </a:solidFill>
              </a:rPr>
              <a:t>HISTORY</a:t>
            </a:r>
            <a:endParaRPr lang="fa-IR" sz="6600" dirty="0">
              <a:solidFill>
                <a:srgbClr val="FFC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185835"/>
          <a:ext cx="9144000" cy="579315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159996"/>
                <a:gridCol w="1287829"/>
                <a:gridCol w="4696175"/>
              </a:tblGrid>
              <a:tr h="277663"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نام 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تاریخ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نام</a:t>
                      </a:r>
                      <a:r>
                        <a:rPr lang="fa-IR" sz="1200" baseline="0" dirty="0" smtClean="0"/>
                        <a:t> طبقه بندی </a:t>
                      </a:r>
                      <a:endParaRPr lang="fa-IR" sz="1200" dirty="0"/>
                    </a:p>
                  </a:txBody>
                  <a:tcPr marL="84271" marR="84271"/>
                </a:tc>
              </a:tr>
              <a:tr h="809851"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انجمن بیمارستان های آمریکا  </a:t>
                      </a:r>
                    </a:p>
                    <a:p>
                      <a:pPr rtl="1"/>
                      <a:r>
                        <a:rPr lang="en-US" sz="1200" dirty="0" smtClean="0"/>
                        <a:t>AHA)</a:t>
                      </a:r>
                      <a:r>
                        <a:rPr lang="fa-IR" sz="1200" dirty="0" smtClean="0"/>
                        <a:t>)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100" dirty="0" smtClean="0"/>
                        <a:t>به موازات </a:t>
                      </a:r>
                      <a:r>
                        <a:rPr lang="en-US" sz="1100" dirty="0" smtClean="0"/>
                        <a:t>ICD-8</a:t>
                      </a:r>
                      <a:endParaRPr lang="fa-IR" sz="11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fa-IR" sz="12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ICPC</a:t>
                      </a:r>
                      <a:r>
                        <a:rPr lang="fa-IR" sz="12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 rtl="1"/>
                      <a:r>
                        <a:rPr lang="en-US" sz="1200" baseline="0" dirty="0" smtClean="0"/>
                        <a:t>International Classification  in  Primary Care</a:t>
                      </a:r>
                      <a:endParaRPr lang="fa-IR" sz="1200" dirty="0" smtClean="0"/>
                    </a:p>
                    <a:p>
                      <a:pPr rtl="1"/>
                      <a:endParaRPr lang="fa-IR" sz="1200" dirty="0"/>
                    </a:p>
                  </a:txBody>
                  <a:tcPr marL="84271" marR="84271"/>
                </a:tc>
              </a:tr>
              <a:tr h="1041239"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سازمان بین المللی کالج های ملی و انجمن پزشکان عمومی   </a:t>
                      </a:r>
                    </a:p>
                    <a:p>
                      <a:pPr rtl="1"/>
                      <a:r>
                        <a:rPr lang="en-US" sz="1200" dirty="0" smtClean="0"/>
                        <a:t>WONCA</a:t>
                      </a:r>
                      <a:r>
                        <a:rPr lang="fa-IR" sz="1200" baseline="0" dirty="0" smtClean="0"/>
                        <a:t> </a:t>
                      </a:r>
                    </a:p>
                    <a:p>
                      <a:pPr rtl="1"/>
                      <a:r>
                        <a:rPr lang="en-US" sz="1200" baseline="0" dirty="0" smtClean="0"/>
                        <a:t>The World of National College and Academic Association of General </a:t>
                      </a:r>
                      <a:r>
                        <a:rPr lang="en-US" sz="1200" baseline="0" dirty="0" err="1" smtClean="0"/>
                        <a:t>Pratice</a:t>
                      </a:r>
                      <a:r>
                        <a:rPr lang="en-US" sz="1200" baseline="0" dirty="0" smtClean="0"/>
                        <a:t>  / Family Doctors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سال 1975 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sz="1200" dirty="0" smtClean="0"/>
                        <a:t>طبقه بندی</a:t>
                      </a:r>
                      <a:r>
                        <a:rPr lang="fa-IR" sz="1200" baseline="0" dirty="0" smtClean="0"/>
                        <a:t> بین المللی مسائل بهداشتی در مراقبت اولیه                                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CHPPC)</a:t>
                      </a:r>
                      <a:r>
                        <a:rPr lang="fa-IR" sz="12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pPr rtl="1"/>
                      <a:r>
                        <a:rPr lang="en-US" sz="1200" baseline="0" dirty="0" smtClean="0"/>
                        <a:t>International Classification of Health Problems In Primary Care</a:t>
                      </a:r>
                      <a:endParaRPr lang="fa-IR" sz="1200" dirty="0" smtClean="0"/>
                    </a:p>
                    <a:p>
                      <a:pPr rtl="1"/>
                      <a:endParaRPr lang="fa-IR" sz="1200" dirty="0"/>
                    </a:p>
                  </a:txBody>
                  <a:tcPr marL="84271" marR="84271"/>
                </a:tc>
              </a:tr>
              <a:tr h="1110654"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دانشگاه آکسفورد  و حمایت سازمان جهانی</a:t>
                      </a:r>
                      <a:r>
                        <a:rPr lang="fa-IR" sz="1200" baseline="0" dirty="0" smtClean="0"/>
                        <a:t> بهداشت 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سال 1979</a:t>
                      </a:r>
                      <a:endParaRPr lang="en-US" sz="1200" dirty="0" smtClean="0"/>
                    </a:p>
                    <a:p>
                      <a:pPr algn="ctr" rtl="1"/>
                      <a:r>
                        <a:rPr lang="fa-IR" sz="1200" dirty="0" smtClean="0"/>
                        <a:t>به موازات </a:t>
                      </a:r>
                      <a:r>
                        <a:rPr lang="en-US" sz="1200" dirty="0" smtClean="0"/>
                        <a:t>ICD_9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4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CHPPC-2)</a:t>
                      </a:r>
                      <a:r>
                        <a:rPr lang="fa-IR" sz="14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)</a:t>
                      </a:r>
                    </a:p>
                    <a:p>
                      <a:pPr rtl="1"/>
                      <a:r>
                        <a:rPr lang="fa-IR" sz="1200" baseline="0" dirty="0" smtClean="0"/>
                        <a:t> دارای لیست جداول مسائل بهداشتی و اندکس الفبایی، کدهای 4 رقمی و  ارجاع به کتاب 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fa-IR" sz="1200" baseline="0" dirty="0" smtClean="0"/>
                        <a:t> </a:t>
                      </a:r>
                      <a:r>
                        <a:rPr lang="en-US" sz="1200" baseline="0" dirty="0" smtClean="0"/>
                        <a:t>ICD-9</a:t>
                      </a:r>
                      <a:r>
                        <a:rPr lang="fa-IR" sz="1200" baseline="0" dirty="0" smtClean="0"/>
                        <a:t>  بوسیله این کدها  </a:t>
                      </a:r>
                    </a:p>
                    <a:p>
                      <a:pPr rtl="1"/>
                      <a:r>
                        <a:rPr lang="fa-IR" sz="1200" baseline="0" dirty="0" smtClean="0"/>
                        <a:t>این طبقه بندی نتوانست رضایت پزشکان را جلب کند</a:t>
                      </a:r>
                      <a:endParaRPr lang="fa-IR" sz="1200" dirty="0"/>
                    </a:p>
                  </a:txBody>
                  <a:tcPr marL="84271" marR="84271"/>
                </a:tc>
              </a:tr>
              <a:tr h="902407">
                <a:tc>
                  <a:txBody>
                    <a:bodyPr/>
                    <a:lstStyle/>
                    <a:p>
                      <a:pPr rtl="1"/>
                      <a:r>
                        <a:rPr lang="en-US" sz="1200" dirty="0" smtClean="0"/>
                        <a:t>WONCA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سال 1986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طبقه بندی بین المللی فرآیند</a:t>
                      </a:r>
                      <a:r>
                        <a:rPr lang="fa-IR" sz="1200" baseline="0" dirty="0" smtClean="0"/>
                        <a:t> در مراقبت اولیه </a:t>
                      </a:r>
                    </a:p>
                    <a:p>
                      <a:pPr algn="l" rtl="1"/>
                      <a:r>
                        <a:rPr lang="fa-IR" sz="1200" baseline="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400" baseline="0" dirty="0" smtClean="0">
                          <a:solidFill>
                            <a:srgbClr val="FF0000"/>
                          </a:solidFill>
                          <a:cs typeface="+mj-cs"/>
                        </a:rPr>
                        <a:t>C-</a:t>
                      </a:r>
                      <a:r>
                        <a:rPr lang="en-US" sz="1400" baseline="0" dirty="0" err="1" smtClean="0">
                          <a:solidFill>
                            <a:srgbClr val="FF0000"/>
                          </a:solidFill>
                          <a:cs typeface="+mj-cs"/>
                        </a:rPr>
                        <a:t>Process_PC</a:t>
                      </a:r>
                      <a:r>
                        <a:rPr lang="en-US" sz="1200" baseline="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r>
                        <a:rPr lang="fa-IR" sz="1200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International  Classification   of     Process     In Primary  Care</a:t>
                      </a:r>
                      <a:endParaRPr lang="fa-IR" sz="1200" dirty="0" smtClean="0"/>
                    </a:p>
                    <a:p>
                      <a:pPr rtl="1"/>
                      <a:r>
                        <a:rPr lang="fa-IR" sz="1200" dirty="0" smtClean="0"/>
                        <a:t>دسته بندی فرآیندهایی</a:t>
                      </a:r>
                      <a:r>
                        <a:rPr lang="fa-IR" sz="1200" baseline="0" dirty="0" smtClean="0"/>
                        <a:t> که پزشکان عمومی در تامین مراقبت اولیه بکار می برند</a:t>
                      </a:r>
                      <a:endParaRPr lang="fa-IR" sz="1200" dirty="0"/>
                    </a:p>
                  </a:txBody>
                  <a:tcPr marL="84271" marR="84271"/>
                </a:tc>
              </a:tr>
              <a:tr h="1163662">
                <a:tc>
                  <a:txBody>
                    <a:bodyPr/>
                    <a:lstStyle/>
                    <a:p>
                      <a:pPr rtl="1"/>
                      <a:r>
                        <a:rPr lang="fa-IR" sz="1200" dirty="0" smtClean="0"/>
                        <a:t>اعضای 30 کشور مختلف   درمورد فصول و سرفصل ها و معبارهای استثنا و مشمول و ارجاع به </a:t>
                      </a:r>
                      <a:r>
                        <a:rPr lang="en-US" sz="1200" dirty="0" smtClean="0"/>
                        <a:t>ICD-10</a:t>
                      </a:r>
                      <a:r>
                        <a:rPr lang="fa-IR" sz="1200" dirty="0" smtClean="0"/>
                        <a:t> بحث کردند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000" dirty="0" smtClean="0"/>
                        <a:t>از سال( 1992</a:t>
                      </a:r>
                      <a:r>
                        <a:rPr lang="fa-IR" sz="1000" baseline="0" dirty="0" smtClean="0"/>
                        <a:t> – 1997)  </a:t>
                      </a:r>
                      <a:r>
                        <a:rPr lang="fa-IR" sz="1100" baseline="0" dirty="0" smtClean="0"/>
                        <a:t>و سال انتشار 1998 </a:t>
                      </a:r>
                      <a:endParaRPr lang="fa-IR" sz="11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ICPC-2 </a:t>
                      </a:r>
                      <a:r>
                        <a:rPr lang="fa-IR" sz="1400" i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j-cs"/>
                        </a:rPr>
                        <a:t>  </a:t>
                      </a:r>
                      <a:endParaRPr lang="en-US" sz="1400" i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j-cs"/>
                      </a:endParaRPr>
                    </a:p>
                    <a:p>
                      <a:pPr rtl="1"/>
                      <a:r>
                        <a:rPr lang="fa-IR" sz="1200" dirty="0" smtClean="0"/>
                        <a:t>برای تمام دنیا کد گذاری علت مراجعه در مراکز اولیه نظیر</a:t>
                      </a:r>
                      <a:r>
                        <a:rPr lang="fa-IR" sz="1200" baseline="0" dirty="0" smtClean="0"/>
                        <a:t> مراقبت در اورژانس </a:t>
                      </a:r>
                    </a:p>
                    <a:p>
                      <a:pPr rtl="1"/>
                      <a:r>
                        <a:rPr lang="fa-IR" sz="1200" baseline="0" dirty="0" smtClean="0"/>
                        <a:t>و ترجمه شده به 19 زبان دنیا</a:t>
                      </a:r>
                      <a:endParaRPr lang="fa-IR" sz="1200" dirty="0"/>
                    </a:p>
                  </a:txBody>
                  <a:tcPr marL="84271" marR="84271"/>
                </a:tc>
              </a:tr>
              <a:tr h="366690">
                <a:tc>
                  <a:txBody>
                    <a:bodyPr/>
                    <a:lstStyle/>
                    <a:p>
                      <a:pPr rtl="1"/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200" dirty="0" smtClean="0"/>
                        <a:t>2000</a:t>
                      </a:r>
                      <a:endParaRPr lang="fa-IR" sz="1200" dirty="0"/>
                    </a:p>
                  </a:txBody>
                  <a:tcPr marL="84271" marR="84271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1400" i="1" dirty="0" smtClean="0">
                          <a:solidFill>
                            <a:srgbClr val="FF0000"/>
                          </a:solidFill>
                          <a:cs typeface="+mj-cs"/>
                        </a:rPr>
                        <a:t>ICPC-2_E</a:t>
                      </a:r>
                      <a:r>
                        <a:rPr lang="fa-IR" sz="1200" i="1" dirty="0" smtClean="0"/>
                        <a:t>  </a:t>
                      </a:r>
                    </a:p>
                    <a:p>
                      <a:pPr rtl="1"/>
                      <a:r>
                        <a:rPr lang="fa-IR" sz="1200" i="1" dirty="0" smtClean="0"/>
                        <a:t>نسخه الکترونیکی   </a:t>
                      </a:r>
                      <a:r>
                        <a:rPr lang="en-US" sz="1200" i="1" dirty="0" smtClean="0"/>
                        <a:t>ICPC-2_E</a:t>
                      </a:r>
                      <a:endParaRPr lang="fa-IR" sz="1200" i="1" dirty="0"/>
                    </a:p>
                  </a:txBody>
                  <a:tcPr marL="84271" marR="84271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4</a:t>
            </a:fld>
            <a:endParaRPr lang="fa-IR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RFE: TIREDNESS</a:t>
            </a:r>
          </a:p>
        </p:txBody>
      </p:sp>
      <p:sp>
        <p:nvSpPr>
          <p:cNvPr id="441348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 err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endParaRPr lang="en-US" sz="2400" b="1" dirty="0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41349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endParaRPr lang="en-US" sz="2400" b="1" dirty="0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41350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41352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2974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29058" y="1142984"/>
            <a:ext cx="2562225" cy="1384300"/>
            <a:chOff x="2488" y="744"/>
            <a:chExt cx="1614" cy="872"/>
          </a:xfrm>
        </p:grpSpPr>
        <p:sp>
          <p:nvSpPr>
            <p:cNvPr id="441355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</a:t>
              </a:r>
            </a:p>
          </p:txBody>
        </p:sp>
        <p:sp>
          <p:nvSpPr>
            <p:cNvPr id="82972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41358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  <a:endParaRPr lang="en-US" sz="20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2970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41361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</a:t>
              </a:r>
            </a:p>
          </p:txBody>
        </p:sp>
        <p:sp>
          <p:nvSpPr>
            <p:cNvPr id="82968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41364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2966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41367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latin typeface="Arial" pitchFamily="34" charset="0"/>
                  <a:ea typeface="+mn-ea"/>
                  <a:cs typeface="+mn-cs"/>
                </a:rPr>
                <a:t>test result?’  </a:t>
              </a:r>
            </a:p>
          </p:txBody>
        </p:sp>
        <p:sp>
          <p:nvSpPr>
            <p:cNvPr id="82964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2961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2962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2958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2959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2960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BBDC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65100"/>
            <a:ext cx="91440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(SYMPTOM)DIAGNOSIS: TIREDNESS</a:t>
            </a:r>
          </a:p>
        </p:txBody>
      </p:sp>
      <p:sp>
        <p:nvSpPr>
          <p:cNvPr id="439300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 err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endParaRPr lang="en-US" sz="2400" b="1" dirty="0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9301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9302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9304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3998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9307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 A04</a:t>
              </a:r>
            </a:p>
          </p:txBody>
        </p:sp>
        <p:sp>
          <p:nvSpPr>
            <p:cNvPr id="83996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9310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</a:t>
              </a:r>
              <a:endParaRPr lang="en-US" sz="20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3994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9313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</a:t>
              </a:r>
            </a:p>
          </p:txBody>
        </p:sp>
        <p:sp>
          <p:nvSpPr>
            <p:cNvPr id="83992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71934" y="4929198"/>
            <a:ext cx="2574925" cy="1384300"/>
            <a:chOff x="2544" y="3064"/>
            <a:chExt cx="1622" cy="872"/>
          </a:xfrm>
        </p:grpSpPr>
        <p:sp>
          <p:nvSpPr>
            <p:cNvPr id="439316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3990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9319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 dirty="0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3988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3985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3986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3982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3983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3984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PROCESS: </a:t>
            </a:r>
            <a:r>
              <a:rPr lang="en-US" sz="4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Hb</a:t>
            </a:r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TEST</a:t>
            </a:r>
          </a:p>
        </p:txBody>
      </p:sp>
      <p:sp>
        <p:nvSpPr>
          <p:cNvPr id="437252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7253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7254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7256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5022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7259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5020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7262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5018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7265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</a:t>
              </a:r>
            </a:p>
          </p:txBody>
        </p:sp>
        <p:sp>
          <p:nvSpPr>
            <p:cNvPr id="85016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37268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</a:t>
              </a:r>
            </a:p>
          </p:txBody>
        </p:sp>
        <p:sp>
          <p:nvSpPr>
            <p:cNvPr id="85014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7271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5012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5009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5010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5006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5007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5008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BBDC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RFE: REQUEST TEST RESULT</a:t>
            </a:r>
          </a:p>
        </p:txBody>
      </p:sp>
      <p:sp>
        <p:nvSpPr>
          <p:cNvPr id="435204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5205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</p:txBody>
      </p:sp>
      <p:sp>
        <p:nvSpPr>
          <p:cNvPr id="435206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5208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6046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5211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6044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5214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6042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5217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</a:t>
              </a:r>
            </a:p>
          </p:txBody>
        </p:sp>
        <p:sp>
          <p:nvSpPr>
            <p:cNvPr id="86040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35220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6038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5223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6036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6033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6034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6030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6031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6032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65100"/>
            <a:ext cx="9144000" cy="850900"/>
          </a:xfrm>
        </p:spPr>
        <p:txBody>
          <a:bodyPr/>
          <a:lstStyle/>
          <a:p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NEW DIAGNOSIS: IRON DEFICIENCY ANEMIA</a:t>
            </a:r>
          </a:p>
        </p:txBody>
      </p:sp>
      <p:sp>
        <p:nvSpPr>
          <p:cNvPr id="433156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3157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</p:txBody>
      </p:sp>
      <p:sp>
        <p:nvSpPr>
          <p:cNvPr id="433158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3160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7070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3163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7068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3166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7066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3169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B80</a:t>
              </a:r>
            </a:p>
          </p:txBody>
        </p:sp>
        <p:sp>
          <p:nvSpPr>
            <p:cNvPr id="87064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33172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</a:t>
              </a:r>
            </a:p>
          </p:txBody>
        </p:sp>
        <p:sp>
          <p:nvSpPr>
            <p:cNvPr id="87062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3175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</a:t>
              </a:r>
            </a:p>
          </p:txBody>
        </p:sp>
        <p:sp>
          <p:nvSpPr>
            <p:cNvPr id="87060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7057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7058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7054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7055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7056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PROCESS: COLONOSCOPY</a:t>
            </a:r>
          </a:p>
        </p:txBody>
      </p:sp>
      <p:sp>
        <p:nvSpPr>
          <p:cNvPr id="431108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31109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D40</a:t>
            </a:r>
          </a:p>
        </p:txBody>
      </p:sp>
      <p:sp>
        <p:nvSpPr>
          <p:cNvPr id="431110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31112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8094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31115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8092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31118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8090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31121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B82</a:t>
              </a:r>
            </a:p>
          </p:txBody>
        </p:sp>
        <p:sp>
          <p:nvSpPr>
            <p:cNvPr id="88088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31124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8086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31127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 </a:t>
              </a:r>
            </a:p>
          </p:txBody>
        </p:sp>
        <p:sp>
          <p:nvSpPr>
            <p:cNvPr id="88084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8081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8082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8078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8079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8080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title"/>
          </p:nvPr>
        </p:nvSpPr>
        <p:spPr>
          <a:xfrm>
            <a:off x="190500" y="165100"/>
            <a:ext cx="85725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RFE: REQUEST TEST RESULT</a:t>
            </a:r>
          </a:p>
        </p:txBody>
      </p:sp>
      <p:sp>
        <p:nvSpPr>
          <p:cNvPr id="429060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29061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D40</a:t>
            </a:r>
          </a:p>
        </p:txBody>
      </p:sp>
      <p:sp>
        <p:nvSpPr>
          <p:cNvPr id="429062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29064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89118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29067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89116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29070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89114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29073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B80</a:t>
              </a:r>
            </a:p>
          </p:txBody>
        </p:sp>
        <p:sp>
          <p:nvSpPr>
            <p:cNvPr id="89112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29076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</a:t>
              </a:r>
            </a:p>
          </p:txBody>
        </p:sp>
        <p:sp>
          <p:nvSpPr>
            <p:cNvPr id="89110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29079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D60 </a:t>
              </a:r>
            </a:p>
          </p:txBody>
        </p:sp>
        <p:sp>
          <p:nvSpPr>
            <p:cNvPr id="89108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89105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89106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89102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9103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9104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0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65100"/>
            <a:ext cx="91440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NEW DIAGNOSIS: COLON CANCER</a:t>
            </a:r>
          </a:p>
        </p:txBody>
      </p:sp>
      <p:sp>
        <p:nvSpPr>
          <p:cNvPr id="427012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 A34</a:t>
            </a:r>
            <a:endParaRPr lang="en-US" sz="2400" b="1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D40</a:t>
            </a:r>
          </a:p>
        </p:txBody>
      </p:sp>
      <p:sp>
        <p:nvSpPr>
          <p:cNvPr id="427014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referral,</a:t>
            </a:r>
          </a:p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27016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90142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27019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90140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27022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0138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27025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B80</a:t>
              </a:r>
            </a:p>
          </p:txBody>
        </p:sp>
        <p:sp>
          <p:nvSpPr>
            <p:cNvPr id="90136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27028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D75</a:t>
              </a:r>
            </a:p>
          </p:txBody>
        </p:sp>
        <p:sp>
          <p:nvSpPr>
            <p:cNvPr id="90134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27031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D60 </a:t>
              </a:r>
            </a:p>
          </p:txBody>
        </p:sp>
        <p:sp>
          <p:nvSpPr>
            <p:cNvPr id="90132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90129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90130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90126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90127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>
                <a:latin typeface="Arial" pitchFamily="34" charset="0"/>
              </a:rPr>
              <a:t>2nd</a:t>
            </a:r>
          </a:p>
          <a:p>
            <a:pPr algn="l"/>
            <a:r>
              <a:rPr lang="nl-NL" sz="1400">
                <a:latin typeface="Arial" pitchFamily="34" charset="0"/>
              </a:rPr>
              <a:t>encounter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90128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ChangeArrowheads="1"/>
          </p:cNvSpPr>
          <p:nvPr/>
        </p:nvSpPr>
        <p:spPr bwMode="auto">
          <a:xfrm>
            <a:off x="3759200" y="977900"/>
            <a:ext cx="2463800" cy="5537200"/>
          </a:xfrm>
          <a:prstGeom prst="rect">
            <a:avLst/>
          </a:prstGeom>
          <a:solidFill>
            <a:schemeClr val="hlink"/>
          </a:solidFill>
          <a:ln w="57150">
            <a:solidFill>
              <a:srgbClr val="003399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fa-IR">
              <a:ea typeface="+mn-ea"/>
              <a:cs typeface="+mn-cs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65100"/>
            <a:ext cx="8991600" cy="850900"/>
          </a:xfrm>
        </p:spPr>
        <p:txBody>
          <a:bodyPr/>
          <a:lstStyle/>
          <a:p>
            <a:r>
              <a:rPr lang="en-US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PROCESS: REFERRAL AND ADVICE</a:t>
            </a:r>
          </a:p>
        </p:txBody>
      </p:sp>
      <p:sp>
        <p:nvSpPr>
          <p:cNvPr id="419844" name="Rectangle 4"/>
          <p:cNvSpPr>
            <a:spLocks noChangeArrowheads="1"/>
          </p:cNvSpPr>
          <p:nvPr/>
        </p:nvSpPr>
        <p:spPr bwMode="auto">
          <a:xfrm>
            <a:off x="6578600" y="11938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3200" b="1" dirty="0" err="1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Hb</a:t>
            </a:r>
            <a:r>
              <a:rPr lang="en-US" sz="32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 A34</a:t>
            </a:r>
            <a:endParaRPr lang="en-US" sz="2400" b="1" dirty="0">
              <a:solidFill>
                <a:srgbClr val="CC0066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19845" name="Rectangle 5"/>
          <p:cNvSpPr>
            <a:spLocks noChangeArrowheads="1"/>
          </p:cNvSpPr>
          <p:nvPr/>
        </p:nvSpPr>
        <p:spPr bwMode="auto">
          <a:xfrm>
            <a:off x="6604000" y="30226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colonoscopy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D40</a:t>
            </a:r>
          </a:p>
        </p:txBody>
      </p:sp>
      <p:sp>
        <p:nvSpPr>
          <p:cNvPr id="419846" name="Rectangle 6"/>
          <p:cNvSpPr>
            <a:spLocks noChangeArrowheads="1"/>
          </p:cNvSpPr>
          <p:nvPr/>
        </p:nvSpPr>
        <p:spPr bwMode="auto">
          <a:xfrm>
            <a:off x="6642100" y="4838700"/>
            <a:ext cx="2006600" cy="1384300"/>
          </a:xfrm>
          <a:prstGeom prst="rect">
            <a:avLst/>
          </a:prstGeom>
          <a:solidFill>
            <a:schemeClr val="bg1"/>
          </a:solidFill>
          <a:ln w="57150">
            <a:solidFill>
              <a:srgbClr val="CC0066"/>
            </a:solidFill>
            <a:miter lim="800000"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u="sng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rPr>
              <a:t>Process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referral D67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2400" b="1" dirty="0">
                <a:solidFill>
                  <a:srgbClr val="CC0066"/>
                </a:solidFill>
                <a:latin typeface="Arial" pitchFamily="34" charset="0"/>
                <a:ea typeface="+mn-ea"/>
                <a:cs typeface="+mn-cs"/>
              </a:rPr>
              <a:t>advice D45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282700" y="1193800"/>
            <a:ext cx="2613025" cy="1384300"/>
            <a:chOff x="808" y="752"/>
            <a:chExt cx="1646" cy="872"/>
          </a:xfrm>
        </p:grpSpPr>
        <p:sp>
          <p:nvSpPr>
            <p:cNvPr id="419848" name="Rectangle 8"/>
            <p:cNvSpPr>
              <a:spLocks noChangeArrowheads="1"/>
            </p:cNvSpPr>
            <p:nvPr/>
          </p:nvSpPr>
          <p:spPr bwMode="auto">
            <a:xfrm>
              <a:off x="808" y="75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 dirty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‘I’m feeling</a:t>
              </a:r>
            </a:p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tired’ A04</a:t>
              </a:r>
            </a:p>
          </p:txBody>
        </p:sp>
        <p:sp>
          <p:nvSpPr>
            <p:cNvPr id="91166" name="Line 9"/>
            <p:cNvSpPr>
              <a:spLocks noChangeShapeType="1"/>
            </p:cNvSpPr>
            <p:nvPr/>
          </p:nvSpPr>
          <p:spPr bwMode="auto">
            <a:xfrm>
              <a:off x="2128" y="1192"/>
              <a:ext cx="326" cy="1"/>
            </a:xfrm>
            <a:prstGeom prst="line">
              <a:avLst/>
            </a:prstGeom>
            <a:noFill/>
            <a:ln w="28575">
              <a:solidFill>
                <a:schemeClr val="bg1">
                  <a:lumMod val="9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3949700" y="1181100"/>
            <a:ext cx="2562225" cy="1384300"/>
            <a:chOff x="2488" y="744"/>
            <a:chExt cx="1614" cy="872"/>
          </a:xfrm>
        </p:grpSpPr>
        <p:sp>
          <p:nvSpPr>
            <p:cNvPr id="419851" name="Rectangle 11"/>
            <p:cNvSpPr>
              <a:spLocks noChangeArrowheads="1"/>
            </p:cNvSpPr>
            <p:nvPr/>
          </p:nvSpPr>
          <p:spPr bwMode="auto">
            <a:xfrm>
              <a:off x="2488" y="74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 dirty="0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tiredness 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dirty="0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A04</a:t>
              </a:r>
            </a:p>
          </p:txBody>
        </p:sp>
        <p:sp>
          <p:nvSpPr>
            <p:cNvPr id="91164" name="Line 12"/>
            <p:cNvSpPr>
              <a:spLocks noChangeShapeType="1"/>
            </p:cNvSpPr>
            <p:nvPr/>
          </p:nvSpPr>
          <p:spPr bwMode="auto">
            <a:xfrm>
              <a:off x="3832" y="1152"/>
              <a:ext cx="270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295400" y="2971800"/>
            <a:ext cx="2625725" cy="1384300"/>
            <a:chOff x="816" y="1872"/>
            <a:chExt cx="1654" cy="872"/>
          </a:xfrm>
        </p:grpSpPr>
        <p:sp>
          <p:nvSpPr>
            <p:cNvPr id="419854" name="Rectangle 14"/>
            <p:cNvSpPr>
              <a:spLocks noChangeArrowheads="1"/>
            </p:cNvSpPr>
            <p:nvPr/>
          </p:nvSpPr>
          <p:spPr bwMode="auto">
            <a:xfrm>
              <a:off x="816" y="187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009900"/>
                  </a:solidFill>
                  <a:latin typeface="Arial" pitchFamily="34" charset="0"/>
                  <a:ea typeface="+mn-ea"/>
                  <a:cs typeface="+mn-cs"/>
                </a:rPr>
                <a:t>test result?’ A60</a:t>
              </a:r>
              <a:endParaRPr lang="en-US" sz="20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91162" name="Line 15"/>
            <p:cNvSpPr>
              <a:spLocks noChangeShapeType="1"/>
            </p:cNvSpPr>
            <p:nvPr/>
          </p:nvSpPr>
          <p:spPr bwMode="auto">
            <a:xfrm>
              <a:off x="2144" y="2328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975100" y="2997200"/>
            <a:ext cx="2574925" cy="1384300"/>
            <a:chOff x="2504" y="1888"/>
            <a:chExt cx="1622" cy="872"/>
          </a:xfrm>
        </p:grpSpPr>
        <p:sp>
          <p:nvSpPr>
            <p:cNvPr id="419857" name="Rectangle 17"/>
            <p:cNvSpPr>
              <a:spLocks noChangeArrowheads="1"/>
            </p:cNvSpPr>
            <p:nvPr/>
          </p:nvSpPr>
          <p:spPr bwMode="auto">
            <a:xfrm>
              <a:off x="2504" y="1888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iron deficiency </a:t>
              </a:r>
            </a:p>
            <a:p>
              <a:pPr algn="l">
                <a:lnSpc>
                  <a:spcPct val="130000"/>
                </a:lnSpc>
                <a:spcBef>
                  <a:spcPct val="0"/>
                </a:spcBef>
                <a:defRPr/>
              </a:pPr>
              <a:r>
                <a:rPr lang="en-US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anemia  B80</a:t>
              </a:r>
            </a:p>
          </p:txBody>
        </p:sp>
        <p:sp>
          <p:nvSpPr>
            <p:cNvPr id="91160" name="Line 18"/>
            <p:cNvSpPr>
              <a:spLocks noChangeShapeType="1"/>
            </p:cNvSpPr>
            <p:nvPr/>
          </p:nvSpPr>
          <p:spPr bwMode="auto">
            <a:xfrm>
              <a:off x="3848" y="2328"/>
              <a:ext cx="278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038600" y="4864100"/>
            <a:ext cx="2574925" cy="1384300"/>
            <a:chOff x="2544" y="3064"/>
            <a:chExt cx="1622" cy="872"/>
          </a:xfrm>
        </p:grpSpPr>
        <p:sp>
          <p:nvSpPr>
            <p:cNvPr id="419860" name="Rectangle 20"/>
            <p:cNvSpPr>
              <a:spLocks noChangeArrowheads="1"/>
            </p:cNvSpPr>
            <p:nvPr/>
          </p:nvSpPr>
          <p:spPr bwMode="auto">
            <a:xfrm>
              <a:off x="2544" y="3064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3399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Diagnosis</a:t>
              </a:r>
            </a:p>
            <a:p>
              <a:pPr algn="l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sz="2400" b="1">
                  <a:solidFill>
                    <a:srgbClr val="003399"/>
                  </a:solidFill>
                  <a:latin typeface="Arial" pitchFamily="34" charset="0"/>
                  <a:ea typeface="+mn-ea"/>
                  <a:cs typeface="+mn-cs"/>
                </a:rPr>
                <a:t>Ca colon D75</a:t>
              </a:r>
            </a:p>
          </p:txBody>
        </p:sp>
        <p:sp>
          <p:nvSpPr>
            <p:cNvPr id="91158" name="Line 21"/>
            <p:cNvSpPr>
              <a:spLocks noChangeShapeType="1"/>
            </p:cNvSpPr>
            <p:nvPr/>
          </p:nvSpPr>
          <p:spPr bwMode="auto">
            <a:xfrm>
              <a:off x="3872" y="3416"/>
              <a:ext cx="294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1320800" y="4813300"/>
            <a:ext cx="2638425" cy="1384300"/>
            <a:chOff x="832" y="3032"/>
            <a:chExt cx="1662" cy="872"/>
          </a:xfrm>
        </p:grpSpPr>
        <p:sp>
          <p:nvSpPr>
            <p:cNvPr id="419863" name="Rectangle 23"/>
            <p:cNvSpPr>
              <a:spLocks noChangeArrowheads="1"/>
            </p:cNvSpPr>
            <p:nvPr/>
          </p:nvSpPr>
          <p:spPr bwMode="auto">
            <a:xfrm>
              <a:off x="832" y="3032"/>
              <a:ext cx="1264" cy="872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9900"/>
              </a:solidFill>
              <a:miter lim="800000"/>
              <a:headEnd/>
              <a:tailEnd/>
            </a:ln>
            <a:effectLst>
              <a:outerShdw dist="53882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defRPr/>
              </a:pPr>
              <a:r>
                <a:rPr lang="en-US" sz="2400" b="1" u="sng">
                  <a:solidFill>
                    <a:schemeClr val="tx1"/>
                  </a:solidFill>
                  <a:latin typeface="Arial" pitchFamily="34" charset="0"/>
                  <a:ea typeface="+mn-ea"/>
                  <a:cs typeface="+mn-cs"/>
                </a:rPr>
                <a:t>RFE</a:t>
              </a:r>
              <a:endParaRPr lang="en-US" sz="2400" b="1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endParaRP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‘what’s the</a:t>
              </a:r>
            </a:p>
            <a:p>
              <a:pPr algn="l">
                <a:lnSpc>
                  <a:spcPct val="90000"/>
                </a:lnSpc>
                <a:spcBef>
                  <a:spcPct val="0"/>
                </a:spcBef>
                <a:defRPr/>
              </a:pPr>
              <a:r>
                <a:rPr lang="en-US" sz="2000" b="1">
                  <a:solidFill>
                    <a:srgbClr val="339933"/>
                  </a:solidFill>
                  <a:latin typeface="Arial" pitchFamily="34" charset="0"/>
                  <a:ea typeface="+mn-ea"/>
                  <a:cs typeface="+mn-cs"/>
                </a:rPr>
                <a:t>test result?’ D60 </a:t>
              </a:r>
            </a:p>
          </p:txBody>
        </p:sp>
        <p:sp>
          <p:nvSpPr>
            <p:cNvPr id="91156" name="Line 24"/>
            <p:cNvSpPr>
              <a:spLocks noChangeShapeType="1"/>
            </p:cNvSpPr>
            <p:nvPr/>
          </p:nvSpPr>
          <p:spPr bwMode="auto">
            <a:xfrm>
              <a:off x="2168" y="3416"/>
              <a:ext cx="326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/>
              <a:endParaRPr lang="fa-IR"/>
            </a:p>
          </p:txBody>
        </p:sp>
      </p:grp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4775200" y="2654300"/>
            <a:ext cx="39688" cy="2108200"/>
            <a:chOff x="3008" y="1672"/>
            <a:chExt cx="25" cy="1328"/>
          </a:xfrm>
        </p:grpSpPr>
        <p:sp>
          <p:nvSpPr>
            <p:cNvPr id="91153" name="Line 26"/>
            <p:cNvSpPr>
              <a:spLocks noChangeShapeType="1"/>
            </p:cNvSpPr>
            <p:nvPr/>
          </p:nvSpPr>
          <p:spPr bwMode="auto">
            <a:xfrm>
              <a:off x="3008" y="1672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91154" name="Line 27"/>
            <p:cNvSpPr>
              <a:spLocks noChangeShapeType="1"/>
            </p:cNvSpPr>
            <p:nvPr/>
          </p:nvSpPr>
          <p:spPr bwMode="auto">
            <a:xfrm>
              <a:off x="3032" y="2848"/>
              <a:ext cx="1" cy="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a-IR"/>
            </a:p>
          </p:txBody>
        </p:sp>
      </p:grpSp>
      <p:sp>
        <p:nvSpPr>
          <p:cNvPr id="91150" name="Text Box 28"/>
          <p:cNvSpPr txBox="1">
            <a:spLocks noChangeArrowheads="1"/>
          </p:cNvSpPr>
          <p:nvPr/>
        </p:nvSpPr>
        <p:spPr bwMode="auto">
          <a:xfrm>
            <a:off x="88900" y="13970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1st </a:t>
            </a:r>
          </a:p>
          <a:p>
            <a:pPr algn="l">
              <a:lnSpc>
                <a:spcPct val="100000"/>
              </a:lnSpc>
            </a:pPr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91151" name="Text Box 29"/>
          <p:cNvSpPr txBox="1">
            <a:spLocks noChangeArrowheads="1"/>
          </p:cNvSpPr>
          <p:nvPr/>
        </p:nvSpPr>
        <p:spPr bwMode="auto">
          <a:xfrm>
            <a:off x="165100" y="3263900"/>
            <a:ext cx="1130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>
                <a:solidFill>
                  <a:schemeClr val="bg1"/>
                </a:solidFill>
                <a:latin typeface="Arial" pitchFamily="34" charset="0"/>
              </a:rPr>
              <a:t>2nd</a:t>
            </a:r>
          </a:p>
          <a:p>
            <a:pPr algn="l"/>
            <a:r>
              <a:rPr lang="nl-NL" sz="1400" dirty="0">
                <a:solidFill>
                  <a:schemeClr val="bg1"/>
                </a:solidFill>
                <a:latin typeface="Arial" pitchFamily="34" charset="0"/>
              </a:rPr>
              <a:t>encounter</a:t>
            </a:r>
            <a:endParaRPr lang="en-US" sz="14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91152" name="Text Box 30"/>
          <p:cNvSpPr txBox="1">
            <a:spLocks noChangeArrowheads="1"/>
          </p:cNvSpPr>
          <p:nvPr/>
        </p:nvSpPr>
        <p:spPr bwMode="auto">
          <a:xfrm>
            <a:off x="228600" y="4953000"/>
            <a:ext cx="11811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3rd</a:t>
            </a:r>
          </a:p>
          <a:p>
            <a:pPr algn="l">
              <a:lnSpc>
                <a:spcPct val="100000"/>
              </a:lnSpc>
            </a:pPr>
            <a:r>
              <a:rPr lang="en-US" sz="1400">
                <a:solidFill>
                  <a:schemeClr val="bg1"/>
                </a:solidFill>
                <a:latin typeface="Arial" pitchFamily="34" charset="0"/>
              </a:rPr>
              <a:t>encounter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a-IR" sz="6000" dirty="0" smtClean="0">
                <a:solidFill>
                  <a:srgbClr val="FFC000"/>
                </a:solidFill>
                <a:cs typeface="B Mitra" pitchFamily="2" charset="-78"/>
              </a:rPr>
              <a:t/>
            </a:r>
            <a:br>
              <a:rPr lang="fa-IR" sz="6000" dirty="0" smtClean="0">
                <a:solidFill>
                  <a:srgbClr val="FFC000"/>
                </a:solidFill>
                <a:cs typeface="B Mitra" pitchFamily="2" charset="-78"/>
              </a:rPr>
            </a:br>
            <a:r>
              <a:rPr lang="fa-IR" sz="9600" i="1" dirty="0" smtClean="0">
                <a:solidFill>
                  <a:srgbClr val="FFC000"/>
                </a:solidFill>
                <a:cs typeface="B Mitra" pitchFamily="2" charset="-78"/>
              </a:rPr>
              <a:t>منابع:</a:t>
            </a:r>
            <a:r>
              <a:rPr lang="fa-IR" sz="6000" dirty="0" smtClean="0">
                <a:solidFill>
                  <a:srgbClr val="FFC000"/>
                </a:solidFill>
                <a:cs typeface="B Mitra" pitchFamily="2" charset="-78"/>
              </a:rPr>
              <a:t/>
            </a:r>
            <a:br>
              <a:rPr lang="fa-IR" sz="6000" dirty="0" smtClean="0">
                <a:solidFill>
                  <a:srgbClr val="FFC000"/>
                </a:solidFill>
                <a:cs typeface="B Mitra" pitchFamily="2" charset="-78"/>
              </a:rPr>
            </a:br>
            <a:endParaRPr lang="fa-IR" sz="6000" dirty="0">
              <a:solidFill>
                <a:srgbClr val="FFC000"/>
              </a:solidFill>
              <a:cs typeface="B Mitra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fa-IR" sz="2800" dirty="0" smtClean="0">
                <a:solidFill>
                  <a:schemeClr val="bg1">
                    <a:lumMod val="95000"/>
                  </a:schemeClr>
                </a:solidFill>
                <a:cs typeface="B Mitra" pitchFamily="2" charset="-78"/>
              </a:rPr>
              <a:t>1-احمدی مریم، طبقه بندی بین المللی بیماریها. تهران: انتشارات جعفری، 1386 .</a:t>
            </a:r>
          </a:p>
          <a:p>
            <a:pPr>
              <a:buNone/>
            </a:pPr>
            <a:r>
              <a:rPr lang="fa-IR" sz="2800" dirty="0" smtClean="0">
                <a:solidFill>
                  <a:schemeClr val="bg1">
                    <a:lumMod val="95000"/>
                  </a:schemeClr>
                </a:solidFill>
              </a:rPr>
              <a:t>2-صفدری رضا، سیستمهای نامگذاری و طبقه بندی بیماری ها ارائه مدل برای ایجاد طبقه بندی ملی بیماریها.تهران: میرماه، 1382. </a:t>
            </a:r>
          </a:p>
          <a:p>
            <a:pPr algn="l">
              <a:buNone/>
            </a:pP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3-www.patient.net</a:t>
            </a:r>
            <a:endParaRPr lang="fa-IR" sz="2800" dirty="0" smtClean="0">
              <a:solidFill>
                <a:schemeClr val="bg1">
                  <a:lumMod val="95000"/>
                </a:schemeClr>
              </a:solidFill>
              <a:ea typeface="Majalla UI"/>
            </a:endParaRPr>
          </a:p>
          <a:p>
            <a:pPr algn="l"/>
            <a:r>
              <a:rPr lang="fa-IR" sz="2800" i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2800" i="1" dirty="0" smtClean="0">
                <a:solidFill>
                  <a:schemeClr val="bg1">
                    <a:lumMod val="95000"/>
                  </a:schemeClr>
                </a:solidFill>
              </a:rPr>
              <a:t>4-http://qicpd.racgp.org.au/media/57417/icpc-</a:t>
            </a:r>
            <a:endParaRPr lang="fa-IR" sz="2800" i="1" dirty="0" smtClean="0">
              <a:solidFill>
                <a:schemeClr val="bg1">
                  <a:lumMod val="95000"/>
                </a:schemeClr>
              </a:solidFill>
            </a:endParaRPr>
          </a:p>
          <a:p>
            <a:pPr algn="l">
              <a:buNone/>
            </a:pPr>
            <a:r>
              <a:rPr lang="en-US" sz="2800" i="1" dirty="0" smtClean="0">
                <a:solidFill>
                  <a:schemeClr val="bg1">
                    <a:lumMod val="95000"/>
                  </a:schemeClr>
                </a:solidFill>
              </a:rPr>
              <a:t>codes.pdf</a:t>
            </a:r>
          </a:p>
          <a:p>
            <a:pPr algn="l">
              <a:buNone/>
            </a:pPr>
            <a:r>
              <a:rPr lang="en-US" sz="2800" i="1" dirty="0" smtClean="0">
                <a:solidFill>
                  <a:schemeClr val="bg1">
                    <a:lumMod val="95000"/>
                  </a:schemeClr>
                </a:solidFill>
              </a:rPr>
              <a:t>5-www.dhs.stste.or.us</a:t>
            </a:r>
          </a:p>
          <a:p>
            <a:pPr algn="l">
              <a:buNone/>
            </a:pPr>
            <a:r>
              <a:rPr lang="en-US" sz="2800" i="1" dirty="0" smtClean="0">
                <a:solidFill>
                  <a:schemeClr val="bg1">
                    <a:lumMod val="95000"/>
                  </a:schemeClr>
                </a:solidFill>
              </a:rPr>
              <a:t>6.www.transitieporject.nl</a:t>
            </a:r>
          </a:p>
          <a:p>
            <a:pPr algn="l"/>
            <a:endParaRPr lang="fa-IR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49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FFFF00"/>
                </a:solidFill>
              </a:rPr>
              <a:t>علت ایجاد  </a:t>
            </a:r>
            <a:r>
              <a:rPr lang="en-US" dirty="0" smtClean="0">
                <a:solidFill>
                  <a:srgbClr val="FFFF00"/>
                </a:solidFill>
              </a:rPr>
              <a:t>ICPC</a:t>
            </a:r>
            <a:endParaRPr lang="fa-I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ICD</a:t>
            </a:r>
            <a:r>
              <a:rPr lang="en-US" dirty="0" smtClean="0"/>
              <a:t> </a:t>
            </a:r>
            <a:r>
              <a:rPr lang="fa-IR" dirty="0" smtClean="0"/>
              <a:t> </a:t>
            </a:r>
            <a:r>
              <a:rPr lang="fa-IR" dirty="0" smtClean="0">
                <a:solidFill>
                  <a:schemeClr val="bg1"/>
                </a:solidFill>
              </a:rPr>
              <a:t>بیماری و ناخوشی را بیشتر در نظر می گیرد، برای مراقبت اولیه طراحی نشده است و این سیستم علائم و نشانه ها و مشکلات زندگی روزمره  را در بر نمی گیرد. در صورتیکه پزشکان ارائه دهنده مراقبت اولیه به یک سیستم معتبرتری جهت نشانه ها و شکایات نیاز دارند(1).</a:t>
            </a:r>
          </a:p>
          <a:p>
            <a:r>
              <a:rPr lang="fa-IR" dirty="0" smtClean="0">
                <a:solidFill>
                  <a:schemeClr val="bg1"/>
                </a:solidFill>
              </a:rPr>
              <a:t>از </a:t>
            </a:r>
            <a:r>
              <a:rPr lang="en-US" dirty="0" smtClean="0">
                <a:solidFill>
                  <a:srgbClr val="FFFF00"/>
                </a:solidFill>
              </a:rPr>
              <a:t>ICPC </a:t>
            </a:r>
            <a:r>
              <a:rPr lang="fa-IR" dirty="0" smtClean="0">
                <a:solidFill>
                  <a:srgbClr val="FFFF00"/>
                </a:solidFill>
              </a:rPr>
              <a:t> </a:t>
            </a:r>
            <a:r>
              <a:rPr lang="fa-IR" dirty="0" smtClean="0">
                <a:solidFill>
                  <a:schemeClr val="bg1"/>
                </a:solidFill>
              </a:rPr>
              <a:t>می توانیم جهت  سازماندهی یک دوره بیماری از هنگام شروع تا بهبودی آن استفاده کنیم.  هر مشکل بیمار بایستی به طور جداگانه کد داده شود و همین روش جهت عارضه های بیماری های اولیه نیز کاربرد دارد(2).</a:t>
            </a:r>
          </a:p>
          <a:p>
            <a:endParaRPr lang="fa-I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5</a:t>
            </a:fld>
            <a:endParaRPr lang="fa-IR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9" name="Picture 3" descr="C:\Users\clinic computer\Desktop\گ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858280" cy="6858000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285720" y="571480"/>
            <a:ext cx="2786082" cy="1214446"/>
          </a:xfrm>
          <a:prstGeom prst="round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4000" dirty="0" smtClean="0"/>
              <a:t>با تشکر از توجه شما </a:t>
            </a:r>
            <a:endParaRPr lang="fa-IR" sz="40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50</a:t>
            </a:fld>
            <a:endParaRPr lang="fa-I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solidFill>
                  <a:srgbClr val="FFFF00"/>
                </a:solidFill>
              </a:rPr>
              <a:t>ویژگی های  الزامی  یک طبقه بندی مراقبت اولیه </a:t>
            </a:r>
            <a:endParaRPr lang="fa-IR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مرتبط با محدوده ی وسیعی از علائم و بیماری های موجود در مراقبت اولیه</a:t>
            </a:r>
          </a:p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برخوردار از واژه نامه استاندارد</a:t>
            </a:r>
          </a:p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قابل استفاده در تمام مراکز مراقبتی اولیه</a:t>
            </a:r>
          </a:p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حمایت از گردآوری و تحلیل داده ها  </a:t>
            </a:r>
          </a:p>
          <a:p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حمایت از مراقبت بیمار محور(1).</a:t>
            </a:r>
            <a:endParaRPr lang="fa-I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6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rgbClr val="FFC000"/>
                </a:solidFill>
              </a:rPr>
              <a:t>ساختار عمومی </a:t>
            </a:r>
            <a:endParaRPr lang="fa-IR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fa-IR" dirty="0" smtClean="0">
                <a:solidFill>
                  <a:srgbClr val="FFFF00"/>
                </a:solidFill>
                <a:cs typeface="B Mitra" pitchFamily="2" charset="-78"/>
              </a:rPr>
              <a:t>17 فصل در محور اول  و 7 بخش در محور دوم </a:t>
            </a:r>
          </a:p>
          <a:p>
            <a:pPr>
              <a:buNone/>
            </a:pPr>
            <a:r>
              <a:rPr lang="fa-IR" dirty="0" smtClean="0">
                <a:solidFill>
                  <a:srgbClr val="FFFF00"/>
                </a:solidFill>
              </a:rPr>
              <a:t>محور اول :</a:t>
            </a:r>
          </a:p>
          <a:p>
            <a:pPr>
              <a:buNone/>
            </a:pPr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حرفی – رقمی سه کاراکتری، که هر فصل با یک حرف و براساس سیستم بدن (  بجز دو فصل مربوط به مشکلات روانی و اجتماعی )</a:t>
            </a:r>
          </a:p>
          <a:p>
            <a:pPr>
              <a:buNone/>
            </a:pPr>
            <a:r>
              <a:rPr lang="fa-IR" dirty="0" smtClean="0">
                <a:solidFill>
                  <a:srgbClr val="FFFF00"/>
                </a:solidFill>
              </a:rPr>
              <a:t>محور دوم: </a:t>
            </a:r>
          </a:p>
          <a:p>
            <a:pPr>
              <a:buNone/>
            </a:pPr>
            <a:r>
              <a:rPr lang="fa-IR" dirty="0" smtClean="0">
                <a:solidFill>
                  <a:schemeClr val="bg1">
                    <a:lumMod val="95000"/>
                  </a:schemeClr>
                </a:solidFill>
              </a:rPr>
              <a:t>کدهای دو رقمی، بخش اول واژه هایی برای توصیف نشانه ها و شکایات و بخش 2 تا 6 کدهای مربوط به فرآیندها است و مشترک در تمام فصل ها که این فرآیند ها شامل فرآیندها تشخیصی، غربالگیری – اقدامات درمانی، تجویز دارو- نتایج آزمایشات – فرآیندهای اداری و سایر فرآیندها و بخش هفتم مربوط به بیماری هاست(1). </a:t>
            </a:r>
            <a:endParaRPr lang="fa-I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7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190500"/>
            <a:ext cx="6756400" cy="889000"/>
          </a:xfrm>
        </p:spPr>
        <p:txBody>
          <a:bodyPr/>
          <a:lstStyle/>
          <a:p>
            <a:r>
              <a:rPr lang="en-US" sz="4000" dirty="0" smtClean="0">
                <a:solidFill>
                  <a:srgbClr val="FFFF00"/>
                </a:solidFill>
                <a:latin typeface="Arial" pitchFamily="34" charset="0"/>
              </a:rPr>
              <a:t>ICPC CHAPTERS 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95400"/>
            <a:ext cx="8763000" cy="5562600"/>
          </a:xfrm>
        </p:spPr>
        <p:txBody>
          <a:bodyPr/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General and unspecified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B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Blood/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</a:rPr>
              <a:t>bloodforming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 organs,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</a:rPr>
              <a:t>lymphatics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 (spleen, bone marrow)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D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Digestive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F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Eye  (Focal)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H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Ear (Hearing)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K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Circulatory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L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Musculoskeletal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N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Neurological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P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Psychological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R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Respiratory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fa-IR" sz="2000" dirty="0" smtClean="0">
                <a:solidFill>
                  <a:schemeClr val="bg1"/>
                </a:solidFill>
                <a:latin typeface="Arial" pitchFamily="34" charset="0"/>
              </a:rPr>
              <a:t>    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Skin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T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Endocrine, metabolic and nutritional (Thyroid)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U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Urological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W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Pregnancy, child bearing, family planning  (Women)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X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Female genital  (X-chromosome)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Y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 Male genital  (Y-chromosome)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sz="2000" dirty="0" smtClean="0">
                <a:solidFill>
                  <a:srgbClr val="FFFF00"/>
                </a:solidFill>
                <a:latin typeface="Arial" pitchFamily="34" charset="0"/>
              </a:rPr>
              <a:t>Z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</a:rPr>
              <a:t>	  Social problems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en-US" sz="2000" dirty="0" smtClean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6868" name="Picture 4" descr="won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14290"/>
            <a:ext cx="11112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3285" name="Text Box 5"/>
          <p:cNvSpPr txBox="1">
            <a:spLocks noChangeArrowheads="1"/>
          </p:cNvSpPr>
          <p:nvPr/>
        </p:nvSpPr>
        <p:spPr bwMode="auto">
          <a:xfrm>
            <a:off x="225425" y="6324600"/>
            <a:ext cx="811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 algn="l">
              <a:lnSpc>
                <a:spcPct val="100000"/>
              </a:lnSpc>
              <a:spcBef>
                <a:spcPct val="20000"/>
              </a:spcBef>
              <a:buClr>
                <a:srgbClr val="CC0000"/>
              </a:buClr>
              <a:buSzPct val="75000"/>
              <a:buFont typeface="Monotype Sorts" pitchFamily="2" charset="2"/>
              <a:buChar char="v"/>
              <a:defRPr/>
            </a:pPr>
            <a:endParaRPr lang="nl-NL" sz="2000" b="1"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50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92565-AD40-4856-8FB4-73CEF2E902C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dirty="0" smtClean="0">
                <a:solidFill>
                  <a:srgbClr val="FFFF00"/>
                </a:solidFill>
                <a:latin typeface="Arial" pitchFamily="34" charset="0"/>
              </a:rPr>
              <a:t>  </a:t>
            </a:r>
            <a:r>
              <a:rPr lang="en-US" dirty="0" smtClean="0">
                <a:solidFill>
                  <a:srgbClr val="FFFF00"/>
                </a:solidFill>
                <a:latin typeface="Arial" pitchFamily="34" charset="0"/>
              </a:rPr>
              <a:t>ICPC COMPONENTS</a:t>
            </a:r>
            <a:r>
              <a:rPr lang="fa-IR" sz="1100" dirty="0" smtClean="0">
                <a:solidFill>
                  <a:srgbClr val="FFFF00"/>
                </a:solidFill>
                <a:latin typeface="Arial" pitchFamily="34" charset="0"/>
              </a:rPr>
              <a:t/>
            </a:r>
            <a:br>
              <a:rPr lang="fa-IR" sz="1100" dirty="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en-US" sz="1100" dirty="0" smtClean="0">
                <a:solidFill>
                  <a:srgbClr val="FFFF00"/>
                </a:solidFill>
                <a:latin typeface="Arial" pitchFamily="34" charset="0"/>
              </a:rPr>
              <a:t/>
            </a:r>
            <a:br>
              <a:rPr lang="en-US" sz="1100" dirty="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en-US" sz="1100" dirty="0" smtClean="0">
                <a:solidFill>
                  <a:srgbClr val="FFFF00"/>
                </a:solidFill>
                <a:latin typeface="Arial" pitchFamily="34" charset="0"/>
              </a:rPr>
              <a:t>(standard, if possible,  for all chapters)</a:t>
            </a:r>
            <a:br>
              <a:rPr lang="en-US" sz="1100" dirty="0" smtClean="0">
                <a:solidFill>
                  <a:srgbClr val="FFFF00"/>
                </a:solidFill>
                <a:latin typeface="Arial" pitchFamily="34" charset="0"/>
              </a:rPr>
            </a:br>
            <a:endParaRPr lang="fa-IR" sz="11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14932" cy="4525963"/>
          </a:xfrm>
        </p:spPr>
        <p:txBody>
          <a:bodyPr>
            <a:normAutofit fontScale="25000" lnSpcReduction="20000"/>
          </a:bodyPr>
          <a:lstStyle/>
          <a:p>
            <a:pPr algn="l"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1- Symptoms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and complaints       </a:t>
            </a:r>
            <a:endParaRPr lang="fa-IR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2- procedures</a:t>
            </a:r>
            <a:endParaRPr lang="fa-IR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medication</a:t>
            </a: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  </a:t>
            </a: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3-T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reatment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procedures,</a:t>
            </a:r>
          </a:p>
          <a:p>
            <a:pPr algn="l"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endParaRPr lang="en-US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4-</a:t>
            </a: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T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est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 results</a:t>
            </a:r>
          </a:p>
          <a:p>
            <a:pPr algn="l">
              <a:lnSpc>
                <a:spcPct val="170000"/>
              </a:lnSpc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5- </a:t>
            </a: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A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dministrative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</a:p>
          <a:p>
            <a:pPr algn="l">
              <a:lnSpc>
                <a:spcPct val="170000"/>
              </a:lnSpc>
              <a:buNone/>
            </a:pP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6-R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eferral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and other reasons for encounter</a:t>
            </a:r>
          </a:p>
          <a:p>
            <a:endParaRPr lang="fa-IR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endParaRPr lang="fa-IR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algn="l">
              <a:buNone/>
            </a:pP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      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7-</a:t>
            </a:r>
            <a:r>
              <a:rPr lang="nl-NL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D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iseases</a:t>
            </a: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:</a:t>
            </a:r>
            <a:r>
              <a:rPr lang="fa-IR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- infectious diseases</a:t>
            </a: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- </a:t>
            </a:r>
            <a:r>
              <a:rPr lang="en-US" sz="62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neoplasms</a:t>
            </a:r>
            <a:endParaRPr lang="en-US" sz="62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- injuries</a:t>
            </a: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	- congenital anomalies</a:t>
            </a:r>
          </a:p>
          <a:p>
            <a:pPr marL="838200" lvl="1" indent="-3810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Tx/>
              <a:buNone/>
            </a:pPr>
            <a:r>
              <a:rPr lang="en-US" sz="62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- other specific diseases</a:t>
            </a:r>
          </a:p>
          <a:p>
            <a:endParaRPr lang="fa-IR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7029464" y="1142984"/>
            <a:ext cx="2114536" cy="5715016"/>
          </a:xfrm>
        </p:spPr>
        <p:txBody>
          <a:bodyPr>
            <a:normAutofit fontScale="25000" lnSpcReduction="20000"/>
          </a:bodyPr>
          <a:lstStyle/>
          <a:p>
            <a:pPr marL="457200" indent="-457200" algn="l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endParaRPr lang="en-US" sz="56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1-29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	30-49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	50-59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 	     		           	60-61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                                            	62</a:t>
            </a:r>
          </a:p>
          <a:p>
            <a:pPr marL="457200" indent="-457200" algn="l">
              <a:lnSpc>
                <a:spcPct val="17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en-US" sz="56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	    	63-69        		</a:t>
            </a:r>
            <a:r>
              <a:rPr lang="en-US" sz="43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70-99</a:t>
            </a:r>
          </a:p>
        </p:txBody>
      </p:sp>
      <p:cxnSp>
        <p:nvCxnSpPr>
          <p:cNvPr id="13" name="Curved Connector 12"/>
          <p:cNvCxnSpPr/>
          <p:nvPr/>
        </p:nvCxnSpPr>
        <p:spPr>
          <a:xfrm>
            <a:off x="2643174" y="1928802"/>
            <a:ext cx="4000528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urved Connector 14"/>
          <p:cNvCxnSpPr/>
          <p:nvPr/>
        </p:nvCxnSpPr>
        <p:spPr>
          <a:xfrm>
            <a:off x="4214810" y="2214554"/>
            <a:ext cx="2500330" cy="1588"/>
          </a:xfrm>
          <a:prstGeom prst="curvedConnector3">
            <a:avLst>
              <a:gd name="adj1" fmla="val 50000"/>
            </a:avLst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/>
          <p:nvPr/>
        </p:nvCxnSpPr>
        <p:spPr>
          <a:xfrm>
            <a:off x="1928794" y="2786058"/>
            <a:ext cx="5143536" cy="428628"/>
          </a:xfrm>
          <a:prstGeom prst="bentConnector3">
            <a:avLst>
              <a:gd name="adj1" fmla="val 95800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>
            <a:off x="2143108" y="3071810"/>
            <a:ext cx="5000660" cy="1143008"/>
          </a:xfrm>
          <a:prstGeom prst="bentConnector3">
            <a:avLst>
              <a:gd name="adj1" fmla="val 93079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>
            <a:off x="4500562" y="3500438"/>
            <a:ext cx="2714644" cy="1071570"/>
          </a:xfrm>
          <a:prstGeom prst="bentConnector3">
            <a:avLst>
              <a:gd name="adj1" fmla="val 50000"/>
            </a:avLst>
          </a:prstGeom>
          <a:ln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>
            <a:off x="1714480" y="4286256"/>
            <a:ext cx="5357850" cy="571504"/>
          </a:xfrm>
          <a:prstGeom prst="bentConnector3">
            <a:avLst>
              <a:gd name="adj1" fmla="val 76034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786314" y="1714488"/>
            <a:ext cx="7143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214678" y="1643050"/>
            <a:ext cx="3571900" cy="71438"/>
          </a:xfrm>
          <a:prstGeom prst="straightConnector1">
            <a:avLst/>
          </a:prstGeom>
          <a:ln>
            <a:solidFill>
              <a:srgbClr val="FF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50</a:t>
            </a:r>
            <a:endParaRPr lang="fa-I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4C701-1ECF-4730-8370-0ED0CC0E2FDB}" type="slidenum">
              <a:rPr lang="fa-IR" smtClean="0"/>
              <a:pPr/>
              <a:t>9</a:t>
            </a:fld>
            <a:endParaRPr lang="fa-IR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1913</Words>
  <Application>Microsoft Office PowerPoint</Application>
  <PresentationFormat>On-screen Show (4:3)</PresentationFormat>
  <Paragraphs>749</Paragraphs>
  <Slides>50</Slides>
  <Notes>29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2" baseType="lpstr">
      <vt:lpstr>Office Theme</vt:lpstr>
      <vt:lpstr>Document</vt:lpstr>
      <vt:lpstr>Slide 1</vt:lpstr>
      <vt:lpstr>Slide 2</vt:lpstr>
      <vt:lpstr>مقدمه:</vt:lpstr>
      <vt:lpstr>HISTORY</vt:lpstr>
      <vt:lpstr>علت ایجاد  ICPC</vt:lpstr>
      <vt:lpstr>ویژگی های  الزامی  یک طبقه بندی مراقبت اولیه </vt:lpstr>
      <vt:lpstr>ساختار عمومی </vt:lpstr>
      <vt:lpstr>ICPC CHAPTERS </vt:lpstr>
      <vt:lpstr>  ICPC COMPONENTS  (standard, if possible,  for all chapters) </vt:lpstr>
      <vt:lpstr>Slide 10</vt:lpstr>
      <vt:lpstr>ICPC برای کدگذاری موارد ساختار یافته بر مبنای soap:</vt:lpstr>
      <vt:lpstr> EPISODE OF CARE</vt:lpstr>
      <vt:lpstr> EPISODE OF CARE</vt:lpstr>
      <vt:lpstr>Episode of care, example</vt:lpstr>
      <vt:lpstr>کدهای این سیستم یک حرف را برای فصل در نظر می گیر د و دو رقم برای جز: 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CODING EXERCISE 1: RFE</vt:lpstr>
      <vt:lpstr>RFE: FEELING SAD</vt:lpstr>
      <vt:lpstr>RFE: DIARRHOEA</vt:lpstr>
      <vt:lpstr>RFE: FEAR OF COLON CANCER</vt:lpstr>
      <vt:lpstr>RFE: FP’S INITIATIVE (CHAPTER N)</vt:lpstr>
      <vt:lpstr>RFE: REQUEST X-RAY ANKLE</vt:lpstr>
      <vt:lpstr>CODING EXERCISE 2: DIAGNOSIS</vt:lpstr>
      <vt:lpstr>DIAGNOSIS: MEASLES</vt:lpstr>
      <vt:lpstr>DIAGNOSIS: LUMP IN BREAST (FEMALE)</vt:lpstr>
      <vt:lpstr>DIAGNOSIS: BREAST CANCER (FEMALE)</vt:lpstr>
      <vt:lpstr>DIAGNOSIS: MARITAL PROBLEMS</vt:lpstr>
      <vt:lpstr>CODING EXERCISE 3: PROCESS</vt:lpstr>
      <vt:lpstr>PROCESS: PRESCRIPTION PSORIASIS</vt:lpstr>
      <vt:lpstr>PROCESS: REMOVAL EAR WAX</vt:lpstr>
      <vt:lpstr>PROCESS: DISCUSSION OF MARITAL PROBLEMS </vt:lpstr>
      <vt:lpstr>REFERRAL TO NURSE AS PROCESS</vt:lpstr>
      <vt:lpstr>CODING EXERCISE 4: EPISODE OF CARE</vt:lpstr>
      <vt:lpstr>RFE: TIREDNESS</vt:lpstr>
      <vt:lpstr>(SYMPTOM)DIAGNOSIS: TIREDNESS</vt:lpstr>
      <vt:lpstr>PROCESS: Hb TEST</vt:lpstr>
      <vt:lpstr>RFE: REQUEST TEST RESULT</vt:lpstr>
      <vt:lpstr>NEW DIAGNOSIS: IRON DEFICIENCY ANEMIA</vt:lpstr>
      <vt:lpstr>PROCESS: COLONOSCOPY</vt:lpstr>
      <vt:lpstr>RFE: REQUEST TEST RESULT</vt:lpstr>
      <vt:lpstr>NEW DIAGNOSIS: COLON CANCER</vt:lpstr>
      <vt:lpstr>PROCESS: REFERRAL AND ADVICE</vt:lpstr>
      <vt:lpstr> منابع: 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clinic computer</dc:creator>
  <cp:lastModifiedBy>clinic computer</cp:lastModifiedBy>
  <cp:revision>126</cp:revision>
  <dcterms:created xsi:type="dcterms:W3CDTF">2013-10-16T07:56:41Z</dcterms:created>
  <dcterms:modified xsi:type="dcterms:W3CDTF">2013-11-16T19:25:53Z</dcterms:modified>
</cp:coreProperties>
</file>