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2"/>
  </p:notesMasterIdLst>
  <p:sldIdLst>
    <p:sldId id="259" r:id="rId2"/>
    <p:sldId id="256" r:id="rId3"/>
    <p:sldId id="257" r:id="rId4"/>
    <p:sldId id="261" r:id="rId5"/>
    <p:sldId id="264" r:id="rId6"/>
    <p:sldId id="258" r:id="rId7"/>
    <p:sldId id="444" r:id="rId8"/>
    <p:sldId id="445" r:id="rId9"/>
    <p:sldId id="446" r:id="rId10"/>
    <p:sldId id="447" r:id="rId11"/>
    <p:sldId id="266" r:id="rId12"/>
    <p:sldId id="278" r:id="rId13"/>
    <p:sldId id="279" r:id="rId14"/>
    <p:sldId id="280" r:id="rId15"/>
    <p:sldId id="448" r:id="rId16"/>
    <p:sldId id="346" r:id="rId17"/>
    <p:sldId id="347" r:id="rId18"/>
    <p:sldId id="443" r:id="rId19"/>
    <p:sldId id="348" r:id="rId20"/>
    <p:sldId id="349" r:id="rId21"/>
    <p:sldId id="350" r:id="rId22"/>
    <p:sldId id="351" r:id="rId23"/>
    <p:sldId id="375" r:id="rId24"/>
    <p:sldId id="376" r:id="rId25"/>
    <p:sldId id="377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263" r:id="rId50"/>
    <p:sldId id="449" r:id="rId5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A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2702" autoAdjust="0"/>
    <p:restoredTop sz="77240" autoAdjust="0"/>
  </p:normalViewPr>
  <p:slideViewPr>
    <p:cSldViewPr>
      <p:cViewPr>
        <p:scale>
          <a:sx n="54" d="100"/>
          <a:sy n="54" d="100"/>
        </p:scale>
        <p:origin x="-126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632607-C915-42D8-86BF-8C586386F3EA}" type="datetimeFigureOut">
              <a:rPr lang="fa-IR" smtClean="0"/>
              <a:pPr/>
              <a:t>01/17/1435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E927DD-F2FC-4614-A07C-A7A60BBBB13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927DD-F2FC-4614-A07C-A7A60BBBB13B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19065-5CB9-4EDB-8B78-B632E15E3A99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30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75FA5-26BE-4293-BC71-ECCC4DB3C1E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31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2B7BA-8F40-4436-8124-D179BC9FCEC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32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9DD98-2C13-42E5-BCE9-2F146AC3BE2F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B2A75-BAD0-48A3-A270-E3C6ACBFCB14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810E9-4564-45DE-88E2-9F3843F56929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22DF89-0475-4810-B1C9-6298BDEFACF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5BAB3-8B76-4D12-98F8-84A14C46DEB7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F77E2E-22A7-4C0A-8DA3-F060F46625D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1C7B61-9080-49A5-A3F7-9C645F975D3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39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593BC-24A9-4026-9AE5-54971498B39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14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BED72-9E7B-41E0-8B15-EA588BFE6DD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40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40A7FE-571C-4134-ADF7-B8398A0344C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41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01B98-BE70-4D84-B311-7E7FCD46819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42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2C006-397F-4D14-B693-B513B74EAFB8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DBF9A2-984D-46E1-992F-A2EE41BA87A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49460-E6F4-490B-811B-338CBCC62B7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CD9DE-20DD-4367-B52A-5536F46B624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E0138-22EE-4B53-9A4D-F9C77CE2B1A4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5BC53-A6A2-4308-9574-E35A1D29151D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927DD-F2FC-4614-A07C-A7A60BBBB13B}" type="slidenum">
              <a:rPr lang="fa-IR" smtClean="0"/>
              <a:pPr/>
              <a:t>49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8E9A0-5B5B-4D82-983C-D546010B408A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805EC-7F94-44E9-98C1-FE3AE097240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54018-13CF-4B06-AEFD-C295082C3FF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B58E5-5A9E-4EE0-A85E-A3B8E50DF9E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F41E85-CD95-4991-A5EE-51D3C81C724F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F0325-0FDA-4388-BFB3-24D27B617EA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53DED-1504-4E0A-A391-7CDC26C67552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29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F865A-FBE3-4D62-9457-DD1343DFC526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F6FD2-D842-41AE-B305-015B9F6D87D3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FECA-1E3A-4E41-99CF-8D3664FBD7DA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fa-IR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C7BB2-A2EA-4773-81A7-660DF694CD9F}" type="datetime8">
              <a:rPr lang="fa-IR" smtClean="0"/>
              <a:pPr>
                <a:defRPr/>
              </a:pPr>
              <a:t>نوامبر 20، 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92565-AD40-4856-8FB4-73CEF2E90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fa-I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55ACE-A0DD-4497-A1C3-2F62699B0848}" type="datetime8">
              <a:rPr lang="fa-IR" smtClean="0"/>
              <a:pPr>
                <a:defRPr/>
              </a:pPr>
              <a:t>نوامبر 20، 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056F-2F81-46A5-AF1B-A17915D3F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6C5A-AC18-4E27-8BF3-7733273EF1CD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8168B-483E-49AC-A60D-82C7AA85FCEB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E18B6-B63F-4273-BECA-87788476AC78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76285-6F34-43E9-8ED6-15D32A54A393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34FD-DE56-4767-92E8-39EF7C9CA29E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8C5E2-6FE2-4687-9E2E-70415E595C3A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4F212-F2AD-4A00-9DE5-FFB1060AD622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D8ED7-DFE7-422D-9A6F-AED0FA3E8953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2FE6-564A-495A-9650-15CD207D2515}" type="datetime8">
              <a:rPr lang="fa-IR" smtClean="0"/>
              <a:pPr/>
              <a:t>نوامبر 20،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Word_97_-_2003_Document2.doc"/><Relationship Id="rId4" Type="http://schemas.openxmlformats.org/officeDocument/2006/relationships/oleObject" Target="../embeddings/Microsoft_Office_Word_97_-_2003_Document1.doc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3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4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5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6.doc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7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8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9.doc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10.doc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11.doc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12.doc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Microsoft_Office_Word_97_-_2003_Document13.doc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14.doc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Microsoft_Office_Word_97_-_2003_Document15.doc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Microsoft_Office_Word_97_-_2003_Document16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17.doc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643710"/>
          </a:xfrm>
        </p:spPr>
        <p:txBody>
          <a:bodyPr/>
          <a:lstStyle/>
          <a:p>
            <a:endParaRPr lang="fa-IR" dirty="0"/>
          </a:p>
        </p:txBody>
      </p:sp>
      <p:pic>
        <p:nvPicPr>
          <p:cNvPr id="1026" name="Picture 2" descr="C:\Users\clinic computer\Desktop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z="1400" dirty="0" smtClean="0"/>
              <a:t>50</a:t>
            </a:r>
            <a:endParaRPr lang="fa-IR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28596" y="6492875"/>
            <a:ext cx="2133600" cy="365125"/>
          </a:xfrm>
        </p:spPr>
        <p:txBody>
          <a:bodyPr/>
          <a:lstStyle/>
          <a:p>
            <a:fld id="{6434C701-1ECF-4730-8370-0ED0CC0E2FDB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0"/>
            <a:ext cx="10515600" cy="72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10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113191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FFC000"/>
                </a:solidFill>
              </a:rPr>
              <a:t>ICPC</a:t>
            </a:r>
            <a:r>
              <a:rPr lang="fa-IR" dirty="0" smtClean="0">
                <a:solidFill>
                  <a:srgbClr val="FFC000"/>
                </a:solidFill>
              </a:rPr>
              <a:t> </a:t>
            </a:r>
            <a:r>
              <a:rPr lang="fa-IR" dirty="0" smtClean="0">
                <a:solidFill>
                  <a:srgbClr val="FFC000"/>
                </a:solidFill>
                <a:cs typeface="B Mitra" pitchFamily="2" charset="-78"/>
              </a:rPr>
              <a:t>برای کدگذاری موارد ساختار یافته بر مبنای </a:t>
            </a:r>
            <a:r>
              <a:rPr lang="en-US" dirty="0" smtClean="0">
                <a:solidFill>
                  <a:srgbClr val="FFC000"/>
                </a:solidFill>
                <a:cs typeface="B Mitra" pitchFamily="2" charset="-78"/>
              </a:rPr>
              <a:t>soap</a:t>
            </a:r>
            <a:r>
              <a:rPr lang="fa-IR" dirty="0" smtClean="0">
                <a:solidFill>
                  <a:srgbClr val="FFC000"/>
                </a:solidFill>
                <a:cs typeface="B Mitra" pitchFamily="2" charset="-78"/>
              </a:rPr>
              <a:t>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a-IR" sz="2800" dirty="0" smtClean="0">
                <a:solidFill>
                  <a:srgbClr val="FFC000"/>
                </a:solidFill>
                <a:cs typeface="B Mitra" pitchFamily="2" charset="-78"/>
              </a:rPr>
              <a:t>          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S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برای اطلاعات ذهنی بیمار  مثل شکایات </a:t>
            </a:r>
          </a:p>
          <a:p>
            <a:pPr marL="914400" lvl="2" indent="0"/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O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اطلاعات عینی مثل آزمایشگاه و نتایج آزمایشگاهی </a:t>
            </a:r>
            <a:endParaRPr lang="en-US" sz="2800" dirty="0" smtClean="0">
              <a:solidFill>
                <a:schemeClr val="bg1"/>
              </a:solidFill>
              <a:cs typeface="B Mitra" pitchFamily="2" charset="-78"/>
            </a:endParaRPr>
          </a:p>
          <a:p>
            <a:pPr marL="914400" lvl="2" indent="0"/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A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ارزیابی بیمار مثل تشخیص</a:t>
            </a:r>
          </a:p>
          <a:p>
            <a:pPr marL="914400" lvl="2" indent="0"/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p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طرح مثل آزمایشات تشخیصی ، درمان و تجویز دارو وغیره  (2).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  </a:t>
            </a:r>
          </a:p>
          <a:p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11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 lIns="92075" tIns="46038" rIns="92075" bIns="46038"/>
          <a:lstStyle/>
          <a:p>
            <a:pPr fontAlgn="auto">
              <a:spcAft>
                <a:spcPts val="0"/>
              </a:spcAft>
              <a:defRPr/>
            </a:pPr>
            <a:r>
              <a:rPr lang="nl-NL" sz="3200" b="1" dirty="0" smtClean="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nl-NL" sz="4200" b="1" dirty="0" smtClean="0">
                <a:solidFill>
                  <a:srgbClr val="FFFF00"/>
                </a:solidFill>
                <a:latin typeface="Tahoma" pitchFamily="34" charset="0"/>
              </a:rPr>
              <a:t>EPISODE OF CARE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1447800" y="22098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635375" y="1773238"/>
            <a:ext cx="151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r>
              <a:rPr lang="nl-NL" sz="1600" b="1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3276600" y="22098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111750" y="1835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5111750" y="2292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7245350" y="18351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7245350" y="23685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6300788" y="285273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5113338" y="3740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5113338" y="4197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8674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7164388" y="3716338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7164388" y="429260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5033963" y="55689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5033963" y="60261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094413" y="5638800"/>
            <a:ext cx="990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>
            <a:off x="7167563" y="55689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8" name="AutoShape 20"/>
          <p:cNvSpPr>
            <a:spLocks noChangeArrowheads="1"/>
          </p:cNvSpPr>
          <p:nvPr/>
        </p:nvSpPr>
        <p:spPr bwMode="auto">
          <a:xfrm>
            <a:off x="7167563" y="61023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9" name="AutoShape 21"/>
          <p:cNvSpPr>
            <a:spLocks noChangeArrowheads="1"/>
          </p:cNvSpPr>
          <p:nvPr/>
        </p:nvSpPr>
        <p:spPr bwMode="auto">
          <a:xfrm>
            <a:off x="6300788" y="494188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5867400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58674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title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77983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1979613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need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3779838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1400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3779838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7848600" y="1524000"/>
            <a:ext cx="1295400" cy="1328738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78486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rgbClr val="FFFF00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78486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17938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health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problem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208930" name="AutoShape 34"/>
          <p:cNvSpPr>
            <a:spLocks noChangeArrowheads="1"/>
          </p:cNvSpPr>
          <p:nvPr/>
        </p:nvSpPr>
        <p:spPr bwMode="auto">
          <a:xfrm>
            <a:off x="2971800" y="1905000"/>
            <a:ext cx="814388" cy="1447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208931" name="Rectangle 35"/>
          <p:cNvSpPr>
            <a:spLocks noChangeArrowheads="1"/>
          </p:cNvSpPr>
          <p:nvPr/>
        </p:nvSpPr>
        <p:spPr bwMode="auto">
          <a:xfrm>
            <a:off x="381000" y="3352800"/>
            <a:ext cx="304800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Start of a new 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of care: first encounter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12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30" grpId="0" animBg="1"/>
      <p:bldP spid="2089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 lIns="92075" tIns="46038" rIns="92075" bIns="46038"/>
          <a:lstStyle/>
          <a:p>
            <a:pPr fontAlgn="auto">
              <a:spcAft>
                <a:spcPts val="0"/>
              </a:spcAft>
              <a:defRPr/>
            </a:pPr>
            <a:r>
              <a:rPr lang="nl-NL" sz="3200" b="1" dirty="0" smtClean="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nl-NL" sz="4200" b="1" dirty="0" smtClean="0">
                <a:solidFill>
                  <a:srgbClr val="FFFF00"/>
                </a:solidFill>
                <a:latin typeface="Tahoma" pitchFamily="34" charset="0"/>
              </a:rPr>
              <a:t>EPISODE OF CARE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1447800" y="22098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635375" y="1773238"/>
            <a:ext cx="151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r>
              <a:rPr lang="nl-NL" sz="1600" b="1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3276600" y="22098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111750" y="1835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5111750" y="2292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7245350" y="18351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7245350" y="23685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6300788" y="285273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5113338" y="3740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5113338" y="4197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5867400" y="3500438"/>
            <a:ext cx="120493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7164388" y="3716338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7164388" y="429260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8" name="AutoShape 16"/>
          <p:cNvSpPr>
            <a:spLocks noChangeArrowheads="1"/>
          </p:cNvSpPr>
          <p:nvPr/>
        </p:nvSpPr>
        <p:spPr bwMode="auto">
          <a:xfrm>
            <a:off x="5033963" y="55689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5033963" y="60261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094413" y="5638800"/>
            <a:ext cx="990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3811" name="AutoShape 19"/>
          <p:cNvSpPr>
            <a:spLocks noChangeArrowheads="1"/>
          </p:cNvSpPr>
          <p:nvPr/>
        </p:nvSpPr>
        <p:spPr bwMode="auto">
          <a:xfrm>
            <a:off x="7167563" y="55689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2" name="AutoShape 20"/>
          <p:cNvSpPr>
            <a:spLocks noChangeArrowheads="1"/>
          </p:cNvSpPr>
          <p:nvPr/>
        </p:nvSpPr>
        <p:spPr bwMode="auto">
          <a:xfrm>
            <a:off x="7167563" y="61023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3" name="AutoShape 21"/>
          <p:cNvSpPr>
            <a:spLocks noChangeArrowheads="1"/>
          </p:cNvSpPr>
          <p:nvPr/>
        </p:nvSpPr>
        <p:spPr bwMode="auto">
          <a:xfrm>
            <a:off x="6300788" y="494188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5867400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58674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77983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1979613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need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3779838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3779838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7848600" y="1524000"/>
            <a:ext cx="1295400" cy="1328738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78486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78486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17938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health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problem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75841" name="Rectangle 33"/>
          <p:cNvSpPr>
            <a:spLocks noChangeArrowheads="1"/>
          </p:cNvSpPr>
          <p:nvPr/>
        </p:nvSpPr>
        <p:spPr bwMode="auto">
          <a:xfrm>
            <a:off x="0" y="3505200"/>
            <a:ext cx="3048000" cy="990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Follow up of an old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episode of care,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second encounter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75842" name="WordArt 34"/>
          <p:cNvSpPr>
            <a:spLocks noChangeArrowheads="1" noChangeShapeType="1" noTextEdit="1"/>
          </p:cNvSpPr>
          <p:nvPr/>
        </p:nvSpPr>
        <p:spPr bwMode="auto">
          <a:xfrm>
            <a:off x="0" y="4800600"/>
            <a:ext cx="8972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Episode title may change over time</a:t>
            </a:r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!</a:t>
            </a:r>
            <a:endParaRPr lang="fa-IR" sz="3600" kern="10" dirty="0">
              <a:ln w="12700">
                <a:solidFill>
                  <a:srgbClr val="3333CC"/>
                </a:solidFill>
                <a:round/>
                <a:headEnd type="none" w="sm" len="sm"/>
                <a:tailEnd type="none" w="sm" len="sm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3826" name="AutoShape 36"/>
          <p:cNvSpPr>
            <a:spLocks noChangeArrowheads="1"/>
          </p:cNvSpPr>
          <p:nvPr/>
        </p:nvSpPr>
        <p:spPr bwMode="auto">
          <a:xfrm>
            <a:off x="2667000" y="3810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75845" name="Rectangle 37"/>
          <p:cNvSpPr>
            <a:spLocks noChangeArrowheads="1"/>
          </p:cNvSpPr>
          <p:nvPr/>
        </p:nvSpPr>
        <p:spPr bwMode="auto">
          <a:xfrm>
            <a:off x="0" y="5572140"/>
            <a:ext cx="3048000" cy="990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Follow up of an old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episode of care,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third encounter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3828" name="AutoShape 38"/>
          <p:cNvSpPr>
            <a:spLocks noChangeArrowheads="1"/>
          </p:cNvSpPr>
          <p:nvPr/>
        </p:nvSpPr>
        <p:spPr bwMode="auto">
          <a:xfrm>
            <a:off x="2667000" y="5867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13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41" grpId="0" animBg="1"/>
      <p:bldP spid="375842" grpId="0" animBg="1"/>
      <p:bldP spid="3758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  <a:solidFill>
            <a:schemeClr val="accent2">
              <a:lumMod val="60000"/>
              <a:lumOff val="40000"/>
              <a:alpha val="44000"/>
            </a:schemeClr>
          </a:solidFill>
          <a:effectLst>
            <a:innerShdw blurRad="63500" dist="50800" dir="10800000">
              <a:srgbClr val="FFC000">
                <a:alpha val="50000"/>
              </a:srgbClr>
            </a:innerShdw>
          </a:effectLst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</a:rPr>
              <a:t>Episode of care, example</a:t>
            </a: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12288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</a:t>
              </a:r>
            </a:p>
          </p:txBody>
        </p:sp>
        <p:sp>
          <p:nvSpPr>
            <p:cNvPr id="3484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12289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32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3484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12289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3484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12289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3484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12290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32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3483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12290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</a:p>
          </p:txBody>
        </p:sp>
        <p:sp>
          <p:nvSpPr>
            <p:cNvPr id="3483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3483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483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3483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1st </a:t>
            </a:r>
            <a:r>
              <a:rPr lang="nl-NL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483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4832" name="Text Box 30"/>
          <p:cNvSpPr txBox="1">
            <a:spLocks noChangeArrowheads="1"/>
          </p:cNvSpPr>
          <p:nvPr/>
        </p:nvSpPr>
        <p:spPr bwMode="auto">
          <a:xfrm>
            <a:off x="152400" y="4953000"/>
            <a:ext cx="106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3rd</a:t>
            </a:r>
          </a:p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7829576" cy="1011222"/>
          </a:xfrm>
          <a:gradFill>
            <a:gsLst>
              <a:gs pos="6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a-IR" sz="1800" b="1" dirty="0" smtClean="0">
                <a:solidFill>
                  <a:srgbClr val="FFFF00"/>
                </a:solidFill>
                <a:latin typeface="Arial" pitchFamily="34" charset="0"/>
                <a:cs typeface="B Mitra" pitchFamily="2" charset="-78"/>
              </a:rPr>
              <a:t>کدهای این سیستم یک حرف را برای فصل در نظر می گیر د و دو رقم برای جز:</a:t>
            </a:r>
            <a: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</a:br>
            <a:endParaRPr lang="nl-NL" sz="18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nl-NL" u="sng" dirty="0" smtClean="0">
                <a:solidFill>
                  <a:srgbClr val="00B0F0"/>
                </a:solidFill>
                <a:latin typeface="Arial" pitchFamily="34" charset="0"/>
              </a:rPr>
              <a:t>Heartburn</a:t>
            </a:r>
            <a: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b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Chapter D(igestive), symptom/complaint 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sym typeface="Wingdings" pitchFamily="2" charset="2"/>
              </a:rPr>
              <a:t>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component 1: D03</a:t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/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u="sng" dirty="0" smtClean="0">
                <a:solidFill>
                  <a:srgbClr val="00B0F0"/>
                </a:solidFill>
                <a:latin typeface="Arial" pitchFamily="34" charset="0"/>
              </a:rPr>
              <a:t>Pneumonia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/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Chapter R(espiratory), disease 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sym typeface="Wingdings" pitchFamily="2" charset="2"/>
              </a:rPr>
              <a:t> component 7: R81</a:t>
            </a:r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15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01080" cy="5638800"/>
          </a:xfrm>
        </p:spPr>
        <p:txBody>
          <a:bodyPr lIns="92075" tIns="46038" rIns="92075" bIns="46038">
            <a:normAutofit/>
          </a:bodyPr>
          <a:lstStyle/>
          <a:p>
            <a:pPr algn="l">
              <a:lnSpc>
                <a:spcPct val="90000"/>
              </a:lnSpc>
              <a:buFont typeface="Wingdings 2" pitchFamily="18" charset="2"/>
              <a:buNone/>
            </a:pPr>
            <a:endParaRPr lang="en-GB" sz="18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جز 1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rgbClr val="FF0000"/>
                </a:solidFill>
                <a:latin typeface="Arial" pitchFamily="34" charset="0"/>
              </a:rPr>
              <a:t>is the most frequently used component in coding;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generally, -01 refers to</a:t>
            </a:r>
            <a:r>
              <a:rPr lang="en-GB" sz="2800" dirty="0" smtClean="0">
                <a:solidFill>
                  <a:srgbClr val="00B050"/>
                </a:solidFill>
                <a:latin typeface="Arial" pitchFamily="34" charset="0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rial" pitchFamily="34" charset="0"/>
              </a:rPr>
              <a:t>pain</a:t>
            </a:r>
            <a:r>
              <a:rPr lang="en-GB" sz="2800" dirty="0" smtClean="0">
                <a:solidFill>
                  <a:srgbClr val="00B050"/>
                </a:solidFill>
                <a:latin typeface="Arial" pitchFamily="34" charset="0"/>
              </a:rPr>
              <a:t> </a:t>
            </a: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(e.g., H01, ear pain); 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specific by chapter (red eye F02);</a:t>
            </a:r>
            <a:endParaRPr lang="fa-IR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ea typeface="Majalla UI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Majalla UI"/>
              </a:rPr>
              <a:t>                                                                                  </a:t>
            </a:r>
            <a:r>
              <a:rPr lang="fa-IR" sz="2800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چهار  کد استاندارد که درهمه فصول مشترک می باشند: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-26 fear of cancer;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-27 fear of another disease;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-28 limited function/disability;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-29 other symptoms/complaints (rag-bag rubric).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16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 lIns="92075" tIns="46038" rIns="92075" bIns="46038">
            <a:normAutofit/>
          </a:bodyPr>
          <a:lstStyle/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Arial" pitchFamily="34" charset="0"/>
                <a:cs typeface="+mj-cs"/>
              </a:rPr>
              <a:t>Component  2: </a:t>
            </a:r>
          </a:p>
          <a:p>
            <a:pPr marL="274320" indent="-274320" algn="l"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Arial" pitchFamily="34" charset="0"/>
                <a:cs typeface="+mj-cs"/>
              </a:rPr>
              <a:t>Diagnostic, screening and preventive procedures</a:t>
            </a:r>
            <a:endParaRPr lang="fa-IR" sz="2400" b="1" dirty="0" smtClean="0">
              <a:solidFill>
                <a:srgbClr val="FF0000"/>
              </a:solidFill>
              <a:latin typeface="Arial" pitchFamily="34" charset="0"/>
              <a:cs typeface="+mj-cs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fa-IR" sz="2000" b="1" dirty="0" smtClean="0">
                <a:solidFill>
                  <a:srgbClr val="FF0000"/>
                </a:solidFill>
                <a:latin typeface="Arial" pitchFamily="34" charset="0"/>
              </a:rPr>
              <a:t>جز دوم شامل: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fa-IR" sz="2000" b="1" dirty="0" smtClean="0">
                <a:solidFill>
                  <a:srgbClr val="FF0000"/>
                </a:solidFill>
                <a:latin typeface="Arial" pitchFamily="34" charset="0"/>
              </a:rPr>
              <a:t> تشخیص ها، غربالگری، و اقدامات پیشگیری </a:t>
            </a:r>
            <a:endParaRPr lang="en-GB" sz="20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e.g., -35: ‘I want a urine test’;. </a:t>
            </a:r>
            <a:endParaRPr lang="fa-IR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If a patient wants a urine test because of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diabetes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T35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; if s/he thinks to have a </a:t>
            </a:r>
            <a:r>
              <a:rPr lang="en-GB" sz="2000" dirty="0" smtClean="0">
                <a:solidFill>
                  <a:srgbClr val="92D050"/>
                </a:solidFill>
                <a:latin typeface="Arial" pitchFamily="34" charset="0"/>
              </a:rPr>
              <a:t>cystitis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sz="2000" dirty="0" smtClean="0">
                <a:solidFill>
                  <a:srgbClr val="92D050"/>
                </a:solidFill>
                <a:latin typeface="Arial" pitchFamily="34" charset="0"/>
              </a:rPr>
              <a:t>U35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.</a:t>
            </a: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17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Component  3: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medication</a:t>
            </a:r>
            <a:r>
              <a:rPr lang="fa-IR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3000" b="1" dirty="0" smtClean="0">
                <a:solidFill>
                  <a:srgbClr val="FF0000"/>
                </a:solidFill>
                <a:latin typeface="Arial" pitchFamily="34" charset="0"/>
              </a:rPr>
              <a:t>Treatment procedures,</a:t>
            </a:r>
          </a:p>
          <a:p>
            <a:pPr algn="l">
              <a:lnSpc>
                <a:spcPct val="90000"/>
              </a:lnSpc>
              <a:buFontTx/>
              <a:buNone/>
            </a:pPr>
            <a:endParaRPr lang="en-GB" sz="30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fa-IR" b="1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جز 3  اقدامات درمانی و پزشکی</a:t>
            </a:r>
            <a:endParaRPr lang="en-GB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None/>
            </a:pPr>
            <a:r>
              <a:rPr lang="en-GB" dirty="0" smtClean="0">
                <a:solidFill>
                  <a:srgbClr val="FFFF00"/>
                </a:solidFill>
                <a:latin typeface="Arial" pitchFamily="34" charset="0"/>
              </a:rPr>
              <a:t>-50: ‘I want medication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’;</a:t>
            </a:r>
          </a:p>
          <a:p>
            <a:pPr algn="l">
              <a:lnSpc>
                <a:spcPct val="90000"/>
              </a:lnSpc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If a patient wants (</a:t>
            </a:r>
            <a:r>
              <a:rPr lang="en-GB" dirty="0" smtClean="0">
                <a:solidFill>
                  <a:srgbClr val="FFFF00"/>
                </a:solidFill>
                <a:latin typeface="Arial" pitchFamily="34" charset="0"/>
              </a:rPr>
              <a:t>repeat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) medication because of 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</a:rPr>
              <a:t>hypertension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</a:rPr>
              <a:t> K50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; for</a:t>
            </a:r>
            <a:r>
              <a:rPr lang="en-GB" dirty="0" smtClean="0">
                <a:solidFill>
                  <a:srgbClr val="00B050"/>
                </a:solidFill>
                <a:latin typeface="Arial" pitchFamily="34" charset="0"/>
              </a:rPr>
              <a:t> sinusitis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dirty="0" smtClean="0">
                <a:solidFill>
                  <a:srgbClr val="00B050"/>
                </a:solidFill>
                <a:latin typeface="Arial" pitchFamily="34" charset="0"/>
              </a:rPr>
              <a:t>R50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.</a:t>
            </a:r>
          </a:p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18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>
            <a:normAutofit lnSpcReduction="10000"/>
          </a:bodyPr>
          <a:lstStyle/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4:</a:t>
            </a: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Test results</a:t>
            </a: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        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fa-IR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جز4 :نتایج آزمایشات</a:t>
            </a:r>
          </a:p>
          <a:p>
            <a:pPr algn="l">
              <a:buFontTx/>
              <a:buNone/>
            </a:pPr>
            <a:endParaRPr lang="en-GB" sz="28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lvl="1" algn="l"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to be used if a patient specifically requests the results of a test, e.g., ‘what came out of the </a:t>
            </a:r>
          </a:p>
          <a:p>
            <a:pPr lvl="1" algn="l">
              <a:buFont typeface="Wingdings" pitchFamily="2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X-ray of my stomach?’ (D60);</a:t>
            </a:r>
          </a:p>
          <a:p>
            <a:pPr lvl="1" algn="l"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code -45 (health education, advice).</a:t>
            </a:r>
          </a:p>
          <a:p>
            <a:pPr algn="l">
              <a:buFont typeface="Wingdings" pitchFamily="2" charset="2"/>
              <a:buChar char="§"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19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85720" y="285728"/>
            <a:ext cx="8572560" cy="60722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r>
              <a:rPr lang="fa-IR" sz="1600" i="1" dirty="0" smtClean="0">
                <a:solidFill>
                  <a:srgbClr val="FFFF00"/>
                </a:solidFill>
              </a:rPr>
              <a:t>استاد راهنما: </a:t>
            </a: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>سرکار خانم دکتر جهانبخش</a:t>
            </a:r>
          </a:p>
          <a:p>
            <a:pPr algn="ctr"/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rgbClr val="FFFF00"/>
                </a:solidFill>
              </a:rPr>
              <a:t> ارائه دهنده:</a:t>
            </a: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>خدیجه فلاح دانشجوی کارشناسی ارشد فناوری اطلاعات سلامت</a:t>
            </a: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fa-IR" sz="1600" i="1" dirty="0" smtClean="0">
                <a:solidFill>
                  <a:srgbClr val="FFFF00"/>
                </a:solidFill>
              </a:rPr>
              <a:t>موضوع ارائه:</a:t>
            </a:r>
          </a:p>
          <a:p>
            <a:pPr algn="ctr"/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INTERNATIONAL </a:t>
            </a:r>
            <a: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</a:br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CLASSIFICATION</a:t>
            </a:r>
            <a: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  <a:t> </a:t>
            </a:r>
            <a:b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</a:br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OF PRIMARY CARE</a:t>
            </a:r>
            <a:endParaRPr lang="fa-IR" sz="1600" dirty="0" smtClean="0">
              <a:solidFill>
                <a:schemeClr val="bg1"/>
              </a:solidFill>
            </a:endParaRP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pPr algn="l">
              <a:buFontTx/>
              <a:buNone/>
            </a:pPr>
            <a:endParaRPr lang="en-GB" sz="28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5: </a:t>
            </a: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Administrative</a:t>
            </a:r>
          </a:p>
          <a:p>
            <a:pPr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5: دلایل اداری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for examinations and administrative procedures required by a third party, insurance forms, certificates, etc.</a:t>
            </a:r>
          </a:p>
          <a:p>
            <a:pPr lvl="1" algn="l">
              <a:buFont typeface="Wingdings" pitchFamily="2" charset="2"/>
              <a:buChar char="§"/>
            </a:pPr>
            <a:endParaRPr lang="en-GB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§"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20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endParaRPr lang="en-GB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6: 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Referrals and other RFEs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6: دلایل دیگر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21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 lIns="92075" tIns="46038" rIns="92075" bIns="46038">
            <a:normAutofit/>
          </a:bodyPr>
          <a:lstStyle/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7: </a:t>
            </a: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Diseases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7: بیماری ها 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e.g., ‘I am here because of my asthma’ (R96), ‘my hypertension’ (K86), or ‘my diabetes’ (T90);</a:t>
            </a: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22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806450" y="5921866"/>
            <a:ext cx="19050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3244850" y="5921866"/>
            <a:ext cx="28956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806450" y="6062732"/>
            <a:ext cx="3886200" cy="28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3244850" y="5921866"/>
            <a:ext cx="28956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>
          <a:xfrm>
            <a:off x="577850" y="0"/>
            <a:ext cx="8229600" cy="1056506"/>
          </a:xfrm>
        </p:spPr>
        <p:txBody>
          <a:bodyPr lIns="92075" tIns="46038" rIns="92075" bIns="46038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CODING EXERCISE 1: RFE</a:t>
            </a:r>
          </a:p>
        </p:txBody>
      </p:sp>
      <p:graphicFrame>
        <p:nvGraphicFramePr>
          <p:cNvPr id="1026" name="Object 7"/>
          <p:cNvGraphicFramePr>
            <a:graphicFrameLocks/>
          </p:cNvGraphicFramePr>
          <p:nvPr/>
        </p:nvGraphicFramePr>
        <p:xfrm>
          <a:off x="120650" y="1622428"/>
          <a:ext cx="9023350" cy="5235572"/>
        </p:xfrm>
        <a:graphic>
          <a:graphicData uri="http://schemas.openxmlformats.org/presentationml/2006/ole">
            <p:oleObj spid="_x0000_s2050" name="Document" r:id="rId4" imgW="9726333" imgH="6104201" progId="Word.Document.8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273050" y="1774828"/>
          <a:ext cx="9023350" cy="5235572"/>
        </p:xfrm>
        <a:graphic>
          <a:graphicData uri="http://schemas.openxmlformats.org/presentationml/2006/ole">
            <p:oleObj spid="_x0000_s2051" name="Document" r:id="rId5" imgW="9726333" imgH="6104201" progId="Word.Document.8">
              <p:embed/>
            </p:oleObj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RFE: FEELING SAD</a:t>
            </a:r>
          </a:p>
        </p:txBody>
      </p:sp>
      <p:graphicFrame>
        <p:nvGraphicFramePr>
          <p:cNvPr id="2050" name="Object 7"/>
          <p:cNvGraphicFramePr>
            <a:graphicFrameLocks/>
          </p:cNvGraphicFramePr>
          <p:nvPr/>
        </p:nvGraphicFramePr>
        <p:xfrm>
          <a:off x="0" y="1285860"/>
          <a:ext cx="9005888" cy="5054600"/>
        </p:xfrm>
        <a:graphic>
          <a:graphicData uri="http://schemas.openxmlformats.org/presentationml/2006/ole">
            <p:oleObj spid="_x0000_s3074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nl-NL" smtClean="0">
                <a:solidFill>
                  <a:srgbClr val="FFFF00"/>
                </a:solidFill>
                <a:latin typeface="Arial" pitchFamily="34" charset="0"/>
              </a:rPr>
              <a:t>RFE: DIARRHOEA</a:t>
            </a:r>
          </a:p>
        </p:txBody>
      </p:sp>
      <p:graphicFrame>
        <p:nvGraphicFramePr>
          <p:cNvPr id="3074" name="Object 7"/>
          <p:cNvGraphicFramePr>
            <a:graphicFrameLocks/>
          </p:cNvGraphicFramePr>
          <p:nvPr/>
        </p:nvGraphicFramePr>
        <p:xfrm>
          <a:off x="0" y="1714488"/>
          <a:ext cx="8940800" cy="5143512"/>
        </p:xfrm>
        <a:graphic>
          <a:graphicData uri="http://schemas.openxmlformats.org/presentationml/2006/ole">
            <p:oleObj spid="_x0000_s4098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763000" cy="1143000"/>
          </a:xfrm>
          <a:noFill/>
        </p:spPr>
        <p:txBody>
          <a:bodyPr lIns="92075" tIns="46038" rIns="92075" bIns="46038"/>
          <a:lstStyle/>
          <a:p>
            <a: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  <a:t>RFE: FEAR OF COLON CANCER</a:t>
            </a:r>
          </a:p>
        </p:txBody>
      </p:sp>
      <p:graphicFrame>
        <p:nvGraphicFramePr>
          <p:cNvPr id="4098" name="Object 7"/>
          <p:cNvGraphicFramePr>
            <a:graphicFrameLocks/>
          </p:cNvGraphicFramePr>
          <p:nvPr/>
        </p:nvGraphicFramePr>
        <p:xfrm>
          <a:off x="0" y="1231900"/>
          <a:ext cx="8940800" cy="5626100"/>
        </p:xfrm>
        <a:graphic>
          <a:graphicData uri="http://schemas.openxmlformats.org/presentationml/2006/ole">
            <p:oleObj spid="_x0000_s5122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7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RFE: FP’S INITIATIVE (CHAPTER N)</a:t>
            </a:r>
          </a:p>
        </p:txBody>
      </p:sp>
      <p:graphicFrame>
        <p:nvGraphicFramePr>
          <p:cNvPr id="5122" name="Object 7"/>
          <p:cNvGraphicFramePr>
            <a:graphicFrameLocks/>
          </p:cNvGraphicFramePr>
          <p:nvPr/>
        </p:nvGraphicFramePr>
        <p:xfrm>
          <a:off x="203200" y="1428736"/>
          <a:ext cx="8940800" cy="5626100"/>
        </p:xfrm>
        <a:graphic>
          <a:graphicData uri="http://schemas.openxmlformats.org/presentationml/2006/ole">
            <p:oleObj spid="_x0000_s6146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51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lIns="92075" tIns="46038" rIns="92075" bIns="46038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RFE: REQUEST X-RAY ANKLE</a:t>
            </a:r>
          </a:p>
        </p:txBody>
      </p:sp>
      <p:graphicFrame>
        <p:nvGraphicFramePr>
          <p:cNvPr id="6146" name="Object 7"/>
          <p:cNvGraphicFramePr>
            <a:graphicFrameLocks/>
          </p:cNvGraphicFramePr>
          <p:nvPr/>
        </p:nvGraphicFramePr>
        <p:xfrm>
          <a:off x="63500" y="1571612"/>
          <a:ext cx="9080500" cy="5286388"/>
        </p:xfrm>
        <a:graphic>
          <a:graphicData uri="http://schemas.openxmlformats.org/presentationml/2006/ole">
            <p:oleObj spid="_x0000_s7170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5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CODING EXERCISE 2: DIAGNOSIS</a:t>
            </a:r>
          </a:p>
        </p:txBody>
      </p:sp>
      <p:graphicFrame>
        <p:nvGraphicFramePr>
          <p:cNvPr id="7170" name="Object 7"/>
          <p:cNvGraphicFramePr>
            <a:graphicFrameLocks/>
          </p:cNvGraphicFramePr>
          <p:nvPr/>
        </p:nvGraphicFramePr>
        <p:xfrm>
          <a:off x="0" y="1500174"/>
          <a:ext cx="9023350" cy="5357826"/>
        </p:xfrm>
        <a:graphic>
          <a:graphicData uri="http://schemas.openxmlformats.org/presentationml/2006/ole">
            <p:oleObj spid="_x0000_s8194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8800" dirty="0" smtClean="0">
                <a:solidFill>
                  <a:srgbClr val="FFFF00"/>
                </a:solidFill>
                <a:cs typeface="B Mitra" pitchFamily="2" charset="-78"/>
              </a:rPr>
              <a:t>مقدمه:</a:t>
            </a:r>
            <a:endParaRPr lang="fa-IR" sz="8800" dirty="0">
              <a:solidFill>
                <a:srgbClr val="FFFF00"/>
              </a:solidFill>
              <a:cs typeface="B Mitr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     از اوایل دهه 50 میلادی مشخص شد، برای توسعه کیفیت مراقبت های پزشکی اولیه، لازم است که فعالیت پزشکان خانواده و مشکلات بیماران و همچنین مدیریت آنها مطالعه و بررسی شود. و در سال 1958 کالج سلطنتی پزشکان عمومی به این نتیجه رسید که بیش از یک سوم مشکلات مدیریت شده  در مراقبت اولیه با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ICD</a:t>
            </a:r>
            <a:r>
              <a:rPr lang="fa-IR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 قابل کدگذاری نیستند(1).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3</a:t>
            </a:fld>
            <a:endParaRPr lang="fa-IR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9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229600" cy="1143000"/>
          </a:xfrm>
          <a:noFill/>
        </p:spPr>
        <p:txBody>
          <a:bodyPr lIns="92075" tIns="46038" rIns="92075" bIns="46038"/>
          <a:lstStyle/>
          <a:p>
            <a:r>
              <a:rPr lang="nl-NL" smtClean="0">
                <a:solidFill>
                  <a:srgbClr val="FFFF00"/>
                </a:solidFill>
                <a:latin typeface="Arial" pitchFamily="34" charset="0"/>
              </a:rPr>
              <a:t>DIAGNOSIS: MEASLES</a:t>
            </a:r>
          </a:p>
        </p:txBody>
      </p:sp>
      <p:graphicFrame>
        <p:nvGraphicFramePr>
          <p:cNvPr id="8194" name="Object 7"/>
          <p:cNvGraphicFramePr>
            <a:graphicFrameLocks/>
          </p:cNvGraphicFramePr>
          <p:nvPr/>
        </p:nvGraphicFramePr>
        <p:xfrm>
          <a:off x="0" y="1571612"/>
          <a:ext cx="9005887" cy="5286388"/>
        </p:xfrm>
        <a:graphic>
          <a:graphicData uri="http://schemas.openxmlformats.org/presentationml/2006/ole">
            <p:oleObj spid="_x0000_s9218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3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3000" dirty="0" smtClean="0">
                <a:solidFill>
                  <a:srgbClr val="FFFF00"/>
                </a:solidFill>
                <a:latin typeface="Arial" pitchFamily="34" charset="0"/>
              </a:rPr>
              <a:t>DIAGNOSIS: LUMP IN BREAST (FEMALE)</a:t>
            </a:r>
            <a:endParaRPr lang="nl-NL" sz="28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graphicFrame>
        <p:nvGraphicFramePr>
          <p:cNvPr id="9218" name="Object 7"/>
          <p:cNvGraphicFramePr>
            <a:graphicFrameLocks/>
          </p:cNvGraphicFramePr>
          <p:nvPr/>
        </p:nvGraphicFramePr>
        <p:xfrm>
          <a:off x="138113" y="1857364"/>
          <a:ext cx="9005887" cy="5000636"/>
        </p:xfrm>
        <a:graphic>
          <a:graphicData uri="http://schemas.openxmlformats.org/presentationml/2006/ole">
            <p:oleObj spid="_x0000_s10242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7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 lIns="92075" tIns="46038" rIns="92075" bIns="46038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600" dirty="0" smtClean="0">
                <a:solidFill>
                  <a:srgbClr val="FFFF00"/>
                </a:solidFill>
                <a:latin typeface="Antique Olive" pitchFamily="34" charset="0"/>
              </a:rPr>
              <a:t>DIAGNOSIS: BREAST CANCER (FEMALE)</a:t>
            </a:r>
          </a:p>
        </p:txBody>
      </p:sp>
      <p:graphicFrame>
        <p:nvGraphicFramePr>
          <p:cNvPr id="10242" name="Object 7"/>
          <p:cNvGraphicFramePr>
            <a:graphicFrameLocks/>
          </p:cNvGraphicFramePr>
          <p:nvPr/>
        </p:nvGraphicFramePr>
        <p:xfrm>
          <a:off x="138113" y="1905000"/>
          <a:ext cx="9005887" cy="4953000"/>
        </p:xfrm>
        <a:graphic>
          <a:graphicData uri="http://schemas.openxmlformats.org/presentationml/2006/ole">
            <p:oleObj spid="_x0000_s11266" name="Document" r:id="rId4" imgW="9726333" imgH="610420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71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DIAGNOSIS: MARITAL PROBLEMS</a:t>
            </a:r>
          </a:p>
        </p:txBody>
      </p:sp>
      <p:graphicFrame>
        <p:nvGraphicFramePr>
          <p:cNvPr id="11266" name="Object 7"/>
          <p:cNvGraphicFramePr>
            <a:graphicFrameLocks/>
          </p:cNvGraphicFramePr>
          <p:nvPr/>
        </p:nvGraphicFramePr>
        <p:xfrm>
          <a:off x="0" y="1500174"/>
          <a:ext cx="8953500" cy="5357826"/>
        </p:xfrm>
        <a:graphic>
          <a:graphicData uri="http://schemas.openxmlformats.org/presentationml/2006/ole">
            <p:oleObj spid="_x0000_s12290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5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CODING EXERCISE 3: PROCESS</a:t>
            </a:r>
          </a:p>
        </p:txBody>
      </p:sp>
      <p:graphicFrame>
        <p:nvGraphicFramePr>
          <p:cNvPr id="12290" name="Object 7"/>
          <p:cNvGraphicFramePr>
            <a:graphicFrameLocks/>
          </p:cNvGraphicFramePr>
          <p:nvPr/>
        </p:nvGraphicFramePr>
        <p:xfrm>
          <a:off x="0" y="1571612"/>
          <a:ext cx="9023350" cy="5286388"/>
        </p:xfrm>
        <a:graphic>
          <a:graphicData uri="http://schemas.openxmlformats.org/presentationml/2006/ole">
            <p:oleObj spid="_x0000_s13314" name="Document" r:id="rId4" imgW="9726333" imgH="6108885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9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  <a:noFill/>
        </p:spPr>
        <p:txBody>
          <a:bodyPr lIns="92075" tIns="46038" rIns="92075" bIns="46038"/>
          <a:lstStyle/>
          <a:p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PROCESS: PRESCRIPTION PSORIASIS</a:t>
            </a:r>
          </a:p>
        </p:txBody>
      </p:sp>
      <p:graphicFrame>
        <p:nvGraphicFramePr>
          <p:cNvPr id="13314" name="Object 7"/>
          <p:cNvGraphicFramePr>
            <a:graphicFrameLocks/>
          </p:cNvGraphicFramePr>
          <p:nvPr/>
        </p:nvGraphicFramePr>
        <p:xfrm>
          <a:off x="0" y="1219200"/>
          <a:ext cx="8953500" cy="5638800"/>
        </p:xfrm>
        <a:graphic>
          <a:graphicData uri="http://schemas.openxmlformats.org/presentationml/2006/ole">
            <p:oleObj spid="_x0000_s14338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3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3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REMOVAL EAR WAX</a:t>
            </a:r>
          </a:p>
        </p:txBody>
      </p:sp>
      <p:graphicFrame>
        <p:nvGraphicFramePr>
          <p:cNvPr id="14338" name="Object 7"/>
          <p:cNvGraphicFramePr>
            <a:graphicFrameLocks/>
          </p:cNvGraphicFramePr>
          <p:nvPr/>
        </p:nvGraphicFramePr>
        <p:xfrm>
          <a:off x="0" y="1500174"/>
          <a:ext cx="8953500" cy="5357826"/>
        </p:xfrm>
        <a:graphic>
          <a:graphicData uri="http://schemas.openxmlformats.org/presentationml/2006/ole">
            <p:oleObj spid="_x0000_s15362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7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2800" dirty="0" smtClean="0">
                <a:solidFill>
                  <a:srgbClr val="FFFF00"/>
                </a:solidFill>
                <a:latin typeface="Arial" pitchFamily="34" charset="0"/>
              </a:rPr>
              <a:t>PROCESS: DISCUSSION OF MARITAL PROBLEMS</a:t>
            </a:r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graphicFrame>
        <p:nvGraphicFramePr>
          <p:cNvPr id="15362" name="Object 7"/>
          <p:cNvGraphicFramePr>
            <a:graphicFrameLocks/>
          </p:cNvGraphicFramePr>
          <p:nvPr/>
        </p:nvGraphicFramePr>
        <p:xfrm>
          <a:off x="0" y="1905000"/>
          <a:ext cx="8929718" cy="4953000"/>
        </p:xfrm>
        <a:graphic>
          <a:graphicData uri="http://schemas.openxmlformats.org/presentationml/2006/ole">
            <p:oleObj spid="_x0000_s16386" name="Document" r:id="rId4" imgW="9903267" imgH="6232115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91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360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REFERRAL TO NURSE AS PROCESS</a:t>
            </a:r>
          </a:p>
        </p:txBody>
      </p:sp>
      <p:graphicFrame>
        <p:nvGraphicFramePr>
          <p:cNvPr id="16386" name="Object 7"/>
          <p:cNvGraphicFramePr>
            <a:graphicFrameLocks/>
          </p:cNvGraphicFramePr>
          <p:nvPr/>
        </p:nvGraphicFramePr>
        <p:xfrm>
          <a:off x="0" y="1905000"/>
          <a:ext cx="9080500" cy="5715000"/>
        </p:xfrm>
        <a:graphic>
          <a:graphicData uri="http://schemas.openxmlformats.org/presentationml/2006/ole">
            <p:oleObj spid="_x0000_s17410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nl-NL" sz="3200" dirty="0" smtClean="0">
                <a:solidFill>
                  <a:schemeClr val="bg1"/>
                </a:solidFill>
                <a:latin typeface="Arial" pitchFamily="34" charset="0"/>
              </a:rPr>
              <a:t>CODING EXERCISE 4: 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</a:rPr>
              <a:t>EPISODE OF CARE</a:t>
            </a:r>
          </a:p>
        </p:txBody>
      </p:sp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3397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43398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43400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</a:t>
              </a:r>
            </a:p>
          </p:txBody>
        </p:sp>
        <p:sp>
          <p:nvSpPr>
            <p:cNvPr id="81950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43403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81948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43406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1946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43409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81944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43412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1942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43415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1940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1937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1938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1934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1935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1936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C000"/>
                </a:solidFill>
              </a:rPr>
              <a:t>HISTORY</a:t>
            </a:r>
            <a:endParaRPr lang="fa-IR" sz="2400" dirty="0">
              <a:solidFill>
                <a:srgbClr val="FFC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64041"/>
          <a:ext cx="9144000" cy="6093959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87222"/>
                <a:gridCol w="1260603"/>
                <a:gridCol w="4696175"/>
              </a:tblGrid>
              <a:tr h="277663"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نام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تاریخ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نام</a:t>
                      </a:r>
                      <a:r>
                        <a:rPr lang="fa-IR" sz="1200" baseline="0" dirty="0" smtClean="0"/>
                        <a:t> طبقه بندی 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1041239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سازمان بین المللی کالج های ملی و انجمن پزشکان عمومی   </a:t>
                      </a:r>
                    </a:p>
                    <a:p>
                      <a:pPr rtl="1"/>
                      <a:r>
                        <a:rPr lang="en-US" sz="1200" dirty="0" smtClean="0"/>
                        <a:t>WONCA</a:t>
                      </a:r>
                      <a:r>
                        <a:rPr lang="fa-IR" sz="1200" baseline="0" dirty="0" smtClean="0"/>
                        <a:t> </a:t>
                      </a:r>
                    </a:p>
                    <a:p>
                      <a:pPr rtl="1"/>
                      <a:r>
                        <a:rPr lang="en-US" sz="1200" baseline="0" dirty="0" smtClean="0"/>
                        <a:t>The World of National College and Academic Association of General </a:t>
                      </a:r>
                      <a:r>
                        <a:rPr lang="en-US" sz="1200" baseline="0" dirty="0" err="1" smtClean="0"/>
                        <a:t>Pratice</a:t>
                      </a:r>
                      <a:r>
                        <a:rPr lang="en-US" sz="1200" baseline="0" dirty="0" smtClean="0"/>
                        <a:t>  / Family Doctors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1975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200" dirty="0" smtClean="0"/>
                        <a:t>طبقه بندی</a:t>
                      </a:r>
                      <a:r>
                        <a:rPr lang="fa-IR" sz="1200" baseline="0" dirty="0" smtClean="0"/>
                        <a:t> بین المللی مسائل بهداشتی در مراقبت اولیه                                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CHPPC)</a:t>
                      </a:r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en-US" sz="1200" baseline="0" dirty="0" smtClean="0"/>
                        <a:t>International Classification of Health Problems In Primary Care</a:t>
                      </a:r>
                      <a:endParaRPr lang="fa-IR" sz="1200" dirty="0" smtClean="0"/>
                    </a:p>
                    <a:p>
                      <a:pPr rtl="1"/>
                      <a:endParaRPr lang="fa-IR" sz="1200" dirty="0"/>
                    </a:p>
                  </a:txBody>
                  <a:tcPr marL="84271" marR="84271"/>
                </a:tc>
              </a:tr>
              <a:tr h="1110654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دانشگاه آکسفورد  و حمایت سازمان جهانی</a:t>
                      </a:r>
                      <a:r>
                        <a:rPr lang="fa-IR" sz="1200" baseline="0" dirty="0" smtClean="0"/>
                        <a:t> بهداشت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1979</a:t>
                      </a:r>
                      <a:endParaRPr lang="en-US" sz="1200" dirty="0" smtClean="0"/>
                    </a:p>
                    <a:p>
                      <a:pPr algn="ctr" rtl="1"/>
                      <a:r>
                        <a:rPr lang="fa-IR" sz="1200" dirty="0" smtClean="0"/>
                        <a:t>به موازات </a:t>
                      </a:r>
                      <a:r>
                        <a:rPr lang="en-US" sz="1200" dirty="0" smtClean="0"/>
                        <a:t>ICD_9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4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CHPPC-2)</a:t>
                      </a:r>
                      <a:r>
                        <a:rPr lang="fa-IR" sz="14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)</a:t>
                      </a:r>
                    </a:p>
                    <a:p>
                      <a:pPr rtl="1"/>
                      <a:r>
                        <a:rPr lang="fa-IR" sz="1200" baseline="0" dirty="0" smtClean="0"/>
                        <a:t> دارای لیست جداول مسائل بهداشتی و اندکس الفبایی، کدهای 4 رقمی و  ارجاع به کتاب 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fa-IR" sz="1200" baseline="0" dirty="0" smtClean="0"/>
                        <a:t> </a:t>
                      </a:r>
                      <a:r>
                        <a:rPr lang="en-US" sz="1200" baseline="0" dirty="0" smtClean="0"/>
                        <a:t>ICD-9</a:t>
                      </a:r>
                      <a:r>
                        <a:rPr lang="fa-IR" sz="1200" baseline="0" dirty="0" smtClean="0"/>
                        <a:t>  بوسیله این کدها  </a:t>
                      </a:r>
                    </a:p>
                    <a:p>
                      <a:pPr rtl="1"/>
                      <a:r>
                        <a:rPr lang="fa-IR" sz="1200" baseline="0" dirty="0" smtClean="0"/>
                        <a:t>این طبقه بندی نتوانست رضایت پزشکان را جلب کند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1110654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انجمن بیمارستان های آمریکا  </a:t>
                      </a:r>
                    </a:p>
                    <a:p>
                      <a:pPr rtl="1"/>
                      <a:r>
                        <a:rPr lang="en-US" sz="1200" dirty="0" smtClean="0"/>
                        <a:t>AHA)</a:t>
                      </a:r>
                      <a:r>
                        <a:rPr lang="fa-IR" sz="1200" dirty="0" smtClean="0"/>
                        <a:t>)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به موازات </a:t>
                      </a:r>
                      <a:r>
                        <a:rPr lang="en-US" sz="1200" dirty="0" smtClean="0"/>
                        <a:t>ICD-8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ICPC</a:t>
                      </a:r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 rtl="1"/>
                      <a:r>
                        <a:rPr lang="en-US" sz="1200" baseline="0" dirty="0" smtClean="0"/>
                        <a:t>International Classification  in  Primary Care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902407"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/>
                        <a:t>WONCA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1986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طبقه بندی بین المللی فرآیند</a:t>
                      </a:r>
                      <a:r>
                        <a:rPr lang="fa-IR" sz="1200" baseline="0" dirty="0" smtClean="0"/>
                        <a:t> در مراقبت اولیه </a:t>
                      </a:r>
                    </a:p>
                    <a:p>
                      <a:pPr algn="l" rtl="1"/>
                      <a:r>
                        <a:rPr lang="fa-IR" sz="1200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cs typeface="+mj-cs"/>
                        </a:rPr>
                        <a:t>C-</a:t>
                      </a:r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cs typeface="+mj-cs"/>
                        </a:rPr>
                        <a:t>Process_PC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fa-IR" sz="1200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International  Classification   of     Process     In Primary  Care</a:t>
                      </a:r>
                      <a:endParaRPr lang="fa-IR" sz="1200" dirty="0" smtClean="0"/>
                    </a:p>
                    <a:p>
                      <a:pPr rtl="1"/>
                      <a:r>
                        <a:rPr lang="fa-IR" sz="1200" dirty="0" smtClean="0"/>
                        <a:t>دسته بندی فرآیندهایی</a:t>
                      </a:r>
                      <a:r>
                        <a:rPr lang="fa-IR" sz="1200" baseline="0" dirty="0" smtClean="0"/>
                        <a:t> که پزشکان عمومی در تامین مراقبت اولیه بکار می برند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1163662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اعضای 30 کشور مختلف   درمورد فصول و سرفصل ها و معبارهای استثنا و مشمول و ارجاع به </a:t>
                      </a:r>
                      <a:r>
                        <a:rPr lang="en-US" sz="1200" dirty="0" smtClean="0"/>
                        <a:t>ICD-10</a:t>
                      </a:r>
                      <a:r>
                        <a:rPr lang="fa-IR" sz="1200" dirty="0" smtClean="0"/>
                        <a:t> بحث کردند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dirty="0" smtClean="0"/>
                        <a:t>از سال( 1992</a:t>
                      </a:r>
                      <a:r>
                        <a:rPr lang="fa-IR" sz="1000" baseline="0" dirty="0" smtClean="0"/>
                        <a:t> – 1997)  </a:t>
                      </a:r>
                      <a:r>
                        <a:rPr lang="fa-IR" sz="1100" baseline="0" dirty="0" smtClean="0"/>
                        <a:t>و سال انتشار 1998 </a:t>
                      </a:r>
                      <a:endParaRPr lang="fa-IR" sz="11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ICPC-2 </a:t>
                      </a:r>
                      <a:r>
                        <a:rPr lang="fa-IR" sz="14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  </a:t>
                      </a:r>
                      <a:endParaRPr lang="en-US" sz="1400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rtl="1"/>
                      <a:r>
                        <a:rPr lang="fa-IR" sz="1200" dirty="0" smtClean="0"/>
                        <a:t>برای تمام دنیا کد گذاری علت مراجعه در مراکز اولیه نظیر</a:t>
                      </a:r>
                      <a:r>
                        <a:rPr lang="fa-IR" sz="1200" baseline="0" dirty="0" smtClean="0"/>
                        <a:t> مراقبت در اورژانس </a:t>
                      </a:r>
                    </a:p>
                    <a:p>
                      <a:pPr rtl="1"/>
                      <a:r>
                        <a:rPr lang="fa-IR" sz="1200" baseline="0" dirty="0" smtClean="0"/>
                        <a:t>و ترجمه شده به 19 زبان دنیا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366690">
                <a:tc>
                  <a:txBody>
                    <a:bodyPr/>
                    <a:lstStyle/>
                    <a:p>
                      <a:pPr rtl="1"/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2000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i="1" dirty="0" smtClean="0">
                          <a:solidFill>
                            <a:srgbClr val="FF0000"/>
                          </a:solidFill>
                          <a:cs typeface="+mj-cs"/>
                        </a:rPr>
                        <a:t>ICPC-2_E</a:t>
                      </a:r>
                      <a:r>
                        <a:rPr lang="fa-IR" sz="1200" i="1" dirty="0" smtClean="0"/>
                        <a:t>  </a:t>
                      </a:r>
                    </a:p>
                    <a:p>
                      <a:pPr rtl="1"/>
                      <a:r>
                        <a:rPr lang="fa-IR" sz="1200" i="1" dirty="0" smtClean="0"/>
                        <a:t>نسخه الکترونیکی   </a:t>
                      </a:r>
                      <a:r>
                        <a:rPr lang="en-US" sz="1200" i="1" dirty="0" smtClean="0"/>
                        <a:t>ICPC-2_E</a:t>
                      </a:r>
                      <a:endParaRPr lang="fa-IR" sz="1200" i="1" dirty="0"/>
                    </a:p>
                  </a:txBody>
                  <a:tcPr marL="84271" marR="84271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71802" y="6858000"/>
            <a:ext cx="2895600" cy="365125"/>
          </a:xfrm>
        </p:spPr>
        <p:txBody>
          <a:bodyPr/>
          <a:lstStyle/>
          <a:p>
            <a:r>
              <a:rPr lang="en-US" dirty="0" smtClean="0"/>
              <a:t>50</a:t>
            </a:r>
            <a:endParaRPr lang="fa-I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2133600" cy="365125"/>
          </a:xfrm>
        </p:spPr>
        <p:txBody>
          <a:bodyPr/>
          <a:lstStyle/>
          <a:p>
            <a:fld id="{6434C701-1ECF-4730-8370-0ED0CC0E2FDB}" type="slidenum">
              <a:rPr lang="fa-IR" smtClean="0"/>
              <a:pPr/>
              <a:t>4</a:t>
            </a:fld>
            <a:endParaRPr lang="fa-IR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TIREDNESS</a:t>
            </a:r>
          </a:p>
        </p:txBody>
      </p:sp>
      <p:sp>
        <p:nvSpPr>
          <p:cNvPr id="441348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1349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1350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41352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2974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29058" y="1142984"/>
            <a:ext cx="2562225" cy="1384300"/>
            <a:chOff x="2488" y="744"/>
            <a:chExt cx="1614" cy="872"/>
          </a:xfrm>
        </p:grpSpPr>
        <p:sp>
          <p:nvSpPr>
            <p:cNvPr id="441355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82972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41358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  <a:endParaRPr lang="en-US" sz="20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2970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41361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2968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41364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2966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41367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latin typeface="Arial" pitchFamily="34" charset="0"/>
                  <a:ea typeface="+mn-ea"/>
                  <a:cs typeface="+mn-cs"/>
                </a:rPr>
                <a:t>test result?’  </a:t>
              </a:r>
            </a:p>
          </p:txBody>
        </p:sp>
        <p:sp>
          <p:nvSpPr>
            <p:cNvPr id="82964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2961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2962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2958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2959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2960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BBDC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(SYMPTOM)DIAGNOSIS: TIREDNESS</a:t>
            </a:r>
          </a:p>
        </p:txBody>
      </p:sp>
      <p:sp>
        <p:nvSpPr>
          <p:cNvPr id="439300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9301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9302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9304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3998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9307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 A04</a:t>
              </a:r>
            </a:p>
          </p:txBody>
        </p:sp>
        <p:sp>
          <p:nvSpPr>
            <p:cNvPr id="83996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9310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0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3994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9313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83992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71934" y="4929198"/>
            <a:ext cx="2574925" cy="1384300"/>
            <a:chOff x="2544" y="3064"/>
            <a:chExt cx="1622" cy="872"/>
          </a:xfrm>
        </p:grpSpPr>
        <p:sp>
          <p:nvSpPr>
            <p:cNvPr id="439316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3990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9319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3988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3985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3986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3982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3983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3984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</a:t>
            </a:r>
            <a:r>
              <a:rPr lang="en-US" sz="4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Hb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TEST</a:t>
            </a:r>
          </a:p>
        </p:txBody>
      </p:sp>
      <p:sp>
        <p:nvSpPr>
          <p:cNvPr id="437252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7253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7254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7256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5022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7259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5020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7262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5018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7265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5016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7268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5014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7271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5012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5009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5010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5006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5007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5008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BBDC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REQUEST TEST RESULT</a:t>
            </a:r>
          </a:p>
        </p:txBody>
      </p:sp>
      <p:sp>
        <p:nvSpPr>
          <p:cNvPr id="43520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520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3520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520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604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521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604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521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604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521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604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522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603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522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603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603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603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603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603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6032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NEW DIAGNOSIS: IRON DEFICIENCY ANEMIA</a:t>
            </a:r>
          </a:p>
        </p:txBody>
      </p:sp>
      <p:sp>
        <p:nvSpPr>
          <p:cNvPr id="433156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3157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33158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3160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7070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3163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7068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3166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7066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3169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87064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3172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7062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3175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7060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7057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7058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7054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7055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7056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COLONOSCOPY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1109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31110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1112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8094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1115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8092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1118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90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1121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B82</a:t>
              </a:r>
            </a:p>
          </p:txBody>
        </p:sp>
        <p:sp>
          <p:nvSpPr>
            <p:cNvPr id="88088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1124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8086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1127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 </a:t>
              </a:r>
            </a:p>
          </p:txBody>
        </p:sp>
        <p:sp>
          <p:nvSpPr>
            <p:cNvPr id="88084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8081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8082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8078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8079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8080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REQUEST TEST RESULT</a:t>
            </a:r>
          </a:p>
        </p:txBody>
      </p:sp>
      <p:sp>
        <p:nvSpPr>
          <p:cNvPr id="429060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29061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29062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29064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9118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29067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9116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29070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9114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29073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89112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29076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9110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29079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89108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9105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9106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9102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9103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9104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NEW DIAGNOSIS: COLON CANCER</a:t>
            </a:r>
          </a:p>
        </p:txBody>
      </p:sp>
      <p:sp>
        <p:nvSpPr>
          <p:cNvPr id="427012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27014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27016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90142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27019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90140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27022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0138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27025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90136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27028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D75</a:t>
              </a:r>
            </a:p>
          </p:txBody>
        </p:sp>
        <p:sp>
          <p:nvSpPr>
            <p:cNvPr id="90134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27031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90132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90129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0130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90126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90127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90128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89916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REFERRAL AND ADVICE</a:t>
            </a:r>
          </a:p>
        </p:txBody>
      </p:sp>
      <p:sp>
        <p:nvSpPr>
          <p:cNvPr id="41984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 A34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984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1984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 D67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D45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1984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9116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1985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9116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1985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116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1985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9116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1986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D75</a:t>
              </a:r>
            </a:p>
          </p:txBody>
        </p:sp>
        <p:sp>
          <p:nvSpPr>
            <p:cNvPr id="9115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1986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9115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9115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115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9115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115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1152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  <a:t/>
            </a:r>
            <a:b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</a:br>
            <a:r>
              <a:rPr lang="fa-IR" sz="9600" i="1" dirty="0" smtClean="0">
                <a:solidFill>
                  <a:srgbClr val="FFC000"/>
                </a:solidFill>
                <a:cs typeface="B Mitra" pitchFamily="2" charset="-78"/>
              </a:rPr>
              <a:t>منابع:</a:t>
            </a:r>
            <a: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  <a:t/>
            </a:r>
            <a:b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</a:br>
            <a:endParaRPr lang="fa-IR" sz="6000" dirty="0">
              <a:solidFill>
                <a:srgbClr val="FFC000"/>
              </a:solidFill>
              <a:cs typeface="B Mitr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1-احمدی مریم، طبقه بندی بین المللی بیماریها. تهران: انتشارات جعفری، 1386 .</a:t>
            </a:r>
          </a:p>
          <a:p>
            <a:pPr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</a:rPr>
              <a:t>2-صفدری رضا، سیستمهای نامگذاری و طبقه بندی بیماری ها ارائه مدل برای ایجاد طبقه بندی ملی بیماریها.تهران: میرماه، 1382. 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3-www.patient.net</a:t>
            </a:r>
            <a:endParaRPr lang="fa-IR" sz="2800" dirty="0" smtClean="0">
              <a:solidFill>
                <a:schemeClr val="bg1">
                  <a:lumMod val="95000"/>
                </a:schemeClr>
              </a:solidFill>
              <a:ea typeface="Majalla UI"/>
            </a:endParaRPr>
          </a:p>
          <a:p>
            <a:pPr algn="l"/>
            <a:r>
              <a:rPr lang="fa-IR" sz="2800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4-http://qicpd.racgp.org.au/media/57417/icpc-</a:t>
            </a:r>
            <a:endParaRPr lang="fa-IR" sz="28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codes.pdf</a:t>
            </a: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5-www.dhs.stste.or.us</a:t>
            </a: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6.www.transitieporject.nl</a:t>
            </a:r>
          </a:p>
          <a:p>
            <a:pPr algn="l"/>
            <a:endParaRPr lang="fa-IR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49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FF00"/>
                </a:solidFill>
              </a:rPr>
              <a:t>علت ایجاد  </a:t>
            </a:r>
            <a:r>
              <a:rPr lang="en-US" dirty="0" smtClean="0">
                <a:solidFill>
                  <a:srgbClr val="FFFF00"/>
                </a:solidFill>
              </a:rPr>
              <a:t>ICPC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ICD</a:t>
            </a:r>
            <a:r>
              <a:rPr lang="en-US" dirty="0" smtClean="0"/>
              <a:t> </a:t>
            </a:r>
            <a:r>
              <a:rPr lang="fa-IR" dirty="0" smtClean="0"/>
              <a:t> </a:t>
            </a:r>
            <a:r>
              <a:rPr lang="fa-IR" dirty="0" smtClean="0">
                <a:solidFill>
                  <a:schemeClr val="bg1"/>
                </a:solidFill>
              </a:rPr>
              <a:t>بیماری و ناخوشی را بیشتر در نظر می گیرد، برای مراقبت اولیه طراحی نشده است و این سیستم علائم و نشانه ها و مشکلات زندگی روزمره  را در بر نمی گیرد. در صورتیکه پزشکان ارائه دهنده مراقبت اولیه به یک سیستم معتبرتری جهت نشانه ها و شکایات نیاز دارند(1).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از </a:t>
            </a:r>
            <a:r>
              <a:rPr lang="en-US" dirty="0" smtClean="0">
                <a:solidFill>
                  <a:srgbClr val="FFFF00"/>
                </a:solidFill>
              </a:rPr>
              <a:t>ICPC </a:t>
            </a:r>
            <a:r>
              <a:rPr lang="fa-IR" dirty="0" smtClean="0">
                <a:solidFill>
                  <a:srgbClr val="FFFF00"/>
                </a:solidFill>
              </a:rPr>
              <a:t> </a:t>
            </a:r>
            <a:r>
              <a:rPr lang="fa-IR" dirty="0" smtClean="0">
                <a:solidFill>
                  <a:schemeClr val="bg1"/>
                </a:solidFill>
              </a:rPr>
              <a:t>می توانیم جهت  سازماندهی یک دوره بیماری از هنگام شروع تا بهبودی آن استفاده کنیم.  هر مشکل بیمار بایستی به طور جداگانه کد داده شود و همین روش جهت عارضه های بیماری های اولیه نیز کاربرد دارد(2).</a:t>
            </a:r>
          </a:p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5</a:t>
            </a:fld>
            <a:endParaRPr lang="fa-IR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 descr="C:\Users\clinic computer\Desktop\گ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285720" y="571480"/>
            <a:ext cx="2786082" cy="1214446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dirty="0" smtClean="0"/>
              <a:t>با تشکر از توجه شما </a:t>
            </a:r>
            <a:endParaRPr lang="fa-IR" sz="4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50</a:t>
            </a:fld>
            <a:endParaRPr lang="fa-I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FFFF00"/>
                </a:solidFill>
              </a:rPr>
              <a:t>ویژگی های  الزامی  یک طبقه بندی مراقبت اولیه 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مرتبط با محدوده ی وسیعی از علائم و بیماری های موجود در مراقبت اولیه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برخوردار از واژه نامه استاندارد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قابل استفاده در تمام مراکز مراقبتی اولیه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حمایت از گردآوری و تحلیل داده ها  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حمایت از مراقبت بیمار محور(1).</a:t>
            </a:r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6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C000"/>
                </a:solidFill>
              </a:rPr>
              <a:t>ساختار عمومی </a:t>
            </a:r>
            <a:endParaRPr lang="fa-IR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fa-IR" dirty="0" smtClean="0">
                <a:solidFill>
                  <a:srgbClr val="FFFF00"/>
                </a:solidFill>
                <a:cs typeface="B Mitra" pitchFamily="2" charset="-78"/>
              </a:rPr>
              <a:t>17 فصل در محور اول  و 7 بخش در محور دوم </a:t>
            </a:r>
          </a:p>
          <a:p>
            <a:pPr>
              <a:buNone/>
            </a:pPr>
            <a:r>
              <a:rPr lang="fa-IR" dirty="0" smtClean="0">
                <a:solidFill>
                  <a:srgbClr val="FFFF00"/>
                </a:solidFill>
              </a:rPr>
              <a:t>محور اول :</a:t>
            </a: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حرفی – رقمی سه کاراکتری، که هر فصل با یک حرف و براساس سیستم بدن (  بجز دو فصل مربوط به مشکلات روانی و اجتماعی )</a:t>
            </a:r>
          </a:p>
          <a:p>
            <a:pPr>
              <a:buNone/>
            </a:pPr>
            <a:r>
              <a:rPr lang="fa-IR" dirty="0" smtClean="0">
                <a:solidFill>
                  <a:srgbClr val="FFFF00"/>
                </a:solidFill>
              </a:rPr>
              <a:t>محور دوم: </a:t>
            </a: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کدهای دو رقمی، بخش اول واژه هایی برای توصیف نشانه ها و شکایات و بخش 2 تا 6 کدهای مربوط به فرآیندها است و مشترک در تمام فصل ها که این فرآیند ها شامل فرآیندها تشخیصی، غربالگیری – اقدامات درمانی، تجویز دارو- نتایج آزمایشات – فرآیندهای اداری و سایر فرآیندها و بخش هفتم مربوط به بیماری هاست(1). </a:t>
            </a:r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7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190500"/>
            <a:ext cx="6756400" cy="889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</a:rPr>
              <a:t>ICPC CHAPTERS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8763000" cy="5562600"/>
          </a:xfrm>
        </p:spPr>
        <p:txBody>
          <a:bodyPr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General and unspecified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B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Blood/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</a:rPr>
              <a:t>bloodforming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organs,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</a:rPr>
              <a:t>lymphatics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(spleen, bone marrow)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D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Digestive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F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Eye  (Focal)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Ear (Hearing)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K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Circulatory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L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Musculoskeletal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N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Neurological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Psychological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Respiratory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fa-IR" sz="2000" dirty="0" smtClean="0">
                <a:solidFill>
                  <a:schemeClr val="bg1"/>
                </a:solidFill>
                <a:latin typeface="Arial" pitchFamily="34" charset="0"/>
              </a:rPr>
              <a:t>    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Skin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T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Endocrine, metabolic and nutritional (Thyroid)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U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Urological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W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Pregnancy, child bearing, family planning  (Women)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X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Female genital  (X-chromosome)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Y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 Male genital  (Y-chromosome)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Z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Social problems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6868" name="Picture 4" descr="won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111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85" name="Text Box 5"/>
          <p:cNvSpPr txBox="1">
            <a:spLocks noChangeArrowheads="1"/>
          </p:cNvSpPr>
          <p:nvPr/>
        </p:nvSpPr>
        <p:spPr bwMode="auto">
          <a:xfrm>
            <a:off x="225425" y="6324600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 algn="l">
              <a:lnSpc>
                <a:spcPct val="100000"/>
              </a:lnSpc>
              <a:spcBef>
                <a:spcPct val="20000"/>
              </a:spcBef>
              <a:buClr>
                <a:srgbClr val="CC0000"/>
              </a:buClr>
              <a:buSzPct val="75000"/>
              <a:buFont typeface="Monotype Sorts" pitchFamily="2" charset="2"/>
              <a:buChar char="v"/>
              <a:defRPr/>
            </a:pPr>
            <a:endParaRPr lang="nl-NL" sz="2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FFFF00"/>
                </a:solidFill>
                <a:latin typeface="Arial" pitchFamily="34" charset="0"/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</a:rPr>
              <a:t>ICPC COMPONENTS</a:t>
            </a:r>
            <a:r>
              <a:rPr lang="fa-IR" sz="11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fa-IR" sz="11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  <a:t>(standard, if possible,  for all chapters)</a:t>
            </a:r>
            <a:b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</a:br>
            <a:endParaRPr lang="fa-IR" sz="11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14932" cy="4525963"/>
          </a:xfrm>
        </p:spPr>
        <p:txBody>
          <a:bodyPr>
            <a:normAutofit fontScale="25000" lnSpcReduction="20000"/>
          </a:bodyPr>
          <a:lstStyle/>
          <a:p>
            <a:pPr algn="l"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1- Symptoms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and complaints       </a:t>
            </a:r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2- procedures</a:t>
            </a:r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medication</a:t>
            </a: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3-T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reatment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procedures,</a:t>
            </a: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endParaRPr lang="en-US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4-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est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results</a:t>
            </a:r>
          </a:p>
          <a:p>
            <a:pPr algn="l">
              <a:lnSpc>
                <a:spcPct val="170000"/>
              </a:lnSpc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5- 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A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dministrative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</a:p>
          <a:p>
            <a:pPr algn="l">
              <a:lnSpc>
                <a:spcPct val="170000"/>
              </a:lnSpc>
              <a:buNone/>
            </a:pP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6-R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eferral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and other reasons for encounter</a:t>
            </a:r>
          </a:p>
          <a:p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   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7-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D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iseases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:</a:t>
            </a: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infectious diseases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neoplasms</a:t>
            </a:r>
            <a:endParaRPr lang="en-US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injuries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	- congenital anomalies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other specific diseases</a:t>
            </a:r>
          </a:p>
          <a:p>
            <a:endParaRPr lang="fa-IR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029464" y="1142984"/>
            <a:ext cx="2114536" cy="5715016"/>
          </a:xfrm>
        </p:spPr>
        <p:txBody>
          <a:bodyPr>
            <a:normAutofit fontScale="25000" lnSpcReduction="20000"/>
          </a:bodyPr>
          <a:lstStyle/>
          <a:p>
            <a:pPr marL="457200" indent="-4572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endParaRPr lang="en-US" sz="56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1-29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	30-49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	50-59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	     		           	60-61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                                           	62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   	63-69        		</a:t>
            </a:r>
            <a:r>
              <a:rPr lang="en-US" sz="43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70-99</a:t>
            </a:r>
          </a:p>
        </p:txBody>
      </p:sp>
      <p:cxnSp>
        <p:nvCxnSpPr>
          <p:cNvPr id="13" name="Curved Connector 12"/>
          <p:cNvCxnSpPr/>
          <p:nvPr/>
        </p:nvCxnSpPr>
        <p:spPr>
          <a:xfrm>
            <a:off x="2643174" y="1928802"/>
            <a:ext cx="4000528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214810" y="2214554"/>
            <a:ext cx="2500330" cy="1588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1928794" y="2786058"/>
            <a:ext cx="5143536" cy="428628"/>
          </a:xfrm>
          <a:prstGeom prst="bentConnector3">
            <a:avLst>
              <a:gd name="adj1" fmla="val 958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2143108" y="3071810"/>
            <a:ext cx="5000660" cy="1143008"/>
          </a:xfrm>
          <a:prstGeom prst="bentConnector3">
            <a:avLst>
              <a:gd name="adj1" fmla="val 93079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>
            <a:off x="4500562" y="3500438"/>
            <a:ext cx="2714644" cy="1071570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1714480" y="4286256"/>
            <a:ext cx="5357850" cy="571504"/>
          </a:xfrm>
          <a:prstGeom prst="bentConnector3">
            <a:avLst>
              <a:gd name="adj1" fmla="val 76034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786314" y="1714488"/>
            <a:ext cx="7143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214678" y="1643050"/>
            <a:ext cx="3571900" cy="7143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9</a:t>
            </a:fld>
            <a:endParaRPr lang="fa-IR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1913</Words>
  <Application>Microsoft Office PowerPoint</Application>
  <PresentationFormat>On-screen Show (4:3)</PresentationFormat>
  <Paragraphs>749</Paragraphs>
  <Slides>50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Office Theme</vt:lpstr>
      <vt:lpstr>Document</vt:lpstr>
      <vt:lpstr>Slide 1</vt:lpstr>
      <vt:lpstr>Slide 2</vt:lpstr>
      <vt:lpstr>مقدمه:</vt:lpstr>
      <vt:lpstr>HISTORY</vt:lpstr>
      <vt:lpstr>علت ایجاد  ICPC</vt:lpstr>
      <vt:lpstr>ویژگی های  الزامی  یک طبقه بندی مراقبت اولیه </vt:lpstr>
      <vt:lpstr>ساختار عمومی </vt:lpstr>
      <vt:lpstr>ICPC CHAPTERS </vt:lpstr>
      <vt:lpstr>  ICPC COMPONENTS  (standard, if possible,  for all chapters) </vt:lpstr>
      <vt:lpstr>Slide 10</vt:lpstr>
      <vt:lpstr>ICPC برای کدگذاری موارد ساختار یافته بر مبنای soap:</vt:lpstr>
      <vt:lpstr> EPISODE OF CARE</vt:lpstr>
      <vt:lpstr> EPISODE OF CARE</vt:lpstr>
      <vt:lpstr>Episode of care, example</vt:lpstr>
      <vt:lpstr>کدهای این سیستم یک حرف را برای فصل در نظر می گیر د و دو رقم برای جز: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CODING EXERCISE 1: RFE</vt:lpstr>
      <vt:lpstr>RFE: FEELING SAD</vt:lpstr>
      <vt:lpstr>RFE: DIARRHOEA</vt:lpstr>
      <vt:lpstr>RFE: FEAR OF COLON CANCER</vt:lpstr>
      <vt:lpstr>RFE: FP’S INITIATIVE (CHAPTER N)</vt:lpstr>
      <vt:lpstr>RFE: REQUEST X-RAY ANKLE</vt:lpstr>
      <vt:lpstr>CODING EXERCISE 2: DIAGNOSIS</vt:lpstr>
      <vt:lpstr>DIAGNOSIS: MEASLES</vt:lpstr>
      <vt:lpstr>DIAGNOSIS: LUMP IN BREAST (FEMALE)</vt:lpstr>
      <vt:lpstr>DIAGNOSIS: BREAST CANCER (FEMALE)</vt:lpstr>
      <vt:lpstr>DIAGNOSIS: MARITAL PROBLEMS</vt:lpstr>
      <vt:lpstr>CODING EXERCISE 3: PROCESS</vt:lpstr>
      <vt:lpstr>PROCESS: PRESCRIPTION PSORIASIS</vt:lpstr>
      <vt:lpstr>PROCESS: REMOVAL EAR WAX</vt:lpstr>
      <vt:lpstr>PROCESS: DISCUSSION OF MARITAL PROBLEMS </vt:lpstr>
      <vt:lpstr>REFERRAL TO NURSE AS PROCESS</vt:lpstr>
      <vt:lpstr>CODING EXERCISE 4: EPISODE OF CARE</vt:lpstr>
      <vt:lpstr>RFE: TIREDNESS</vt:lpstr>
      <vt:lpstr>(SYMPTOM)DIAGNOSIS: TIREDNESS</vt:lpstr>
      <vt:lpstr>PROCESS: Hb TEST</vt:lpstr>
      <vt:lpstr>RFE: REQUEST TEST RESULT</vt:lpstr>
      <vt:lpstr>NEW DIAGNOSIS: IRON DEFICIENCY ANEMIA</vt:lpstr>
      <vt:lpstr>PROCESS: COLONOSCOPY</vt:lpstr>
      <vt:lpstr>RFE: REQUEST TEST RESULT</vt:lpstr>
      <vt:lpstr>NEW DIAGNOSIS: COLON CANCER</vt:lpstr>
      <vt:lpstr>PROCESS: REFERRAL AND ADVICE</vt:lpstr>
      <vt:lpstr> منابع: 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clinic computer</dc:creator>
  <cp:lastModifiedBy>clinic computer</cp:lastModifiedBy>
  <cp:revision>127</cp:revision>
  <dcterms:created xsi:type="dcterms:W3CDTF">2013-10-16T07:56:41Z</dcterms:created>
  <dcterms:modified xsi:type="dcterms:W3CDTF">2013-11-20T15:32:06Z</dcterms:modified>
</cp:coreProperties>
</file>