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3"/>
  </p:notesMasterIdLst>
  <p:sldIdLst>
    <p:sldId id="452" r:id="rId2"/>
    <p:sldId id="454" r:id="rId3"/>
    <p:sldId id="455" r:id="rId4"/>
    <p:sldId id="433" r:id="rId5"/>
    <p:sldId id="434" r:id="rId6"/>
    <p:sldId id="435" r:id="rId7"/>
    <p:sldId id="436" r:id="rId8"/>
    <p:sldId id="437" r:id="rId9"/>
    <p:sldId id="438" r:id="rId10"/>
    <p:sldId id="439" r:id="rId11"/>
    <p:sldId id="440" r:id="rId12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DCA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92702" autoAdjust="0"/>
    <p:restoredTop sz="77240" autoAdjust="0"/>
  </p:normalViewPr>
  <p:slideViewPr>
    <p:cSldViewPr>
      <p:cViewPr>
        <p:scale>
          <a:sx n="54" d="100"/>
          <a:sy n="54" d="100"/>
        </p:scale>
        <p:origin x="-12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8632607-C915-42D8-86BF-8C586386F3EA}" type="datetimeFigureOut">
              <a:rPr lang="fa-IR" smtClean="0"/>
              <a:pPr/>
              <a:t>01/13/1435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CE927DD-F2FC-4614-A07C-A7A60BBBB13B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927DD-F2FC-4614-A07C-A7A60BBBB13B}" type="slidenum">
              <a:rPr lang="fa-IR" smtClean="0"/>
              <a:pPr/>
              <a:t>5</a:t>
            </a:fld>
            <a:endParaRPr lang="fa-I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8E0B7-3561-4AFF-A3B4-74A5BB8E5DE2}" type="datetimeFigureOut">
              <a:rPr lang="fa-IR" smtClean="0"/>
              <a:pPr/>
              <a:t>01/13/1435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8E0B7-3561-4AFF-A3B4-74A5BB8E5DE2}" type="datetimeFigureOut">
              <a:rPr lang="fa-IR" smtClean="0"/>
              <a:pPr/>
              <a:t>01/13/1435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8E0B7-3561-4AFF-A3B4-74A5BB8E5DE2}" type="datetimeFigureOut">
              <a:rPr lang="fa-IR" smtClean="0"/>
              <a:pPr/>
              <a:t>01/13/1435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8E0B7-3561-4AFF-A3B4-74A5BB8E5DE2}" type="datetimeFigureOut">
              <a:rPr lang="fa-IR" smtClean="0"/>
              <a:pPr/>
              <a:t>01/13/1435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8E0B7-3561-4AFF-A3B4-74A5BB8E5DE2}" type="datetimeFigureOut">
              <a:rPr lang="fa-IR" smtClean="0"/>
              <a:pPr/>
              <a:t>01/13/1435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8E0B7-3561-4AFF-A3B4-74A5BB8E5DE2}" type="datetimeFigureOut">
              <a:rPr lang="fa-IR" smtClean="0"/>
              <a:pPr/>
              <a:t>01/13/1435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8E0B7-3561-4AFF-A3B4-74A5BB8E5DE2}" type="datetimeFigureOut">
              <a:rPr lang="fa-IR" smtClean="0"/>
              <a:pPr/>
              <a:t>01/13/1435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8E0B7-3561-4AFF-A3B4-74A5BB8E5DE2}" type="datetimeFigureOut">
              <a:rPr lang="fa-IR" smtClean="0"/>
              <a:pPr/>
              <a:t>01/13/1435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8E0B7-3561-4AFF-A3B4-74A5BB8E5DE2}" type="datetimeFigureOut">
              <a:rPr lang="fa-IR" smtClean="0"/>
              <a:pPr/>
              <a:t>01/13/1435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8E0B7-3561-4AFF-A3B4-74A5BB8E5DE2}" type="datetimeFigureOut">
              <a:rPr lang="fa-IR" smtClean="0"/>
              <a:pPr/>
              <a:t>01/13/1435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8E0B7-3561-4AFF-A3B4-74A5BB8E5DE2}" type="datetimeFigureOut">
              <a:rPr lang="fa-IR" smtClean="0"/>
              <a:pPr/>
              <a:t>01/13/1435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8E0B7-3561-4AFF-A3B4-74A5BB8E5DE2}" type="datetimeFigureOut">
              <a:rPr lang="fa-IR" smtClean="0"/>
              <a:pPr/>
              <a:t>01/13/1435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2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sz="2400" dirty="0" smtClean="0">
                <a:solidFill>
                  <a:srgbClr val="FFFF00"/>
                </a:solidFill>
                <a:latin typeface="Arial" pitchFamily="34" charset="0"/>
              </a:rPr>
              <a:t>THE FP NOW BROWSES ALL SUB-ENCOUNTERS FOR THE EPISODE OF CARE K86, UNCOMPLICATED HYPERTENSION, AND SELECTS THE ENCOUNTER DATED NOV 24, 2003</a:t>
            </a:r>
          </a:p>
        </p:txBody>
      </p:sp>
      <p:pic>
        <p:nvPicPr>
          <p:cNvPr id="10137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357298"/>
            <a:ext cx="9144000" cy="521497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sz="2400" dirty="0" smtClean="0">
                <a:solidFill>
                  <a:srgbClr val="FFFF00"/>
                </a:solidFill>
                <a:latin typeface="Arial" pitchFamily="34" charset="0"/>
              </a:rPr>
              <a:t>..AND CHECKS ALL MEDICATION PRESCIBED IN THAT EPISODE OF CARE</a:t>
            </a:r>
            <a:r>
              <a:rPr lang="nl-NL" sz="24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..</a:t>
            </a:r>
          </a:p>
        </p:txBody>
      </p:sp>
      <p:pic>
        <p:nvPicPr>
          <p:cNvPr id="10240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285861"/>
            <a:ext cx="9144000" cy="5572139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10515600" cy="815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WordArt 5"/>
          <p:cNvSpPr>
            <a:spLocks noChangeArrowheads="1" noChangeShapeType="1" noTextEdit="1"/>
          </p:cNvSpPr>
          <p:nvPr/>
        </p:nvSpPr>
        <p:spPr bwMode="auto">
          <a:xfrm>
            <a:off x="6934200" y="3581400"/>
            <a:ext cx="2800350" cy="285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1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more text upon scrolling..</a:t>
            </a:r>
            <a:endParaRPr lang="fa-IR" sz="16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45060" name="AutoShape 6"/>
          <p:cNvSpPr>
            <a:spLocks noChangeArrowheads="1"/>
          </p:cNvSpPr>
          <p:nvPr/>
        </p:nvSpPr>
        <p:spPr bwMode="auto">
          <a:xfrm>
            <a:off x="5867400" y="35052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02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5" name="WordArt 5"/>
          <p:cNvSpPr>
            <a:spLocks noChangeArrowheads="1" noChangeShapeType="1" noTextEdit="1"/>
          </p:cNvSpPr>
          <p:nvPr/>
        </p:nvSpPr>
        <p:spPr bwMode="auto">
          <a:xfrm>
            <a:off x="6629400" y="4800600"/>
            <a:ext cx="2800350" cy="285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1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more text upon scrolling..</a:t>
            </a:r>
            <a:endParaRPr lang="fa-IR" sz="16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69636" name="AutoShape 6"/>
          <p:cNvSpPr>
            <a:spLocks noChangeArrowheads="1"/>
          </p:cNvSpPr>
          <p:nvPr/>
        </p:nvSpPr>
        <p:spPr bwMode="auto">
          <a:xfrm>
            <a:off x="5562600" y="47244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>
                <a:solidFill>
                  <a:srgbClr val="FFFF00"/>
                </a:solidFill>
                <a:latin typeface="Arial" pitchFamily="34" charset="0"/>
              </a:rPr>
              <a:t>SELECTING A PATIENT..</a:t>
            </a:r>
            <a:br>
              <a:rPr lang="nl-NL" sz="3200" dirty="0" smtClean="0">
                <a:solidFill>
                  <a:srgbClr val="FFFF00"/>
                </a:solidFill>
                <a:latin typeface="Arial" pitchFamily="34" charset="0"/>
              </a:rPr>
            </a:br>
            <a:r>
              <a:rPr lang="nl-NL" sz="1800" dirty="0" smtClean="0">
                <a:solidFill>
                  <a:srgbClr val="FFFF00"/>
                </a:solidFill>
                <a:latin typeface="Arial" pitchFamily="34" charset="0"/>
              </a:rPr>
              <a:t>(Mr. K.R.F.Bakerpraat, born 19-05-1926; real patient, name/address changed, date of birth changed (without changing age) </a:t>
            </a:r>
          </a:p>
        </p:txBody>
      </p:sp>
      <p:pic>
        <p:nvPicPr>
          <p:cNvPr id="95235" name="Picture 1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500175"/>
            <a:ext cx="9143999" cy="535782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>
                <a:solidFill>
                  <a:srgbClr val="FFFF00"/>
                </a:solidFill>
                <a:latin typeface="Arial" pitchFamily="34" charset="0"/>
              </a:rPr>
              <a:t>THE PATIENT’S PROBLEM LIST</a:t>
            </a:r>
            <a:br>
              <a:rPr lang="nl-NL" sz="3200" dirty="0" smtClean="0">
                <a:solidFill>
                  <a:srgbClr val="FFFF00"/>
                </a:solidFill>
                <a:latin typeface="Arial" pitchFamily="34" charset="0"/>
              </a:rPr>
            </a:br>
            <a:r>
              <a:rPr lang="nl-NL" sz="1800" dirty="0" smtClean="0">
                <a:solidFill>
                  <a:srgbClr val="FFFF00"/>
                </a:solidFill>
                <a:latin typeface="Arial" pitchFamily="34" charset="0"/>
              </a:rPr>
              <a:t>(8 episodes of care that are considered important; see Glossary: problem list)</a:t>
            </a:r>
            <a:endParaRPr lang="nl-NL" sz="3200" dirty="0" smtClean="0">
              <a:solidFill>
                <a:srgbClr val="FFFF00"/>
              </a:solidFill>
              <a:latin typeface="Arial" pitchFamily="34" charset="0"/>
            </a:endParaRPr>
          </a:p>
        </p:txBody>
      </p:sp>
      <p:pic>
        <p:nvPicPr>
          <p:cNvPr id="9625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42976" y="1428736"/>
            <a:ext cx="8001024" cy="5429264"/>
          </a:xfrm>
          <a:noFill/>
        </p:spPr>
      </p:pic>
      <p:sp>
        <p:nvSpPr>
          <p:cNvPr id="96260" name="AutoShape 7"/>
          <p:cNvSpPr>
            <a:spLocks noChangeArrowheads="1"/>
          </p:cNvSpPr>
          <p:nvPr/>
        </p:nvSpPr>
        <p:spPr bwMode="auto">
          <a:xfrm>
            <a:off x="0" y="2639525"/>
            <a:ext cx="1214413" cy="550247"/>
          </a:xfrm>
          <a:prstGeom prst="rightArrow">
            <a:avLst>
              <a:gd name="adj1" fmla="val 50000"/>
              <a:gd name="adj2" fmla="val 165104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5"/>
          <p:cNvSpPr>
            <a:spLocks noGrp="1" noChangeArrowheads="1"/>
          </p:cNvSpPr>
          <p:nvPr>
            <p:ph type="title"/>
          </p:nvPr>
        </p:nvSpPr>
        <p:spPr>
          <a:xfrm>
            <a:off x="-2830017" y="274638"/>
            <a:ext cx="14225793" cy="1143000"/>
          </a:xfrm>
        </p:spPr>
        <p:txBody>
          <a:bodyPr/>
          <a:lstStyle/>
          <a:p>
            <a:r>
              <a:rPr lang="nl-NL" sz="3600" dirty="0" smtClean="0">
                <a:solidFill>
                  <a:srgbClr val="FFFF00"/>
                </a:solidFill>
                <a:latin typeface="Arial" pitchFamily="34" charset="0"/>
              </a:rPr>
              <a:t>THE PATIENT’S EPISODE LIST</a:t>
            </a:r>
            <a:br>
              <a:rPr lang="nl-NL" sz="3600" dirty="0" smtClean="0">
                <a:solidFill>
                  <a:srgbClr val="FFFF00"/>
                </a:solidFill>
                <a:latin typeface="Arial" pitchFamily="34" charset="0"/>
              </a:rPr>
            </a:br>
            <a:r>
              <a:rPr lang="nl-NL" sz="2000" dirty="0" smtClean="0">
                <a:solidFill>
                  <a:srgbClr val="FFFF00"/>
                </a:solidFill>
                <a:latin typeface="Arial" pitchFamily="34" charset="0"/>
              </a:rPr>
              <a:t>(the patient’s full episode list contains 21 episodes of care</a:t>
            </a:r>
            <a:r>
              <a:rPr lang="nl-NL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)</a:t>
            </a:r>
            <a:endParaRPr lang="nl-NL" sz="36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</p:txBody>
      </p:sp>
      <p:pic>
        <p:nvPicPr>
          <p:cNvPr id="9728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500174"/>
            <a:ext cx="9144000" cy="53578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dirty="0" smtClean="0">
                <a:solidFill>
                  <a:srgbClr val="FFFF00"/>
                </a:solidFill>
                <a:latin typeface="Arial" pitchFamily="34" charset="0"/>
              </a:rPr>
              <a:t>THE PATIENT’S MEDICATION LIST</a:t>
            </a:r>
            <a:br>
              <a:rPr lang="nl-NL" sz="3600" dirty="0" smtClean="0">
                <a:solidFill>
                  <a:srgbClr val="FFFF00"/>
                </a:solidFill>
                <a:latin typeface="Arial" pitchFamily="34" charset="0"/>
              </a:rPr>
            </a:br>
            <a:r>
              <a:rPr lang="nl-NL" sz="2000" dirty="0" smtClean="0">
                <a:solidFill>
                  <a:srgbClr val="FFFF00"/>
                </a:solidFill>
                <a:latin typeface="Arial" pitchFamily="34" charset="0"/>
              </a:rPr>
              <a:t>(this patient has had 111 prescriptions for 12 drugs)</a:t>
            </a:r>
            <a:endParaRPr lang="nl-NL" sz="3600" dirty="0" smtClean="0">
              <a:solidFill>
                <a:srgbClr val="FFFF00"/>
              </a:solidFill>
              <a:latin typeface="Arial" pitchFamily="34" charset="0"/>
            </a:endParaRPr>
          </a:p>
        </p:txBody>
      </p:sp>
      <p:pic>
        <p:nvPicPr>
          <p:cNvPr id="9830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500175"/>
            <a:ext cx="9144000" cy="53578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dirty="0" smtClean="0">
                <a:solidFill>
                  <a:srgbClr val="FFFF00"/>
                </a:solidFill>
                <a:latin typeface="Arial" pitchFamily="34" charset="0"/>
              </a:rPr>
              <a:t>THE PATIENT’S TEST RESULTS</a:t>
            </a:r>
            <a:br>
              <a:rPr lang="nl-NL" sz="3600" dirty="0" smtClean="0">
                <a:solidFill>
                  <a:srgbClr val="FFFF00"/>
                </a:solidFill>
                <a:latin typeface="Arial" pitchFamily="34" charset="0"/>
              </a:rPr>
            </a:br>
            <a:r>
              <a:rPr lang="nl-NL" sz="2000" dirty="0" smtClean="0">
                <a:solidFill>
                  <a:srgbClr val="FFFF00"/>
                </a:solidFill>
                <a:latin typeface="Arial" pitchFamily="34" charset="0"/>
              </a:rPr>
              <a:t>(this patient has had 42 measurements in 11 test types)</a:t>
            </a:r>
            <a:endParaRPr lang="nl-NL" sz="3600" dirty="0" smtClean="0">
              <a:solidFill>
                <a:srgbClr val="FFFF00"/>
              </a:solidFill>
              <a:latin typeface="Arial" pitchFamily="34" charset="0"/>
            </a:endParaRPr>
          </a:p>
        </p:txBody>
      </p:sp>
      <p:pic>
        <p:nvPicPr>
          <p:cNvPr id="9933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500174"/>
            <a:ext cx="9144000" cy="535782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sz="3200" dirty="0" smtClean="0">
                <a:solidFill>
                  <a:srgbClr val="FFFF00"/>
                </a:solidFill>
                <a:latin typeface="Arial" pitchFamily="34" charset="0"/>
              </a:rPr>
              <a:t>SUMMARY OF THIS PATIENT’S UTILIZATION OF FP CARE SINCE 1989</a:t>
            </a:r>
          </a:p>
        </p:txBody>
      </p:sp>
      <p:pic>
        <p:nvPicPr>
          <p:cNvPr id="10035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428737"/>
            <a:ext cx="9143999" cy="5429264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78</Words>
  <Application>Microsoft Office PowerPoint</Application>
  <PresentationFormat>On-screen Show (4:3)</PresentationFormat>
  <Paragraphs>11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SELECTING A PATIENT.. (Mr. K.R.F.Bakerpraat, born 19-05-1926; real patient, name/address changed, date of birth changed (without changing age) </vt:lpstr>
      <vt:lpstr>THE PATIENT’S PROBLEM LIST (8 episodes of care that are considered important; see Glossary: problem list)</vt:lpstr>
      <vt:lpstr>THE PATIENT’S EPISODE LIST (the patient’s full episode list contains 21 episodes of care)</vt:lpstr>
      <vt:lpstr>THE PATIENT’S MEDICATION LIST (this patient has had 111 prescriptions for 12 drugs)</vt:lpstr>
      <vt:lpstr>THE PATIENT’S TEST RESULTS (this patient has had 42 measurements in 11 test types)</vt:lpstr>
      <vt:lpstr>SUMMARY OF THIS PATIENT’S UTILIZATION OF FP CARE SINCE 1989</vt:lpstr>
      <vt:lpstr>THE FP NOW BROWSES ALL SUB-ENCOUNTERS FOR THE EPISODE OF CARE K86, UNCOMPLICATED HYPERTENSION, AND SELECTS THE ENCOUNTER DATED NOV 24, 2003</vt:lpstr>
      <vt:lpstr>..AND CHECKS ALL MEDICATION PRESCIBED IN THAT EPISODE OF CARE..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clinic computer</dc:creator>
  <cp:lastModifiedBy>clinic computer</cp:lastModifiedBy>
  <cp:revision>123</cp:revision>
  <dcterms:created xsi:type="dcterms:W3CDTF">2013-10-16T07:56:41Z</dcterms:created>
  <dcterms:modified xsi:type="dcterms:W3CDTF">2013-11-16T19:23:13Z</dcterms:modified>
</cp:coreProperties>
</file>