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95" r:id="rId2"/>
    <p:sldId id="256" r:id="rId3"/>
    <p:sldId id="257" r:id="rId4"/>
    <p:sldId id="268" r:id="rId5"/>
    <p:sldId id="284" r:id="rId6"/>
    <p:sldId id="258" r:id="rId7"/>
    <p:sldId id="292" r:id="rId8"/>
    <p:sldId id="269" r:id="rId9"/>
    <p:sldId id="270" r:id="rId10"/>
    <p:sldId id="271" r:id="rId11"/>
    <p:sldId id="272" r:id="rId12"/>
    <p:sldId id="273" r:id="rId13"/>
    <p:sldId id="274" r:id="rId14"/>
    <p:sldId id="262" r:id="rId15"/>
    <p:sldId id="263" r:id="rId16"/>
    <p:sldId id="264" r:id="rId17"/>
    <p:sldId id="275" r:id="rId18"/>
    <p:sldId id="265" r:id="rId19"/>
    <p:sldId id="266" r:id="rId20"/>
    <p:sldId id="276" r:id="rId21"/>
    <p:sldId id="277" r:id="rId22"/>
    <p:sldId id="278" r:id="rId23"/>
    <p:sldId id="279" r:id="rId24"/>
    <p:sldId id="293" r:id="rId25"/>
    <p:sldId id="294" r:id="rId26"/>
    <p:sldId id="288" r:id="rId27"/>
    <p:sldId id="287" r:id="rId28"/>
    <p:sldId id="289" r:id="rId29"/>
    <p:sldId id="290" r:id="rId30"/>
    <p:sldId id="291" r:id="rId31"/>
    <p:sldId id="286" r:id="rId32"/>
    <p:sldId id="280" r:id="rId33"/>
    <p:sldId id="281" r:id="rId34"/>
    <p:sldId id="282" r:id="rId35"/>
    <p:sldId id="283" r:id="rId36"/>
    <p:sldId id="285" r:id="rId37"/>
    <p:sldId id="261"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76367" autoAdjust="0"/>
  </p:normalViewPr>
  <p:slideViewPr>
    <p:cSldViewPr>
      <p:cViewPr varScale="1">
        <p:scale>
          <a:sx n="69" d="100"/>
          <a:sy n="69" d="100"/>
        </p:scale>
        <p:origin x="-2004" y="-108"/>
      </p:cViewPr>
      <p:guideLst>
        <p:guide orient="horz" pos="2160"/>
        <p:guide pos="2880"/>
      </p:guideLst>
    </p:cSldViewPr>
  </p:slideViewPr>
  <p:outlineViewPr>
    <p:cViewPr>
      <p:scale>
        <a:sx n="33" d="100"/>
        <a:sy n="33" d="100"/>
      </p:scale>
      <p:origin x="0" y="1608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30201F0-455B-4EFE-BC4A-90ECE7C0C0E9}" type="datetimeFigureOut">
              <a:rPr lang="en-US" smtClean="0"/>
              <a:pPr/>
              <a:t>12/17/2013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DBDD4C-2D83-4A2E-A094-1F13D95E8931}" type="slidenum">
              <a:rPr lang="en-US" smtClean="0"/>
              <a:pPr/>
              <a:t>‹#›</a:t>
            </a:fld>
            <a:endParaRPr lang="en-US"/>
          </a:p>
        </p:txBody>
      </p:sp>
    </p:spTree>
    <p:extLst>
      <p:ext uri="{BB962C8B-B14F-4D97-AF65-F5344CB8AC3E}">
        <p14:creationId xmlns:p14="http://schemas.microsoft.com/office/powerpoint/2010/main" val="2275681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r>
              <a:rPr lang="en-US" sz="1200" kern="1200" dirty="0" smtClean="0">
                <a:solidFill>
                  <a:schemeClr val="tx1"/>
                </a:solidFill>
                <a:latin typeface="+mn-lt"/>
                <a:ea typeface="+mn-ea"/>
                <a:cs typeface="+mn-cs"/>
              </a:rPr>
              <a:t>Post-basic education is defined as specialized education or training beyond the RN basic education, including a master’s degree with or without certification or short course leading to certificate or certification. These categories were arrived at after thorough discussion. They were chosen over other possibilities because it was felt that the categories allow raters to discriminate among them but are not so fine that raters could not be consistent. The basic types of RN preparation were grouped in one category because this reflects the reality of the practice situation that does not usually differentiate job responsibilities by educational preparation of the RN.</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FDBDD4C-2D83-4A2E-A094-1F13D95E8931}"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CFDBDD4C-2D83-4A2E-A094-1F13D95E8931}" type="slidenum">
              <a:rPr lang="en-US" smtClean="0"/>
              <a:pPr/>
              <a:t>37</a:t>
            </a:fld>
            <a:endParaRPr lang="en-US"/>
          </a:p>
        </p:txBody>
      </p:sp>
    </p:spTree>
    <p:extLst>
      <p:ext uri="{BB962C8B-B14F-4D97-AF65-F5344CB8AC3E}">
        <p14:creationId xmlns:p14="http://schemas.microsoft.com/office/powerpoint/2010/main" val="1687349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8ABCEE48-02DF-40BE-965F-2EB40856BFFE}" type="datetime1">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E04AA9-21A0-43C7-B352-F705C9D4BC8C}"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98B3D2-88E0-4EDB-B2EF-A10FE29C2C62}" type="datetime1">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E04AA9-21A0-43C7-B352-F705C9D4BC8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3C8635-7E09-4DA7-AE51-B5DFE005CC09}" type="datetime1">
              <a:rPr lang="en-US" smtClean="0"/>
              <a:t>12/17/2013</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0CE04AA9-21A0-43C7-B352-F705C9D4BC8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04A788-CD90-4585-9B43-ED7238D76A84}" type="datetime1">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E04AA9-21A0-43C7-B352-F705C9D4BC8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7585ADD-E6E0-4EAC-9DAE-887BD8EE0A81}" type="datetime1">
              <a:rPr lang="en-US" smtClean="0"/>
              <a:t>12/17/2013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E04AA9-21A0-43C7-B352-F705C9D4BC8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A2B9A1A-EC2D-4CEB-90D6-D551CEC69B33}" type="datetime1">
              <a:rPr lang="en-US" smtClean="0"/>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E04AA9-21A0-43C7-B352-F705C9D4BC8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67C94E4-4C4D-499C-A158-250E5888BA9D}" type="datetime1">
              <a:rPr lang="en-US" smtClean="0"/>
              <a:t>12/17/2013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E04AA9-21A0-43C7-B352-F705C9D4BC8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5CC7246-4F73-454B-8C52-DC2CBDFEFDFE}" type="datetime1">
              <a:rPr lang="en-US" smtClean="0"/>
              <a:t>12/17/2013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E04AA9-21A0-43C7-B352-F705C9D4BC8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0BBE5F-4EE7-4531-ACDE-35ACB4AF0D99}" type="datetime1">
              <a:rPr lang="en-US" smtClean="0"/>
              <a:t>12/17/2013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E04AA9-21A0-43C7-B352-F705C9D4BC8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F60C13F-7215-440E-AA2E-64CB33D34D2D}" type="datetime1">
              <a:rPr lang="en-US" smtClean="0"/>
              <a:t>12/17/2013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E04AA9-21A0-43C7-B352-F705C9D4BC8C}"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25F8C687-F8E9-406B-9943-82D6B5D3AFF9}" type="datetime1">
              <a:rPr lang="en-US" smtClean="0"/>
              <a:t>12/17/2013</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0CE04AA9-21A0-43C7-B352-F705C9D4BC8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B35A36EC-FA9F-413B-844F-384F8841376F}" type="datetime1">
              <a:rPr lang="en-US" smtClean="0"/>
              <a:t>12/17/2013</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CE04AA9-21A0-43C7-B352-F705C9D4BC8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Contents.docx"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nursing.uiowa.edu/cncce/nursing-interventions-classification-overview"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nurses.ab.ca/nic/"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a-IR"/>
          </a:p>
        </p:txBody>
      </p:sp>
      <p:sp>
        <p:nvSpPr>
          <p:cNvPr id="3" name="Subtitle 2"/>
          <p:cNvSpPr>
            <a:spLocks noGrp="1"/>
          </p:cNvSpPr>
          <p:nvPr>
            <p:ph type="subTitle" idx="1"/>
          </p:nvPr>
        </p:nvSpPr>
        <p:spPr/>
        <p:txBody>
          <a:bodyPr/>
          <a:lstStyle/>
          <a:p>
            <a:endParaRPr lang="fa-IR"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1</a:t>
            </a:fld>
            <a:endParaRPr lang="en-US"/>
          </a:p>
        </p:txBody>
      </p:sp>
      <p:pic>
        <p:nvPicPr>
          <p:cNvPr id="5" name="Picture 2" descr="http://img.tebyan.net/big/1386/06/1152522256334572555415322435213146140145183.jpg"/>
          <p:cNvPicPr>
            <a:picLocks noChangeAspect="1" noChangeArrowheads="1"/>
          </p:cNvPicPr>
          <p:nvPr/>
        </p:nvPicPr>
        <p:blipFill>
          <a:blip r:embed="rId2"/>
          <a:srcRect/>
          <a:stretch>
            <a:fillRect/>
          </a:stretch>
        </p:blipFill>
        <p:spPr bwMode="auto">
          <a:xfrm>
            <a:off x="0" y="50952"/>
            <a:ext cx="9144000" cy="6807048"/>
          </a:xfrm>
          <a:prstGeom prst="rect">
            <a:avLst/>
          </a:prstGeom>
          <a:noFill/>
        </p:spPr>
      </p:pic>
    </p:spTree>
    <p:extLst>
      <p:ext uri="{BB962C8B-B14F-4D97-AF65-F5344CB8AC3E}">
        <p14:creationId xmlns:p14="http://schemas.microsoft.com/office/powerpoint/2010/main" val="32076328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a:xfrm>
            <a:off x="457200" y="1500175"/>
            <a:ext cx="8229600" cy="4900626"/>
          </a:xfrm>
        </p:spPr>
        <p:txBody>
          <a:bodyPr>
            <a:normAutofit fontScale="85000" lnSpcReduction="20000"/>
          </a:bodyPr>
          <a:lstStyle/>
          <a:p>
            <a:pPr marL="633222" lvl="0" indent="-514350">
              <a:buFont typeface="+mj-lt"/>
              <a:buAutoNum type="arabicPeriod" startAt="36"/>
            </a:pPr>
            <a:r>
              <a:rPr lang="en-US" dirty="0" smtClean="0"/>
              <a:t>Pain Management Nursing</a:t>
            </a:r>
          </a:p>
          <a:p>
            <a:pPr marL="633222" lvl="0" indent="-514350">
              <a:buFont typeface="+mj-lt"/>
              <a:buAutoNum type="arabicPeriod" startAt="36"/>
            </a:pPr>
            <a:r>
              <a:rPr lang="en-US" dirty="0" smtClean="0"/>
              <a:t>Pediatric Nursing</a:t>
            </a:r>
          </a:p>
          <a:p>
            <a:pPr marL="633222" lvl="0" indent="-514350">
              <a:buFont typeface="+mj-lt"/>
              <a:buAutoNum type="arabicPeriod" startAt="36"/>
            </a:pPr>
            <a:r>
              <a:rPr lang="en-US" dirty="0" smtClean="0"/>
              <a:t>Pediatric Oncology Nursing</a:t>
            </a:r>
          </a:p>
          <a:p>
            <a:pPr marL="633222" lvl="0" indent="-514350">
              <a:buFont typeface="+mj-lt"/>
              <a:buAutoNum type="arabicPeriod" startAt="36"/>
            </a:pPr>
            <a:r>
              <a:rPr lang="en-US" dirty="0" err="1" smtClean="0"/>
              <a:t>Perioperative</a:t>
            </a:r>
            <a:r>
              <a:rPr lang="en-US" dirty="0" smtClean="0"/>
              <a:t> Nursing</a:t>
            </a:r>
          </a:p>
          <a:p>
            <a:pPr marL="633222" lvl="0" indent="-514350">
              <a:buFont typeface="+mj-lt"/>
              <a:buAutoNum type="arabicPeriod" startAt="36"/>
            </a:pPr>
            <a:r>
              <a:rPr lang="en-US" dirty="0" smtClean="0"/>
              <a:t>Plastic Surgery Nursing</a:t>
            </a:r>
          </a:p>
          <a:p>
            <a:pPr marL="633222" lvl="0" indent="-514350">
              <a:buFont typeface="+mj-lt"/>
              <a:buAutoNum type="arabicPeriod" startAt="36"/>
            </a:pPr>
            <a:r>
              <a:rPr lang="en-US" dirty="0" smtClean="0"/>
              <a:t>Psychiatric/Mental Health Nursing</a:t>
            </a:r>
          </a:p>
          <a:p>
            <a:pPr marL="633222" lvl="0" indent="-514350">
              <a:buFont typeface="+mj-lt"/>
              <a:buAutoNum type="arabicPeriod" startAt="36"/>
            </a:pPr>
            <a:r>
              <a:rPr lang="en-US" dirty="0" smtClean="0"/>
              <a:t>Radiological Nursing</a:t>
            </a:r>
          </a:p>
          <a:p>
            <a:pPr marL="633222" lvl="0" indent="-514350">
              <a:buFont typeface="+mj-lt"/>
              <a:buAutoNum type="arabicPeriod" startAt="36"/>
            </a:pPr>
            <a:r>
              <a:rPr lang="en-US" dirty="0" smtClean="0"/>
              <a:t>Rehabilitation Nursing</a:t>
            </a:r>
          </a:p>
          <a:p>
            <a:pPr marL="633222" lvl="0" indent="-514350">
              <a:buFont typeface="+mj-lt"/>
              <a:buAutoNum type="arabicPeriod" startAt="36"/>
            </a:pPr>
            <a:r>
              <a:rPr lang="en-US" dirty="0" smtClean="0"/>
              <a:t>School Nursing</a:t>
            </a:r>
          </a:p>
          <a:p>
            <a:pPr marL="633222" lvl="0" indent="-514350">
              <a:buFont typeface="+mj-lt"/>
              <a:buAutoNum type="arabicPeriod" startAt="36"/>
            </a:pPr>
            <a:r>
              <a:rPr lang="en-US" dirty="0" smtClean="0"/>
              <a:t>Spinal Cord Injury Nursing</a:t>
            </a:r>
          </a:p>
          <a:p>
            <a:pPr marL="633222" lvl="0" indent="-514350">
              <a:buFont typeface="+mj-lt"/>
              <a:buAutoNum type="arabicPeriod" startAt="36"/>
            </a:pPr>
            <a:r>
              <a:rPr lang="en-US" dirty="0" smtClean="0"/>
              <a:t>Transplant Nursing</a:t>
            </a:r>
          </a:p>
          <a:p>
            <a:pPr marL="633222" lvl="0" indent="-514350">
              <a:buFont typeface="+mj-lt"/>
              <a:buAutoNum type="arabicPeriod" startAt="36"/>
            </a:pPr>
            <a:r>
              <a:rPr lang="en-US" dirty="0" smtClean="0"/>
              <a:t>Urologic Nursing</a:t>
            </a:r>
          </a:p>
          <a:p>
            <a:pPr marL="633222" lvl="0" indent="-514350">
              <a:buFont typeface="+mj-lt"/>
              <a:buAutoNum type="arabicPeriod" startAt="36"/>
            </a:pPr>
            <a:r>
              <a:rPr lang="en-US" dirty="0" smtClean="0"/>
              <a:t>Vascular Nursing</a:t>
            </a:r>
          </a:p>
          <a:p>
            <a:pPr marL="633222" lvl="0" indent="-514350">
              <a:buFont typeface="+mj-lt"/>
              <a:buAutoNum type="arabicPeriod" startAt="36"/>
            </a:pPr>
            <a:r>
              <a:rPr lang="en-US" dirty="0" smtClean="0"/>
              <a:t>Women’s Health Nursing(3).</a:t>
            </a:r>
          </a:p>
          <a:p>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836696"/>
          </a:xfrm>
        </p:spPr>
        <p:txBody>
          <a:bodyPr>
            <a:normAutofit fontScale="90000"/>
          </a:bodyPr>
          <a:lstStyle/>
          <a:p>
            <a:r>
              <a:rPr lang="en-US" dirty="0" smtClean="0"/>
              <a:t>1. Ambulatory Nursing</a:t>
            </a:r>
            <a:br>
              <a:rPr lang="en-US" dirty="0" smtClean="0"/>
            </a:br>
            <a:endParaRPr lang="en-US" dirty="0"/>
          </a:p>
        </p:txBody>
      </p:sp>
      <p:sp>
        <p:nvSpPr>
          <p:cNvPr id="3" name="Content Placeholder 2"/>
          <p:cNvSpPr>
            <a:spLocks noGrp="1"/>
          </p:cNvSpPr>
          <p:nvPr>
            <p:ph idx="1"/>
          </p:nvPr>
        </p:nvSpPr>
        <p:spPr>
          <a:xfrm>
            <a:off x="457200" y="1357298"/>
            <a:ext cx="8229600" cy="5043503"/>
          </a:xfrm>
        </p:spPr>
        <p:txBody>
          <a:bodyPr>
            <a:normAutofit fontScale="77500" lnSpcReduction="20000"/>
          </a:bodyPr>
          <a:lstStyle/>
          <a:p>
            <a:pPr algn="r" rtl="1">
              <a:buFont typeface="Arial" pitchFamily="34" charset="0"/>
              <a:buChar char="•"/>
            </a:pPr>
            <a:r>
              <a:rPr lang="fa-IR" dirty="0" smtClean="0">
                <a:cs typeface="B Mitra" pitchFamily="2" charset="-78"/>
              </a:rPr>
              <a:t>برای هرمداخله، فعالیتها بطورمنطقی از اولین فعالیتی که پرستار باید انجام دهد تا آخرین آنها ردیف شده اند.</a:t>
            </a:r>
            <a:endParaRPr lang="en-US" dirty="0" smtClean="0"/>
          </a:p>
          <a:p>
            <a:pPr lvl="0">
              <a:buFont typeface="Arial" pitchFamily="34" charset="0"/>
              <a:buChar char="•"/>
            </a:pPr>
            <a:r>
              <a:rPr lang="en-US" dirty="0" smtClean="0"/>
              <a:t>Anxiety Reduction</a:t>
            </a:r>
          </a:p>
          <a:p>
            <a:pPr lvl="0">
              <a:buFont typeface="Arial" pitchFamily="34" charset="0"/>
              <a:buChar char="•"/>
            </a:pPr>
            <a:r>
              <a:rPr lang="en-US" dirty="0" smtClean="0"/>
              <a:t>Bedside Laboratory Testing</a:t>
            </a:r>
          </a:p>
          <a:p>
            <a:pPr lvl="0">
              <a:buFont typeface="Arial" pitchFamily="34" charset="0"/>
              <a:buChar char="•"/>
            </a:pPr>
            <a:r>
              <a:rPr lang="en-US" dirty="0" smtClean="0"/>
              <a:t>Behavior Modification</a:t>
            </a:r>
          </a:p>
          <a:p>
            <a:pPr lvl="0">
              <a:buFont typeface="Arial" pitchFamily="34" charset="0"/>
              <a:buChar char="•"/>
            </a:pPr>
            <a:r>
              <a:rPr lang="en-US" dirty="0" smtClean="0"/>
              <a:t>Capillary Blood Sample</a:t>
            </a:r>
          </a:p>
          <a:p>
            <a:pPr lvl="0">
              <a:buFont typeface="Arial" pitchFamily="34" charset="0"/>
              <a:buChar char="•"/>
            </a:pPr>
            <a:r>
              <a:rPr lang="en-US" dirty="0" smtClean="0"/>
              <a:t>Coping Enhancement</a:t>
            </a:r>
          </a:p>
          <a:p>
            <a:pPr lvl="0">
              <a:buFont typeface="Arial" pitchFamily="34" charset="0"/>
              <a:buChar char="•"/>
            </a:pPr>
            <a:r>
              <a:rPr lang="en-US" dirty="0" smtClean="0"/>
              <a:t>Decision-Making Support</a:t>
            </a:r>
          </a:p>
          <a:p>
            <a:pPr lvl="0">
              <a:buFont typeface="Arial" pitchFamily="34" charset="0"/>
              <a:buChar char="•"/>
            </a:pPr>
            <a:r>
              <a:rPr lang="en-US" dirty="0" smtClean="0"/>
              <a:t>Delegation</a:t>
            </a:r>
          </a:p>
          <a:p>
            <a:pPr lvl="0">
              <a:buFont typeface="Arial" pitchFamily="34" charset="0"/>
              <a:buChar char="•"/>
            </a:pPr>
            <a:r>
              <a:rPr lang="en-US" dirty="0" smtClean="0"/>
              <a:t>Documentation</a:t>
            </a:r>
          </a:p>
          <a:p>
            <a:pPr lvl="0">
              <a:buFont typeface="Arial" pitchFamily="34" charset="0"/>
              <a:buChar char="•"/>
            </a:pPr>
            <a:r>
              <a:rPr lang="en-US" dirty="0" smtClean="0"/>
              <a:t>Emotional Support</a:t>
            </a:r>
          </a:p>
          <a:p>
            <a:pPr lvl="0">
              <a:buFont typeface="Arial" pitchFamily="34" charset="0"/>
              <a:buChar char="•"/>
            </a:pPr>
            <a:r>
              <a:rPr lang="en-US" dirty="0" smtClean="0"/>
              <a:t>Examination Assistance</a:t>
            </a:r>
          </a:p>
          <a:p>
            <a:pPr lvl="0">
              <a:buFont typeface="Arial" pitchFamily="34" charset="0"/>
              <a:buChar char="•"/>
            </a:pPr>
            <a:r>
              <a:rPr lang="en-US" dirty="0" smtClean="0"/>
              <a:t>Health Education</a:t>
            </a:r>
          </a:p>
          <a:p>
            <a:pPr lvl="0">
              <a:buFont typeface="Arial" pitchFamily="34" charset="0"/>
              <a:buChar char="•"/>
            </a:pPr>
            <a:r>
              <a:rPr lang="en-US" dirty="0" smtClean="0"/>
              <a:t>Health Literacy Enhancement</a:t>
            </a:r>
          </a:p>
          <a:p>
            <a:pPr lvl="0">
              <a:buFont typeface="Arial" pitchFamily="34" charset="0"/>
              <a:buChar char="•"/>
            </a:pPr>
            <a:r>
              <a:rPr lang="en-US" dirty="0" smtClean="0"/>
              <a:t>Health Screening</a:t>
            </a:r>
          </a:p>
          <a:p>
            <a:pPr>
              <a:buFont typeface="Arial" pitchFamily="34" charset="0"/>
              <a:buChar char="•"/>
            </a:pPr>
            <a:r>
              <a:rPr lang="en-US" dirty="0" smtClean="0"/>
              <a:t>Health System Guidance</a:t>
            </a:r>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p:txBody>
          <a:bodyPr>
            <a:normAutofit fontScale="85000" lnSpcReduction="20000"/>
          </a:bodyPr>
          <a:lstStyle/>
          <a:p>
            <a:pPr lvl="0">
              <a:buFont typeface="Arial" pitchFamily="34" charset="0"/>
              <a:buChar char="•"/>
            </a:pPr>
            <a:r>
              <a:rPr lang="en-US" dirty="0" smtClean="0"/>
              <a:t>Immunization/Vaccination Management</a:t>
            </a:r>
          </a:p>
          <a:p>
            <a:pPr lvl="0">
              <a:buFont typeface="Arial" pitchFamily="34" charset="0"/>
              <a:buChar char="•"/>
            </a:pPr>
            <a:r>
              <a:rPr lang="en-US" dirty="0" smtClean="0"/>
              <a:t>Medication Administration: </a:t>
            </a:r>
            <a:r>
              <a:rPr lang="en-US" dirty="0" err="1" smtClean="0"/>
              <a:t>Intradermal</a:t>
            </a:r>
            <a:endParaRPr lang="en-US" dirty="0" smtClean="0"/>
          </a:p>
          <a:p>
            <a:pPr lvl="0">
              <a:buFont typeface="Arial" pitchFamily="34" charset="0"/>
              <a:buChar char="•"/>
            </a:pPr>
            <a:r>
              <a:rPr lang="en-US" dirty="0" smtClean="0"/>
              <a:t>Medication Administration: Intramuscular (IM)</a:t>
            </a:r>
          </a:p>
          <a:p>
            <a:pPr lvl="0">
              <a:buFont typeface="Arial" pitchFamily="34" charset="0"/>
              <a:buChar char="•"/>
            </a:pPr>
            <a:r>
              <a:rPr lang="en-US" dirty="0" smtClean="0"/>
              <a:t>Medication Administration: Intravenous (IV)</a:t>
            </a:r>
          </a:p>
          <a:p>
            <a:pPr lvl="0">
              <a:buFont typeface="Arial" pitchFamily="34" charset="0"/>
              <a:buChar char="•"/>
            </a:pPr>
            <a:r>
              <a:rPr lang="en-US" dirty="0" smtClean="0"/>
              <a:t>Medication Administration: Oral</a:t>
            </a:r>
          </a:p>
          <a:p>
            <a:pPr lvl="0">
              <a:buFont typeface="Arial" pitchFamily="34" charset="0"/>
              <a:buChar char="•"/>
            </a:pPr>
            <a:r>
              <a:rPr lang="en-US" dirty="0" smtClean="0"/>
              <a:t>Medication Management</a:t>
            </a:r>
          </a:p>
          <a:p>
            <a:pPr lvl="0">
              <a:buFont typeface="Arial" pitchFamily="34" charset="0"/>
              <a:buChar char="•"/>
            </a:pPr>
            <a:r>
              <a:rPr lang="en-US" dirty="0" smtClean="0"/>
              <a:t>Medication Prescribing</a:t>
            </a:r>
          </a:p>
          <a:p>
            <a:pPr lvl="0">
              <a:buFont typeface="Arial" pitchFamily="34" charset="0"/>
              <a:buChar char="•"/>
            </a:pPr>
            <a:r>
              <a:rPr lang="en-US" dirty="0" smtClean="0"/>
              <a:t>Nutritional Counseling</a:t>
            </a:r>
          </a:p>
          <a:p>
            <a:pPr lvl="0">
              <a:buFont typeface="Arial" pitchFamily="34" charset="0"/>
              <a:buChar char="•"/>
            </a:pPr>
            <a:r>
              <a:rPr lang="en-US" dirty="0" smtClean="0"/>
              <a:t>Physician Support</a:t>
            </a:r>
          </a:p>
          <a:p>
            <a:pPr lvl="0">
              <a:buFont typeface="Arial" pitchFamily="34" charset="0"/>
              <a:buChar char="•"/>
            </a:pPr>
            <a:r>
              <a:rPr lang="en-US" dirty="0" smtClean="0"/>
              <a:t>Prescribing: Diagnostic Testing</a:t>
            </a:r>
          </a:p>
          <a:p>
            <a:pPr lvl="0">
              <a:buFont typeface="Arial" pitchFamily="34" charset="0"/>
              <a:buChar char="•"/>
            </a:pPr>
            <a:r>
              <a:rPr lang="en-US" dirty="0" smtClean="0"/>
              <a:t>Prescribing: Non-Pharmacologic Treatment</a:t>
            </a:r>
          </a:p>
          <a:p>
            <a:pPr lvl="0">
              <a:buFont typeface="Arial" pitchFamily="34" charset="0"/>
              <a:buChar char="•"/>
            </a:pPr>
            <a:r>
              <a:rPr lang="en-US" dirty="0" smtClean="0"/>
              <a:t>Referral</a:t>
            </a:r>
          </a:p>
          <a:p>
            <a:pPr lvl="0">
              <a:buFont typeface="Arial" pitchFamily="34" charset="0"/>
              <a:buChar char="•"/>
            </a:pPr>
            <a:r>
              <a:rPr lang="en-US" dirty="0" smtClean="0"/>
              <a:t>Risk Identification</a:t>
            </a:r>
          </a:p>
          <a:p>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a:xfrm>
            <a:off x="457200" y="1428737"/>
            <a:ext cx="8229600" cy="4972064"/>
          </a:xfrm>
        </p:spPr>
        <p:txBody>
          <a:bodyPr>
            <a:normAutofit lnSpcReduction="10000"/>
          </a:bodyPr>
          <a:lstStyle/>
          <a:p>
            <a:pPr lvl="0">
              <a:buFont typeface="Arial" pitchFamily="34" charset="0"/>
              <a:buChar char="•"/>
            </a:pPr>
            <a:r>
              <a:rPr lang="en-US" dirty="0" smtClean="0"/>
              <a:t>Staff Supervision</a:t>
            </a:r>
          </a:p>
          <a:p>
            <a:pPr lvl="0">
              <a:buFont typeface="Arial" pitchFamily="34" charset="0"/>
              <a:buChar char="•"/>
            </a:pPr>
            <a:r>
              <a:rPr lang="en-US" dirty="0" smtClean="0"/>
              <a:t>Teaching: Disease Process</a:t>
            </a:r>
          </a:p>
          <a:p>
            <a:pPr lvl="0">
              <a:buFont typeface="Arial" pitchFamily="34" charset="0"/>
              <a:buChar char="•"/>
            </a:pPr>
            <a:r>
              <a:rPr lang="en-US" dirty="0" smtClean="0"/>
              <a:t>Teaching: Individual</a:t>
            </a:r>
          </a:p>
          <a:p>
            <a:pPr lvl="0">
              <a:buFont typeface="Arial" pitchFamily="34" charset="0"/>
              <a:buChar char="•"/>
            </a:pPr>
            <a:r>
              <a:rPr lang="en-US" dirty="0" smtClean="0"/>
              <a:t>Teaching: Prescribed Diet</a:t>
            </a:r>
          </a:p>
          <a:p>
            <a:pPr lvl="0">
              <a:buFont typeface="Arial" pitchFamily="34" charset="0"/>
              <a:buChar char="•"/>
            </a:pPr>
            <a:r>
              <a:rPr lang="en-US" dirty="0" smtClean="0"/>
              <a:t>Teaching: Prescribed Medication</a:t>
            </a:r>
          </a:p>
          <a:p>
            <a:pPr lvl="0">
              <a:buFont typeface="Arial" pitchFamily="34" charset="0"/>
              <a:buChar char="•"/>
            </a:pPr>
            <a:r>
              <a:rPr lang="en-US" dirty="0" smtClean="0"/>
              <a:t>Teaching: Procedure/Treatment</a:t>
            </a:r>
          </a:p>
          <a:p>
            <a:pPr lvl="0">
              <a:buFont typeface="Arial" pitchFamily="34" charset="0"/>
              <a:buChar char="•"/>
            </a:pPr>
            <a:r>
              <a:rPr lang="en-US" dirty="0" smtClean="0"/>
              <a:t>Telephone Follow-Up</a:t>
            </a:r>
          </a:p>
          <a:p>
            <a:pPr lvl="0">
              <a:buFont typeface="Arial" pitchFamily="34" charset="0"/>
              <a:buChar char="•"/>
            </a:pPr>
            <a:r>
              <a:rPr lang="en-US" dirty="0" smtClean="0"/>
              <a:t>Transport: </a:t>
            </a:r>
            <a:r>
              <a:rPr lang="en-US" dirty="0" err="1" smtClean="0"/>
              <a:t>Interfacility</a:t>
            </a:r>
            <a:endParaRPr lang="en-US" dirty="0" smtClean="0"/>
          </a:p>
          <a:p>
            <a:pPr lvl="0">
              <a:buFont typeface="Arial" pitchFamily="34" charset="0"/>
              <a:buChar char="•"/>
            </a:pPr>
            <a:r>
              <a:rPr lang="en-US" dirty="0" smtClean="0"/>
              <a:t>Triage: Emergency Center</a:t>
            </a:r>
          </a:p>
          <a:p>
            <a:pPr lvl="0">
              <a:buFont typeface="Arial" pitchFamily="34" charset="0"/>
              <a:buChar char="•"/>
            </a:pPr>
            <a:r>
              <a:rPr lang="en-US" dirty="0" smtClean="0"/>
              <a:t>Triage: Telephone</a:t>
            </a:r>
          </a:p>
          <a:p>
            <a:pPr lvl="0">
              <a:buFont typeface="Arial" pitchFamily="34" charset="0"/>
              <a:buChar char="•"/>
            </a:pPr>
            <a:r>
              <a:rPr lang="en-US" dirty="0" smtClean="0"/>
              <a:t>Vital Signs Monitoring(3).</a:t>
            </a:r>
          </a:p>
          <a:p>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2400" dirty="0" smtClean="0">
                <a:cs typeface="B Mitra" pitchFamily="2" charset="-78"/>
              </a:rPr>
              <a:t>مداخلات </a:t>
            </a:r>
            <a:r>
              <a:rPr lang="en-US" sz="2400" dirty="0" smtClean="0">
                <a:cs typeface="B Mitra" pitchFamily="2" charset="-78"/>
              </a:rPr>
              <a:t>NIC</a:t>
            </a:r>
            <a:r>
              <a:rPr lang="fa-IR" sz="2400" dirty="0" smtClean="0">
                <a:cs typeface="B Mitra" pitchFamily="2" charset="-78"/>
              </a:rPr>
              <a:t> شامل داده های فیزیولوژیکی (برای مثال: شاخص های اسید-باز) و داده های روانی اجتماعی(برای مثال :کاهش اضطراب) می باشد.</a:t>
            </a:r>
          </a:p>
          <a:p>
            <a:pPr algn="r" rtl="1"/>
            <a:r>
              <a:rPr lang="fa-IR" sz="2400" dirty="0" smtClean="0">
                <a:cs typeface="B Mitra" pitchFamily="2" charset="-78"/>
              </a:rPr>
              <a:t>مداخلات شامل درمان ناخوشی ها(برای مثال مدیریت قندخون بالا)، پیشگیری از بیماری و ناخوشی(برای مثال جلوگیری از سقوط)، و پیشرفت سلامتی (برای مثال : پیشرفت ورزش)  می باشد(1).</a:t>
            </a:r>
          </a:p>
        </p:txBody>
      </p:sp>
      <p:sp>
        <p:nvSpPr>
          <p:cNvPr id="4" name="Slide Number Placeholder 3"/>
          <p:cNvSpPr>
            <a:spLocks noGrp="1"/>
          </p:cNvSpPr>
          <p:nvPr>
            <p:ph type="sldNum" sz="quarter" idx="12"/>
          </p:nvPr>
        </p:nvSpPr>
        <p:spPr/>
        <p:txBody>
          <a:bodyPr/>
          <a:lstStyle/>
          <a:p>
            <a:fld id="{0CE04AA9-21A0-43C7-B352-F705C9D4BC8C}"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143116"/>
            <a:ext cx="8229600" cy="4257684"/>
          </a:xfrm>
        </p:spPr>
        <p:txBody>
          <a:bodyPr>
            <a:normAutofit/>
          </a:bodyPr>
          <a:lstStyle/>
          <a:p>
            <a:pPr algn="r" rtl="1"/>
            <a:r>
              <a:rPr lang="fa-IR" sz="2800" dirty="0" smtClean="0">
                <a:cs typeface="B Mitra" pitchFamily="2" charset="-78"/>
              </a:rPr>
              <a:t>در ششمین ویرایش </a:t>
            </a:r>
            <a:r>
              <a:rPr lang="en-US" sz="2800" dirty="0" smtClean="0">
                <a:cs typeface="B Mitra" pitchFamily="2" charset="-78"/>
              </a:rPr>
              <a:t>NIC</a:t>
            </a:r>
            <a:r>
              <a:rPr lang="fa-IR" sz="2800" dirty="0" smtClean="0">
                <a:cs typeface="B Mitra" pitchFamily="2" charset="-78"/>
              </a:rPr>
              <a:t>، 554 مداخله و حدود 13000فعالیت عنوان شده اند.</a:t>
            </a:r>
          </a:p>
          <a:p>
            <a:pPr algn="r" rtl="1"/>
            <a:r>
              <a:rPr lang="fa-IR" sz="2800" dirty="0" smtClean="0">
                <a:cs typeface="B Mitra" pitchFamily="2" charset="-78"/>
              </a:rPr>
              <a:t>مداخلات موجود در این ویرایش، دارای عنوان(</a:t>
            </a:r>
            <a:r>
              <a:rPr lang="en-US" sz="2800" dirty="0" err="1" smtClean="0">
                <a:cs typeface="B Mitra" pitchFamily="2" charset="-78"/>
              </a:rPr>
              <a:t>Lable</a:t>
            </a:r>
            <a:r>
              <a:rPr lang="fa-IR" sz="2800" dirty="0" smtClean="0">
                <a:cs typeface="B Mitra" pitchFamily="2" charset="-78"/>
              </a:rPr>
              <a:t>) و تعاریفی هستند.</a:t>
            </a:r>
          </a:p>
          <a:p>
            <a:pPr algn="r" rtl="1"/>
            <a:r>
              <a:rPr lang="fa-IR" sz="2800" dirty="0" smtClean="0">
                <a:cs typeface="B Mitra" pitchFamily="2" charset="-78"/>
              </a:rPr>
              <a:t>ارائه دهنده یک خدمت از یک لیستی که تقریباًدارای 10 تا 30 فعالیت برای هرمداخله است؛ یک فعالیت را در مورد بیماران انتخاب می کند و اگر مایل باشد می تواند فعالیتهای جدیدتری در مورد یک مداخله خاص را اضافه نماید.</a:t>
            </a:r>
          </a:p>
          <a:p>
            <a:pPr algn="r" rtl="1">
              <a:buFont typeface="Wingdings" pitchFamily="2" charset="2"/>
              <a:buChar char="v"/>
            </a:pPr>
            <a:r>
              <a:rPr lang="fa-IR" sz="2800" dirty="0" smtClean="0">
                <a:cs typeface="B Mitra" pitchFamily="2" charset="-78"/>
              </a:rPr>
              <a:t>نکته: کلیه ی اصلاحات یا فعالیتهای اضافی می بایست متناسب با تعریف مداخله باشند(1).</a:t>
            </a:r>
          </a:p>
          <a:p>
            <a:pPr algn="r" rtl="1">
              <a:buNone/>
            </a:pPr>
            <a:r>
              <a:rPr lang="fa-IR" sz="2800" dirty="0" smtClean="0">
                <a:cs typeface="B Mitra" pitchFamily="2" charset="-78"/>
              </a:rPr>
              <a:t> </a:t>
            </a:r>
            <a:endParaRPr lang="en-US" sz="2800" dirty="0">
              <a:cs typeface="B Mitra" pitchFamily="2" charset="-78"/>
            </a:endParaRPr>
          </a:p>
        </p:txBody>
      </p:sp>
      <p:sp>
        <p:nvSpPr>
          <p:cNvPr id="4" name="Slide Number Placeholder 3"/>
          <p:cNvSpPr>
            <a:spLocks noGrp="1"/>
          </p:cNvSpPr>
          <p:nvPr>
            <p:ph type="sldNum" sz="quarter" idx="12"/>
          </p:nvPr>
        </p:nvSpPr>
        <p:spPr/>
        <p:txBody>
          <a:bodyPr/>
          <a:lstStyle/>
          <a:p>
            <a:fld id="{0CE04AA9-21A0-43C7-B352-F705C9D4BC8C}"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2800" dirty="0" smtClean="0">
                <a:cs typeface="B Mitra" pitchFamily="2" charset="-78"/>
              </a:rPr>
              <a:t>در مورد بسیاری از فعالیتها روند انجام آنها اهمیت چندانی ندارد اما برای سایر فعالیتها زمان و توالی انجام آنها اهمیت دارد.</a:t>
            </a:r>
          </a:p>
          <a:p>
            <a:pPr algn="r" rtl="1"/>
            <a:r>
              <a:rPr lang="fa-IR" sz="2800" dirty="0" smtClean="0">
                <a:cs typeface="B Mitra" pitchFamily="2" charset="-78"/>
              </a:rPr>
              <a:t>زمان مورد نیاز: متوسط زمانی که جهت انجام یک مداخله مورد نیاز می باشد.</a:t>
            </a:r>
          </a:p>
          <a:p>
            <a:pPr algn="r" rtl="1">
              <a:buNone/>
            </a:pPr>
            <a:endParaRPr lang="fa-IR" sz="2800" dirty="0" smtClean="0">
              <a:cs typeface="B Mitra" pitchFamily="2" charset="-78"/>
            </a:endParaRPr>
          </a:p>
          <a:p>
            <a:r>
              <a:rPr lang="en-US" sz="2800" dirty="0" smtClean="0">
                <a:latin typeface="Arial" pitchFamily="34" charset="0"/>
                <a:cs typeface="Arial" pitchFamily="34" charset="0"/>
              </a:rPr>
              <a:t>Time estimates are grouped into five categories:</a:t>
            </a:r>
            <a:endParaRPr lang="fa-IR" sz="2800" dirty="0" smtClean="0">
              <a:latin typeface="Arial" pitchFamily="34" charset="0"/>
              <a:cs typeface="Arial" pitchFamily="34" charset="0"/>
            </a:endParaRPr>
          </a:p>
          <a:p>
            <a:r>
              <a:rPr lang="en-US" sz="2800" dirty="0" smtClean="0">
                <a:latin typeface="Arial" pitchFamily="34" charset="0"/>
                <a:cs typeface="Arial" pitchFamily="34" charset="0"/>
              </a:rPr>
              <a:t> (1) 15 minutes or less;</a:t>
            </a:r>
            <a:endParaRPr lang="fa-IR" sz="2800" dirty="0" smtClean="0">
              <a:latin typeface="Arial" pitchFamily="34" charset="0"/>
              <a:cs typeface="Arial" pitchFamily="34" charset="0"/>
            </a:endParaRPr>
          </a:p>
          <a:p>
            <a:r>
              <a:rPr lang="en-US" sz="2800" dirty="0" smtClean="0">
                <a:latin typeface="Arial" pitchFamily="34" charset="0"/>
                <a:cs typeface="Arial" pitchFamily="34" charset="0"/>
              </a:rPr>
              <a:t> (2) 16 to 30 minutes; </a:t>
            </a:r>
            <a:endParaRPr lang="fa-IR" sz="2800" dirty="0" smtClean="0">
              <a:latin typeface="Arial" pitchFamily="34" charset="0"/>
              <a:cs typeface="Arial" pitchFamily="34" charset="0"/>
            </a:endParaRPr>
          </a:p>
          <a:p>
            <a:r>
              <a:rPr lang="en-US" sz="2800" dirty="0" smtClean="0">
                <a:latin typeface="Arial" pitchFamily="34" charset="0"/>
                <a:cs typeface="Arial" pitchFamily="34" charset="0"/>
              </a:rPr>
              <a:t>(3) 31 to 45 minutes;</a:t>
            </a:r>
            <a:endParaRPr lang="fa-IR" sz="2800" dirty="0" smtClean="0">
              <a:latin typeface="Arial" pitchFamily="34" charset="0"/>
              <a:cs typeface="Arial" pitchFamily="34" charset="0"/>
            </a:endParaRPr>
          </a:p>
          <a:p>
            <a:r>
              <a:rPr lang="en-US" sz="2800" dirty="0" smtClean="0">
                <a:latin typeface="Arial" pitchFamily="34" charset="0"/>
                <a:cs typeface="Arial" pitchFamily="34" charset="0"/>
              </a:rPr>
              <a:t> (4) 46 to 60 minutes;</a:t>
            </a:r>
            <a:endParaRPr lang="fa-IR" sz="2800" dirty="0" smtClean="0">
              <a:latin typeface="Arial" pitchFamily="34" charset="0"/>
              <a:cs typeface="Arial" pitchFamily="34" charset="0"/>
            </a:endParaRPr>
          </a:p>
          <a:p>
            <a:r>
              <a:rPr lang="en-US" sz="2800" dirty="0" smtClean="0">
                <a:latin typeface="Arial" pitchFamily="34" charset="0"/>
                <a:cs typeface="Arial" pitchFamily="34" charset="0"/>
              </a:rPr>
              <a:t> and (5) more than 1 hour(3).</a:t>
            </a:r>
          </a:p>
        </p:txBody>
      </p:sp>
      <p:sp>
        <p:nvSpPr>
          <p:cNvPr id="4" name="Slide Number Placeholder 3"/>
          <p:cNvSpPr>
            <a:spLocks noGrp="1"/>
          </p:cNvSpPr>
          <p:nvPr>
            <p:ph type="sldNum" sz="quarter" idx="12"/>
          </p:nvPr>
        </p:nvSpPr>
        <p:spPr/>
        <p:txBody>
          <a:bodyPr/>
          <a:lstStyle/>
          <a:p>
            <a:fld id="{0CE04AA9-21A0-43C7-B352-F705C9D4BC8C}"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28596" y="1714488"/>
            <a:ext cx="8229600" cy="4429155"/>
          </a:xfrm>
        </p:spPr>
        <p:txBody>
          <a:bodyPr>
            <a:normAutofit/>
          </a:bodyPr>
          <a:lstStyle/>
          <a:p>
            <a:pPr algn="r" rtl="1"/>
            <a:r>
              <a:rPr lang="fa-IR" sz="2800" dirty="0" smtClean="0">
                <a:cs typeface="B Mitra" pitchFamily="2" charset="-78"/>
              </a:rPr>
              <a:t>آموزش مورد نیاز: حداقل سطح آموزشی ضروری جهت انجام یک مداخله.</a:t>
            </a:r>
          </a:p>
          <a:p>
            <a:pPr algn="r" rtl="1">
              <a:buNone/>
            </a:pPr>
            <a:endParaRPr lang="en-US" sz="2800" dirty="0" smtClean="0">
              <a:latin typeface="Arial" pitchFamily="34" charset="0"/>
              <a:cs typeface="Arial" pitchFamily="34" charset="0"/>
            </a:endParaRPr>
          </a:p>
          <a:p>
            <a:r>
              <a:rPr lang="en-US" sz="2800" dirty="0" smtClean="0">
                <a:latin typeface="Arial" pitchFamily="34" charset="0"/>
                <a:cs typeface="Arial" pitchFamily="34" charset="0"/>
              </a:rPr>
              <a:t>(1) nursing assistant/LPN/LVN/technician;</a:t>
            </a:r>
          </a:p>
          <a:p>
            <a:r>
              <a:rPr lang="en-US" sz="2800" dirty="0" smtClean="0">
                <a:latin typeface="Arial" pitchFamily="34" charset="0"/>
                <a:cs typeface="Arial" pitchFamily="34" charset="0"/>
              </a:rPr>
              <a:t> (2) RN (basic education, whether baccalaureate, AD, or diploma); or</a:t>
            </a:r>
          </a:p>
          <a:p>
            <a:r>
              <a:rPr lang="en-US" sz="2800" dirty="0" smtClean="0">
                <a:latin typeface="Arial" pitchFamily="34" charset="0"/>
                <a:cs typeface="Arial" pitchFamily="34" charset="0"/>
              </a:rPr>
              <a:t> (3) RN with post-basic education or certification(3). </a:t>
            </a:r>
            <a:endParaRPr lang="en-US" sz="28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0CE04AA9-21A0-43C7-B352-F705C9D4BC8C}"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graphicFrame>
        <p:nvGraphicFramePr>
          <p:cNvPr id="4" name="Content Placeholder 3"/>
          <p:cNvGraphicFramePr>
            <a:graphicFrameLocks noGrp="1"/>
          </p:cNvGraphicFramePr>
          <p:nvPr>
            <p:ph idx="1"/>
          </p:nvPr>
        </p:nvGraphicFramePr>
        <p:xfrm>
          <a:off x="457200" y="1774821"/>
          <a:ext cx="8229600" cy="4679578"/>
        </p:xfrm>
        <a:graphic>
          <a:graphicData uri="http://schemas.openxmlformats.org/drawingml/2006/table">
            <a:tbl>
              <a:tblPr firstRow="1" bandRow="1">
                <a:tableStyleId>{5C22544A-7EE6-4342-B048-85BDC9FD1C3A}</a:tableStyleId>
              </a:tblPr>
              <a:tblGrid>
                <a:gridCol w="2057400"/>
                <a:gridCol w="2057400"/>
                <a:gridCol w="2057400"/>
                <a:gridCol w="2057400"/>
              </a:tblGrid>
              <a:tr h="763856">
                <a:tc>
                  <a:txBody>
                    <a:bodyPr/>
                    <a:lstStyle/>
                    <a:p>
                      <a:pPr algn="l" rtl="0">
                        <a:lnSpc>
                          <a:spcPct val="115000"/>
                        </a:lnSpc>
                        <a:spcAft>
                          <a:spcPts val="0"/>
                        </a:spcAft>
                      </a:pPr>
                      <a:r>
                        <a:rPr lang="en-US" sz="2400" b="1" dirty="0">
                          <a:solidFill>
                            <a:schemeClr val="tx1"/>
                          </a:solidFill>
                          <a:latin typeface="Arial"/>
                          <a:ea typeface="Times New Roman"/>
                          <a:cs typeface="Arial"/>
                        </a:rPr>
                        <a:t>Intervention</a:t>
                      </a:r>
                      <a:endParaRPr lang="en-US" sz="2400" dirty="0">
                        <a:solidFill>
                          <a:schemeClr val="tx1"/>
                        </a:solidFill>
                        <a:latin typeface="Calibri"/>
                        <a:ea typeface="Calibri"/>
                        <a:cs typeface="Arial"/>
                      </a:endParaRPr>
                    </a:p>
                  </a:txBody>
                  <a:tcPr marL="9525" marR="9525" marT="9525" marB="9525" anchor="ctr"/>
                </a:tc>
                <a:tc>
                  <a:txBody>
                    <a:bodyPr/>
                    <a:lstStyle/>
                    <a:p>
                      <a:pPr algn="l" rtl="0">
                        <a:lnSpc>
                          <a:spcPct val="115000"/>
                        </a:lnSpc>
                        <a:spcAft>
                          <a:spcPts val="0"/>
                        </a:spcAft>
                      </a:pPr>
                      <a:r>
                        <a:rPr lang="en-US" sz="2400" b="1" dirty="0">
                          <a:solidFill>
                            <a:schemeClr val="tx1"/>
                          </a:solidFill>
                          <a:latin typeface="Arial"/>
                          <a:ea typeface="Times New Roman"/>
                          <a:cs typeface="Arial"/>
                        </a:rPr>
                        <a:t>Code No.</a:t>
                      </a:r>
                      <a:endParaRPr lang="en-US" sz="2400" dirty="0">
                        <a:solidFill>
                          <a:schemeClr val="tx1"/>
                        </a:solidFill>
                        <a:latin typeface="Calibri"/>
                        <a:ea typeface="Calibri"/>
                        <a:cs typeface="Arial"/>
                      </a:endParaRPr>
                    </a:p>
                  </a:txBody>
                  <a:tcPr marL="9525" marR="9525" marT="9525" marB="9525" anchor="ctr"/>
                </a:tc>
                <a:tc>
                  <a:txBody>
                    <a:bodyPr/>
                    <a:lstStyle/>
                    <a:p>
                      <a:pPr algn="l" rtl="0">
                        <a:lnSpc>
                          <a:spcPct val="115000"/>
                        </a:lnSpc>
                        <a:spcAft>
                          <a:spcPts val="0"/>
                        </a:spcAft>
                      </a:pPr>
                      <a:r>
                        <a:rPr lang="en-US" sz="2400" b="1">
                          <a:solidFill>
                            <a:schemeClr val="tx1"/>
                          </a:solidFill>
                          <a:latin typeface="Arial"/>
                          <a:ea typeface="Times New Roman"/>
                          <a:cs typeface="Arial"/>
                        </a:rPr>
                        <a:t>Educational Level</a:t>
                      </a:r>
                      <a:endParaRPr lang="en-US" sz="2400">
                        <a:solidFill>
                          <a:schemeClr val="tx1"/>
                        </a:solidFill>
                        <a:latin typeface="Calibri"/>
                        <a:ea typeface="Calibri"/>
                        <a:cs typeface="Arial"/>
                      </a:endParaRPr>
                    </a:p>
                  </a:txBody>
                  <a:tcPr marL="9525" marR="9525" marT="9525" marB="9525" anchor="ctr"/>
                </a:tc>
                <a:tc>
                  <a:txBody>
                    <a:bodyPr/>
                    <a:lstStyle/>
                    <a:p>
                      <a:pPr algn="l" rtl="0">
                        <a:lnSpc>
                          <a:spcPct val="115000"/>
                        </a:lnSpc>
                        <a:spcAft>
                          <a:spcPts val="0"/>
                        </a:spcAft>
                      </a:pPr>
                      <a:r>
                        <a:rPr lang="en-US" sz="2400" b="1" dirty="0">
                          <a:solidFill>
                            <a:schemeClr val="tx1"/>
                          </a:solidFill>
                          <a:latin typeface="Arial"/>
                          <a:ea typeface="Times New Roman"/>
                          <a:cs typeface="Arial"/>
                        </a:rPr>
                        <a:t>Time Required</a:t>
                      </a:r>
                      <a:endParaRPr lang="en-US" sz="2400" dirty="0">
                        <a:solidFill>
                          <a:schemeClr val="tx1"/>
                        </a:solidFill>
                        <a:latin typeface="Calibri"/>
                        <a:ea typeface="Calibri"/>
                        <a:cs typeface="Arial"/>
                      </a:endParaRPr>
                    </a:p>
                  </a:txBody>
                  <a:tcPr marL="9525" marR="9525" marT="9525" marB="9525" anchor="ctr"/>
                </a:tc>
              </a:tr>
              <a:tr h="763856">
                <a:tc>
                  <a:txBody>
                    <a:bodyPr/>
                    <a:lstStyle/>
                    <a:p>
                      <a:pPr algn="ctr" rtl="0">
                        <a:lnSpc>
                          <a:spcPct val="115000"/>
                        </a:lnSpc>
                        <a:spcAft>
                          <a:spcPts val="0"/>
                        </a:spcAft>
                      </a:pPr>
                      <a:r>
                        <a:rPr lang="en-US" sz="1800" dirty="0">
                          <a:latin typeface="Arial"/>
                          <a:ea typeface="Times New Roman"/>
                          <a:cs typeface="Arial"/>
                        </a:rPr>
                        <a:t>Abuse Protection Support</a:t>
                      </a:r>
                      <a:endParaRPr lang="en-US" sz="1800" dirty="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a:latin typeface="Arial"/>
                          <a:ea typeface="Times New Roman"/>
                          <a:cs typeface="Arial"/>
                        </a:rPr>
                        <a:t>6400</a:t>
                      </a:r>
                      <a:endParaRPr lang="en-US" sz="180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a:latin typeface="Arial"/>
                          <a:ea typeface="Times New Roman"/>
                          <a:cs typeface="Arial"/>
                        </a:rPr>
                        <a:t>RN basic</a:t>
                      </a:r>
                      <a:endParaRPr lang="en-US" sz="180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dirty="0">
                          <a:latin typeface="Arial"/>
                          <a:ea typeface="Times New Roman"/>
                          <a:cs typeface="Arial"/>
                        </a:rPr>
                        <a:t>More than 1 hr</a:t>
                      </a:r>
                      <a:endParaRPr lang="en-US" sz="1800" dirty="0">
                        <a:latin typeface="Calibri"/>
                        <a:ea typeface="Calibri"/>
                        <a:cs typeface="Arial"/>
                      </a:endParaRPr>
                    </a:p>
                  </a:txBody>
                  <a:tcPr marL="9525" marR="9525" marT="9525" marB="9525" anchor="ctr"/>
                </a:tc>
              </a:tr>
              <a:tr h="763856">
                <a:tc>
                  <a:txBody>
                    <a:bodyPr/>
                    <a:lstStyle/>
                    <a:p>
                      <a:pPr algn="ctr" rtl="0">
                        <a:lnSpc>
                          <a:spcPct val="115000"/>
                        </a:lnSpc>
                        <a:spcAft>
                          <a:spcPts val="0"/>
                        </a:spcAft>
                      </a:pPr>
                      <a:r>
                        <a:rPr lang="en-US" sz="1800" dirty="0">
                          <a:latin typeface="Arial"/>
                          <a:ea typeface="Times New Roman"/>
                          <a:cs typeface="Arial"/>
                        </a:rPr>
                        <a:t>Activity Therapy</a:t>
                      </a:r>
                      <a:endParaRPr lang="en-US" sz="1800" dirty="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dirty="0">
                          <a:latin typeface="Arial"/>
                          <a:ea typeface="Times New Roman"/>
                          <a:cs typeface="Arial"/>
                        </a:rPr>
                        <a:t>4310</a:t>
                      </a:r>
                      <a:endParaRPr lang="en-US" sz="1800" dirty="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dirty="0">
                          <a:latin typeface="Arial"/>
                          <a:ea typeface="Times New Roman"/>
                          <a:cs typeface="Arial"/>
                        </a:rPr>
                        <a:t>RN basic</a:t>
                      </a:r>
                      <a:endParaRPr lang="en-US" sz="1800" dirty="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dirty="0">
                          <a:latin typeface="Arial"/>
                          <a:ea typeface="Times New Roman"/>
                          <a:cs typeface="Arial"/>
                        </a:rPr>
                        <a:t>46-60 min</a:t>
                      </a:r>
                      <a:endParaRPr lang="en-US" sz="1800" dirty="0">
                        <a:latin typeface="Calibri"/>
                        <a:ea typeface="Calibri"/>
                        <a:cs typeface="Arial"/>
                      </a:endParaRPr>
                    </a:p>
                  </a:txBody>
                  <a:tcPr marL="9525" marR="9525" marT="9525" marB="9525" anchor="ctr"/>
                </a:tc>
              </a:tr>
              <a:tr h="763856">
                <a:tc>
                  <a:txBody>
                    <a:bodyPr/>
                    <a:lstStyle/>
                    <a:p>
                      <a:pPr algn="ctr" rtl="0">
                        <a:lnSpc>
                          <a:spcPct val="115000"/>
                        </a:lnSpc>
                        <a:spcAft>
                          <a:spcPts val="0"/>
                        </a:spcAft>
                      </a:pPr>
                      <a:r>
                        <a:rPr lang="en-US" sz="1800" dirty="0">
                          <a:latin typeface="Arial"/>
                          <a:ea typeface="Times New Roman"/>
                          <a:cs typeface="Arial"/>
                        </a:rPr>
                        <a:t>Allergy Management</a:t>
                      </a:r>
                      <a:endParaRPr lang="en-US" sz="1800" dirty="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a:latin typeface="Arial"/>
                          <a:ea typeface="Times New Roman"/>
                          <a:cs typeface="Arial"/>
                        </a:rPr>
                        <a:t>6410</a:t>
                      </a:r>
                      <a:endParaRPr lang="en-US" sz="180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a:latin typeface="Arial"/>
                          <a:ea typeface="Times New Roman"/>
                          <a:cs typeface="Arial"/>
                        </a:rPr>
                        <a:t>RN basic</a:t>
                      </a:r>
                      <a:endParaRPr lang="en-US" sz="180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dirty="0">
                          <a:latin typeface="Arial"/>
                          <a:ea typeface="Times New Roman"/>
                          <a:cs typeface="Arial"/>
                        </a:rPr>
                        <a:t>31-45 min</a:t>
                      </a:r>
                      <a:endParaRPr lang="en-US" sz="1800" dirty="0">
                        <a:latin typeface="Calibri"/>
                        <a:ea typeface="Calibri"/>
                        <a:cs typeface="Arial"/>
                      </a:endParaRPr>
                    </a:p>
                  </a:txBody>
                  <a:tcPr marL="9525" marR="9525" marT="9525" marB="9525" anchor="ctr"/>
                </a:tc>
              </a:tr>
              <a:tr h="763856">
                <a:tc>
                  <a:txBody>
                    <a:bodyPr/>
                    <a:lstStyle/>
                    <a:p>
                      <a:pPr algn="ctr" rtl="0">
                        <a:lnSpc>
                          <a:spcPct val="115000"/>
                        </a:lnSpc>
                        <a:spcAft>
                          <a:spcPts val="0"/>
                        </a:spcAft>
                      </a:pPr>
                      <a:r>
                        <a:rPr lang="en-US" sz="1800" dirty="0">
                          <a:latin typeface="Arial"/>
                          <a:ea typeface="Times New Roman"/>
                          <a:cs typeface="Arial"/>
                        </a:rPr>
                        <a:t>Asthma Management</a:t>
                      </a:r>
                      <a:endParaRPr lang="en-US" sz="1800" dirty="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a:latin typeface="Arial"/>
                          <a:ea typeface="Times New Roman"/>
                          <a:cs typeface="Arial"/>
                        </a:rPr>
                        <a:t>3210</a:t>
                      </a:r>
                      <a:endParaRPr lang="en-US" sz="180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a:latin typeface="Arial"/>
                          <a:ea typeface="Times New Roman"/>
                          <a:cs typeface="Arial"/>
                        </a:rPr>
                        <a:t>RN basic</a:t>
                      </a:r>
                      <a:endParaRPr lang="en-US" sz="180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dirty="0">
                          <a:latin typeface="Arial"/>
                          <a:ea typeface="Times New Roman"/>
                          <a:cs typeface="Arial"/>
                        </a:rPr>
                        <a:t>16-30 min</a:t>
                      </a:r>
                      <a:endParaRPr lang="en-US" sz="1800" dirty="0">
                        <a:latin typeface="Calibri"/>
                        <a:ea typeface="Calibri"/>
                        <a:cs typeface="Arial"/>
                      </a:endParaRPr>
                    </a:p>
                  </a:txBody>
                  <a:tcPr marL="9525" marR="9525" marT="9525" marB="9525" anchor="ctr"/>
                </a:tc>
              </a:tr>
              <a:tr h="763856">
                <a:tc>
                  <a:txBody>
                    <a:bodyPr/>
                    <a:lstStyle/>
                    <a:p>
                      <a:pPr algn="ctr" rtl="0">
                        <a:lnSpc>
                          <a:spcPct val="115000"/>
                        </a:lnSpc>
                        <a:spcAft>
                          <a:spcPts val="0"/>
                        </a:spcAft>
                      </a:pPr>
                      <a:r>
                        <a:rPr lang="en-US" sz="1800" dirty="0">
                          <a:latin typeface="Arial"/>
                          <a:ea typeface="Times New Roman"/>
                          <a:cs typeface="Arial"/>
                        </a:rPr>
                        <a:t>Aspiration Precautions</a:t>
                      </a:r>
                      <a:endParaRPr lang="en-US" sz="1800" dirty="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a:latin typeface="Arial"/>
                          <a:ea typeface="Times New Roman"/>
                          <a:cs typeface="Arial"/>
                        </a:rPr>
                        <a:t>3200</a:t>
                      </a:r>
                      <a:endParaRPr lang="en-US" sz="180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a:latin typeface="Arial"/>
                          <a:ea typeface="Times New Roman"/>
                          <a:cs typeface="Arial"/>
                        </a:rPr>
                        <a:t>Nursing assistant</a:t>
                      </a:r>
                      <a:endParaRPr lang="en-US" sz="1800">
                        <a:latin typeface="Calibri"/>
                        <a:ea typeface="Calibri"/>
                        <a:cs typeface="Arial"/>
                      </a:endParaRPr>
                    </a:p>
                  </a:txBody>
                  <a:tcPr marL="9525" marR="9525" marT="9525" marB="9525" anchor="ctr"/>
                </a:tc>
                <a:tc>
                  <a:txBody>
                    <a:bodyPr/>
                    <a:lstStyle/>
                    <a:p>
                      <a:pPr algn="ctr" rtl="0">
                        <a:lnSpc>
                          <a:spcPct val="115000"/>
                        </a:lnSpc>
                        <a:spcAft>
                          <a:spcPts val="0"/>
                        </a:spcAft>
                      </a:pPr>
                      <a:r>
                        <a:rPr lang="en-US" sz="1800" dirty="0">
                          <a:latin typeface="Arial"/>
                          <a:ea typeface="Times New Roman"/>
                          <a:cs typeface="Arial"/>
                        </a:rPr>
                        <a:t>15 min or less</a:t>
                      </a:r>
                      <a:endParaRPr lang="en-US" sz="1800" dirty="0">
                        <a:latin typeface="Calibri"/>
                        <a:ea typeface="Calibri"/>
                        <a:cs typeface="Arial"/>
                      </a:endParaRPr>
                    </a:p>
                  </a:txBody>
                  <a:tcPr marL="9525" marR="9525" marT="9525" marB="9525" anchor="ctr"/>
                </a:tc>
              </a:tr>
            </a:tbl>
          </a:graphicData>
        </a:graphic>
      </p:graphicFrame>
      <p:sp>
        <p:nvSpPr>
          <p:cNvPr id="5" name="Slide Number Placeholder 4"/>
          <p:cNvSpPr>
            <a:spLocks noGrp="1"/>
          </p:cNvSpPr>
          <p:nvPr>
            <p:ph type="sldNum" sz="quarter" idx="12"/>
          </p:nvPr>
        </p:nvSpPr>
        <p:spPr/>
        <p:txBody>
          <a:bodyPr/>
          <a:lstStyle/>
          <a:p>
            <a:fld id="{0CE04AA9-21A0-43C7-B352-F705C9D4BC8C}"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2800" dirty="0" smtClean="0">
                <a:cs typeface="B Mitra" pitchFamily="2" charset="-78"/>
              </a:rPr>
              <a:t>از آنجایی که این طبقه بندی جهت برآورده سازی نیازهای کلیه کاربران تشکیل شده است، لیست های نسبتاً طولانی از فعالیتها(</a:t>
            </a:r>
            <a:r>
              <a:rPr lang="en-US" sz="2800" dirty="0" smtClean="0">
                <a:cs typeface="B Mitra" pitchFamily="2" charset="-78"/>
              </a:rPr>
              <a:t>activity</a:t>
            </a:r>
            <a:r>
              <a:rPr lang="fa-IR" sz="2800" dirty="0" smtClean="0">
                <a:cs typeface="B Mitra" pitchFamily="2" charset="-78"/>
              </a:rPr>
              <a:t>) تشکیل شده اند، البته دانشجویان و کارآموزان نیاز به توضیحات بیشتری در مقایسه با پرستاران با تجربه دارند.</a:t>
            </a:r>
          </a:p>
          <a:p>
            <a:pPr algn="r" rtl="1"/>
            <a:r>
              <a:rPr lang="fa-IR" sz="2800" dirty="0" smtClean="0">
                <a:cs typeface="B Mitra" pitchFamily="2" charset="-78"/>
              </a:rPr>
              <a:t>لیستی کوتاه در انتهای هر مداخله جهت کمک به انتخاب یک مداخله و یا فعالیتهایی که در مورد یک مداخله انجام می شود قرار گرفته است.</a:t>
            </a:r>
          </a:p>
          <a:p>
            <a:pPr algn="r" rtl="1"/>
            <a:r>
              <a:rPr lang="fa-IR" sz="2800" dirty="0" smtClean="0">
                <a:cs typeface="B Mitra" pitchFamily="2" charset="-78"/>
              </a:rPr>
              <a:t>برای هر مداخله عنوان آن مداخله(</a:t>
            </a:r>
            <a:r>
              <a:rPr lang="en-US" sz="2800" dirty="0" err="1" smtClean="0">
                <a:cs typeface="B Mitra" pitchFamily="2" charset="-78"/>
              </a:rPr>
              <a:t>lable</a:t>
            </a:r>
            <a:r>
              <a:rPr lang="fa-IR" sz="2800" dirty="0" smtClean="0">
                <a:cs typeface="B Mitra" pitchFamily="2" charset="-78"/>
              </a:rPr>
              <a:t>) و تعریف(</a:t>
            </a:r>
            <a:r>
              <a:rPr lang="en-US" sz="2800" dirty="0" smtClean="0">
                <a:cs typeface="B Mitra" pitchFamily="2" charset="-78"/>
              </a:rPr>
              <a:t>definition</a:t>
            </a:r>
            <a:r>
              <a:rPr lang="fa-IR" sz="2800" dirty="0" smtClean="0">
                <a:cs typeface="B Mitra" pitchFamily="2" charset="-78"/>
              </a:rPr>
              <a:t>) آن مداخله از کلیدی ترین راهها جهت طبقه بندی می باشند(3).</a:t>
            </a:r>
          </a:p>
          <a:p>
            <a:pPr algn="r" rtl="1">
              <a:buNone/>
            </a:pPr>
            <a:endParaRPr lang="en-US" sz="2800" dirty="0">
              <a:cs typeface="B Mitra" pitchFamily="2" charset="-78"/>
            </a:endParaRPr>
          </a:p>
        </p:txBody>
      </p:sp>
      <p:sp>
        <p:nvSpPr>
          <p:cNvPr id="4" name="Slide Number Placeholder 3"/>
          <p:cNvSpPr>
            <a:spLocks noGrp="1"/>
          </p:cNvSpPr>
          <p:nvPr>
            <p:ph type="sldNum" sz="quarter" idx="12"/>
          </p:nvPr>
        </p:nvSpPr>
        <p:spPr/>
        <p:txBody>
          <a:bodyPr/>
          <a:lstStyle/>
          <a:p>
            <a:fld id="{0CE04AA9-21A0-43C7-B352-F705C9D4BC8C}"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2428868"/>
            <a:ext cx="8077200" cy="1673352"/>
          </a:xfrm>
        </p:spPr>
        <p:txBody>
          <a:bodyPr/>
          <a:lstStyle/>
          <a:p>
            <a:r>
              <a:rPr lang="en-US" dirty="0" smtClean="0"/>
              <a:t>NIC: Nursing interventions Classification</a:t>
            </a:r>
            <a:endParaRPr lang="en-US" dirty="0"/>
          </a:p>
        </p:txBody>
      </p:sp>
      <p:sp>
        <p:nvSpPr>
          <p:cNvPr id="3" name="Subtitle 2"/>
          <p:cNvSpPr>
            <a:spLocks noGrp="1"/>
          </p:cNvSpPr>
          <p:nvPr>
            <p:ph type="subTitle" idx="1"/>
          </p:nvPr>
        </p:nvSpPr>
        <p:spPr>
          <a:xfrm>
            <a:off x="685800" y="428604"/>
            <a:ext cx="8077200" cy="2899812"/>
          </a:xfrm>
        </p:spPr>
        <p:txBody>
          <a:bodyPr/>
          <a:lstStyle/>
          <a:p>
            <a:pPr algn="ctr" rtl="1"/>
            <a:r>
              <a:rPr lang="fa-IR" dirty="0" smtClean="0"/>
              <a:t>دانشگاه علوم پزشکی و خدمات بهداشتی درمانی اصفهان</a:t>
            </a:r>
          </a:p>
          <a:p>
            <a:pPr algn="ctr" rtl="1"/>
            <a:r>
              <a:rPr lang="fa-IR" dirty="0" smtClean="0"/>
              <a:t>دانشکده مدیریت و اطلاع رسانی</a:t>
            </a:r>
          </a:p>
          <a:p>
            <a:pPr algn="ctr" rtl="1"/>
            <a:r>
              <a:rPr lang="fa-IR" dirty="0" smtClean="0"/>
              <a:t>گروه فناوری اطلاعات سلامت</a:t>
            </a:r>
          </a:p>
          <a:p>
            <a:pPr algn="ctr" rtl="1"/>
            <a:endParaRPr lang="fa-IR" dirty="0" smtClean="0"/>
          </a:p>
          <a:p>
            <a:pPr algn="ctr" rtl="1"/>
            <a:endParaRPr lang="fa-IR" dirty="0" smtClean="0"/>
          </a:p>
          <a:p>
            <a:pPr algn="ctr" rtl="1"/>
            <a:endParaRPr lang="fa-IR" dirty="0" smtClean="0"/>
          </a:p>
          <a:p>
            <a:pPr algn="ctr" rtl="1"/>
            <a:endParaRPr lang="en-US" dirty="0"/>
          </a:p>
        </p:txBody>
      </p:sp>
      <p:sp>
        <p:nvSpPr>
          <p:cNvPr id="4" name="TextBox 3"/>
          <p:cNvSpPr txBox="1"/>
          <p:nvPr/>
        </p:nvSpPr>
        <p:spPr>
          <a:xfrm>
            <a:off x="2285984" y="5357826"/>
            <a:ext cx="4572032" cy="646331"/>
          </a:xfrm>
          <a:prstGeom prst="rect">
            <a:avLst/>
          </a:prstGeom>
          <a:noFill/>
        </p:spPr>
        <p:txBody>
          <a:bodyPr wrap="square" rtlCol="0">
            <a:spAutoFit/>
          </a:bodyPr>
          <a:lstStyle/>
          <a:p>
            <a:pPr algn="ctr" rtl="1"/>
            <a:r>
              <a:rPr lang="fa-IR" dirty="0" smtClean="0">
                <a:solidFill>
                  <a:schemeClr val="tx2">
                    <a:lumMod val="10000"/>
                  </a:schemeClr>
                </a:solidFill>
              </a:rPr>
              <a:t>ارائه دهنده: فهیمه زرگانی پور</a:t>
            </a:r>
          </a:p>
          <a:p>
            <a:pPr algn="ctr"/>
            <a:r>
              <a:rPr lang="en-US" dirty="0" smtClean="0">
                <a:solidFill>
                  <a:schemeClr val="tx2">
                    <a:lumMod val="10000"/>
                  </a:schemeClr>
                </a:solidFill>
              </a:rPr>
              <a:t>fzergany@yahoo.com</a:t>
            </a:r>
            <a:endParaRPr lang="en-US" dirty="0">
              <a:solidFill>
                <a:schemeClr val="tx2">
                  <a:lumMod val="10000"/>
                </a:schemeClr>
              </a:solidFill>
            </a:endParaRPr>
          </a:p>
        </p:txBody>
      </p:sp>
      <p:pic>
        <p:nvPicPr>
          <p:cNvPr id="1027" name="Picture 3" descr="J:\NIC\art.jpg"/>
          <p:cNvPicPr>
            <a:picLocks noChangeAspect="1" noChangeArrowheads="1"/>
          </p:cNvPicPr>
          <p:nvPr/>
        </p:nvPicPr>
        <p:blipFill>
          <a:blip r:embed="rId2"/>
          <a:srcRect/>
          <a:stretch>
            <a:fillRect/>
          </a:stretch>
        </p:blipFill>
        <p:spPr bwMode="auto">
          <a:xfrm>
            <a:off x="6072198" y="3286124"/>
            <a:ext cx="3071802" cy="3571876"/>
          </a:xfrm>
          <a:prstGeom prst="rect">
            <a:avLst/>
          </a:prstGeom>
          <a:noFill/>
        </p:spPr>
      </p:pic>
      <p:sp>
        <p:nvSpPr>
          <p:cNvPr id="6" name="Slide Number Placeholder 5"/>
          <p:cNvSpPr>
            <a:spLocks noGrp="1"/>
          </p:cNvSpPr>
          <p:nvPr>
            <p:ph type="sldNum" sz="quarter" idx="12"/>
          </p:nvPr>
        </p:nvSpPr>
        <p:spPr/>
        <p:txBody>
          <a:bodyPr/>
          <a:lstStyle/>
          <a:p>
            <a:fld id="{0CE04AA9-21A0-43C7-B352-F705C9D4BC8C}"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buNone/>
            </a:pPr>
            <a:r>
              <a:rPr lang="en-US" dirty="0" err="1" smtClean="0"/>
              <a:t>Lable</a:t>
            </a:r>
            <a:r>
              <a:rPr lang="en-US" dirty="0" smtClean="0">
                <a:cs typeface="B Mitra" pitchFamily="2" charset="-78"/>
              </a:rPr>
              <a:t> </a:t>
            </a:r>
            <a:r>
              <a:rPr lang="fa-IR" dirty="0" smtClean="0">
                <a:cs typeface="B Mitra" pitchFamily="2" charset="-78"/>
              </a:rPr>
              <a:t>: نامی است که فراهم کننده ی عنوان کوتاهی برای هرگونه فعالیتی بطور مجزا بوده و به پرستاران امکان شناسایی و ارتباط دادن ماهیت یک کار صورت گرفته را می دهد.</a:t>
            </a:r>
          </a:p>
          <a:p>
            <a:pPr algn="r" rtl="1">
              <a:buNone/>
            </a:pPr>
            <a:r>
              <a:rPr lang="fa-IR" dirty="0" smtClean="0">
                <a:cs typeface="B Mitra" pitchFamily="2" charset="-78"/>
              </a:rPr>
              <a:t>تا قبل از </a:t>
            </a:r>
            <a:r>
              <a:rPr lang="en-US" dirty="0" smtClean="0">
                <a:cs typeface="B Mitra" pitchFamily="2" charset="-78"/>
              </a:rPr>
              <a:t>NIC</a:t>
            </a:r>
            <a:r>
              <a:rPr lang="fa-IR" dirty="0" smtClean="0">
                <a:cs typeface="B Mitra" pitchFamily="2" charset="-78"/>
              </a:rPr>
              <a:t>فقط لیستی طولانی از فعالیتها بطور مجزا و بدون ساختار سازمان یافته ای وجود داشت؛‌ اما در حال حاضر از طریق </a:t>
            </a:r>
            <a:r>
              <a:rPr lang="en-US" dirty="0" smtClean="0">
                <a:cs typeface="B Mitra" pitchFamily="2" charset="-78"/>
              </a:rPr>
              <a:t>NIC</a:t>
            </a:r>
            <a:r>
              <a:rPr lang="fa-IR" dirty="0" smtClean="0">
                <a:cs typeface="B Mitra" pitchFamily="2" charset="-78"/>
              </a:rPr>
              <a:t> می توان مداخلات را با نام عنوان مداخله که از طریق </a:t>
            </a:r>
            <a:r>
              <a:rPr lang="fa-IR" dirty="0" smtClean="0">
                <a:solidFill>
                  <a:srgbClr val="FF0000"/>
                </a:solidFill>
                <a:cs typeface="B Mitra" pitchFamily="2" charset="-78"/>
              </a:rPr>
              <a:t>تعریف سازمان یافته ای </a:t>
            </a:r>
            <a:r>
              <a:rPr lang="fa-IR" dirty="0" smtClean="0">
                <a:cs typeface="B Mitra" pitchFamily="2" charset="-78"/>
              </a:rPr>
              <a:t>و یا یک </a:t>
            </a:r>
            <a:r>
              <a:rPr lang="fa-IR" dirty="0" smtClean="0">
                <a:solidFill>
                  <a:srgbClr val="FF0000"/>
                </a:solidFill>
                <a:cs typeface="B Mitra" pitchFamily="2" charset="-78"/>
              </a:rPr>
              <a:t>لیستی از فعالیتهای قابل اجرا </a:t>
            </a:r>
            <a:r>
              <a:rPr lang="fa-IR" dirty="0" smtClean="0">
                <a:cs typeface="B Mitra" pitchFamily="2" charset="-78"/>
              </a:rPr>
              <a:t>ارتباط داد(1).</a:t>
            </a:r>
            <a:endParaRPr lang="en-US" dirty="0">
              <a:cs typeface="B Mitra" pitchFamily="2" charset="-78"/>
            </a:endParaRPr>
          </a:p>
        </p:txBody>
      </p:sp>
      <p:sp>
        <p:nvSpPr>
          <p:cNvPr id="4" name="Slide Number Placeholder 3"/>
          <p:cNvSpPr>
            <a:spLocks noGrp="1"/>
          </p:cNvSpPr>
          <p:nvPr>
            <p:ph type="sldNum" sz="quarter" idx="12"/>
          </p:nvPr>
        </p:nvSpPr>
        <p:spPr/>
        <p:txBody>
          <a:bodyPr/>
          <a:lstStyle/>
          <a:p>
            <a:fld id="{0CE04AA9-21A0-43C7-B352-F705C9D4BC8C}"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643042" y="1775191"/>
            <a:ext cx="7043758" cy="4625609"/>
          </a:xfrm>
        </p:spPr>
        <p:txBody>
          <a:bodyPr>
            <a:normAutofit/>
          </a:bodyPr>
          <a:lstStyle/>
          <a:p>
            <a:pPr algn="r" rtl="1"/>
            <a:r>
              <a:rPr lang="fa-IR" sz="2800" dirty="0" smtClean="0">
                <a:cs typeface="B Mitra" pitchFamily="2" charset="-78"/>
              </a:rPr>
              <a:t>مداخلات جهت سهولت در استفاده در 30 کلاس و 7 حوزه گروهبندی شده اند:</a:t>
            </a:r>
          </a:p>
          <a:p>
            <a:pPr>
              <a:buNone/>
            </a:pPr>
            <a:r>
              <a:rPr lang="fa-IR" sz="2000" b="1" dirty="0" smtClean="0">
                <a:cs typeface="B Mitra" pitchFamily="2" charset="-78"/>
              </a:rPr>
              <a:t> </a:t>
            </a:r>
            <a:r>
              <a:rPr lang="en-US" sz="2000" b="1" dirty="0" smtClean="0">
                <a:cs typeface="B Mitra" pitchFamily="2" charset="-78"/>
              </a:rPr>
              <a:t>physiological (e.g., Acid-Base Management)</a:t>
            </a:r>
            <a:r>
              <a:rPr lang="fa-IR" sz="2800" b="1" dirty="0" smtClean="0">
                <a:cs typeface="B Mitra" pitchFamily="2" charset="-78"/>
              </a:rPr>
              <a:t>         </a:t>
            </a:r>
          </a:p>
          <a:p>
            <a:pPr>
              <a:buNone/>
            </a:pPr>
            <a:r>
              <a:rPr lang="fa-IR" sz="2800" b="1" dirty="0" smtClean="0">
                <a:cs typeface="B Mitra" pitchFamily="2" charset="-78"/>
              </a:rPr>
              <a:t> </a:t>
            </a:r>
            <a:r>
              <a:rPr lang="en-US" sz="2000" b="1" dirty="0" smtClean="0">
                <a:cs typeface="B Mitra" pitchFamily="2" charset="-78"/>
              </a:rPr>
              <a:t>Physiological: Complex (e.g., Anxiety Reduction)</a:t>
            </a:r>
            <a:endParaRPr lang="fa-IR" sz="2000" b="1" dirty="0" smtClean="0">
              <a:cs typeface="B Mitra" pitchFamily="2" charset="-78"/>
            </a:endParaRPr>
          </a:p>
          <a:p>
            <a:pPr>
              <a:buNone/>
            </a:pPr>
            <a:r>
              <a:rPr lang="en-US" sz="2000" b="1" dirty="0" smtClean="0">
                <a:cs typeface="B Mitra" pitchFamily="2" charset="-78"/>
              </a:rPr>
              <a:t>Behavioral(</a:t>
            </a:r>
            <a:r>
              <a:rPr lang="en-US" sz="2000" b="1" dirty="0" smtClean="0"/>
              <a:t> </a:t>
            </a:r>
            <a:r>
              <a:rPr lang="en-US" sz="2000" b="1" dirty="0" err="1" smtClean="0"/>
              <a:t>e.g:Music</a:t>
            </a:r>
            <a:r>
              <a:rPr lang="en-US" sz="2000" b="1" dirty="0" smtClean="0"/>
              <a:t> Therapy )</a:t>
            </a:r>
            <a:endParaRPr lang="fa-IR" sz="2000" b="1" dirty="0" smtClean="0">
              <a:cs typeface="B Mitra" pitchFamily="2" charset="-78"/>
            </a:endParaRPr>
          </a:p>
          <a:p>
            <a:pPr>
              <a:buNone/>
            </a:pPr>
            <a:r>
              <a:rPr lang="en-US" sz="2000" b="1" dirty="0" smtClean="0">
                <a:cs typeface="B Mitra" pitchFamily="2" charset="-78"/>
              </a:rPr>
              <a:t>Safety</a:t>
            </a:r>
            <a:r>
              <a:rPr lang="fa-IR" sz="2000" b="1" dirty="0" smtClean="0">
                <a:cs typeface="B Mitra" pitchFamily="2" charset="-78"/>
              </a:rPr>
              <a:t> </a:t>
            </a:r>
            <a:r>
              <a:rPr lang="en-US" sz="2000" b="1" dirty="0" smtClean="0"/>
              <a:t>(e.g., Fall Prevention)</a:t>
            </a:r>
            <a:endParaRPr lang="fa-IR" sz="2000" b="1" dirty="0" smtClean="0">
              <a:cs typeface="B Mitra" pitchFamily="2" charset="-78"/>
            </a:endParaRPr>
          </a:p>
          <a:p>
            <a:pPr>
              <a:buNone/>
            </a:pPr>
            <a:r>
              <a:rPr lang="en-US" sz="2000" b="1" dirty="0" smtClean="0">
                <a:cs typeface="B Mitra" pitchFamily="2" charset="-78"/>
              </a:rPr>
              <a:t>Family</a:t>
            </a:r>
            <a:r>
              <a:rPr lang="fa-IR" sz="2000" b="1" dirty="0" smtClean="0">
                <a:cs typeface="B Mitra" pitchFamily="2" charset="-78"/>
              </a:rPr>
              <a:t> </a:t>
            </a:r>
            <a:r>
              <a:rPr lang="en-US" sz="2000" b="1" dirty="0" smtClean="0"/>
              <a:t>(e.g., Family Integrity Promotion</a:t>
            </a:r>
            <a:r>
              <a:rPr lang="fa-IR" sz="2000" b="1" dirty="0" smtClean="0"/>
              <a:t>(</a:t>
            </a:r>
            <a:r>
              <a:rPr lang="en-US" sz="2000" b="1" dirty="0" smtClean="0">
                <a:cs typeface="B Mitra" pitchFamily="2" charset="-78"/>
              </a:rPr>
              <a:t> </a:t>
            </a:r>
            <a:endParaRPr lang="fa-IR" sz="2000" b="1" dirty="0" smtClean="0">
              <a:cs typeface="B Mitra" pitchFamily="2" charset="-78"/>
            </a:endParaRPr>
          </a:p>
          <a:p>
            <a:pPr>
              <a:buNone/>
            </a:pPr>
            <a:r>
              <a:rPr lang="en-US" sz="2000" b="1" dirty="0" smtClean="0">
                <a:cs typeface="B Mitra" pitchFamily="2" charset="-78"/>
              </a:rPr>
              <a:t>Health System</a:t>
            </a:r>
            <a:r>
              <a:rPr lang="en-US" sz="2000" b="1" dirty="0" smtClean="0"/>
              <a:t> (e.g., Exercise Promotion</a:t>
            </a:r>
            <a:r>
              <a:rPr lang="fa-IR" sz="2000" b="1" dirty="0" smtClean="0"/>
              <a:t>(</a:t>
            </a:r>
            <a:r>
              <a:rPr lang="fa-IR" sz="2000" b="1" dirty="0" smtClean="0">
                <a:cs typeface="B Mitra" pitchFamily="2" charset="-78"/>
              </a:rPr>
              <a:t> </a:t>
            </a:r>
          </a:p>
          <a:p>
            <a:pPr>
              <a:buNone/>
            </a:pPr>
            <a:r>
              <a:rPr lang="en-US" sz="2000" b="1" dirty="0" smtClean="0">
                <a:cs typeface="B Mitra" pitchFamily="2" charset="-78"/>
              </a:rPr>
              <a:t>Community</a:t>
            </a:r>
            <a:r>
              <a:rPr lang="fa-IR" sz="2000" b="1" dirty="0" smtClean="0">
                <a:cs typeface="B Mitra" pitchFamily="2" charset="-78"/>
              </a:rPr>
              <a:t> ) </a:t>
            </a:r>
            <a:r>
              <a:rPr lang="en-US" sz="2000" b="1" dirty="0" smtClean="0"/>
              <a:t>e.g., Environmental Management</a:t>
            </a:r>
            <a:r>
              <a:rPr lang="fa-IR" sz="2000" b="1" dirty="0" smtClean="0"/>
              <a:t>(</a:t>
            </a:r>
            <a:r>
              <a:rPr lang="en-US" sz="2000" b="1" dirty="0" smtClean="0"/>
              <a:t>(3).</a:t>
            </a:r>
            <a:endParaRPr lang="fa-IR" sz="2000" b="1" dirty="0" smtClean="0">
              <a:cs typeface="B Mitra" pitchFamily="2" charset="-78"/>
            </a:endParaRPr>
          </a:p>
          <a:p>
            <a:pPr>
              <a:buNone/>
            </a:pPr>
            <a:endParaRPr lang="fa-IR" sz="2000" b="1" dirty="0" smtClean="0">
              <a:cs typeface="B Mitra" pitchFamily="2" charset="-78"/>
            </a:endParaRPr>
          </a:p>
        </p:txBody>
      </p:sp>
      <p:sp>
        <p:nvSpPr>
          <p:cNvPr id="4" name="Right Brace 3"/>
          <p:cNvSpPr/>
          <p:nvPr/>
        </p:nvSpPr>
        <p:spPr>
          <a:xfrm flipH="1">
            <a:off x="857224" y="2285992"/>
            <a:ext cx="714380" cy="364333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0CE04AA9-21A0-43C7-B352-F705C9D4BC8C}"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r" rtl="1"/>
            <a:r>
              <a:rPr lang="fa-IR" sz="2800" dirty="0" smtClean="0">
                <a:cs typeface="B Mitra" pitchFamily="2" charset="-78"/>
              </a:rPr>
              <a:t>شمار اندکی از مداخلات در بیش از یک کلاس قرار گرفته اند، اما هرکدام یک شماره کد منحصر به فرد که نشان دهنده کلاس اولیه است و برای مداخله ی دیگری استفاده نمی گردد.</a:t>
            </a:r>
          </a:p>
          <a:p>
            <a:pPr algn="r" rtl="1"/>
            <a:r>
              <a:rPr lang="fa-IR" sz="2800" dirty="0" smtClean="0">
                <a:cs typeface="B Mitra" pitchFamily="2" charset="-78"/>
              </a:rPr>
              <a:t>رده بندی </a:t>
            </a:r>
            <a:r>
              <a:rPr lang="en-US" sz="2800" dirty="0" smtClean="0">
                <a:cs typeface="B Mitra" pitchFamily="2" charset="-78"/>
              </a:rPr>
              <a:t>NIC</a:t>
            </a:r>
            <a:r>
              <a:rPr lang="fa-IR" sz="2800" dirty="0" smtClean="0">
                <a:cs typeface="B Mitra" pitchFamily="2" charset="-78"/>
              </a:rPr>
              <a:t>به دلایل زیر کدگذاری می گردد:</a:t>
            </a:r>
          </a:p>
          <a:p>
            <a:pPr algn="r" rtl="1"/>
            <a:r>
              <a:rPr lang="fa-IR" sz="2800" dirty="0" smtClean="0">
                <a:cs typeface="B Mitra" pitchFamily="2" charset="-78"/>
              </a:rPr>
              <a:t>جهت تسهیل استفاده از کامپیوتر</a:t>
            </a:r>
          </a:p>
          <a:p>
            <a:pPr algn="r" rtl="1"/>
            <a:r>
              <a:rPr lang="fa-IR" sz="2800" dirty="0" smtClean="0">
                <a:cs typeface="B Mitra" pitchFamily="2" charset="-78"/>
              </a:rPr>
              <a:t>جهت تسهیل دستکاری داده ها به آسانی</a:t>
            </a:r>
          </a:p>
          <a:p>
            <a:pPr algn="r" rtl="1"/>
            <a:r>
              <a:rPr lang="fa-IR" sz="2800" dirty="0" smtClean="0">
                <a:cs typeface="B Mitra" pitchFamily="2" charset="-78"/>
              </a:rPr>
              <a:t>جهت ارتقاء استفاده از </a:t>
            </a:r>
            <a:r>
              <a:rPr lang="en-US" sz="2800" dirty="0" smtClean="0">
                <a:cs typeface="B Mitra" pitchFamily="2" charset="-78"/>
              </a:rPr>
              <a:t>NIC</a:t>
            </a:r>
            <a:r>
              <a:rPr lang="fa-IR" sz="2800" dirty="0" smtClean="0">
                <a:cs typeface="B Mitra" pitchFamily="2" charset="-78"/>
              </a:rPr>
              <a:t> با سایر سیستم های کدگذاری</a:t>
            </a:r>
          </a:p>
          <a:p>
            <a:pPr algn="r" rtl="1"/>
            <a:r>
              <a:rPr lang="fa-IR" sz="2800" dirty="0" smtClean="0">
                <a:cs typeface="B Mitra" pitchFamily="2" charset="-78"/>
              </a:rPr>
              <a:t>جهت استفاده در بازپرداخت(1).</a:t>
            </a:r>
            <a:endParaRPr lang="en-US" sz="2800" dirty="0">
              <a:cs typeface="B Mitra" pitchFamily="2" charset="-78"/>
            </a:endParaRPr>
          </a:p>
        </p:txBody>
      </p:sp>
      <p:sp>
        <p:nvSpPr>
          <p:cNvPr id="4" name="Slide Number Placeholder 3"/>
          <p:cNvSpPr>
            <a:spLocks noGrp="1"/>
          </p:cNvSpPr>
          <p:nvPr>
            <p:ph type="sldNum" sz="quarter" idx="12"/>
          </p:nvPr>
        </p:nvSpPr>
        <p:spPr/>
        <p:txBody>
          <a:bodyPr/>
          <a:lstStyle/>
          <a:p>
            <a:fld id="{0CE04AA9-21A0-43C7-B352-F705C9D4BC8C}"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smtClean="0">
                <a:cs typeface="B Mitra" pitchFamily="2" charset="-78"/>
              </a:rPr>
              <a:t>کدهای 7 حوزه با شماره از 1 تا 7 اختصاص داده می شوندو کدهای 30 کلاس از حرف </a:t>
            </a:r>
            <a:r>
              <a:rPr lang="en-US" dirty="0" smtClean="0">
                <a:cs typeface="B Mitra" pitchFamily="2" charset="-78"/>
              </a:rPr>
              <a:t>A </a:t>
            </a:r>
            <a:r>
              <a:rPr lang="fa-IR" dirty="0" smtClean="0">
                <a:cs typeface="B Mitra" pitchFamily="2" charset="-78"/>
              </a:rPr>
              <a:t>تا </a:t>
            </a:r>
            <a:r>
              <a:rPr lang="en-US" dirty="0" smtClean="0">
                <a:cs typeface="B Mitra" pitchFamily="2" charset="-78"/>
              </a:rPr>
              <a:t>Z </a:t>
            </a:r>
            <a:r>
              <a:rPr lang="fa-IR" dirty="0" smtClean="0">
                <a:cs typeface="B Mitra" pitchFamily="2" charset="-78"/>
              </a:rPr>
              <a:t>به همراه حروف </a:t>
            </a:r>
            <a:r>
              <a:rPr lang="en-US" dirty="0" smtClean="0">
                <a:cs typeface="B Mitra" pitchFamily="2" charset="-78"/>
              </a:rPr>
              <a:t>a</a:t>
            </a:r>
            <a:r>
              <a:rPr lang="fa-IR" dirty="0" smtClean="0">
                <a:cs typeface="B Mitra" pitchFamily="2" charset="-78"/>
              </a:rPr>
              <a:t>،</a:t>
            </a:r>
            <a:r>
              <a:rPr lang="en-US" dirty="0" smtClean="0">
                <a:cs typeface="B Mitra" pitchFamily="2" charset="-78"/>
              </a:rPr>
              <a:t>b</a:t>
            </a:r>
            <a:r>
              <a:rPr lang="fa-IR" dirty="0" smtClean="0">
                <a:cs typeface="B Mitra" pitchFamily="2" charset="-78"/>
              </a:rPr>
              <a:t>،</a:t>
            </a:r>
            <a:r>
              <a:rPr lang="en-US" dirty="0" smtClean="0">
                <a:cs typeface="B Mitra" pitchFamily="2" charset="-78"/>
              </a:rPr>
              <a:t>c</a:t>
            </a:r>
            <a:r>
              <a:rPr lang="fa-IR" dirty="0" smtClean="0">
                <a:cs typeface="B Mitra" pitchFamily="2" charset="-78"/>
              </a:rPr>
              <a:t>و</a:t>
            </a:r>
            <a:r>
              <a:rPr lang="en-US" dirty="0" smtClean="0">
                <a:cs typeface="B Mitra" pitchFamily="2" charset="-78"/>
              </a:rPr>
              <a:t>d </a:t>
            </a:r>
            <a:r>
              <a:rPr lang="fa-IR" dirty="0" smtClean="0">
                <a:cs typeface="B Mitra" pitchFamily="2" charset="-78"/>
              </a:rPr>
              <a:t> تشکیل شده اند.</a:t>
            </a:r>
          </a:p>
          <a:p>
            <a:pPr algn="r" rtl="1"/>
            <a:r>
              <a:rPr lang="fa-IR" dirty="0" smtClean="0">
                <a:cs typeface="B Mitra" pitchFamily="2" charset="-78"/>
              </a:rPr>
              <a:t>رمز هر مداخله </a:t>
            </a:r>
            <a:r>
              <a:rPr lang="fa-IR" dirty="0" smtClean="0">
                <a:cs typeface="B Mitra" pitchFamily="2" charset="-78"/>
              </a:rPr>
              <a:t>علاوه بر استفاده از حروف، از </a:t>
            </a:r>
            <a:r>
              <a:rPr lang="fa-IR" dirty="0" smtClean="0">
                <a:cs typeface="B Mitra" pitchFamily="2" charset="-78"/>
              </a:rPr>
              <a:t>4 رقم تشکیل شده است. درصورت تمایل فعالیتها را می توان تا دو رقم اعشار بعد از (.) کدگذاری نمود(3).</a:t>
            </a:r>
            <a:endParaRPr lang="en-US" dirty="0">
              <a:cs typeface="B Mitra" pitchFamily="2" charset="-78"/>
            </a:endParaRPr>
          </a:p>
        </p:txBody>
      </p:sp>
      <p:sp>
        <p:nvSpPr>
          <p:cNvPr id="4" name="Slide Number Placeholder 3"/>
          <p:cNvSpPr>
            <a:spLocks noGrp="1"/>
          </p:cNvSpPr>
          <p:nvPr>
            <p:ph type="sldNum" sz="quarter" idx="12"/>
          </p:nvPr>
        </p:nvSpPr>
        <p:spPr/>
        <p:txBody>
          <a:bodyPr/>
          <a:lstStyle/>
          <a:p>
            <a:fld id="{0CE04AA9-21A0-43C7-B352-F705C9D4BC8C}"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6" name="Content Placeholder 5"/>
          <p:cNvGraphicFramePr>
            <a:graphicFrameLocks noGrp="1"/>
          </p:cNvGraphicFramePr>
          <p:nvPr>
            <p:ph idx="1"/>
          </p:nvPr>
        </p:nvGraphicFramePr>
        <p:xfrm>
          <a:off x="457200" y="1357297"/>
          <a:ext cx="8229600" cy="4046241"/>
        </p:xfrm>
        <a:graphic>
          <a:graphicData uri="http://schemas.openxmlformats.org/drawingml/2006/table">
            <a:tbl>
              <a:tblPr firstRow="1" bandRow="1">
                <a:tableStyleId>{5C22544A-7EE6-4342-B048-85BDC9FD1C3A}</a:tableStyleId>
              </a:tblPr>
              <a:tblGrid>
                <a:gridCol w="1543032"/>
                <a:gridCol w="428628"/>
                <a:gridCol w="428628"/>
                <a:gridCol w="500066"/>
                <a:gridCol w="4000528"/>
                <a:gridCol w="500066"/>
                <a:gridCol w="428628"/>
                <a:gridCol w="400024"/>
              </a:tblGrid>
              <a:tr h="928695">
                <a:tc>
                  <a:txBody>
                    <a:bodyPr/>
                    <a:lstStyle/>
                    <a:p>
                      <a:pPr algn="ctr" rtl="1"/>
                      <a:r>
                        <a:rPr lang="fa-IR" sz="1800" b="1" dirty="0" smtClean="0">
                          <a:solidFill>
                            <a:schemeClr val="tx1"/>
                          </a:solidFill>
                          <a:cs typeface="B Mitra" pitchFamily="2" charset="-78"/>
                        </a:rPr>
                        <a:t>حوزه</a:t>
                      </a:r>
                      <a:r>
                        <a:rPr lang="fa-IR" sz="1800" b="1" baseline="0" dirty="0" smtClean="0">
                          <a:solidFill>
                            <a:schemeClr val="tx1"/>
                          </a:solidFill>
                          <a:cs typeface="B Mitra" pitchFamily="2" charset="-78"/>
                        </a:rPr>
                        <a:t> ها(سطح 1)</a:t>
                      </a:r>
                    </a:p>
                    <a:p>
                      <a:pPr algn="ctr" rtl="1"/>
                      <a:r>
                        <a:rPr lang="en-US" sz="1800" b="1" baseline="0" dirty="0" smtClean="0">
                          <a:solidFill>
                            <a:schemeClr val="tx1"/>
                          </a:solidFill>
                          <a:cs typeface="B Mitra" pitchFamily="2" charset="-78"/>
                        </a:rPr>
                        <a:t>domains</a:t>
                      </a:r>
                      <a:endParaRPr lang="en-US" sz="1800" b="1" dirty="0">
                        <a:solidFill>
                          <a:schemeClr val="tx1"/>
                        </a:solidFill>
                        <a:cs typeface="B Mitra" pitchFamily="2" charset="-78"/>
                      </a:endParaRPr>
                    </a:p>
                  </a:txBody>
                  <a:tcPr/>
                </a:tc>
                <a:tc>
                  <a:txBody>
                    <a:bodyPr/>
                    <a:lstStyle/>
                    <a:p>
                      <a:pPr algn="ctr" rtl="1"/>
                      <a:r>
                        <a:rPr lang="en-US" b="0" dirty="0" smtClean="0">
                          <a:solidFill>
                            <a:schemeClr val="tx1"/>
                          </a:solidFill>
                          <a:cs typeface="B Mitra" pitchFamily="2" charset="-78"/>
                        </a:rPr>
                        <a:t>1</a:t>
                      </a:r>
                      <a:endParaRPr lang="en-US" b="0" dirty="0">
                        <a:solidFill>
                          <a:schemeClr val="tx1"/>
                        </a:solidFill>
                        <a:cs typeface="B Mitra" pitchFamily="2" charset="-78"/>
                      </a:endParaRPr>
                    </a:p>
                  </a:txBody>
                  <a:tcPr anchor="ctr"/>
                </a:tc>
                <a:tc>
                  <a:txBody>
                    <a:bodyPr/>
                    <a:lstStyle/>
                    <a:p>
                      <a:pPr algn="ctr" rtl="1"/>
                      <a:r>
                        <a:rPr lang="en-US" b="0" dirty="0" smtClean="0">
                          <a:solidFill>
                            <a:schemeClr val="tx1"/>
                          </a:solidFill>
                          <a:cs typeface="B Mitra" pitchFamily="2" charset="-78"/>
                        </a:rPr>
                        <a:t>2</a:t>
                      </a:r>
                      <a:endParaRPr lang="en-US" b="0" dirty="0">
                        <a:solidFill>
                          <a:schemeClr val="tx1"/>
                        </a:solidFill>
                        <a:cs typeface="B Mitra" pitchFamily="2" charset="-78"/>
                      </a:endParaRPr>
                    </a:p>
                  </a:txBody>
                  <a:tcPr anchor="ctr"/>
                </a:tc>
                <a:tc>
                  <a:txBody>
                    <a:bodyPr/>
                    <a:lstStyle/>
                    <a:p>
                      <a:pPr algn="ctr" rtl="1"/>
                      <a:r>
                        <a:rPr lang="en-US" b="0" dirty="0" smtClean="0">
                          <a:solidFill>
                            <a:schemeClr val="tx1"/>
                          </a:solidFill>
                          <a:cs typeface="B Mitra" pitchFamily="2" charset="-78"/>
                        </a:rPr>
                        <a:t>3</a:t>
                      </a:r>
                      <a:endParaRPr lang="en-US" b="0" dirty="0">
                        <a:solidFill>
                          <a:schemeClr val="tx1"/>
                        </a:solidFill>
                        <a:cs typeface="B Mitra" pitchFamily="2" charset="-78"/>
                      </a:endParaRPr>
                    </a:p>
                  </a:txBody>
                  <a:tcPr anchor="ctr"/>
                </a:tc>
                <a:tc>
                  <a:txBody>
                    <a:bodyPr/>
                    <a:lstStyle/>
                    <a:p>
                      <a:pPr algn="ctr" rtl="1"/>
                      <a:r>
                        <a:rPr lang="en-US" b="0" dirty="0" smtClean="0">
                          <a:solidFill>
                            <a:schemeClr val="tx1"/>
                          </a:solidFill>
                          <a:cs typeface="B Mitra" pitchFamily="2" charset="-78"/>
                        </a:rPr>
                        <a:t>Domain 4</a:t>
                      </a:r>
                      <a:endParaRPr lang="en-US" b="0" dirty="0">
                        <a:solidFill>
                          <a:schemeClr val="tx1"/>
                        </a:solidFill>
                        <a:cs typeface="B Mitra" pitchFamily="2" charset="-78"/>
                      </a:endParaRPr>
                    </a:p>
                  </a:txBody>
                  <a:tcPr anchor="ctr"/>
                </a:tc>
                <a:tc>
                  <a:txBody>
                    <a:bodyPr/>
                    <a:lstStyle/>
                    <a:p>
                      <a:r>
                        <a:rPr lang="en-US" b="0" dirty="0" smtClean="0">
                          <a:solidFill>
                            <a:schemeClr val="tx1"/>
                          </a:solidFill>
                          <a:cs typeface="B Mitra" pitchFamily="2" charset="-78"/>
                        </a:rPr>
                        <a:t>5</a:t>
                      </a:r>
                      <a:endParaRPr lang="en-US" b="0" dirty="0">
                        <a:solidFill>
                          <a:schemeClr val="tx1"/>
                        </a:solidFill>
                        <a:cs typeface="B Mitra" pitchFamily="2" charset="-78"/>
                      </a:endParaRPr>
                    </a:p>
                  </a:txBody>
                  <a:tcPr anchor="ctr"/>
                </a:tc>
                <a:tc>
                  <a:txBody>
                    <a:bodyPr/>
                    <a:lstStyle/>
                    <a:p>
                      <a:r>
                        <a:rPr lang="en-US" b="0" dirty="0" smtClean="0">
                          <a:solidFill>
                            <a:schemeClr val="tx1"/>
                          </a:solidFill>
                          <a:cs typeface="B Mitra" pitchFamily="2" charset="-78"/>
                        </a:rPr>
                        <a:t>6</a:t>
                      </a:r>
                      <a:endParaRPr lang="en-US" b="0" dirty="0">
                        <a:solidFill>
                          <a:schemeClr val="tx1"/>
                        </a:solidFill>
                        <a:cs typeface="B Mitra" pitchFamily="2" charset="-78"/>
                      </a:endParaRPr>
                    </a:p>
                  </a:txBody>
                  <a:tcPr anchor="ctr"/>
                </a:tc>
                <a:tc>
                  <a:txBody>
                    <a:bodyPr/>
                    <a:lstStyle/>
                    <a:p>
                      <a:r>
                        <a:rPr lang="en-US" b="0" dirty="0" smtClean="0">
                          <a:solidFill>
                            <a:schemeClr val="tx1"/>
                          </a:solidFill>
                          <a:cs typeface="B Mitra" pitchFamily="2" charset="-78"/>
                        </a:rPr>
                        <a:t>7</a:t>
                      </a:r>
                      <a:endParaRPr lang="en-US" b="0" dirty="0">
                        <a:solidFill>
                          <a:schemeClr val="tx1"/>
                        </a:solidFill>
                        <a:cs typeface="B Mitra" pitchFamily="2" charset="-78"/>
                      </a:endParaRPr>
                    </a:p>
                  </a:txBody>
                  <a:tcPr anchor="ctr"/>
                </a:tc>
              </a:tr>
              <a:tr h="6429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baseline="0" dirty="0" smtClean="0">
                          <a:solidFill>
                            <a:schemeClr val="tx1"/>
                          </a:solidFill>
                          <a:cs typeface="B Mitra" pitchFamily="2" charset="-78"/>
                        </a:rPr>
                        <a:t>domains</a:t>
                      </a:r>
                      <a:endParaRPr lang="en-US" sz="1800" b="1" dirty="0" smtClean="0">
                        <a:solidFill>
                          <a:schemeClr val="tx1"/>
                        </a:solidFill>
                        <a:cs typeface="B Mitra" pitchFamily="2" charset="-78"/>
                      </a:endParaRPr>
                    </a:p>
                    <a:p>
                      <a:pPr algn="ctr"/>
                      <a:endParaRPr lang="en-US" b="1" dirty="0">
                        <a:cs typeface="B Mitra" pitchFamily="2" charset="-78"/>
                      </a:endParaRPr>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pPr algn="ctr" rtl="1"/>
                      <a:r>
                        <a:rPr lang="en-US" sz="3200" b="1" dirty="0" err="1" smtClean="0"/>
                        <a:t>safty</a:t>
                      </a:r>
                      <a:endParaRPr lang="en-US" sz="3200" b="1" dirty="0"/>
                    </a:p>
                  </a:txBody>
                  <a:tcPr/>
                </a:tc>
                <a:tc>
                  <a:txBody>
                    <a:bodyPr/>
                    <a:lstStyle/>
                    <a:p>
                      <a:endParaRPr lang="en-US"/>
                    </a:p>
                  </a:txBody>
                  <a:tcPr/>
                </a:tc>
                <a:tc>
                  <a:txBody>
                    <a:bodyPr/>
                    <a:lstStyle/>
                    <a:p>
                      <a:endParaRPr lang="en-US"/>
                    </a:p>
                  </a:txBody>
                  <a:tcPr/>
                </a:tc>
                <a:tc>
                  <a:txBody>
                    <a:bodyPr/>
                    <a:lstStyle/>
                    <a:p>
                      <a:endParaRPr lang="en-US"/>
                    </a:p>
                  </a:txBody>
                  <a:tcPr/>
                </a:tc>
              </a:tr>
              <a:tr h="1000132">
                <a:tc>
                  <a:txBody>
                    <a:bodyPr/>
                    <a:lstStyle/>
                    <a:p>
                      <a:pPr algn="ctr" rtl="1"/>
                      <a:r>
                        <a:rPr lang="fa-IR" b="1" dirty="0" smtClean="0">
                          <a:cs typeface="B Mitra" pitchFamily="2" charset="-78"/>
                        </a:rPr>
                        <a:t>سطح</a:t>
                      </a:r>
                      <a:r>
                        <a:rPr lang="fa-IR" b="1" baseline="0" dirty="0" smtClean="0">
                          <a:cs typeface="B Mitra" pitchFamily="2" charset="-78"/>
                        </a:rPr>
                        <a:t>(2)</a:t>
                      </a:r>
                    </a:p>
                    <a:p>
                      <a:pPr algn="ctr" rtl="1"/>
                      <a:r>
                        <a:rPr lang="fa-IR" b="1" baseline="0" dirty="0" smtClean="0">
                          <a:cs typeface="B Mitra" pitchFamily="2" charset="-78"/>
                        </a:rPr>
                        <a:t>کلاس ها</a:t>
                      </a:r>
                    </a:p>
                    <a:p>
                      <a:pPr algn="ctr" rtl="1"/>
                      <a:r>
                        <a:rPr lang="en-US" b="1" baseline="0" dirty="0" smtClean="0">
                          <a:cs typeface="B Mitra" pitchFamily="2" charset="-78"/>
                        </a:rPr>
                        <a:t>classes</a:t>
                      </a:r>
                      <a:endParaRPr lang="en-US" b="1" dirty="0" smtClean="0">
                        <a:cs typeface="B Mitra" pitchFamily="2" charset="-78"/>
                      </a:endParaRPr>
                    </a:p>
                    <a:p>
                      <a:pPr algn="ctr"/>
                      <a:endParaRPr lang="en-US" b="1" dirty="0">
                        <a:cs typeface="B Mitra" pitchFamily="2" charset="-78"/>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r>
                        <a:rPr lang="en-US" sz="2000" b="1" dirty="0" smtClean="0"/>
                        <a:t>U   crisis management </a:t>
                      </a:r>
                    </a:p>
                    <a:p>
                      <a:r>
                        <a:rPr lang="en-US" sz="2000" b="1" dirty="0" smtClean="0"/>
                        <a:t>V    risk management </a:t>
                      </a:r>
                    </a:p>
                    <a:p>
                      <a:endParaRPr lang="en-US" sz="2000" b="1" dirty="0"/>
                    </a:p>
                  </a:txBody>
                  <a:tcPr/>
                </a:tc>
                <a:tc>
                  <a:txBody>
                    <a:bodyPr/>
                    <a:lstStyle/>
                    <a:p>
                      <a:endParaRPr lang="en-US"/>
                    </a:p>
                  </a:txBody>
                  <a:tcPr/>
                </a:tc>
                <a:tc>
                  <a:txBody>
                    <a:bodyPr/>
                    <a:lstStyle/>
                    <a:p>
                      <a:endParaRPr lang="en-US"/>
                    </a:p>
                  </a:txBody>
                  <a:tcPr/>
                </a:tc>
                <a:tc>
                  <a:txBody>
                    <a:bodyPr/>
                    <a:lstStyle/>
                    <a:p>
                      <a:endParaRPr lang="en-US"/>
                    </a:p>
                  </a:txBody>
                  <a:tcPr/>
                </a:tc>
              </a:tr>
              <a:tr h="1285884">
                <a:tc>
                  <a:txBody>
                    <a:bodyPr/>
                    <a:lstStyle/>
                    <a:p>
                      <a:pPr algn="ctr" rtl="1"/>
                      <a:r>
                        <a:rPr lang="fa-IR" b="1" dirty="0" smtClean="0">
                          <a:cs typeface="B Mitra" pitchFamily="2" charset="-78"/>
                        </a:rPr>
                        <a:t>سطح(3)</a:t>
                      </a:r>
                    </a:p>
                    <a:p>
                      <a:pPr algn="ctr" rtl="1"/>
                      <a:r>
                        <a:rPr lang="fa-IR" b="1" dirty="0" smtClean="0">
                          <a:cs typeface="B Mitra" pitchFamily="2" charset="-78"/>
                        </a:rPr>
                        <a:t>مداخلات</a:t>
                      </a:r>
                    </a:p>
                    <a:p>
                      <a:pPr algn="ctr" rtl="1"/>
                      <a:r>
                        <a:rPr lang="en-US" b="1" dirty="0" smtClean="0">
                          <a:cs typeface="B Mitra" pitchFamily="2" charset="-78"/>
                        </a:rPr>
                        <a:t>interventions</a:t>
                      </a:r>
                      <a:endParaRPr lang="en-US" b="1" dirty="0">
                        <a:cs typeface="B Mitra" pitchFamily="2" charset="-78"/>
                      </a:endParaRP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r>
                        <a:rPr lang="en-US" b="1" dirty="0" smtClean="0">
                          <a:latin typeface="Arial" pitchFamily="34" charset="0"/>
                          <a:cs typeface="Arial" pitchFamily="34" charset="0"/>
                        </a:rPr>
                        <a:t>6400 Abuse</a:t>
                      </a:r>
                      <a:r>
                        <a:rPr lang="en-US" b="1" baseline="0" dirty="0" smtClean="0">
                          <a:latin typeface="Arial" pitchFamily="34" charset="0"/>
                          <a:cs typeface="Arial" pitchFamily="34" charset="0"/>
                        </a:rPr>
                        <a:t> protection support</a:t>
                      </a:r>
                      <a:endParaRPr lang="en-US" b="1" dirty="0">
                        <a:latin typeface="Arial" pitchFamily="34" charset="0"/>
                        <a:cs typeface="Arial" pitchFamily="34" charset="0"/>
                      </a:endParaRPr>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4" name="Slide Number Placeholder 3"/>
          <p:cNvSpPr>
            <a:spLocks noGrp="1"/>
          </p:cNvSpPr>
          <p:nvPr>
            <p:ph type="sldNum" sz="quarter" idx="12"/>
          </p:nvPr>
        </p:nvSpPr>
        <p:spPr/>
        <p:txBody>
          <a:bodyPr/>
          <a:lstStyle/>
          <a:p>
            <a:fld id="{0CE04AA9-21A0-43C7-B352-F705C9D4BC8C}"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042"/>
            <a:ext cx="8229600" cy="642942"/>
          </a:xfrm>
        </p:spPr>
        <p:txBody>
          <a:bodyPr>
            <a:normAutofit fontScale="90000"/>
          </a:bodyPr>
          <a:lstStyle/>
          <a:p>
            <a:r>
              <a:rPr lang="en-US" dirty="0" smtClean="0">
                <a:latin typeface="Arial" pitchFamily="34" charset="0"/>
                <a:cs typeface="Arial" pitchFamily="34" charset="0"/>
              </a:rPr>
              <a:t>Abuse protection support  6400</a:t>
            </a:r>
            <a:br>
              <a:rPr lang="en-US" dirty="0" smtClean="0">
                <a:latin typeface="Arial" pitchFamily="34" charset="0"/>
                <a:cs typeface="Arial" pitchFamily="34" charset="0"/>
              </a:rPr>
            </a:br>
            <a:endParaRPr lang="en-US" dirty="0"/>
          </a:p>
        </p:txBody>
      </p:sp>
      <p:sp>
        <p:nvSpPr>
          <p:cNvPr id="3" name="Content Placeholder 2"/>
          <p:cNvSpPr>
            <a:spLocks noGrp="1"/>
          </p:cNvSpPr>
          <p:nvPr>
            <p:ph idx="1"/>
          </p:nvPr>
        </p:nvSpPr>
        <p:spPr/>
        <p:txBody>
          <a:bodyPr/>
          <a:lstStyle/>
          <a:p>
            <a:pPr>
              <a:buNone/>
            </a:pPr>
            <a:endParaRPr lang="en-US" dirty="0" smtClean="0"/>
          </a:p>
          <a:p>
            <a:pPr>
              <a:buNone/>
            </a:pPr>
            <a:r>
              <a:rPr lang="en-US" dirty="0" smtClean="0"/>
              <a:t>Definition: identification of high-risk dependent relationships and actions to prevent further infliction of physical or emotional harm.</a:t>
            </a:r>
          </a:p>
          <a:p>
            <a:pPr>
              <a:buNone/>
            </a:pPr>
            <a:endParaRPr lang="en-US" dirty="0" smtClean="0"/>
          </a:p>
          <a:p>
            <a:pPr>
              <a:buNone/>
            </a:pPr>
            <a:r>
              <a:rPr lang="en-US" sz="2400" dirty="0" err="1" smtClean="0"/>
              <a:t>Activities:Identifiy</a:t>
            </a:r>
            <a:r>
              <a:rPr lang="en-US" sz="2400" dirty="0" smtClean="0"/>
              <a:t> adults who have difficulty trusting others or feel disliked by others</a:t>
            </a:r>
            <a:r>
              <a:rPr lang="en-US" dirty="0" smtClean="0"/>
              <a:t>.</a:t>
            </a:r>
            <a:endParaRPr lang="en-US" dirty="0"/>
          </a:p>
        </p:txBody>
      </p:sp>
      <p:cxnSp>
        <p:nvCxnSpPr>
          <p:cNvPr id="5" name="Straight Arrow Connector 4"/>
          <p:cNvCxnSpPr/>
          <p:nvPr/>
        </p:nvCxnSpPr>
        <p:spPr>
          <a:xfrm rot="10800000">
            <a:off x="7000892" y="857232"/>
            <a:ext cx="785818"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572396" y="1785926"/>
            <a:ext cx="1269899" cy="369332"/>
          </a:xfrm>
          <a:prstGeom prst="rect">
            <a:avLst/>
          </a:prstGeom>
          <a:noFill/>
        </p:spPr>
        <p:txBody>
          <a:bodyPr wrap="none" rtlCol="0">
            <a:spAutoFit/>
          </a:bodyPr>
          <a:lstStyle/>
          <a:p>
            <a:r>
              <a:rPr lang="en-US" dirty="0" smtClean="0"/>
              <a:t>Name </a:t>
            </a:r>
            <a:r>
              <a:rPr lang="en-US" dirty="0" err="1" smtClean="0"/>
              <a:t>lable</a:t>
            </a:r>
            <a:endParaRPr lang="en-US" dirty="0"/>
          </a:p>
        </p:txBody>
      </p:sp>
      <p:sp>
        <p:nvSpPr>
          <p:cNvPr id="6" name="Slide Number Placeholder 5"/>
          <p:cNvSpPr>
            <a:spLocks noGrp="1"/>
          </p:cNvSpPr>
          <p:nvPr>
            <p:ph type="sldNum" sz="quarter" idx="12"/>
          </p:nvPr>
        </p:nvSpPr>
        <p:spPr/>
        <p:txBody>
          <a:bodyPr/>
          <a:lstStyle/>
          <a:p>
            <a:fld id="{0CE04AA9-21A0-43C7-B352-F705C9D4BC8C}"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General Principles for Intervention Labels</a:t>
            </a:r>
            <a:endParaRPr lang="en-US" sz="3600" dirty="0"/>
          </a:p>
        </p:txBody>
      </p:sp>
      <p:sp>
        <p:nvSpPr>
          <p:cNvPr id="3" name="Content Placeholder 2"/>
          <p:cNvSpPr>
            <a:spLocks noGrp="1"/>
          </p:cNvSpPr>
          <p:nvPr>
            <p:ph idx="1"/>
          </p:nvPr>
        </p:nvSpPr>
        <p:spPr>
          <a:xfrm>
            <a:off x="457200" y="1500175"/>
            <a:ext cx="8229600" cy="4900626"/>
          </a:xfrm>
        </p:spPr>
        <p:txBody>
          <a:bodyPr/>
          <a:lstStyle/>
          <a:p>
            <a:r>
              <a:rPr lang="en-US" dirty="0" smtClean="0"/>
              <a:t>Intervention labels are concepts. The following principles should be used when selecting names for concepts:</a:t>
            </a:r>
            <a:endParaRPr lang="fa-IR" dirty="0" smtClean="0"/>
          </a:p>
          <a:p>
            <a:pPr>
              <a:buNone/>
            </a:pPr>
            <a:endParaRPr lang="en-US" dirty="0" smtClean="0"/>
          </a:p>
          <a:p>
            <a:pPr marL="633222" lvl="0" indent="-514350">
              <a:buFont typeface="+mj-lt"/>
              <a:buAutoNum type="arabicPeriod"/>
            </a:pPr>
            <a:r>
              <a:rPr lang="en-US" dirty="0" smtClean="0"/>
              <a:t>They should be noun statements; </a:t>
            </a:r>
            <a:r>
              <a:rPr lang="en-US" dirty="0" smtClean="0">
                <a:solidFill>
                  <a:srgbClr val="FF0000"/>
                </a:solidFill>
              </a:rPr>
              <a:t>no verbs</a:t>
            </a:r>
            <a:r>
              <a:rPr lang="en-US" dirty="0" smtClean="0"/>
              <a:t>.</a:t>
            </a:r>
          </a:p>
          <a:p>
            <a:pPr marL="633222" indent="-514350">
              <a:buFont typeface="+mj-lt"/>
              <a:buAutoNum type="arabicPeriod"/>
            </a:pPr>
            <a:r>
              <a:rPr lang="en-US" dirty="0" smtClean="0"/>
              <a:t>They should, preferably, be three words or less; no more than five words.</a:t>
            </a:r>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500175"/>
            <a:ext cx="8229600" cy="4900626"/>
          </a:xfrm>
        </p:spPr>
        <p:txBody>
          <a:bodyPr>
            <a:normAutofit fontScale="77500" lnSpcReduction="20000"/>
          </a:bodyPr>
          <a:lstStyle/>
          <a:p>
            <a:pPr marL="633222" lvl="0" indent="-514350">
              <a:buFont typeface="+mj-lt"/>
              <a:buAutoNum type="arabicPeriod" startAt="3"/>
            </a:pPr>
            <a:r>
              <a:rPr lang="en-US" dirty="0" smtClean="0"/>
              <a:t>When a two-part label is required, use a colon to separate the words (e.g., Bleeding Reduction: Nasal). Guidelines for use of the colon are: (1) </a:t>
            </a:r>
            <a:r>
              <a:rPr lang="en-US" dirty="0" smtClean="0">
                <a:solidFill>
                  <a:srgbClr val="FF0000"/>
                </a:solidFill>
              </a:rPr>
              <a:t>avoid unless it is indicated and desired by clinical practice </a:t>
            </a:r>
            <a:r>
              <a:rPr lang="en-US" dirty="0" smtClean="0"/>
              <a:t>and (2) use to indicate a more specialized area of practice only when there are different activities that require a new intervention.</a:t>
            </a:r>
          </a:p>
          <a:p>
            <a:pPr marL="633222" lvl="0" indent="-514350">
              <a:buFont typeface="+mj-lt"/>
              <a:buAutoNum type="arabicPeriod" startAt="3"/>
            </a:pPr>
            <a:r>
              <a:rPr lang="en-US" dirty="0" smtClean="0"/>
              <a:t>Capitalize each word.</a:t>
            </a:r>
          </a:p>
          <a:p>
            <a:pPr marL="633222" lvl="0" indent="-514350">
              <a:buFont typeface="+mj-lt"/>
              <a:buAutoNum type="arabicPeriod" startAt="3"/>
            </a:pPr>
            <a:r>
              <a:rPr lang="en-US" dirty="0" smtClean="0"/>
              <a:t>Labels will include modifiers to represent the nurse’s actions. Choose modifiers to represent the nurse’s actions (e.g., Administration, Assistance, Management, Promotion). The modifier should be selected based on its meaning, how it sounds in relationship to the other words in the label, and its acceptability in general practice. Some of the possible modifiers are listed here:</a:t>
            </a:r>
          </a:p>
          <a:p>
            <a:pPr>
              <a:buNone/>
            </a:pPr>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b="1" dirty="0" smtClean="0"/>
              <a:t>Administration:</a:t>
            </a:r>
            <a:r>
              <a:rPr lang="en-US" dirty="0" smtClean="0"/>
              <a:t> directing the movement or behavior of, having charge of; see also Management</a:t>
            </a:r>
          </a:p>
          <a:p>
            <a:r>
              <a:rPr lang="en-US" b="1" dirty="0" smtClean="0"/>
              <a:t>Assistance</a:t>
            </a:r>
            <a:r>
              <a:rPr lang="en-US" dirty="0" smtClean="0"/>
              <a:t>: helping</a:t>
            </a:r>
          </a:p>
          <a:p>
            <a:r>
              <a:rPr lang="en-US" b="1" dirty="0" smtClean="0"/>
              <a:t>Care</a:t>
            </a:r>
            <a:r>
              <a:rPr lang="en-US" dirty="0" smtClean="0"/>
              <a:t>: paying close attention, giving protection, being concerned about</a:t>
            </a:r>
          </a:p>
          <a:p>
            <a:r>
              <a:rPr lang="en-US" b="1" dirty="0" smtClean="0"/>
              <a:t>Enhancement:</a:t>
            </a:r>
            <a:r>
              <a:rPr lang="en-US" dirty="0" smtClean="0"/>
              <a:t> making greater, augmenting, increasing; see also Promotion</a:t>
            </a:r>
          </a:p>
          <a:p>
            <a:r>
              <a:rPr lang="en-US" b="1" dirty="0" smtClean="0"/>
              <a:t>Maintenance:</a:t>
            </a:r>
            <a:r>
              <a:rPr lang="en-US" dirty="0" smtClean="0"/>
              <a:t> continuing or carrying on, supporting</a:t>
            </a:r>
          </a:p>
          <a:p>
            <a:r>
              <a:rPr lang="en-US" b="1" dirty="0" smtClean="0"/>
              <a:t>Management:</a:t>
            </a:r>
            <a:r>
              <a:rPr lang="en-US" dirty="0" smtClean="0"/>
              <a:t> directing the movement or behavior of, having charge of; see also Administration</a:t>
            </a:r>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b="1" dirty="0" smtClean="0"/>
              <a:t>Monitoring:</a:t>
            </a:r>
            <a:r>
              <a:rPr lang="en-US" dirty="0" smtClean="0"/>
              <a:t> watching and checking</a:t>
            </a:r>
          </a:p>
          <a:p>
            <a:r>
              <a:rPr lang="en-US" b="1" dirty="0" smtClean="0"/>
              <a:t>Precaution:</a:t>
            </a:r>
            <a:r>
              <a:rPr lang="en-US" dirty="0" smtClean="0"/>
              <a:t> taking care beforehand against a possible danger; see also Protection</a:t>
            </a:r>
          </a:p>
          <a:p>
            <a:r>
              <a:rPr lang="en-US" b="1" dirty="0" smtClean="0"/>
              <a:t>Promotion</a:t>
            </a:r>
            <a:r>
              <a:rPr lang="en-US" dirty="0" smtClean="0"/>
              <a:t>: advancing; see also Enhancement</a:t>
            </a:r>
          </a:p>
          <a:p>
            <a:r>
              <a:rPr lang="en-US" b="1" dirty="0" smtClean="0"/>
              <a:t>Protection</a:t>
            </a:r>
            <a:r>
              <a:rPr lang="en-US" dirty="0" smtClean="0"/>
              <a:t>: shielding from injury; see also Precaution</a:t>
            </a:r>
          </a:p>
          <a:p>
            <a:r>
              <a:rPr lang="en-US" b="1" dirty="0" smtClean="0"/>
              <a:t>Reduction</a:t>
            </a:r>
            <a:r>
              <a:rPr lang="en-US" dirty="0" smtClean="0"/>
              <a:t>: lessening, diminishing</a:t>
            </a:r>
          </a:p>
          <a:p>
            <a:r>
              <a:rPr lang="en-US" b="1" dirty="0" smtClean="0"/>
              <a:t>Restoration:</a:t>
            </a:r>
            <a:r>
              <a:rPr lang="en-US" dirty="0" smtClean="0"/>
              <a:t> reinstating, bringing back to normal or unimpaired state</a:t>
            </a:r>
          </a:p>
          <a:p>
            <a:r>
              <a:rPr lang="en-US" b="1" dirty="0" smtClean="0"/>
              <a:t>Therapy</a:t>
            </a:r>
            <a:r>
              <a:rPr lang="en-US" dirty="0" smtClean="0"/>
              <a:t>: having a therapeutic nature, healing</a:t>
            </a:r>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0" dirty="0" smtClean="0">
                <a:cs typeface="B Titr" pitchFamily="2" charset="-78"/>
              </a:rPr>
              <a:t>مقدمه:</a:t>
            </a:r>
            <a:endParaRPr lang="en-US" b="0" dirty="0">
              <a:cs typeface="B Titr" pitchFamily="2" charset="-78"/>
            </a:endParaRPr>
          </a:p>
        </p:txBody>
      </p:sp>
      <p:sp>
        <p:nvSpPr>
          <p:cNvPr id="3" name="Content Placeholder 2"/>
          <p:cNvSpPr>
            <a:spLocks noGrp="1"/>
          </p:cNvSpPr>
          <p:nvPr>
            <p:ph idx="1"/>
          </p:nvPr>
        </p:nvSpPr>
        <p:spPr>
          <a:xfrm>
            <a:off x="457200" y="2571744"/>
            <a:ext cx="8229600" cy="3829056"/>
          </a:xfrm>
        </p:spPr>
        <p:txBody>
          <a:bodyPr/>
          <a:lstStyle/>
          <a:p>
            <a:pPr algn="just" rtl="1"/>
            <a:r>
              <a:rPr lang="en-US" dirty="0" smtClean="0">
                <a:cs typeface="B Mitra" pitchFamily="2" charset="-78"/>
              </a:rPr>
              <a:t>NIC</a:t>
            </a:r>
            <a:r>
              <a:rPr lang="fa-IR" sz="2400" dirty="0" smtClean="0">
                <a:cs typeface="B Mitra" pitchFamily="2" charset="-78"/>
              </a:rPr>
              <a:t> یک طبقه بندی جامع</a:t>
            </a:r>
            <a:r>
              <a:rPr lang="fa-IR" sz="2400" dirty="0" smtClean="0">
                <a:cs typeface="B Mitra" pitchFamily="2" charset="-78"/>
              </a:rPr>
              <a:t>، پژوهش </a:t>
            </a:r>
            <a:r>
              <a:rPr lang="fa-IR" sz="2400" dirty="0" smtClean="0">
                <a:cs typeface="B Mitra" pitchFamily="2" charset="-78"/>
              </a:rPr>
              <a:t>محور و استانداردی از مداخلاتی است که پرستاران انجام می دهند، می باشد که به منظور مستندسازی بالینی، تداوم مراقبت در سرتاسر موسسات، یکپارچگی اطلاعات در کلیه سیستم ها و موسسات، پژوهش اثربخش، سنجش بهره وری، ارزیابی شایستگی، بازپرداخت و طراحی سرفصل درسی  مفید می باشد.</a:t>
            </a:r>
          </a:p>
          <a:p>
            <a:pPr algn="just" rtl="1"/>
            <a:r>
              <a:rPr lang="fa-IR" sz="2400" dirty="0" smtClean="0">
                <a:cs typeface="B Mitra" pitchFamily="2" charset="-78"/>
              </a:rPr>
              <a:t>این طبقه </a:t>
            </a:r>
            <a:r>
              <a:rPr lang="fa-IR" sz="2400" dirty="0" smtClean="0">
                <a:cs typeface="B Mitra" pitchFamily="2" charset="-78"/>
              </a:rPr>
              <a:t>بندی شامل نیمی از مداخلاتی است که پرستاران بر روی نیمی از بیماران چه به صورت مراقبت مستقل و یا به صورت مراقبت مشارکتی ، مراقبت مستقیم یا غیر مستقیم انجام می دهند(1).</a:t>
            </a:r>
          </a:p>
          <a:p>
            <a:pPr algn="just" rtl="1">
              <a:buNone/>
            </a:pPr>
            <a:endParaRPr lang="en-US" sz="2400" dirty="0">
              <a:cs typeface="B Mitra" pitchFamily="2" charset="-78"/>
            </a:endParaRPr>
          </a:p>
        </p:txBody>
      </p:sp>
      <p:sp>
        <p:nvSpPr>
          <p:cNvPr id="4" name="Slide Number Placeholder 3"/>
          <p:cNvSpPr>
            <a:spLocks noGrp="1"/>
          </p:cNvSpPr>
          <p:nvPr>
            <p:ph type="sldNum" sz="quarter" idx="12"/>
          </p:nvPr>
        </p:nvSpPr>
        <p:spPr/>
        <p:txBody>
          <a:bodyPr/>
          <a:lstStyle/>
          <a:p>
            <a:fld id="{0CE04AA9-21A0-43C7-B352-F705C9D4BC8C}"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NOTE: Some of these terms mean the same thing; a choice of which one to use will depend upon which sounds better in context and whether one is already more familiar and more accepted in practice(3).</a:t>
            </a:r>
          </a:p>
          <a:p>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29600" cy="1122448"/>
          </a:xfrm>
        </p:spPr>
        <p:txBody>
          <a:bodyPr>
            <a:noAutofit/>
          </a:bodyPr>
          <a:lstStyle/>
          <a:p>
            <a:r>
              <a:rPr lang="en-US" sz="3200" dirty="0" smtClean="0"/>
              <a:t>General Principles for Definitions of Interventions</a:t>
            </a:r>
            <a:br>
              <a:rPr lang="en-US" sz="3200" dirty="0" smtClean="0"/>
            </a:br>
            <a:endParaRPr lang="en-US" sz="3200" dirty="0"/>
          </a:p>
        </p:txBody>
      </p:sp>
      <p:sp>
        <p:nvSpPr>
          <p:cNvPr id="3" name="Content Placeholder 2"/>
          <p:cNvSpPr>
            <a:spLocks noGrp="1"/>
          </p:cNvSpPr>
          <p:nvPr>
            <p:ph idx="1"/>
          </p:nvPr>
        </p:nvSpPr>
        <p:spPr>
          <a:xfrm>
            <a:off x="457200" y="1571613"/>
            <a:ext cx="8229600" cy="4829188"/>
          </a:xfrm>
        </p:spPr>
        <p:txBody>
          <a:bodyPr>
            <a:normAutofit fontScale="77500" lnSpcReduction="20000"/>
          </a:bodyPr>
          <a:lstStyle/>
          <a:p>
            <a:r>
              <a:rPr lang="en-US" dirty="0" smtClean="0"/>
              <a:t>A definition for an intervention label is a phrase that defines the concept. It is a summary of the most distinguishing characteristics. The definition, together with the defining activities, delineates the boundaries of nurse behavior circumscribed by the label. The following principles assist in developing definitions of interventions:</a:t>
            </a:r>
          </a:p>
          <a:p>
            <a:pPr marL="633222" lvl="0" indent="-514350">
              <a:buFont typeface="+mj-lt"/>
              <a:buAutoNum type="arabicPeriod"/>
            </a:pPr>
            <a:r>
              <a:rPr lang="en-US" dirty="0" smtClean="0"/>
              <a:t>Use phrases (not complete sentences) that describe the behavior of the nurse and can stand alone without examples.</a:t>
            </a:r>
          </a:p>
          <a:p>
            <a:pPr marL="633222" lvl="0" indent="-514350">
              <a:buFont typeface="+mj-lt"/>
              <a:buAutoNum type="arabicPeriod"/>
            </a:pPr>
            <a:r>
              <a:rPr lang="en-US" dirty="0" smtClean="0">
                <a:solidFill>
                  <a:srgbClr val="FF0000"/>
                </a:solidFill>
              </a:rPr>
              <a:t>Avoid using terms for the patient and nurse, but when a term must be used, </a:t>
            </a:r>
            <a:r>
              <a:rPr lang="en-US" i="1" dirty="0" smtClean="0">
                <a:solidFill>
                  <a:srgbClr val="FF0000"/>
                </a:solidFill>
              </a:rPr>
              <a:t>patient</a:t>
            </a:r>
            <a:r>
              <a:rPr lang="en-US" dirty="0" smtClean="0">
                <a:solidFill>
                  <a:srgbClr val="FF0000"/>
                </a:solidFill>
              </a:rPr>
              <a:t> or </a:t>
            </a:r>
            <a:r>
              <a:rPr lang="en-US" i="1" dirty="0" smtClean="0">
                <a:solidFill>
                  <a:srgbClr val="FF0000"/>
                </a:solidFill>
              </a:rPr>
              <a:t>person</a:t>
            </a:r>
            <a:r>
              <a:rPr lang="en-US" dirty="0" smtClean="0">
                <a:solidFill>
                  <a:srgbClr val="FF0000"/>
                </a:solidFill>
              </a:rPr>
              <a:t> is preferred rather than </a:t>
            </a:r>
            <a:r>
              <a:rPr lang="en-US" i="1" dirty="0" smtClean="0">
                <a:solidFill>
                  <a:srgbClr val="FF0000"/>
                </a:solidFill>
              </a:rPr>
              <a:t>client.</a:t>
            </a:r>
            <a:endParaRPr lang="en-US" dirty="0" smtClean="0">
              <a:solidFill>
                <a:srgbClr val="FF0000"/>
              </a:solidFill>
            </a:endParaRPr>
          </a:p>
          <a:p>
            <a:pPr marL="633222" lvl="0" indent="-514350">
              <a:buFont typeface="+mj-lt"/>
              <a:buAutoNum type="arabicPeriod"/>
            </a:pPr>
            <a:r>
              <a:rPr lang="en-US" dirty="0" smtClean="0"/>
              <a:t>For those phrases that begin with a verb form, consider the situation and choose either the -ion form (e.g., limitation) or the -</a:t>
            </a:r>
            <a:r>
              <a:rPr lang="en-US" dirty="0" err="1" smtClean="0"/>
              <a:t>ing</a:t>
            </a:r>
            <a:r>
              <a:rPr lang="en-US" dirty="0" smtClean="0"/>
              <a:t> form (e.g., limiting)(3).</a:t>
            </a:r>
          </a:p>
          <a:p>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765258"/>
          </a:xfrm>
        </p:spPr>
        <p:txBody>
          <a:bodyPr>
            <a:normAutofit fontScale="90000"/>
          </a:bodyPr>
          <a:lstStyle/>
          <a:p>
            <a:r>
              <a:rPr lang="en-US" sz="2700" dirty="0" smtClean="0"/>
              <a:t>This edition of the Classification contains 554 interventions. There are several methods available for finding the desired intervention.</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r>
              <a:rPr lang="en-US" b="1" i="1" dirty="0" smtClean="0"/>
              <a:t>Alphabetically</a:t>
            </a:r>
            <a:r>
              <a:rPr lang="en-US" dirty="0" smtClean="0"/>
              <a:t>: If one knows the name of the intervention and desires to see the entire listing of activities and background readings (see Part Three)</a:t>
            </a:r>
          </a:p>
          <a:p>
            <a:r>
              <a:rPr lang="en-US" b="1" i="1" dirty="0" smtClean="0"/>
              <a:t>NIC Taxonomy</a:t>
            </a:r>
            <a:r>
              <a:rPr lang="en-US" dirty="0" smtClean="0"/>
              <a:t>: If one wishes to identify related interventions in particular topic areas (see Part Two)</a:t>
            </a:r>
          </a:p>
          <a:p>
            <a:r>
              <a:rPr lang="en-US" b="1" i="1" dirty="0" smtClean="0"/>
              <a:t>Linkages with NANDA-I Diagnoses</a:t>
            </a:r>
            <a:r>
              <a:rPr lang="en-US" dirty="0" smtClean="0"/>
              <a:t>: If one has a NANDA-I diagnosis and would like to have a list of suggested interventions (see Part Six)</a:t>
            </a:r>
          </a:p>
          <a:p>
            <a:r>
              <a:rPr lang="en-US" b="1" i="1" dirty="0" smtClean="0"/>
              <a:t>Core Interventions by Specialty</a:t>
            </a:r>
            <a:r>
              <a:rPr lang="en-US" dirty="0" smtClean="0"/>
              <a:t>: If one is designing a course or information system for a particular specialty group, this is a good place to start (see Part Four)(3).</a:t>
            </a:r>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0042"/>
            <a:ext cx="8229600" cy="908134"/>
          </a:xfrm>
        </p:spPr>
        <p:txBody>
          <a:bodyPr>
            <a:normAutofit fontScale="90000"/>
          </a:bodyPr>
          <a:lstStyle/>
          <a:p>
            <a:r>
              <a:rPr lang="en-US" sz="2700" dirty="0" smtClean="0"/>
              <a:t>Activities are actions that a nurse does to implement the intervention. The following principles relate to activities:</a:t>
            </a:r>
            <a:r>
              <a:rPr lang="en-US" dirty="0" smtClean="0"/>
              <a:t/>
            </a:r>
            <a:br>
              <a:rPr lang="en-US" dirty="0" smtClean="0"/>
            </a:br>
            <a:r>
              <a:rPr lang="en-US" sz="2700" dirty="0" smtClean="0"/>
              <a:t>General Principles for Activities</a:t>
            </a:r>
            <a:br>
              <a:rPr lang="en-US" sz="2700" dirty="0" smtClean="0"/>
            </a:br>
            <a:endParaRPr lang="en-US" sz="2700" dirty="0"/>
          </a:p>
        </p:txBody>
      </p:sp>
      <p:sp>
        <p:nvSpPr>
          <p:cNvPr id="3" name="Content Placeholder 2"/>
          <p:cNvSpPr>
            <a:spLocks noGrp="1"/>
          </p:cNvSpPr>
          <p:nvPr>
            <p:ph idx="1"/>
          </p:nvPr>
        </p:nvSpPr>
        <p:spPr/>
        <p:txBody>
          <a:bodyPr>
            <a:normAutofit fontScale="85000" lnSpcReduction="10000"/>
          </a:bodyPr>
          <a:lstStyle/>
          <a:p>
            <a:pPr marL="633222" lvl="0" indent="-514350">
              <a:buFont typeface="+mj-lt"/>
              <a:buAutoNum type="arabicPeriod"/>
            </a:pPr>
            <a:r>
              <a:rPr lang="en-US" dirty="0" smtClean="0"/>
              <a:t>Begin each activity with a verb. Possible verbs include </a:t>
            </a:r>
            <a:r>
              <a:rPr lang="en-US" i="1" dirty="0" smtClean="0"/>
              <a:t>assist, administer, explain, avoid, inspect, facilitate, monitor,</a:t>
            </a:r>
            <a:r>
              <a:rPr lang="en-US" dirty="0" smtClean="0"/>
              <a:t> and </a:t>
            </a:r>
            <a:r>
              <a:rPr lang="en-US" i="1" dirty="0" smtClean="0"/>
              <a:t>use.</a:t>
            </a:r>
            <a:r>
              <a:rPr lang="en-US" dirty="0" smtClean="0"/>
              <a:t> Use the most active verb that is appropriate for the situation. Use the term </a:t>
            </a:r>
            <a:r>
              <a:rPr lang="en-US" i="1" dirty="0" smtClean="0"/>
              <a:t>monitor</a:t>
            </a:r>
            <a:r>
              <a:rPr lang="en-US" dirty="0" smtClean="0"/>
              <a:t> rather than </a:t>
            </a:r>
            <a:r>
              <a:rPr lang="en-US" i="1" dirty="0" smtClean="0"/>
              <a:t>assess.</a:t>
            </a:r>
            <a:r>
              <a:rPr lang="en-US" dirty="0" smtClean="0"/>
              <a:t> Monitoring is a type of assessment but is done </a:t>
            </a:r>
            <a:r>
              <a:rPr lang="en-US" dirty="0" err="1" smtClean="0"/>
              <a:t>postdiagnosis</a:t>
            </a:r>
            <a:r>
              <a:rPr lang="en-US" dirty="0" smtClean="0"/>
              <a:t> as part of an intervention rather than as preparation for making a diagnosis. </a:t>
            </a:r>
            <a:r>
              <a:rPr lang="en-US" dirty="0" smtClean="0">
                <a:solidFill>
                  <a:srgbClr val="FF0000"/>
                </a:solidFill>
              </a:rPr>
              <a:t>Avoid the terms </a:t>
            </a:r>
            <a:r>
              <a:rPr lang="en-US" i="1" dirty="0" smtClean="0">
                <a:solidFill>
                  <a:srgbClr val="FF0000"/>
                </a:solidFill>
              </a:rPr>
              <a:t>observe</a:t>
            </a:r>
            <a:r>
              <a:rPr lang="en-US" dirty="0" smtClean="0">
                <a:solidFill>
                  <a:srgbClr val="FF0000"/>
                </a:solidFill>
              </a:rPr>
              <a:t> and </a:t>
            </a:r>
            <a:r>
              <a:rPr lang="en-US" i="1" dirty="0" smtClean="0">
                <a:solidFill>
                  <a:srgbClr val="FF0000"/>
                </a:solidFill>
              </a:rPr>
              <a:t>evaluate</a:t>
            </a:r>
            <a:r>
              <a:rPr lang="en-US" i="1" dirty="0" smtClean="0"/>
              <a:t>.</a:t>
            </a:r>
            <a:endParaRPr lang="en-US" dirty="0" smtClean="0"/>
          </a:p>
          <a:p>
            <a:pPr marL="633222" indent="-514350">
              <a:buFont typeface="+mj-lt"/>
              <a:buAutoNum type="arabicPeriod"/>
            </a:pPr>
            <a:r>
              <a:rPr lang="en-US" dirty="0" smtClean="0"/>
              <a:t>Keep the activities as generic as possible (e.g., instead of saying, “place on </a:t>
            </a:r>
            <a:r>
              <a:rPr lang="en-US" dirty="0" smtClean="0"/>
              <a:t>Kinair  </a:t>
            </a:r>
            <a:r>
              <a:rPr lang="en-US" dirty="0" smtClean="0"/>
              <a:t>bed” or “place on </a:t>
            </a:r>
            <a:r>
              <a:rPr lang="en-US" dirty="0" smtClean="0"/>
              <a:t>circlelectric  </a:t>
            </a:r>
            <a:r>
              <a:rPr lang="en-US" dirty="0" smtClean="0"/>
              <a:t>bed,” say “place on therapeutic bed”). Eliminate brand names(3).</a:t>
            </a:r>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marL="633222" lvl="0" indent="-514350">
              <a:buFont typeface="+mj-lt"/>
              <a:buAutoNum type="arabicPeriod" startAt="3"/>
            </a:pPr>
            <a:r>
              <a:rPr lang="en-US" dirty="0" smtClean="0">
                <a:solidFill>
                  <a:srgbClr val="FF0000"/>
                </a:solidFill>
              </a:rPr>
              <a:t>Avoid combining two different ideas in one activity unless they illustrate the same point</a:t>
            </a:r>
            <a:r>
              <a:rPr lang="en-US" dirty="0" smtClean="0"/>
              <a:t>.</a:t>
            </a:r>
          </a:p>
          <a:p>
            <a:pPr marL="633222" lvl="0" indent="-514350">
              <a:buFont typeface="+mj-lt"/>
              <a:buAutoNum type="arabicPeriod" startAt="3"/>
            </a:pPr>
            <a:r>
              <a:rPr lang="en-US" dirty="0" smtClean="0">
                <a:solidFill>
                  <a:srgbClr val="00B050"/>
                </a:solidFill>
              </a:rPr>
              <a:t>Avoid repeating an idea; when two activities are saying the same thing, even in different words, eliminate one</a:t>
            </a:r>
            <a:r>
              <a:rPr lang="en-US" dirty="0" smtClean="0"/>
              <a:t>.</a:t>
            </a:r>
          </a:p>
          <a:p>
            <a:pPr marL="633222" lvl="0" indent="-514350">
              <a:buFont typeface="+mj-lt"/>
              <a:buAutoNum type="arabicPeriod" startAt="3"/>
            </a:pPr>
            <a:r>
              <a:rPr lang="en-US" dirty="0" smtClean="0"/>
              <a:t>Focus on the critical activities; do not worry about including all supporting activities. The number of activities depends on the intervention, but, on average, use a one-page list.</a:t>
            </a:r>
          </a:p>
          <a:p>
            <a:pPr marL="633222" lvl="0" indent="-514350">
              <a:buFont typeface="+mj-lt"/>
              <a:buAutoNum type="arabicPeriod" startAt="3"/>
            </a:pPr>
            <a:r>
              <a:rPr lang="en-US" dirty="0" smtClean="0"/>
              <a:t>Word similar activities the same across interventions(3).</a:t>
            </a:r>
          </a:p>
          <a:p>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marL="633222" lvl="0" indent="-514350">
              <a:buFont typeface="+mj-lt"/>
              <a:buAutoNum type="arabicPeriod" startAt="7"/>
            </a:pPr>
            <a:r>
              <a:rPr lang="en-US" dirty="0" smtClean="0"/>
              <a:t>Word activities so they are clear without referring to the patient or the nurse. If the patient must be referred to, use the term </a:t>
            </a:r>
            <a:r>
              <a:rPr lang="en-US" i="1" dirty="0" smtClean="0"/>
              <a:t>patient</a:t>
            </a:r>
            <a:r>
              <a:rPr lang="en-US" dirty="0" smtClean="0"/>
              <a:t> or </a:t>
            </a:r>
            <a:r>
              <a:rPr lang="en-US" i="1" dirty="0" smtClean="0"/>
              <a:t>person</a:t>
            </a:r>
            <a:r>
              <a:rPr lang="en-US" dirty="0" smtClean="0"/>
              <a:t> in preference to </a:t>
            </a:r>
            <a:r>
              <a:rPr lang="en-US" i="1" dirty="0" smtClean="0"/>
              <a:t>client</a:t>
            </a:r>
            <a:r>
              <a:rPr lang="en-US" dirty="0" smtClean="0"/>
              <a:t> or other terms. Use the terms </a:t>
            </a:r>
            <a:r>
              <a:rPr lang="en-US" i="1" dirty="0" smtClean="0"/>
              <a:t>family member(s)</a:t>
            </a:r>
            <a:r>
              <a:rPr lang="en-US" dirty="0" smtClean="0"/>
              <a:t> or </a:t>
            </a:r>
            <a:r>
              <a:rPr lang="en-US" i="1" dirty="0" smtClean="0"/>
              <a:t>significant other(s)</a:t>
            </a:r>
            <a:r>
              <a:rPr lang="en-US" dirty="0" smtClean="0"/>
              <a:t> rather than </a:t>
            </a:r>
            <a:r>
              <a:rPr lang="en-US" i="1" dirty="0" smtClean="0"/>
              <a:t>spouse.</a:t>
            </a:r>
            <a:endParaRPr lang="en-US" dirty="0" smtClean="0"/>
          </a:p>
          <a:p>
            <a:pPr marL="633222" lvl="0" indent="-514350">
              <a:buFont typeface="+mj-lt"/>
              <a:buAutoNum type="arabicPeriod" startAt="7"/>
            </a:pPr>
            <a:r>
              <a:rPr lang="en-US" dirty="0" smtClean="0"/>
              <a:t>Add the phrase “as appropriate,” “as necessary,” or “as needed” to the end of those activities that are important but used only on some occasions.</a:t>
            </a:r>
          </a:p>
          <a:p>
            <a:pPr marL="633222" lvl="0" indent="-514350">
              <a:buFont typeface="+mj-lt"/>
              <a:buAutoNum type="arabicPeriod" startAt="7"/>
            </a:pPr>
            <a:r>
              <a:rPr lang="en-US" dirty="0" smtClean="0"/>
              <a:t>Check for consistency between the activities and the label’s definition.</a:t>
            </a:r>
          </a:p>
          <a:p>
            <a:pPr marL="633222" lvl="0" indent="-514350">
              <a:buFont typeface="+mj-lt"/>
              <a:buAutoNum type="arabicPeriod" startAt="7"/>
            </a:pPr>
            <a:r>
              <a:rPr lang="en-US" dirty="0" smtClean="0"/>
              <a:t>Arrange the activities in the order in which they are usually carried out, when appropriate(3).</a:t>
            </a:r>
          </a:p>
          <a:p>
            <a:pPr marL="633222" indent="-514350">
              <a:buFont typeface="+mj-lt"/>
              <a:buAutoNum type="arabicPeriod" startAt="7"/>
            </a:pPr>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dirty="0" smtClean="0">
                <a:latin typeface="Arial" pitchFamily="34" charset="0"/>
                <a:cs typeface="Arial" pitchFamily="34" charset="0"/>
              </a:rPr>
              <a:t>4U-6140.02, which is Safety domain, Crisis Management class, Code Management intervention, second activity: “Ensure that </a:t>
            </a:r>
            <a:r>
              <a:rPr lang="en-US" dirty="0" err="1" smtClean="0">
                <a:latin typeface="Arial" pitchFamily="34" charset="0"/>
                <a:cs typeface="Arial" pitchFamily="34" charset="0"/>
              </a:rPr>
              <a:t>patient&amp;apos;s</a:t>
            </a:r>
            <a:r>
              <a:rPr lang="en-US" dirty="0" smtClean="0">
                <a:latin typeface="Arial" pitchFamily="34" charset="0"/>
                <a:cs typeface="Arial" pitchFamily="34" charset="0"/>
              </a:rPr>
              <a:t> airway is open, artificial respirations are administered, and cardiac compressions are being </a:t>
            </a:r>
            <a:r>
              <a:rPr lang="en-US" dirty="0">
                <a:latin typeface="Arial" pitchFamily="34" charset="0"/>
                <a:cs typeface="Arial" pitchFamily="34" charset="0"/>
              </a:rPr>
              <a:t>delivered” (3</a:t>
            </a:r>
            <a:r>
              <a:rPr lang="en-US" dirty="0" smtClean="0">
                <a:latin typeface="Arial" pitchFamily="34" charset="0"/>
                <a:cs typeface="Arial" pitchFamily="34" charset="0"/>
              </a:rPr>
              <a:t>).</a:t>
            </a:r>
          </a:p>
          <a:p>
            <a:pPr marL="118872" indent="0">
              <a:buNone/>
            </a:pPr>
            <a:r>
              <a:rPr lang="en-US" dirty="0" smtClean="0">
                <a:latin typeface="Arial" pitchFamily="34" charset="0"/>
                <a:cs typeface="Arial" pitchFamily="34" charset="0"/>
                <a:hlinkClick r:id="rId2" action="ppaction://hlinkfile"/>
              </a:rPr>
              <a:t>clear</a:t>
            </a:r>
            <a:endParaRPr lang="en-US"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0CE04AA9-21A0-43C7-B352-F705C9D4BC8C}"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منابع:</a:t>
            </a:r>
            <a:endParaRPr lang="en-US" dirty="0"/>
          </a:p>
        </p:txBody>
      </p:sp>
      <p:sp>
        <p:nvSpPr>
          <p:cNvPr id="3" name="Content Placeholder 2"/>
          <p:cNvSpPr>
            <a:spLocks noGrp="1"/>
          </p:cNvSpPr>
          <p:nvPr>
            <p:ph idx="1"/>
          </p:nvPr>
        </p:nvSpPr>
        <p:spPr/>
        <p:txBody>
          <a:bodyPr/>
          <a:lstStyle/>
          <a:p>
            <a:pPr marL="576072" indent="-457200">
              <a:buFont typeface="+mj-lt"/>
              <a:buAutoNum type="arabicPeriod"/>
            </a:pPr>
            <a:r>
              <a:rPr lang="en-US" sz="2000" dirty="0" smtClean="0">
                <a:latin typeface="Arial" pitchFamily="34" charset="0"/>
                <a:cs typeface="Arial" pitchFamily="34" charset="0"/>
              </a:rPr>
              <a:t>COLLEGE OF </a:t>
            </a:r>
            <a:r>
              <a:rPr lang="en-US" sz="2000" dirty="0" err="1" smtClean="0">
                <a:latin typeface="Arial" pitchFamily="34" charset="0"/>
                <a:cs typeface="Arial" pitchFamily="34" charset="0"/>
              </a:rPr>
              <a:t>NURSING.nursing</a:t>
            </a:r>
            <a:r>
              <a:rPr lang="en-US" sz="2000" dirty="0" smtClean="0">
                <a:latin typeface="Arial" pitchFamily="34" charset="0"/>
                <a:cs typeface="Arial" pitchFamily="34" charset="0"/>
              </a:rPr>
              <a:t> interventions classification. [cited 2013 Nov 27</a:t>
            </a:r>
            <a:r>
              <a:rPr lang="en-US" sz="2000" dirty="0">
                <a:latin typeface="Arial" pitchFamily="34" charset="0"/>
                <a:cs typeface="Arial" pitchFamily="34" charset="0"/>
              </a:rPr>
              <a:t>]; Available from: URL: </a:t>
            </a:r>
            <a:r>
              <a:rPr lang="en-US" sz="2000" dirty="0">
                <a:latin typeface="Arial" pitchFamily="34" charset="0"/>
                <a:cs typeface="Arial" pitchFamily="34" charset="0"/>
                <a:hlinkClick r:id="rId3"/>
              </a:rPr>
              <a:t>http://</a:t>
            </a:r>
            <a:r>
              <a:rPr lang="en-US" sz="2000" dirty="0" smtClean="0">
                <a:latin typeface="Arial" pitchFamily="34" charset="0"/>
                <a:cs typeface="Arial" pitchFamily="34" charset="0"/>
                <a:hlinkClick r:id="rId3"/>
              </a:rPr>
              <a:t>www.nursing.uiowa.edu/cncce/nursing-interventions-classification-overview</a:t>
            </a:r>
            <a:r>
              <a:rPr lang="en-US" sz="2000" dirty="0" smtClean="0">
                <a:latin typeface="Arial" pitchFamily="34" charset="0"/>
                <a:cs typeface="Arial" pitchFamily="34" charset="0"/>
              </a:rPr>
              <a:t>.</a:t>
            </a:r>
          </a:p>
          <a:p>
            <a:pPr marL="576072" indent="-457200">
              <a:buFont typeface="+mj-lt"/>
              <a:buAutoNum type="arabicPeriod"/>
            </a:pPr>
            <a:r>
              <a:rPr lang="en-US" sz="2000" dirty="0" err="1" smtClean="0">
                <a:latin typeface="Arial" pitchFamily="34" charset="0"/>
                <a:cs typeface="Arial" pitchFamily="34" charset="0"/>
              </a:rPr>
              <a:t>Bulechek</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G,Butcher</a:t>
            </a:r>
            <a:r>
              <a:rPr lang="en-US" sz="2000" dirty="0" smtClean="0">
                <a:latin typeface="Arial" pitchFamily="34" charset="0"/>
                <a:cs typeface="Arial" pitchFamily="34" charset="0"/>
              </a:rPr>
              <a:t> H, </a:t>
            </a:r>
            <a:r>
              <a:rPr lang="en-US" sz="2000" dirty="0" err="1" smtClean="0">
                <a:latin typeface="Arial" pitchFamily="34" charset="0"/>
                <a:cs typeface="Arial" pitchFamily="34" charset="0"/>
              </a:rPr>
              <a:t>Dochterman</a:t>
            </a:r>
            <a:r>
              <a:rPr lang="en-US" sz="2000" dirty="0" smtClean="0">
                <a:latin typeface="Arial" pitchFamily="34" charset="0"/>
                <a:cs typeface="Arial" pitchFamily="34" charset="0"/>
              </a:rPr>
              <a:t> J. Nursing interventions classification(fifth edition). USA: Mosby elsevier;2008.</a:t>
            </a:r>
          </a:p>
          <a:p>
            <a:pPr marL="633222" indent="-514350">
              <a:buFont typeface="+mj-lt"/>
              <a:buAutoNum type="arabicPeriod"/>
            </a:pPr>
            <a:r>
              <a:rPr lang="en-US" sz="2000" dirty="0" err="1" smtClean="0">
                <a:latin typeface="Arial" pitchFamily="34" charset="0"/>
                <a:cs typeface="Arial" pitchFamily="34" charset="0"/>
              </a:rPr>
              <a:t>Bulechek</a:t>
            </a:r>
            <a:r>
              <a:rPr lang="en-US" sz="2000" dirty="0" smtClean="0">
                <a:latin typeface="Arial" pitchFamily="34" charset="0"/>
                <a:cs typeface="Arial" pitchFamily="34" charset="0"/>
              </a:rPr>
              <a:t> </a:t>
            </a:r>
            <a:r>
              <a:rPr lang="en-US" sz="2000" dirty="0" err="1">
                <a:latin typeface="Arial" pitchFamily="34" charset="0"/>
                <a:cs typeface="Arial" pitchFamily="34" charset="0"/>
              </a:rPr>
              <a:t>G,Butcher</a:t>
            </a:r>
            <a:r>
              <a:rPr lang="en-US" sz="2000" dirty="0">
                <a:latin typeface="Arial" pitchFamily="34" charset="0"/>
                <a:cs typeface="Arial" pitchFamily="34" charset="0"/>
              </a:rPr>
              <a:t> H, </a:t>
            </a:r>
            <a:r>
              <a:rPr lang="en-US" sz="2000" dirty="0" err="1">
                <a:latin typeface="Arial" pitchFamily="34" charset="0"/>
                <a:cs typeface="Arial" pitchFamily="34" charset="0"/>
              </a:rPr>
              <a:t>Dochterman</a:t>
            </a:r>
            <a:r>
              <a:rPr lang="en-US" sz="2000" dirty="0">
                <a:latin typeface="Arial" pitchFamily="34" charset="0"/>
                <a:cs typeface="Arial" pitchFamily="34" charset="0"/>
              </a:rPr>
              <a:t> </a:t>
            </a:r>
            <a:r>
              <a:rPr lang="en-US" sz="2000" dirty="0" err="1" smtClean="0">
                <a:latin typeface="Arial" pitchFamily="34" charset="0"/>
                <a:cs typeface="Arial" pitchFamily="34" charset="0"/>
              </a:rPr>
              <a:t>J,Wanger</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ch.</a:t>
            </a:r>
            <a:r>
              <a:rPr lang="en-US" sz="2000" dirty="0" smtClean="0">
                <a:latin typeface="Arial" pitchFamily="34" charset="0"/>
                <a:cs typeface="Arial" pitchFamily="34" charset="0"/>
              </a:rPr>
              <a:t> </a:t>
            </a:r>
            <a:r>
              <a:rPr lang="en-US" sz="2000" dirty="0">
                <a:latin typeface="Arial" pitchFamily="34" charset="0"/>
                <a:cs typeface="Arial" pitchFamily="34" charset="0"/>
              </a:rPr>
              <a:t>Nursing interventions </a:t>
            </a:r>
            <a:r>
              <a:rPr lang="en-US" sz="2000" dirty="0" smtClean="0">
                <a:latin typeface="Arial" pitchFamily="34" charset="0"/>
                <a:cs typeface="Arial" pitchFamily="34" charset="0"/>
              </a:rPr>
              <a:t>classification(sixth </a:t>
            </a:r>
            <a:r>
              <a:rPr lang="en-US" sz="2000" dirty="0">
                <a:latin typeface="Arial" pitchFamily="34" charset="0"/>
                <a:cs typeface="Arial" pitchFamily="34" charset="0"/>
              </a:rPr>
              <a:t>edition). USA: Mosby </a:t>
            </a:r>
            <a:r>
              <a:rPr lang="en-US" sz="2000" dirty="0" smtClean="0">
                <a:latin typeface="Arial" pitchFamily="34" charset="0"/>
                <a:cs typeface="Arial" pitchFamily="34" charset="0"/>
              </a:rPr>
              <a:t>elsevier;2013, Available from: URL: </a:t>
            </a:r>
            <a:r>
              <a:rPr lang="en-US" sz="2000" dirty="0" smtClean="0">
                <a:latin typeface="Arial" pitchFamily="34" charset="0"/>
                <a:cs typeface="Arial" pitchFamily="34" charset="0"/>
                <a:hlinkClick r:id="rId4"/>
              </a:rPr>
              <a:t>http://www.nurses.ab.ca/nic/</a:t>
            </a:r>
            <a:r>
              <a:rPr lang="en-US" sz="2000" dirty="0" smtClean="0">
                <a:latin typeface="Arial" pitchFamily="34" charset="0"/>
                <a:cs typeface="Arial" pitchFamily="34" charset="0"/>
              </a:rPr>
              <a:t> </a:t>
            </a:r>
          </a:p>
          <a:p>
            <a:pPr marL="118872" indent="0">
              <a:buNone/>
            </a:pPr>
            <a:endParaRPr lang="fa-IR" dirty="0" smtClean="0"/>
          </a:p>
        </p:txBody>
      </p:sp>
      <p:sp>
        <p:nvSpPr>
          <p:cNvPr id="4" name="Slide Number Placeholder 3"/>
          <p:cNvSpPr>
            <a:spLocks noGrp="1"/>
          </p:cNvSpPr>
          <p:nvPr>
            <p:ph type="sldNum" sz="quarter" idx="12"/>
          </p:nvPr>
        </p:nvSpPr>
        <p:spPr/>
        <p:txBody>
          <a:bodyPr/>
          <a:lstStyle/>
          <a:p>
            <a:fld id="{0CE04AA9-21A0-43C7-B352-F705C9D4BC8C}" type="slidenum">
              <a:rPr lang="en-US" smtClean="0"/>
              <a:pPr/>
              <a:t>37</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t>تاریخچه:</a:t>
            </a:r>
            <a:endParaRPr lang="en-US" dirty="0"/>
          </a:p>
        </p:txBody>
      </p:sp>
      <p:sp>
        <p:nvSpPr>
          <p:cNvPr id="3" name="Content Placeholder 2"/>
          <p:cNvSpPr>
            <a:spLocks noGrp="1"/>
          </p:cNvSpPr>
          <p:nvPr>
            <p:ph idx="1"/>
          </p:nvPr>
        </p:nvSpPr>
        <p:spPr>
          <a:xfrm>
            <a:off x="457200" y="1428737"/>
            <a:ext cx="8229600" cy="4972064"/>
          </a:xfrm>
        </p:spPr>
        <p:txBody>
          <a:bodyPr>
            <a:normAutofit/>
          </a:bodyPr>
          <a:lstStyle/>
          <a:p>
            <a:r>
              <a:rPr lang="en-US" sz="4400" dirty="0" smtClean="0"/>
              <a:t>1</a:t>
            </a:r>
            <a:r>
              <a:rPr lang="en-US" sz="4400" baseline="30000" dirty="0" smtClean="0"/>
              <a:t>st                               </a:t>
            </a:r>
            <a:r>
              <a:rPr lang="en-US" sz="4800" baseline="30000" dirty="0" smtClean="0">
                <a:latin typeface="Arial" pitchFamily="34" charset="0"/>
                <a:cs typeface="Arial" pitchFamily="34" charset="0"/>
              </a:rPr>
              <a:t>1992</a:t>
            </a:r>
            <a:endParaRPr lang="en-US" sz="4800" dirty="0" smtClean="0">
              <a:latin typeface="Arial" pitchFamily="34" charset="0"/>
              <a:cs typeface="Arial" pitchFamily="34" charset="0"/>
            </a:endParaRPr>
          </a:p>
          <a:p>
            <a:r>
              <a:rPr lang="en-US" sz="4400" dirty="0" smtClean="0"/>
              <a:t>2</a:t>
            </a:r>
            <a:r>
              <a:rPr lang="en-US" sz="4400" baseline="30000" dirty="0" smtClean="0"/>
              <a:t>nd                             </a:t>
            </a:r>
            <a:r>
              <a:rPr lang="en-US" sz="4400" dirty="0" smtClean="0"/>
              <a:t> </a:t>
            </a:r>
            <a:r>
              <a:rPr lang="en-US" sz="4800" baseline="30000" dirty="0" smtClean="0">
                <a:latin typeface="Arial" pitchFamily="34" charset="0"/>
                <a:cs typeface="Arial" pitchFamily="34" charset="0"/>
              </a:rPr>
              <a:t>1996             </a:t>
            </a:r>
            <a:r>
              <a:rPr lang="en-US" sz="2800" baseline="30000" dirty="0" smtClean="0">
                <a:latin typeface="Arial" pitchFamily="34" charset="0"/>
                <a:cs typeface="Arial" pitchFamily="34" charset="0"/>
              </a:rPr>
              <a:t>433</a:t>
            </a:r>
            <a:r>
              <a:rPr lang="en-US" sz="4800" dirty="0" smtClean="0">
                <a:latin typeface="Arial" pitchFamily="34" charset="0"/>
                <a:cs typeface="Arial" pitchFamily="34" charset="0"/>
              </a:rPr>
              <a:t> </a:t>
            </a:r>
            <a:r>
              <a:rPr lang="en-US" sz="1800" dirty="0" smtClean="0">
                <a:latin typeface="Arial" pitchFamily="34" charset="0"/>
                <a:cs typeface="Arial" pitchFamily="34" charset="0"/>
              </a:rPr>
              <a:t>interventions</a:t>
            </a:r>
            <a:r>
              <a:rPr lang="en-US" sz="1800" baseline="30000" dirty="0" smtClean="0">
                <a:latin typeface="Arial" pitchFamily="34" charset="0"/>
                <a:cs typeface="Arial" pitchFamily="34" charset="0"/>
              </a:rPr>
              <a:t> </a:t>
            </a:r>
            <a:r>
              <a:rPr lang="en-US" sz="4800" baseline="30000" dirty="0" smtClean="0">
                <a:latin typeface="Arial" pitchFamily="34" charset="0"/>
                <a:cs typeface="Arial" pitchFamily="34" charset="0"/>
              </a:rPr>
              <a:t>              </a:t>
            </a:r>
            <a:endParaRPr lang="en-US" sz="4800" dirty="0" smtClean="0">
              <a:latin typeface="Arial" pitchFamily="34" charset="0"/>
              <a:cs typeface="Arial" pitchFamily="34" charset="0"/>
            </a:endParaRPr>
          </a:p>
          <a:p>
            <a:r>
              <a:rPr lang="en-US" sz="4400" dirty="0" smtClean="0"/>
              <a:t>3</a:t>
            </a:r>
            <a:r>
              <a:rPr lang="en-US" sz="4400" baseline="30000" dirty="0" smtClean="0"/>
              <a:t>rd                                 </a:t>
            </a:r>
            <a:r>
              <a:rPr lang="en-US" sz="4800" baseline="30000" dirty="0" smtClean="0">
                <a:latin typeface="Arial" pitchFamily="34" charset="0"/>
                <a:cs typeface="Arial" pitchFamily="34" charset="0"/>
              </a:rPr>
              <a:t>2000</a:t>
            </a:r>
            <a:r>
              <a:rPr lang="en-US" sz="5400" baseline="30000" dirty="0" smtClean="0">
                <a:latin typeface="Arial" pitchFamily="34" charset="0"/>
                <a:cs typeface="Arial" pitchFamily="34" charset="0"/>
              </a:rPr>
              <a:t>            </a:t>
            </a:r>
            <a:r>
              <a:rPr lang="en-US" sz="2800" baseline="30000" dirty="0" smtClean="0">
                <a:latin typeface="Arial" pitchFamily="34" charset="0"/>
                <a:cs typeface="Arial" pitchFamily="34" charset="0"/>
              </a:rPr>
              <a:t>486 interventions </a:t>
            </a:r>
            <a:endParaRPr lang="en-US" sz="2800" dirty="0" smtClean="0">
              <a:latin typeface="Arial" pitchFamily="34" charset="0"/>
              <a:cs typeface="Arial" pitchFamily="34" charset="0"/>
            </a:endParaRPr>
          </a:p>
          <a:p>
            <a:r>
              <a:rPr lang="en-US" sz="4400" dirty="0" smtClean="0"/>
              <a:t>4</a:t>
            </a:r>
            <a:r>
              <a:rPr lang="en-US" sz="4400" baseline="30000" dirty="0" smtClean="0"/>
              <a:t>th                                 </a:t>
            </a:r>
            <a:r>
              <a:rPr lang="en-US" sz="4800" baseline="30000" dirty="0" smtClean="0">
                <a:latin typeface="Arial" pitchFamily="34" charset="0"/>
                <a:cs typeface="Arial" pitchFamily="34" charset="0"/>
              </a:rPr>
              <a:t>2004</a:t>
            </a:r>
            <a:r>
              <a:rPr lang="en-US" sz="5400" baseline="30000" dirty="0" smtClean="0">
                <a:latin typeface="Arial" pitchFamily="34" charset="0"/>
                <a:cs typeface="Arial" pitchFamily="34" charset="0"/>
              </a:rPr>
              <a:t>         </a:t>
            </a:r>
            <a:r>
              <a:rPr lang="en-US" sz="5400" dirty="0" smtClean="0">
                <a:latin typeface="Arial" pitchFamily="34" charset="0"/>
                <a:cs typeface="Arial" pitchFamily="34" charset="0"/>
              </a:rPr>
              <a:t> </a:t>
            </a:r>
            <a:r>
              <a:rPr lang="en-US" sz="5400" baseline="30000" dirty="0" smtClean="0">
                <a:latin typeface="Arial" pitchFamily="34" charset="0"/>
                <a:cs typeface="Arial" pitchFamily="34" charset="0"/>
              </a:rPr>
              <a:t> </a:t>
            </a:r>
            <a:r>
              <a:rPr lang="en-US" sz="2800" baseline="30000" dirty="0" smtClean="0">
                <a:latin typeface="Arial" pitchFamily="34" charset="0"/>
                <a:cs typeface="Arial" pitchFamily="34" charset="0"/>
              </a:rPr>
              <a:t>514 interventions</a:t>
            </a:r>
            <a:endParaRPr lang="en-US" sz="2800" dirty="0" smtClean="0">
              <a:latin typeface="Arial" pitchFamily="34" charset="0"/>
              <a:cs typeface="Arial" pitchFamily="34" charset="0"/>
            </a:endParaRPr>
          </a:p>
          <a:p>
            <a:r>
              <a:rPr lang="en-US" sz="4400" dirty="0" smtClean="0"/>
              <a:t>5</a:t>
            </a:r>
            <a:r>
              <a:rPr lang="en-US" sz="4400" baseline="30000" dirty="0" smtClean="0"/>
              <a:t>th                                  </a:t>
            </a:r>
            <a:r>
              <a:rPr lang="en-US" sz="4800" baseline="30000" dirty="0" smtClean="0">
                <a:latin typeface="Arial" pitchFamily="34" charset="0"/>
                <a:cs typeface="Arial" pitchFamily="34" charset="0"/>
              </a:rPr>
              <a:t>2008</a:t>
            </a:r>
            <a:r>
              <a:rPr lang="en-US" sz="5400" baseline="30000" dirty="0" smtClean="0">
                <a:latin typeface="Arial" pitchFamily="34" charset="0"/>
                <a:cs typeface="Arial" pitchFamily="34" charset="0"/>
              </a:rPr>
              <a:t>          </a:t>
            </a:r>
            <a:r>
              <a:rPr lang="en-US" sz="2800" baseline="30000" dirty="0" smtClean="0">
                <a:latin typeface="Arial" pitchFamily="34" charset="0"/>
                <a:cs typeface="Arial" pitchFamily="34" charset="0"/>
              </a:rPr>
              <a:t>542 interventions</a:t>
            </a:r>
            <a:r>
              <a:rPr lang="en-US" sz="5400" baseline="30000" dirty="0" smtClean="0">
                <a:latin typeface="Arial" pitchFamily="34" charset="0"/>
                <a:cs typeface="Arial" pitchFamily="34" charset="0"/>
              </a:rPr>
              <a:t> </a:t>
            </a:r>
            <a:endParaRPr lang="en-US" sz="5400" dirty="0" smtClean="0">
              <a:latin typeface="Arial" pitchFamily="34" charset="0"/>
              <a:cs typeface="Arial" pitchFamily="34" charset="0"/>
            </a:endParaRPr>
          </a:p>
          <a:p>
            <a:r>
              <a:rPr lang="en-US" sz="4400" dirty="0" smtClean="0"/>
              <a:t>6</a:t>
            </a:r>
            <a:r>
              <a:rPr lang="en-US" sz="4400" baseline="30000" dirty="0" smtClean="0"/>
              <a:t>th                                  </a:t>
            </a:r>
            <a:r>
              <a:rPr lang="en-US" sz="4800" baseline="30000" dirty="0" smtClean="0"/>
              <a:t> </a:t>
            </a:r>
            <a:r>
              <a:rPr lang="en-US" sz="4800" baseline="30000" dirty="0" smtClean="0">
                <a:latin typeface="Arial" pitchFamily="34" charset="0"/>
                <a:cs typeface="Arial" pitchFamily="34" charset="0"/>
              </a:rPr>
              <a:t>2013           </a:t>
            </a:r>
            <a:r>
              <a:rPr lang="en-US" sz="2800" baseline="30000" dirty="0" smtClean="0">
                <a:latin typeface="Arial" pitchFamily="34" charset="0"/>
                <a:cs typeface="Arial" pitchFamily="34" charset="0"/>
              </a:rPr>
              <a:t>554</a:t>
            </a:r>
            <a:r>
              <a:rPr lang="en-US" sz="4800" baseline="30000" dirty="0" smtClean="0">
                <a:latin typeface="Arial" pitchFamily="34" charset="0"/>
                <a:cs typeface="Arial" pitchFamily="34" charset="0"/>
              </a:rPr>
              <a:t> </a:t>
            </a:r>
            <a:r>
              <a:rPr lang="en-US" sz="2800" baseline="30000" dirty="0" smtClean="0">
                <a:latin typeface="Arial" pitchFamily="34" charset="0"/>
                <a:cs typeface="Arial" pitchFamily="34" charset="0"/>
              </a:rPr>
              <a:t>interventions</a:t>
            </a:r>
            <a:r>
              <a:rPr lang="en-US" sz="2000" baseline="30000" dirty="0" smtClean="0">
                <a:latin typeface="Arial" pitchFamily="34" charset="0"/>
                <a:cs typeface="Arial" pitchFamily="34" charset="0"/>
              </a:rPr>
              <a:t>(1,2</a:t>
            </a:r>
            <a:r>
              <a:rPr lang="en-US" sz="2800" baseline="30000" dirty="0" smtClean="0">
                <a:latin typeface="Arial" pitchFamily="34" charset="0"/>
                <a:cs typeface="Arial" pitchFamily="34" charset="0"/>
              </a:rPr>
              <a:t>)</a:t>
            </a:r>
            <a:endParaRPr lang="en-US" sz="2800" dirty="0" smtClean="0">
              <a:latin typeface="Arial" pitchFamily="34" charset="0"/>
              <a:cs typeface="Arial" pitchFamily="34" charset="0"/>
            </a:endParaRPr>
          </a:p>
          <a:p>
            <a:pPr>
              <a:buNone/>
            </a:pPr>
            <a:endParaRPr lang="en-US" sz="4400" dirty="0"/>
          </a:p>
        </p:txBody>
      </p:sp>
      <p:sp>
        <p:nvSpPr>
          <p:cNvPr id="4" name="Striped Right Arrow 3"/>
          <p:cNvSpPr/>
          <p:nvPr/>
        </p:nvSpPr>
        <p:spPr>
          <a:xfrm>
            <a:off x="2285984" y="1857364"/>
            <a:ext cx="978408" cy="28575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triped Right Arrow 4"/>
          <p:cNvSpPr/>
          <p:nvPr/>
        </p:nvSpPr>
        <p:spPr>
          <a:xfrm>
            <a:off x="2285984" y="2571744"/>
            <a:ext cx="978408" cy="28575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triped Right Arrow 5"/>
          <p:cNvSpPr/>
          <p:nvPr/>
        </p:nvSpPr>
        <p:spPr>
          <a:xfrm>
            <a:off x="2285984" y="3286124"/>
            <a:ext cx="978408" cy="28575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triped Right Arrow 6"/>
          <p:cNvSpPr/>
          <p:nvPr/>
        </p:nvSpPr>
        <p:spPr>
          <a:xfrm>
            <a:off x="2285984" y="4214818"/>
            <a:ext cx="978408" cy="28575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triped Right Arrow 7"/>
          <p:cNvSpPr/>
          <p:nvPr/>
        </p:nvSpPr>
        <p:spPr>
          <a:xfrm>
            <a:off x="2214546" y="4929198"/>
            <a:ext cx="978408" cy="28575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triped Right Arrow 8"/>
          <p:cNvSpPr/>
          <p:nvPr/>
        </p:nvSpPr>
        <p:spPr>
          <a:xfrm>
            <a:off x="2285984" y="5568190"/>
            <a:ext cx="978408" cy="28575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653370"/>
            <a:ext cx="1036637"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2449508"/>
            <a:ext cx="1036637"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7055" y="3258056"/>
            <a:ext cx="1036637"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2296" y="4057947"/>
            <a:ext cx="1036637"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7055" y="4696812"/>
            <a:ext cx="871692"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7373" y="5378467"/>
            <a:ext cx="874417" cy="407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444208" y="1692024"/>
            <a:ext cx="1980235" cy="369333"/>
          </a:xfrm>
          <a:prstGeom prst="rect">
            <a:avLst/>
          </a:prstGeom>
          <a:noFill/>
        </p:spPr>
        <p:txBody>
          <a:bodyPr wrap="square" rtlCol="1">
            <a:spAutoFit/>
          </a:bodyPr>
          <a:lstStyle/>
          <a:p>
            <a:r>
              <a:rPr lang="en-US" dirty="0" smtClean="0">
                <a:latin typeface="Arial" pitchFamily="34" charset="0"/>
                <a:cs typeface="Arial" pitchFamily="34" charset="0"/>
              </a:rPr>
              <a:t>336 </a:t>
            </a:r>
            <a:r>
              <a:rPr lang="en-US" dirty="0" err="1" smtClean="0">
                <a:latin typeface="Arial" pitchFamily="34" charset="0"/>
                <a:cs typeface="Arial" pitchFamily="34" charset="0"/>
              </a:rPr>
              <a:t>lnterventions</a:t>
            </a:r>
            <a:endParaRPr lang="fa-IR" dirty="0">
              <a:latin typeface="Arial" pitchFamily="34" charset="0"/>
              <a:cs typeface="Arial" pitchFamily="34" charset="0"/>
            </a:endParaRPr>
          </a:p>
        </p:txBody>
      </p:sp>
      <p:sp>
        <p:nvSpPr>
          <p:cNvPr id="11" name="TextBox 10"/>
          <p:cNvSpPr txBox="1"/>
          <p:nvPr/>
        </p:nvSpPr>
        <p:spPr>
          <a:xfrm>
            <a:off x="6444208" y="2529954"/>
            <a:ext cx="1980235" cy="369332"/>
          </a:xfrm>
          <a:prstGeom prst="rect">
            <a:avLst/>
          </a:prstGeom>
          <a:noFill/>
        </p:spPr>
        <p:txBody>
          <a:bodyPr wrap="square" rtlCol="1">
            <a:spAutoFit/>
          </a:bodyPr>
          <a:lstStyle/>
          <a:p>
            <a:r>
              <a:rPr lang="en-US" dirty="0" smtClean="0">
                <a:latin typeface="Arial" pitchFamily="34" charset="0"/>
                <a:cs typeface="Arial" pitchFamily="34" charset="0"/>
              </a:rPr>
              <a:t>  </a:t>
            </a:r>
            <a:endParaRPr lang="fa-IR" dirty="0">
              <a:latin typeface="Arial" pitchFamily="34" charset="0"/>
              <a:cs typeface="Arial" pitchFamily="34" charset="0"/>
            </a:endParaRPr>
          </a:p>
        </p:txBody>
      </p:sp>
      <p:sp>
        <p:nvSpPr>
          <p:cNvPr id="18" name="Slide Number Placeholder 17"/>
          <p:cNvSpPr>
            <a:spLocks noGrp="1"/>
          </p:cNvSpPr>
          <p:nvPr>
            <p:ph type="sldNum" sz="quarter" idx="12"/>
          </p:nvPr>
        </p:nvSpPr>
        <p:spPr/>
        <p:txBody>
          <a:bodyPr/>
          <a:lstStyle/>
          <a:p>
            <a:fld id="{0CE04AA9-21A0-43C7-B352-F705C9D4BC8C}" type="slidenum">
              <a:rPr lang="en-US" smtClean="0"/>
              <a:pPr/>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987536"/>
          </a:xfrm>
        </p:spPr>
        <p:txBody>
          <a:bodyPr>
            <a:normAutofit fontScale="90000"/>
          </a:bodyPr>
          <a:lstStyle/>
          <a:p>
            <a:r>
              <a:rPr lang="en-US" dirty="0" smtClean="0"/>
              <a:t>Contents</a:t>
            </a:r>
            <a:br>
              <a:rPr lang="en-US" dirty="0" smtClean="0"/>
            </a:br>
            <a:endParaRPr lang="en-US" dirty="0"/>
          </a:p>
        </p:txBody>
      </p:sp>
      <p:sp>
        <p:nvSpPr>
          <p:cNvPr id="3" name="Content Placeholder 2"/>
          <p:cNvSpPr>
            <a:spLocks noGrp="1"/>
          </p:cNvSpPr>
          <p:nvPr>
            <p:ph idx="1"/>
          </p:nvPr>
        </p:nvSpPr>
        <p:spPr>
          <a:xfrm>
            <a:off x="457200" y="1428736"/>
            <a:ext cx="8229600" cy="5429264"/>
          </a:xfrm>
        </p:spPr>
        <p:txBody>
          <a:bodyPr>
            <a:normAutofit fontScale="55000" lnSpcReduction="20000"/>
          </a:bodyPr>
          <a:lstStyle/>
          <a:p>
            <a:pPr>
              <a:buNone/>
            </a:pPr>
            <a:r>
              <a:rPr lang="en-US" b="1" dirty="0" smtClean="0"/>
              <a:t>Part One</a:t>
            </a:r>
            <a:endParaRPr lang="en-US" dirty="0" smtClean="0"/>
          </a:p>
          <a:p>
            <a:pPr>
              <a:buNone/>
            </a:pPr>
            <a:r>
              <a:rPr lang="en-US" i="1" dirty="0" smtClean="0"/>
              <a:t>Overview of NIC</a:t>
            </a:r>
            <a:r>
              <a:rPr lang="en-US" dirty="0" smtClean="0"/>
              <a:t/>
            </a:r>
            <a:br>
              <a:rPr lang="en-US" dirty="0" smtClean="0"/>
            </a:br>
            <a:r>
              <a:rPr lang="en-US" dirty="0" smtClean="0"/>
              <a:t>Chapter 1 Understanding NIC</a:t>
            </a:r>
            <a:br>
              <a:rPr lang="en-US" dirty="0" smtClean="0"/>
            </a:br>
            <a:r>
              <a:rPr lang="en-US" dirty="0" smtClean="0"/>
              <a:t>Chapter 2 Use of NIC in Practice, Education, and Research</a:t>
            </a:r>
            <a:r>
              <a:rPr lang="en-US" dirty="0" smtClean="0">
                <a:solidFill>
                  <a:srgbClr val="FF0000"/>
                </a:solidFill>
              </a:rPr>
              <a:t>*</a:t>
            </a:r>
          </a:p>
          <a:p>
            <a:pPr>
              <a:buNone/>
            </a:pPr>
            <a:r>
              <a:rPr lang="en-US" b="1" dirty="0" smtClean="0"/>
              <a:t>Part Two</a:t>
            </a:r>
            <a:endParaRPr lang="en-US" dirty="0" smtClean="0"/>
          </a:p>
          <a:p>
            <a:pPr>
              <a:buNone/>
            </a:pPr>
            <a:r>
              <a:rPr lang="en-US" dirty="0" smtClean="0"/>
              <a:t>Taxonomy of Nursing Interventions</a:t>
            </a:r>
          </a:p>
          <a:p>
            <a:pPr>
              <a:buNone/>
            </a:pPr>
            <a:r>
              <a:rPr lang="en-US" b="1" dirty="0" smtClean="0"/>
              <a:t>Part Three</a:t>
            </a:r>
            <a:endParaRPr lang="en-US" dirty="0" smtClean="0"/>
          </a:p>
          <a:p>
            <a:pPr>
              <a:buNone/>
            </a:pPr>
            <a:r>
              <a:rPr lang="en-US" dirty="0" smtClean="0"/>
              <a:t>The Classification</a:t>
            </a:r>
          </a:p>
          <a:p>
            <a:pPr>
              <a:buNone/>
            </a:pPr>
            <a:r>
              <a:rPr lang="en-US" b="1" dirty="0" smtClean="0"/>
              <a:t>Part Four</a:t>
            </a:r>
            <a:endParaRPr lang="en-US" dirty="0" smtClean="0"/>
          </a:p>
          <a:p>
            <a:pPr>
              <a:buNone/>
            </a:pPr>
            <a:r>
              <a:rPr lang="en-US" dirty="0" smtClean="0"/>
              <a:t>Core Interventions for Nursing Specialty Areas</a:t>
            </a:r>
          </a:p>
          <a:p>
            <a:pPr>
              <a:buNone/>
            </a:pPr>
            <a:r>
              <a:rPr lang="en-US" b="1" dirty="0" smtClean="0"/>
              <a:t>Part Five </a:t>
            </a:r>
            <a:endParaRPr lang="en-US" dirty="0" smtClean="0"/>
          </a:p>
          <a:p>
            <a:pPr>
              <a:buNone/>
            </a:pPr>
            <a:r>
              <a:rPr lang="en-US" dirty="0" smtClean="0"/>
              <a:t>Estimated Time and Education Level Necessary to Perform NIC Interventions</a:t>
            </a:r>
          </a:p>
          <a:p>
            <a:pPr>
              <a:buNone/>
            </a:pPr>
            <a:r>
              <a:rPr lang="en-US" b="1" dirty="0" smtClean="0">
                <a:solidFill>
                  <a:srgbClr val="FF0000"/>
                </a:solidFill>
              </a:rPr>
              <a:t>Part Six</a:t>
            </a:r>
            <a:endParaRPr lang="en-US" dirty="0" smtClean="0">
              <a:solidFill>
                <a:srgbClr val="FF0000"/>
              </a:solidFill>
            </a:endParaRPr>
          </a:p>
          <a:p>
            <a:pPr>
              <a:buNone/>
            </a:pPr>
            <a:r>
              <a:rPr lang="en-US" dirty="0" smtClean="0">
                <a:solidFill>
                  <a:srgbClr val="FF0000"/>
                </a:solidFill>
              </a:rPr>
              <a:t>NIC Interventions Linked to NANDA-I Diagnoses</a:t>
            </a:r>
          </a:p>
          <a:p>
            <a:pPr>
              <a:buNone/>
            </a:pPr>
            <a:r>
              <a:rPr lang="en-US" b="1" dirty="0" smtClean="0"/>
              <a:t>Part Seven </a:t>
            </a:r>
            <a:endParaRPr lang="en-US" dirty="0" smtClean="0"/>
          </a:p>
          <a:p>
            <a:pPr>
              <a:buNone/>
            </a:pPr>
            <a:r>
              <a:rPr lang="en-US" i="1" dirty="0" smtClean="0"/>
              <a:t>Appendixes</a:t>
            </a:r>
            <a:r>
              <a:rPr lang="en-US" dirty="0" smtClean="0"/>
              <a:t/>
            </a:r>
            <a:br>
              <a:rPr lang="en-US" dirty="0" smtClean="0"/>
            </a:br>
            <a:r>
              <a:rPr lang="en-US" dirty="0" smtClean="0"/>
              <a:t>A.  Interventions: New, Revised, and Retired Since the Fifth Edition</a:t>
            </a:r>
            <a:br>
              <a:rPr lang="en-US" dirty="0" smtClean="0"/>
            </a:br>
            <a:r>
              <a:rPr lang="en-US" dirty="0" smtClean="0"/>
              <a:t>B.  Guidelines for Submission of a New or Revised Intervention</a:t>
            </a:r>
            <a:br>
              <a:rPr lang="en-US" dirty="0" smtClean="0"/>
            </a:br>
            <a:r>
              <a:rPr lang="en-US" dirty="0" smtClean="0"/>
              <a:t>C.  Timeline and Highlights for NIC</a:t>
            </a:r>
            <a:r>
              <a:rPr lang="en-US" dirty="0" smtClean="0">
                <a:solidFill>
                  <a:srgbClr val="FF0000"/>
                </a:solidFill>
              </a:rPr>
              <a:t>*</a:t>
            </a:r>
            <a:r>
              <a:rPr lang="en-US" dirty="0" smtClean="0"/>
              <a:t/>
            </a:r>
            <a:br>
              <a:rPr lang="en-US" dirty="0" smtClean="0"/>
            </a:br>
            <a:r>
              <a:rPr lang="en-US" dirty="0" smtClean="0"/>
              <a:t>D.  Abbreviations</a:t>
            </a:r>
            <a:br>
              <a:rPr lang="en-US" dirty="0" smtClean="0"/>
            </a:br>
            <a:r>
              <a:rPr lang="en-US" dirty="0" smtClean="0">
                <a:solidFill>
                  <a:srgbClr val="FF0000"/>
                </a:solidFill>
              </a:rPr>
              <a:t>E.  Previous Editions and Translations</a:t>
            </a:r>
            <a:r>
              <a:rPr lang="en-US" dirty="0" smtClean="0"/>
              <a:t>(3).</a:t>
            </a:r>
          </a:p>
          <a:p>
            <a:pPr>
              <a:buNone/>
            </a:pPr>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a:t>
            </a:r>
            <a:endParaRPr lang="en-US" dirty="0"/>
          </a:p>
        </p:txBody>
      </p:sp>
      <p:sp>
        <p:nvSpPr>
          <p:cNvPr id="3" name="Content Placeholder 2"/>
          <p:cNvSpPr>
            <a:spLocks noGrp="1"/>
          </p:cNvSpPr>
          <p:nvPr>
            <p:ph idx="1"/>
          </p:nvPr>
        </p:nvSpPr>
        <p:spPr/>
        <p:txBody>
          <a:bodyPr>
            <a:normAutofit/>
          </a:bodyPr>
          <a:lstStyle/>
          <a:p>
            <a:pPr algn="r" rtl="1"/>
            <a:r>
              <a:rPr lang="fa-IR" sz="2400" dirty="0" smtClean="0">
                <a:cs typeface="B Mitra" pitchFamily="2" charset="-78"/>
              </a:rPr>
              <a:t>یک مداخله بدین صورت تعریف می شود:</a:t>
            </a:r>
          </a:p>
          <a:p>
            <a:pPr algn="r" rtl="1">
              <a:buNone/>
            </a:pPr>
            <a:r>
              <a:rPr lang="fa-IR" sz="2400" dirty="0" smtClean="0">
                <a:cs typeface="B Mitra" pitchFamily="2" charset="-78"/>
              </a:rPr>
              <a:t>” هر گونه درمانی که مطابق با دانش و عقاید بالینی است، که یک پرستار برای ارتقاء نتایج سلامتی بیمار/مشتری انجام می دهد“(3).</a:t>
            </a:r>
          </a:p>
          <a:p>
            <a:pPr algn="r" rtl="1">
              <a:buNone/>
            </a:pPr>
            <a:r>
              <a:rPr lang="fa-IR" sz="2400" dirty="0" smtClean="0">
                <a:cs typeface="B Mitra" pitchFamily="2" charset="-78"/>
              </a:rPr>
              <a:t>همانند ویرایش های قبلی قالب یک مداخله شامل: عنوان مداخله(</a:t>
            </a:r>
            <a:r>
              <a:rPr lang="en-US" sz="2400" dirty="0" err="1" smtClean="0">
                <a:cs typeface="B Mitra" pitchFamily="2" charset="-78"/>
              </a:rPr>
              <a:t>lable</a:t>
            </a:r>
            <a:r>
              <a:rPr lang="en-US" sz="2400" dirty="0" smtClean="0">
                <a:cs typeface="B Mitra" pitchFamily="2" charset="-78"/>
              </a:rPr>
              <a:t> name</a:t>
            </a:r>
            <a:r>
              <a:rPr lang="fa-IR" sz="2400" dirty="0" smtClean="0">
                <a:cs typeface="B Mitra" pitchFamily="2" charset="-78"/>
              </a:rPr>
              <a:t>)، یک تعریف(</a:t>
            </a:r>
            <a:r>
              <a:rPr lang="en-US" sz="2400" dirty="0" smtClean="0">
                <a:cs typeface="B Mitra" pitchFamily="2" charset="-78"/>
              </a:rPr>
              <a:t>definition</a:t>
            </a:r>
            <a:r>
              <a:rPr lang="fa-IR" sz="2400" dirty="0" smtClean="0">
                <a:cs typeface="B Mitra" pitchFamily="2" charset="-78"/>
              </a:rPr>
              <a:t>) ولیستی از فعالیتها(</a:t>
            </a:r>
            <a:r>
              <a:rPr lang="en-US" sz="2400" dirty="0" smtClean="0">
                <a:cs typeface="B Mitra" pitchFamily="2" charset="-78"/>
              </a:rPr>
              <a:t>activity</a:t>
            </a:r>
            <a:r>
              <a:rPr lang="fa-IR" sz="2400" dirty="0" smtClean="0">
                <a:cs typeface="B Mitra" pitchFamily="2" charset="-78"/>
              </a:rPr>
              <a:t>) که یک پرستار ممکن است درطی انجام یک مداخله اجرا کند(2).</a:t>
            </a:r>
          </a:p>
          <a:p>
            <a:pPr algn="r" rtl="1">
              <a:buNone/>
            </a:pPr>
            <a:endParaRPr lang="fa-IR" sz="2400" dirty="0" smtClean="0">
              <a:cs typeface="B Mitra" pitchFamily="2" charset="-78"/>
            </a:endParaRPr>
          </a:p>
          <a:p>
            <a:pPr algn="r" rtl="1">
              <a:buNone/>
            </a:pPr>
            <a:r>
              <a:rPr lang="en-US" sz="2400" dirty="0" smtClean="0">
                <a:cs typeface="B Mitra" pitchFamily="2" charset="-78"/>
              </a:rPr>
              <a:t>NIC</a:t>
            </a:r>
            <a:r>
              <a:rPr lang="fa-IR" sz="2400" dirty="0" smtClean="0">
                <a:cs typeface="B Mitra" pitchFamily="2" charset="-78"/>
              </a:rPr>
              <a:t> می تواند در کلیه ی موسسات( از مراقبت حاد، بخش های مراقبت ویژه تا مراقبت در منزل، مراقبت بستری یا آسایشگاهها، مراقبت اولیه ) و تمام تخصصها ( از مراقبت وخیم تا مراقبت سرپایی و مراقبت طولانی مدت) استفاده شود(3).</a:t>
            </a:r>
          </a:p>
          <a:p>
            <a:pPr algn="r" rtl="1">
              <a:buNone/>
            </a:pPr>
            <a:endParaRPr lang="fa-IR" sz="2400" dirty="0">
              <a:cs typeface="B Mitra" pitchFamily="2" charset="-78"/>
            </a:endParaRPr>
          </a:p>
          <a:p>
            <a:pPr algn="r" rtl="1">
              <a:buNone/>
            </a:pPr>
            <a:endParaRPr lang="fa-IR" sz="2400" dirty="0" smtClean="0">
              <a:cs typeface="B Mitra" pitchFamily="2" charset="-78"/>
            </a:endParaRPr>
          </a:p>
          <a:p>
            <a:pPr algn="r" rtl="1">
              <a:buNone/>
            </a:pPr>
            <a:endParaRPr lang="fa-IR" sz="2400" dirty="0" smtClean="0">
              <a:cs typeface="B Mitra" pitchFamily="2" charset="-78"/>
            </a:endParaRPr>
          </a:p>
          <a:p>
            <a:pPr rtl="1">
              <a:buNone/>
            </a:pPr>
            <a:endParaRPr lang="fa-IR" sz="2400" dirty="0" smtClean="0">
              <a:cs typeface="B Mitra" pitchFamily="2" charset="-78"/>
            </a:endParaRPr>
          </a:p>
          <a:p>
            <a:pPr algn="r" rtl="1"/>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dirty="0"/>
          </a:p>
        </p:txBody>
      </p:sp>
      <p:sp>
        <p:nvSpPr>
          <p:cNvPr id="3" name="Content Placeholder 2"/>
          <p:cNvSpPr>
            <a:spLocks noGrp="1"/>
          </p:cNvSpPr>
          <p:nvPr>
            <p:ph idx="1"/>
          </p:nvPr>
        </p:nvSpPr>
        <p:spPr/>
        <p:txBody>
          <a:bodyPr>
            <a:normAutofit/>
          </a:bodyPr>
          <a:lstStyle/>
          <a:p>
            <a:pPr algn="r" rtl="1"/>
            <a:r>
              <a:rPr lang="fa-IR" sz="2400" dirty="0">
                <a:latin typeface="Arial" pitchFamily="34" charset="0"/>
                <a:cs typeface="B Mitra" pitchFamily="2" charset="-78"/>
              </a:rPr>
              <a:t>درکل یک لیستی از 49 مداخله تحت عنوان هسته </a:t>
            </a:r>
            <a:r>
              <a:rPr lang="en-US" sz="2400" dirty="0">
                <a:latin typeface="Arial" pitchFamily="34" charset="0"/>
                <a:cs typeface="B Mitra" pitchFamily="2" charset="-78"/>
              </a:rPr>
              <a:t>core</a:t>
            </a:r>
            <a:r>
              <a:rPr lang="fa-IR" sz="2400" dirty="0">
                <a:latin typeface="Arial" pitchFamily="34" charset="0"/>
                <a:cs typeface="B Mitra" pitchFamily="2" charset="-78"/>
              </a:rPr>
              <a:t>مداخله فهرست شده اند</a:t>
            </a:r>
            <a:r>
              <a:rPr lang="fa-IR" sz="2400" dirty="0" smtClean="0">
                <a:latin typeface="Arial" pitchFamily="34" charset="0"/>
                <a:cs typeface="B Mitra" pitchFamily="2" charset="-78"/>
              </a:rPr>
              <a:t>:</a:t>
            </a:r>
          </a:p>
          <a:p>
            <a:pPr marL="118872" indent="0" algn="r" rtl="1">
              <a:buNone/>
            </a:pPr>
            <a:endParaRPr lang="fa-IR" sz="2400" dirty="0">
              <a:latin typeface="Arial" pitchFamily="34" charset="0"/>
              <a:cs typeface="B Mitra" pitchFamily="2" charset="-78"/>
            </a:endParaRPr>
          </a:p>
          <a:p>
            <a:pPr marL="118872" indent="0" algn="r" rtl="1">
              <a:buNone/>
            </a:pPr>
            <a:endParaRPr lang="fa-IR" sz="2400" dirty="0">
              <a:latin typeface="Arial" pitchFamily="34" charset="0"/>
              <a:cs typeface="B Mitra" pitchFamily="2" charset="-78"/>
            </a:endParaRPr>
          </a:p>
          <a:p>
            <a:r>
              <a:rPr lang="en-US" sz="2500" dirty="0"/>
              <a:t>Ambulatory Nursing</a:t>
            </a:r>
          </a:p>
          <a:p>
            <a:r>
              <a:rPr lang="en-US" sz="2500" dirty="0"/>
              <a:t>Anesthesia Nursing</a:t>
            </a:r>
          </a:p>
          <a:p>
            <a:r>
              <a:rPr lang="en-US" sz="2500" dirty="0"/>
              <a:t>Chemical Dependency and Addictions Nursing</a:t>
            </a:r>
          </a:p>
          <a:p>
            <a:r>
              <a:rPr lang="en-US" sz="2500" dirty="0"/>
              <a:t>Child and Adolescent Psychiatric Nursing</a:t>
            </a:r>
          </a:p>
          <a:p>
            <a:r>
              <a:rPr lang="en-US" sz="2500" dirty="0"/>
              <a:t>College Health Nursing</a:t>
            </a:r>
          </a:p>
          <a:p>
            <a:r>
              <a:rPr lang="en-US" sz="2500" dirty="0"/>
              <a:t>Community Public Health Nursing</a:t>
            </a:r>
          </a:p>
          <a:p>
            <a:pPr algn="l"/>
            <a:endParaRPr lang="fa-IR" sz="2500"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7</a:t>
            </a:fld>
            <a:endParaRPr lang="en-US"/>
          </a:p>
        </p:txBody>
      </p:sp>
    </p:spTree>
    <p:extLst>
      <p:ext uri="{BB962C8B-B14F-4D97-AF65-F5344CB8AC3E}">
        <p14:creationId xmlns:p14="http://schemas.microsoft.com/office/powerpoint/2010/main" val="1533019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a:xfrm>
            <a:off x="457200" y="1357299"/>
            <a:ext cx="8229600" cy="5043502"/>
          </a:xfrm>
        </p:spPr>
        <p:txBody>
          <a:bodyPr>
            <a:normAutofit fontScale="77500" lnSpcReduction="20000"/>
          </a:bodyPr>
          <a:lstStyle/>
          <a:p>
            <a:pPr marL="633222" lvl="0" indent="-514350">
              <a:buFont typeface="+mj-lt"/>
              <a:buAutoNum type="arabicPeriod" startAt="7"/>
            </a:pPr>
            <a:r>
              <a:rPr lang="en-US" dirty="0" smtClean="0"/>
              <a:t>Correctional Nursing</a:t>
            </a:r>
          </a:p>
          <a:p>
            <a:pPr marL="633222" lvl="0" indent="-514350">
              <a:buFont typeface="+mj-lt"/>
              <a:buAutoNum type="arabicPeriod" startAt="7"/>
            </a:pPr>
            <a:r>
              <a:rPr lang="en-US" dirty="0" smtClean="0"/>
              <a:t>Critical Care Nursing</a:t>
            </a:r>
          </a:p>
          <a:p>
            <a:pPr marL="633222" lvl="0" indent="-514350">
              <a:buFont typeface="+mj-lt"/>
              <a:buAutoNum type="arabicPeriod" startAt="7"/>
            </a:pPr>
            <a:r>
              <a:rPr lang="en-US" dirty="0" smtClean="0"/>
              <a:t>Dermatology Nursing</a:t>
            </a:r>
          </a:p>
          <a:p>
            <a:pPr marL="633222" lvl="0" indent="-514350">
              <a:buFont typeface="+mj-lt"/>
              <a:buAutoNum type="arabicPeriod" startAt="7"/>
            </a:pPr>
            <a:r>
              <a:rPr lang="en-US" dirty="0" smtClean="0"/>
              <a:t>Developmental Disability Nursing</a:t>
            </a:r>
          </a:p>
          <a:p>
            <a:pPr marL="633222" lvl="0" indent="-514350">
              <a:buFont typeface="+mj-lt"/>
              <a:buAutoNum type="arabicPeriod" startAt="7"/>
            </a:pPr>
            <a:r>
              <a:rPr lang="en-US" dirty="0" smtClean="0"/>
              <a:t>Diabetes Nursing</a:t>
            </a:r>
          </a:p>
          <a:p>
            <a:pPr marL="633222" lvl="0" indent="-514350">
              <a:buFont typeface="+mj-lt"/>
              <a:buAutoNum type="arabicPeriod" startAt="7"/>
            </a:pPr>
            <a:r>
              <a:rPr lang="en-US" dirty="0" smtClean="0"/>
              <a:t>Emergency Nursing</a:t>
            </a:r>
          </a:p>
          <a:p>
            <a:pPr marL="633222" lvl="0" indent="-514350">
              <a:buFont typeface="+mj-lt"/>
              <a:buAutoNum type="arabicPeriod" startAt="7"/>
            </a:pPr>
            <a:r>
              <a:rPr lang="en-US" dirty="0" smtClean="0"/>
              <a:t>End of Life Care Nursing</a:t>
            </a:r>
          </a:p>
          <a:p>
            <a:pPr marL="633222" lvl="0" indent="-514350">
              <a:buFont typeface="+mj-lt"/>
              <a:buAutoNum type="arabicPeriod" startAt="7"/>
            </a:pPr>
            <a:r>
              <a:rPr lang="en-US" dirty="0" smtClean="0"/>
              <a:t>Faith Community Nursing</a:t>
            </a:r>
          </a:p>
          <a:p>
            <a:pPr marL="633222" lvl="0" indent="-514350">
              <a:buFont typeface="+mj-lt"/>
              <a:buAutoNum type="arabicPeriod" startAt="7"/>
            </a:pPr>
            <a:r>
              <a:rPr lang="en-US" dirty="0" smtClean="0"/>
              <a:t>Flight Nursing</a:t>
            </a:r>
          </a:p>
          <a:p>
            <a:pPr marL="633222" lvl="0" indent="-514350">
              <a:buFont typeface="+mj-lt"/>
              <a:buAutoNum type="arabicPeriod" startAt="7"/>
            </a:pPr>
            <a:r>
              <a:rPr lang="en-US" dirty="0" smtClean="0"/>
              <a:t>Forensic Nursing</a:t>
            </a:r>
          </a:p>
          <a:p>
            <a:pPr marL="633222" lvl="0" indent="-514350">
              <a:buFont typeface="+mj-lt"/>
              <a:buAutoNum type="arabicPeriod" startAt="7"/>
            </a:pPr>
            <a:r>
              <a:rPr lang="en-US" dirty="0" smtClean="0"/>
              <a:t>Gastroenterological Nursing</a:t>
            </a:r>
          </a:p>
          <a:p>
            <a:pPr marL="633222" lvl="0" indent="-514350">
              <a:buFont typeface="+mj-lt"/>
              <a:buAutoNum type="arabicPeriod" startAt="7"/>
            </a:pPr>
            <a:r>
              <a:rPr lang="en-US" dirty="0" smtClean="0"/>
              <a:t>Genetics Nursing</a:t>
            </a:r>
          </a:p>
          <a:p>
            <a:pPr marL="633222" lvl="0" indent="-514350">
              <a:buFont typeface="+mj-lt"/>
              <a:buAutoNum type="arabicPeriod" startAt="7"/>
            </a:pPr>
            <a:r>
              <a:rPr lang="en-US" dirty="0" err="1" smtClean="0"/>
              <a:t>Gerontological</a:t>
            </a:r>
            <a:r>
              <a:rPr lang="en-US" dirty="0" smtClean="0"/>
              <a:t> Nursing</a:t>
            </a:r>
          </a:p>
          <a:p>
            <a:pPr marL="633222" lvl="0" indent="-514350">
              <a:buFont typeface="+mj-lt"/>
              <a:buAutoNum type="arabicPeriod" startAt="7"/>
            </a:pPr>
            <a:r>
              <a:rPr lang="en-US" dirty="0" smtClean="0"/>
              <a:t>HIV/AIDS Nursing</a:t>
            </a:r>
          </a:p>
          <a:p>
            <a:pPr marL="633222" lvl="0" indent="-514350">
              <a:buFont typeface="+mj-lt"/>
              <a:buAutoNum type="arabicPeriod" startAt="7"/>
            </a:pPr>
            <a:r>
              <a:rPr lang="en-US" dirty="0" smtClean="0"/>
              <a:t>Holistic Nursing</a:t>
            </a:r>
          </a:p>
          <a:p>
            <a:pPr algn="l"/>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continued</a:t>
            </a:r>
          </a:p>
        </p:txBody>
      </p:sp>
      <p:sp>
        <p:nvSpPr>
          <p:cNvPr id="3" name="Content Placeholder 2"/>
          <p:cNvSpPr>
            <a:spLocks noGrp="1"/>
          </p:cNvSpPr>
          <p:nvPr>
            <p:ph idx="1"/>
          </p:nvPr>
        </p:nvSpPr>
        <p:spPr>
          <a:xfrm>
            <a:off x="457200" y="1428737"/>
            <a:ext cx="8229600" cy="4972064"/>
          </a:xfrm>
        </p:spPr>
        <p:txBody>
          <a:bodyPr>
            <a:normAutofit fontScale="85000" lnSpcReduction="20000"/>
          </a:bodyPr>
          <a:lstStyle/>
          <a:p>
            <a:pPr marL="633222" lvl="0" indent="-514350">
              <a:buFont typeface="+mj-lt"/>
              <a:buAutoNum type="arabicPeriod" startAt="22"/>
            </a:pPr>
            <a:r>
              <a:rPr lang="en-US" dirty="0" smtClean="0"/>
              <a:t>Home Health Nursing</a:t>
            </a:r>
          </a:p>
          <a:p>
            <a:pPr marL="633222" lvl="0" indent="-514350">
              <a:buFont typeface="+mj-lt"/>
              <a:buAutoNum type="arabicPeriod" startAt="22"/>
            </a:pPr>
            <a:r>
              <a:rPr lang="en-US" dirty="0" smtClean="0"/>
              <a:t>Infection Control and Epidemiological Nursing</a:t>
            </a:r>
          </a:p>
          <a:p>
            <a:pPr marL="633222" lvl="0" indent="-514350">
              <a:buFont typeface="+mj-lt"/>
              <a:buAutoNum type="arabicPeriod" startAt="22"/>
            </a:pPr>
            <a:r>
              <a:rPr lang="en-US" dirty="0" smtClean="0"/>
              <a:t>Intravenous Nursing</a:t>
            </a:r>
          </a:p>
          <a:p>
            <a:pPr marL="633222" lvl="0" indent="-514350">
              <a:buFont typeface="+mj-lt"/>
              <a:buAutoNum type="arabicPeriod" startAt="22"/>
            </a:pPr>
            <a:r>
              <a:rPr lang="en-US" dirty="0" smtClean="0"/>
              <a:t>Medical-Surgical Nursing</a:t>
            </a:r>
          </a:p>
          <a:p>
            <a:pPr marL="633222" lvl="0" indent="-514350">
              <a:buFont typeface="+mj-lt"/>
              <a:buAutoNum type="arabicPeriod" startAt="22"/>
            </a:pPr>
            <a:r>
              <a:rPr lang="en-US" dirty="0" smtClean="0"/>
              <a:t>Midwifery Nursing</a:t>
            </a:r>
          </a:p>
          <a:p>
            <a:pPr marL="633222" lvl="0" indent="-514350">
              <a:buFont typeface="+mj-lt"/>
              <a:buAutoNum type="arabicPeriod" startAt="22"/>
            </a:pPr>
            <a:r>
              <a:rPr lang="en-US" dirty="0" smtClean="0"/>
              <a:t>Neonatal Nursing</a:t>
            </a:r>
          </a:p>
          <a:p>
            <a:pPr marL="633222" lvl="0" indent="-514350">
              <a:buFont typeface="+mj-lt"/>
              <a:buAutoNum type="arabicPeriod" startAt="22"/>
            </a:pPr>
            <a:r>
              <a:rPr lang="en-US" dirty="0" smtClean="0"/>
              <a:t>Nephrology Nursing</a:t>
            </a:r>
          </a:p>
          <a:p>
            <a:pPr marL="633222" lvl="0" indent="-514350">
              <a:buFont typeface="+mj-lt"/>
              <a:buAutoNum type="arabicPeriod" startAt="22"/>
            </a:pPr>
            <a:r>
              <a:rPr lang="en-US" dirty="0" smtClean="0"/>
              <a:t>Neuroscience Nursing</a:t>
            </a:r>
          </a:p>
          <a:p>
            <a:pPr marL="633222" lvl="0" indent="-514350">
              <a:buFont typeface="+mj-lt"/>
              <a:buAutoNum type="arabicPeriod" startAt="22"/>
            </a:pPr>
            <a:r>
              <a:rPr lang="en-US" dirty="0" smtClean="0"/>
              <a:t>Obstetric Nursing</a:t>
            </a:r>
          </a:p>
          <a:p>
            <a:pPr marL="633222" lvl="0" indent="-514350">
              <a:buFont typeface="+mj-lt"/>
              <a:buAutoNum type="arabicPeriod" startAt="22"/>
            </a:pPr>
            <a:r>
              <a:rPr lang="en-US" dirty="0" smtClean="0"/>
              <a:t>Occupational Health Nursing</a:t>
            </a:r>
          </a:p>
          <a:p>
            <a:pPr marL="633222" lvl="0" indent="-514350">
              <a:buFont typeface="+mj-lt"/>
              <a:buAutoNum type="arabicPeriod" startAt="22"/>
            </a:pPr>
            <a:r>
              <a:rPr lang="en-US" dirty="0" smtClean="0"/>
              <a:t>Oncology Nursing</a:t>
            </a:r>
          </a:p>
          <a:p>
            <a:pPr marL="633222" lvl="0" indent="-514350">
              <a:buFont typeface="+mj-lt"/>
              <a:buAutoNum type="arabicPeriod" startAt="22"/>
            </a:pPr>
            <a:r>
              <a:rPr lang="en-US" dirty="0" smtClean="0"/>
              <a:t>Ophthalmic Nursing</a:t>
            </a:r>
          </a:p>
          <a:p>
            <a:pPr marL="633222" lvl="0" indent="-514350">
              <a:buFont typeface="+mj-lt"/>
              <a:buAutoNum type="arabicPeriod" startAt="22"/>
            </a:pPr>
            <a:r>
              <a:rPr lang="en-US" dirty="0" smtClean="0"/>
              <a:t>Orthopedic Nursing</a:t>
            </a:r>
          </a:p>
          <a:p>
            <a:pPr marL="633222" lvl="0" indent="-514350">
              <a:buFont typeface="+mj-lt"/>
              <a:buAutoNum type="arabicPeriod" startAt="22"/>
            </a:pPr>
            <a:r>
              <a:rPr lang="en-US" dirty="0" err="1" smtClean="0"/>
              <a:t>Otorhinolaryngology</a:t>
            </a:r>
            <a:r>
              <a:rPr lang="en-US" dirty="0" smtClean="0"/>
              <a:t> and Head/Neck Nursing</a:t>
            </a:r>
          </a:p>
          <a:p>
            <a:pPr>
              <a:buNone/>
            </a:pPr>
            <a:endParaRPr lang="en-US" dirty="0"/>
          </a:p>
        </p:txBody>
      </p:sp>
      <p:sp>
        <p:nvSpPr>
          <p:cNvPr id="4" name="Slide Number Placeholder 3"/>
          <p:cNvSpPr>
            <a:spLocks noGrp="1"/>
          </p:cNvSpPr>
          <p:nvPr>
            <p:ph type="sldNum" sz="quarter" idx="12"/>
          </p:nvPr>
        </p:nvSpPr>
        <p:spPr/>
        <p:txBody>
          <a:bodyPr/>
          <a:lstStyle/>
          <a:p>
            <a:fld id="{0CE04AA9-21A0-43C7-B352-F705C9D4BC8C}"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801</TotalTime>
  <Words>2564</Words>
  <Application>Microsoft Office PowerPoint</Application>
  <PresentationFormat>On-screen Show (4:3)</PresentationFormat>
  <Paragraphs>324</Paragraphs>
  <Slides>37</Slides>
  <Notes>2</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Module</vt:lpstr>
      <vt:lpstr>PowerPoint Presentation</vt:lpstr>
      <vt:lpstr>NIC: Nursing interventions Classification</vt:lpstr>
      <vt:lpstr>مقدمه:</vt:lpstr>
      <vt:lpstr>تاریخچه:</vt:lpstr>
      <vt:lpstr>Contents </vt:lpstr>
      <vt:lpstr>Intervention                    </vt:lpstr>
      <vt:lpstr>PowerPoint Presentation</vt:lpstr>
      <vt:lpstr>continued</vt:lpstr>
      <vt:lpstr>continued</vt:lpstr>
      <vt:lpstr>continued</vt:lpstr>
      <vt:lpstr>1. Ambulatory Nursing </vt:lpstr>
      <vt:lpstr>continued</vt:lpstr>
      <vt:lpstr>continued</vt:lpstr>
      <vt:lpstr>PowerPoint Presentation</vt:lpstr>
      <vt:lpstr>PowerPoint Presentation</vt:lpstr>
      <vt:lpstr>PowerPoint Presentation</vt:lpstr>
      <vt:lpstr>PowerPoint Presentation</vt:lpstr>
      <vt:lpstr>Example:</vt:lpstr>
      <vt:lpstr>PowerPoint Presentation</vt:lpstr>
      <vt:lpstr>PowerPoint Presentation</vt:lpstr>
      <vt:lpstr>PowerPoint Presentation</vt:lpstr>
      <vt:lpstr>PowerPoint Presentation</vt:lpstr>
      <vt:lpstr>PowerPoint Presentation</vt:lpstr>
      <vt:lpstr>PowerPoint Presentation</vt:lpstr>
      <vt:lpstr>Abuse protection support  6400 </vt:lpstr>
      <vt:lpstr>General Principles for Intervention Labels</vt:lpstr>
      <vt:lpstr>PowerPoint Presentation</vt:lpstr>
      <vt:lpstr>PowerPoint Presentation</vt:lpstr>
      <vt:lpstr>PowerPoint Presentation</vt:lpstr>
      <vt:lpstr>PowerPoint Presentation</vt:lpstr>
      <vt:lpstr>General Principles for Definitions of Interventions </vt:lpstr>
      <vt:lpstr>This edition of the Classification contains 554 interventions. There are several methods available for finding the desired intervention. </vt:lpstr>
      <vt:lpstr>Activities are actions that a nurse does to implement the intervention. The following principles relate to activities: General Principles for Activities </vt:lpstr>
      <vt:lpstr>PowerPoint Presentation</vt:lpstr>
      <vt:lpstr>PowerPoint Presentation</vt:lpstr>
      <vt:lpstr>Example:</vt:lpstr>
      <vt:lpstr>منابع:</vt:lpstr>
    </vt:vector>
  </TitlesOfParts>
  <Company>Office07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NIC: Nursing interventions Classification</dc:title>
  <dc:creator>mana</dc:creator>
  <cp:lastModifiedBy>Novin Pendar</cp:lastModifiedBy>
  <cp:revision>108</cp:revision>
  <dcterms:created xsi:type="dcterms:W3CDTF">2013-11-29T10:54:38Z</dcterms:created>
  <dcterms:modified xsi:type="dcterms:W3CDTF">2013-12-17T07:03:15Z</dcterms:modified>
</cp:coreProperties>
</file>