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4"/>
  </p:sldMasterIdLst>
  <p:notesMasterIdLst>
    <p:notesMasterId r:id="rId38"/>
  </p:notesMasterIdLst>
  <p:sldIdLst>
    <p:sldId id="256" r:id="rId5"/>
    <p:sldId id="311" r:id="rId6"/>
    <p:sldId id="257" r:id="rId7"/>
    <p:sldId id="276" r:id="rId8"/>
    <p:sldId id="260" r:id="rId9"/>
    <p:sldId id="261" r:id="rId10"/>
    <p:sldId id="284" r:id="rId11"/>
    <p:sldId id="262" r:id="rId12"/>
    <p:sldId id="263" r:id="rId13"/>
    <p:sldId id="264" r:id="rId14"/>
    <p:sldId id="265" r:id="rId15"/>
    <p:sldId id="266" r:id="rId16"/>
    <p:sldId id="267" r:id="rId17"/>
    <p:sldId id="277" r:id="rId18"/>
    <p:sldId id="268" r:id="rId19"/>
    <p:sldId id="269" r:id="rId20"/>
    <p:sldId id="270" r:id="rId21"/>
    <p:sldId id="286" r:id="rId22"/>
    <p:sldId id="287" r:id="rId23"/>
    <p:sldId id="271" r:id="rId24"/>
    <p:sldId id="288" r:id="rId25"/>
    <p:sldId id="272" r:id="rId26"/>
    <p:sldId id="273" r:id="rId27"/>
    <p:sldId id="289" r:id="rId28"/>
    <p:sldId id="274" r:id="rId29"/>
    <p:sldId id="275" r:id="rId30"/>
    <p:sldId id="279" r:id="rId31"/>
    <p:sldId id="280" r:id="rId32"/>
    <p:sldId id="281" r:id="rId33"/>
    <p:sldId id="282" r:id="rId34"/>
    <p:sldId id="283" r:id="rId35"/>
    <p:sldId id="290" r:id="rId36"/>
    <p:sldId id="310" r:id="rId37"/>
  </p:sldIdLst>
  <p:sldSz cx="9144000" cy="6858000" type="screen4x3"/>
  <p:notesSz cx="6858000" cy="91440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053" autoAdjust="0"/>
    <p:restoredTop sz="86380" autoAdjust="0"/>
  </p:normalViewPr>
  <p:slideViewPr>
    <p:cSldViewPr>
      <p:cViewPr varScale="1">
        <p:scale>
          <a:sx n="94" d="100"/>
          <a:sy n="94" d="100"/>
        </p:scale>
        <p:origin x="-38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AA861-556C-4D4D-BD80-5C568A947242}" type="datetimeFigureOut">
              <a:rPr lang="en-US" smtClean="0"/>
              <a:pPr/>
              <a:t>12/22/2013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2BA588-8C64-47D3-ADD9-14BFF86AD17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3</a:t>
            </a:fld>
            <a:endParaRPr lang="fa-I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13</a:t>
            </a:fld>
            <a:endParaRPr lang="fa-I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14</a:t>
            </a:fld>
            <a:endParaRPr lang="fa-I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15</a:t>
            </a:fld>
            <a:endParaRPr lang="fa-I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16</a:t>
            </a:fld>
            <a:endParaRPr lang="fa-I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17</a:t>
            </a:fld>
            <a:endParaRPr lang="fa-I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20</a:t>
            </a:fld>
            <a:endParaRPr lang="fa-I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22</a:t>
            </a:fld>
            <a:endParaRPr lang="fa-I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23</a:t>
            </a:fld>
            <a:endParaRPr lang="fa-I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25</a:t>
            </a:fld>
            <a:endParaRPr lang="fa-I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26</a:t>
            </a:fld>
            <a:endParaRPr lang="fa-I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4</a:t>
            </a:fld>
            <a:endParaRPr lang="fa-I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27</a:t>
            </a:fld>
            <a:endParaRPr lang="fa-I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28</a:t>
            </a:fld>
            <a:endParaRPr lang="fa-I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29</a:t>
            </a:fld>
            <a:endParaRPr lang="fa-I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30</a:t>
            </a:fld>
            <a:endParaRPr lang="fa-I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31</a:t>
            </a:fld>
            <a:endParaRPr lang="fa-I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32</a:t>
            </a:fld>
            <a:endParaRPr lang="fa-I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5</a:t>
            </a:fld>
            <a:endParaRPr lang="fa-I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6</a:t>
            </a:fld>
            <a:endParaRPr lang="fa-I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8</a:t>
            </a:fld>
            <a:endParaRPr lang="fa-I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9</a:t>
            </a:fld>
            <a:endParaRPr lang="fa-I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10</a:t>
            </a:fld>
            <a:endParaRPr lang="fa-I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11</a:t>
            </a:fld>
            <a:endParaRPr lang="fa-I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5612DE9A-C2D7-4EDA-B145-D6320867BF46}" type="slidenum">
              <a:rPr lang="fa-IR" smtClean="0"/>
              <a:pPr/>
              <a:t>12</a:t>
            </a:fld>
            <a:endParaRPr lang="fa-I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297C0F5-D7BD-4D09-944D-EECD6F3B3E2A}" type="datetimeFigureOut">
              <a:rPr lang="en-US" smtClean="0"/>
              <a:pPr/>
              <a:t>12/22/2013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17EC5B7-475D-4505-807D-09D61EE6086B}" type="slidenum">
              <a:rPr lang="en-US" smtClean="0"/>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7EC5B7-475D-4505-807D-09D61EE6086B}"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7EC5B7-475D-4505-807D-09D61EE6086B}"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7EC5B7-475D-4505-807D-09D61EE6086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17EC5B7-475D-4505-807D-09D61EE6086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7EC5B7-475D-4505-807D-09D61EE6086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17EC5B7-475D-4505-807D-09D61EE6086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17EC5B7-475D-4505-807D-09D61EE6086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297C0F5-D7BD-4D09-944D-EECD6F3B3E2A}" type="datetimeFigureOut">
              <a:rPr lang="en-US" smtClean="0"/>
              <a:pPr/>
              <a:t>12/22/2013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17EC5B7-475D-4505-807D-09D61EE6086B}"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8297C0F5-D7BD-4D09-944D-EECD6F3B3E2A}" type="datetimeFigureOut">
              <a:rPr lang="en-US" smtClean="0"/>
              <a:pPr/>
              <a:t>12/22/2013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17EC5B7-475D-4505-807D-09D61EE6086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8297C0F5-D7BD-4D09-944D-EECD6F3B3E2A}" type="datetimeFigureOut">
              <a:rPr lang="en-US" smtClean="0"/>
              <a:pPr/>
              <a:t>12/22/2013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17EC5B7-475D-4505-807D-09D61EE6086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297C0F5-D7BD-4D09-944D-EECD6F3B3E2A}" type="datetimeFigureOut">
              <a:rPr lang="en-US" smtClean="0"/>
              <a:pPr/>
              <a:t>12/22/2013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17EC5B7-475D-4505-807D-09D61EE608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iceci.org/"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hyperlink" Target="http://www.hmit.ir/"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8kcfympfisnglgk3h2y.jpg"/>
          <p:cNvPicPr>
            <a:picLocks noChangeAspect="1"/>
          </p:cNvPicPr>
          <p:nvPr/>
        </p:nvPicPr>
        <p:blipFill>
          <a:blip r:embed="rId2" cstate="print"/>
          <a:stretch>
            <a:fillRect/>
          </a:stretch>
        </p:blipFill>
        <p:spPr>
          <a:xfrm>
            <a:off x="2143108" y="642918"/>
            <a:ext cx="4595623" cy="4816161"/>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5"/>
            <a:ext cx="7686684" cy="6956789"/>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28673" name="Rectangle 1"/>
          <p:cNvSpPr>
            <a:spLocks noChangeArrowheads="1"/>
          </p:cNvSpPr>
          <p:nvPr/>
        </p:nvSpPr>
        <p:spPr bwMode="auto">
          <a:xfrm>
            <a:off x="857224" y="1000108"/>
            <a:ext cx="7715304" cy="43858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 typeface="Wingdings" pitchFamily="2" charset="2"/>
              <a:buChar char="v"/>
              <a:tabLst/>
            </a:pPr>
            <a:r>
              <a:rPr lang="fa-IR" sz="2400" dirty="0" smtClean="0">
                <a:latin typeface="Calibri" pitchFamily="34" charset="0"/>
                <a:ea typeface="Calibri" pitchFamily="34" charset="0"/>
                <a:cs typeface="Arial" pitchFamily="34" charset="0"/>
              </a:rPr>
              <a:t>انتشار </a:t>
            </a:r>
            <a:r>
              <a:rPr lang="en-US" sz="2400" dirty="0" smtClean="0">
                <a:latin typeface="Calibri" pitchFamily="34" charset="0"/>
                <a:ea typeface="Calibri" pitchFamily="34" charset="0"/>
                <a:cs typeface="Arial" pitchFamily="34" charset="0"/>
              </a:rPr>
              <a:t>NCECI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درمنطقه شمال اروپا توسط کمیته آماری پزشکی اسکاندیناوی</a:t>
            </a:r>
          </a:p>
          <a:p>
            <a:pPr marL="0" marR="0" lvl="0" indent="0" algn="r" defTabSz="914400" rtl="1" eaLnBrk="1" fontAlgn="base" latinLnBrk="0" hangingPunct="1">
              <a:lnSpc>
                <a:spcPct val="150000"/>
              </a:lnSpc>
              <a:spcBef>
                <a:spcPct val="0"/>
              </a:spcBef>
              <a:spcAft>
                <a:spcPct val="0"/>
              </a:spcAft>
              <a:buClrTx/>
              <a:buSzTx/>
              <a:buFont typeface="Wingdings" pitchFamily="2" charset="2"/>
              <a:buChar char="v"/>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r" rtl="1" fontAlgn="base">
              <a:lnSpc>
                <a:spcPct val="150000"/>
              </a:lnSpc>
              <a:spcBef>
                <a:spcPct val="0"/>
              </a:spcBef>
              <a:spcAft>
                <a:spcPct val="0"/>
              </a:spcAft>
              <a:buFont typeface="Wingdings" pitchFamily="2" charset="2"/>
              <a:buChar char="v"/>
            </a:pPr>
            <a:endParaRPr lang="fa-IR" sz="2400" dirty="0" smtClean="0">
              <a:latin typeface="Calibri" pitchFamily="34" charset="0"/>
              <a:ea typeface="Calibri" pitchFamily="34" charset="0"/>
              <a:cs typeface="Arial" pitchFamily="34" charset="0"/>
            </a:endParaRPr>
          </a:p>
          <a:p>
            <a:pPr lvl="0" algn="l" fontAlgn="base">
              <a:lnSpc>
                <a:spcPct val="150000"/>
              </a:lnSpc>
              <a:spcBef>
                <a:spcPct val="0"/>
              </a:spcBef>
              <a:spcAft>
                <a:spcPct val="0"/>
              </a:spcAft>
              <a:buFont typeface="Wingdings" pitchFamily="2" charset="2"/>
              <a:buChar char="v"/>
            </a:pPr>
            <a:r>
              <a:rPr lang="fa-IR" sz="2400" dirty="0" smtClean="0">
                <a:ln>
                  <a:solidFill>
                    <a:schemeClr val="accent1"/>
                  </a:solidFill>
                </a:ln>
                <a:solidFill>
                  <a:srgbClr val="FF0000"/>
                </a:solidFill>
                <a:latin typeface="Calibri" pitchFamily="34" charset="0"/>
                <a:ea typeface="Calibri" pitchFamily="34" charset="0"/>
                <a:cs typeface="Arial" pitchFamily="34" charset="0"/>
              </a:rPr>
              <a:t>           </a:t>
            </a:r>
            <a:r>
              <a:rPr lang="en-US" sz="2400" dirty="0" smtClean="0">
                <a:ln>
                  <a:solidFill>
                    <a:schemeClr val="accent1"/>
                  </a:solidFill>
                </a:ln>
                <a:solidFill>
                  <a:srgbClr val="FF0000"/>
                </a:solidFill>
                <a:latin typeface="Calibri" pitchFamily="34" charset="0"/>
                <a:ea typeface="Calibri" pitchFamily="34" charset="0"/>
                <a:cs typeface="Arial" pitchFamily="34" charset="0"/>
              </a:rPr>
              <a:t>classification of external causes of injuries</a:t>
            </a: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ctr" defTabSz="914400" rtl="1" eaLnBrk="1" fontAlgn="base" latinLnBrk="0" hangingPunct="1">
              <a:lnSpc>
                <a:spcPct val="150000"/>
              </a:lnSpc>
              <a:spcBef>
                <a:spcPct val="0"/>
              </a:spcBef>
              <a:spcAft>
                <a:spcPct val="0"/>
              </a:spcAft>
              <a:buClrTx/>
              <a:buSzTx/>
              <a:buFontTx/>
              <a:buNone/>
              <a:tabLst/>
            </a:pPr>
            <a:r>
              <a:rPr kumimoji="0" lang="en-US" sz="6600" b="1" i="0" u="none" strike="noStrike" normalizeH="0" baseline="0" dirty="0" smtClean="0">
                <a:ln w="18000">
                  <a:solidFill>
                    <a:schemeClr val="accent2">
                      <a:satMod val="140000"/>
                    </a:schemeClr>
                  </a:solidFill>
                  <a:prstDash val="solid"/>
                  <a:miter lim="800000"/>
                </a:ln>
                <a:solidFill>
                  <a:schemeClr val="accent1">
                    <a:lumMod val="75000"/>
                  </a:schemeClr>
                </a:solidFill>
                <a:effectLst>
                  <a:outerShdw blurRad="25500" dist="23000" dir="7020000" algn="tl">
                    <a:srgbClr val="000000">
                      <a:alpha val="50000"/>
                    </a:srgbClr>
                  </a:outerShdw>
                </a:effectLst>
                <a:latin typeface="Calibri" pitchFamily="34" charset="0"/>
                <a:ea typeface="Calibri" pitchFamily="34" charset="0"/>
                <a:cs typeface="Arial" pitchFamily="34" charset="0"/>
              </a:rPr>
              <a:t>NCECI</a:t>
            </a:r>
            <a:endParaRPr kumimoji="0" lang="en-US" sz="6600" b="0" i="0" u="none" strike="noStrike" cap="none" normalizeH="0" baseline="0" dirty="0" smtClean="0">
              <a:ln>
                <a:noFill/>
              </a:ln>
              <a:solidFill>
                <a:schemeClr val="accent1">
                  <a:lumMod val="75000"/>
                </a:schemeClr>
              </a:solidFill>
              <a:effectLst/>
              <a:latin typeface="Arial" pitchFamily="34" charset="0"/>
              <a:cs typeface="Arial" pitchFamily="34" charset="0"/>
            </a:endParaRPr>
          </a:p>
        </p:txBody>
      </p:sp>
      <p:sp>
        <p:nvSpPr>
          <p:cNvPr id="4" name="Content Placeholder 1"/>
          <p:cNvSpPr txBox="1">
            <a:spLocks/>
          </p:cNvSpPr>
          <p:nvPr/>
        </p:nvSpPr>
        <p:spPr>
          <a:xfrm>
            <a:off x="1500166" y="2000240"/>
            <a:ext cx="6429420" cy="1071570"/>
          </a:xfrm>
          <a:prstGeom prst="rect">
            <a:avLst/>
          </a:prstGeom>
          <a:solidFill>
            <a:schemeClr val="bg1">
              <a:lumMod val="85000"/>
            </a:schemeClr>
          </a:solidFill>
          <a:ln>
            <a:solidFill>
              <a:srgbClr val="FF0000"/>
            </a:solidFill>
          </a:ln>
          <a:effectLst>
            <a:reflection blurRad="6350" stA="52000" endA="300" endPos="35000" dir="5400000" sy="-100000" algn="bl" rotWithShape="0"/>
          </a:effectLst>
        </p:spPr>
        <p:txBody>
          <a:bodyPr vert="horz">
            <a:normAutofit fontScale="85000" lnSpcReduction="10000"/>
          </a:bodyPr>
          <a:lstStyle/>
          <a:p>
            <a:pPr marL="0" marR="0" lvl="0" indent="0" algn="ctr" defTabSz="914400" rtl="1" eaLnBrk="0" fontAlgn="base" latinLnBrk="0" hangingPunct="0">
              <a:lnSpc>
                <a:spcPct val="150000"/>
              </a:lnSpc>
              <a:spcBef>
                <a:spcPct val="0"/>
              </a:spcBef>
              <a:spcAft>
                <a:spcPct val="0"/>
              </a:spcAft>
              <a:buClrTx/>
              <a:buSzTx/>
              <a:buFont typeface="Wingdings 3"/>
              <a:buNone/>
              <a:tabLst/>
              <a:defRPr/>
            </a:pPr>
            <a:r>
              <a:rPr kumimoji="0" lang="en-US" sz="2800" b="1" i="0" u="none" strike="noStrike" kern="1200" cap="none" spc="0" normalizeH="0" baseline="0" noProof="0"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Calibri" pitchFamily="34" charset="0"/>
                <a:ea typeface="Calibri" pitchFamily="34" charset="0"/>
                <a:cs typeface="Arial" pitchFamily="34" charset="0"/>
              </a:rPr>
              <a:t>Nordic medico statistical committee</a:t>
            </a:r>
            <a:r>
              <a:rPr kumimoji="0" lang="fa-IR" sz="2800" b="1" i="0" u="none" strike="noStrike" kern="1200" cap="none" spc="0" normalizeH="0" baseline="0" noProof="0"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Calibri" pitchFamily="34" charset="0"/>
                <a:ea typeface="Calibri" pitchFamily="34" charset="0"/>
                <a:cs typeface="Arial" pitchFamily="34" charset="0"/>
              </a:rPr>
              <a:t>=</a:t>
            </a:r>
            <a:r>
              <a:rPr kumimoji="0" lang="en-US" sz="2800" b="1" i="0" u="none" strike="noStrike" kern="1200" cap="none" spc="0" normalizeH="0" baseline="0" noProof="0"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Calibri" pitchFamily="34" charset="0"/>
                <a:ea typeface="Calibri" pitchFamily="34" charset="0"/>
                <a:cs typeface="Arial" pitchFamily="34" charset="0"/>
              </a:rPr>
              <a:t>NOMESCO</a:t>
            </a:r>
            <a:endParaRPr kumimoji="0" lang="en-US" sz="2800" b="1" i="0" u="none" strike="noStrike" kern="1200" cap="none" spc="0" normalizeH="0" baseline="0" noProof="0" dirty="0" smtClean="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uLnTx/>
              <a:uFillTx/>
              <a:latin typeface="Arial" pitchFamily="34" charset="0"/>
              <a:ea typeface="+mn-ea"/>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3"/>
                                        </p:tgtEl>
                                        <p:attrNameLst>
                                          <p:attrName>style.visibility</p:attrName>
                                        </p:attrNameLst>
                                      </p:cBhvr>
                                      <p:to>
                                        <p:strVal val="visible"/>
                                      </p:to>
                                    </p:set>
                                    <p:anim calcmode="lin" valueType="num">
                                      <p:cBhvr additive="base">
                                        <p:cTn id="7" dur="500" fill="hold"/>
                                        <p:tgtEl>
                                          <p:spTgt spid="28673"/>
                                        </p:tgtEl>
                                        <p:attrNameLst>
                                          <p:attrName>ppt_x</p:attrName>
                                        </p:attrNameLst>
                                      </p:cBhvr>
                                      <p:tavLst>
                                        <p:tav tm="0">
                                          <p:val>
                                            <p:strVal val="#ppt_x"/>
                                          </p:val>
                                        </p:tav>
                                        <p:tav tm="100000">
                                          <p:val>
                                            <p:strVal val="#ppt_x"/>
                                          </p:val>
                                        </p:tav>
                                      </p:tavLst>
                                    </p:anim>
                                    <p:anim calcmode="lin" valueType="num">
                                      <p:cBhvr additive="base">
                                        <p:cTn id="8" dur="500" fill="hold"/>
                                        <p:tgtEl>
                                          <p:spTgt spid="286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rtl="1">
              <a:lnSpc>
                <a:spcPct val="150000"/>
              </a:lnSpc>
              <a:buFont typeface="Wingdings" pitchFamily="2" charset="2"/>
              <a:buChar char="v"/>
            </a:pPr>
            <a:r>
              <a:rPr lang="fa-IR" sz="2400" dirty="0" smtClean="0">
                <a:solidFill>
                  <a:schemeClr val="tx1"/>
                </a:solidFill>
              </a:rPr>
              <a:t>مرکز کنترل بیماریها ی آمریکا نیزفعالیتهایی دراین زمینه انجام داد.</a:t>
            </a:r>
            <a:endParaRPr lang="en-US" sz="2400" dirty="0" smtClean="0">
              <a:solidFill>
                <a:schemeClr val="tx1"/>
              </a:solidFill>
            </a:endParaRPr>
          </a:p>
          <a:p>
            <a:pPr rtl="1">
              <a:lnSpc>
                <a:spcPct val="150000"/>
              </a:lnSpc>
              <a:buFont typeface="Wingdings" pitchFamily="2" charset="2"/>
              <a:buChar char="v"/>
            </a:pPr>
            <a:r>
              <a:rPr lang="fa-IR" sz="2400" dirty="0" smtClean="0">
                <a:solidFill>
                  <a:schemeClr val="tx1"/>
                </a:solidFill>
              </a:rPr>
              <a:t>دراسترالیا استاندارد داده های ملی برای نظارت بر صدمات ایجادشد. </a:t>
            </a:r>
            <a:r>
              <a:rPr lang="en-US" sz="2400" dirty="0" smtClean="0">
                <a:solidFill>
                  <a:schemeClr val="tx1"/>
                </a:solidFill>
              </a:rPr>
              <a:t>    </a:t>
            </a:r>
          </a:p>
          <a:p>
            <a:pPr rtl="1">
              <a:lnSpc>
                <a:spcPct val="150000"/>
              </a:lnSpc>
              <a:buFont typeface="Wingdings" pitchFamily="2" charset="2"/>
              <a:buChar char="v"/>
            </a:pPr>
            <a:r>
              <a:rPr lang="fa-IR" sz="2400" dirty="0" smtClean="0">
                <a:solidFill>
                  <a:schemeClr val="tx1"/>
                </a:solidFill>
              </a:rPr>
              <a:t>درنیوزلند نیز مجموعه حداقل داده ها برای صدمات طراحی شد.</a:t>
            </a:r>
            <a:endParaRPr lang="en-US" sz="2400" dirty="0" smtClean="0">
              <a:solidFill>
                <a:schemeClr val="tx1"/>
              </a:solidFill>
            </a:endParaRPr>
          </a:p>
          <a:p>
            <a:pPr rtl="1">
              <a:lnSpc>
                <a:spcPct val="150000"/>
              </a:lnSpc>
              <a:buFont typeface="Wingdings" pitchFamily="2" charset="2"/>
              <a:buChar char="v"/>
            </a:pPr>
            <a:r>
              <a:rPr lang="en-US" sz="2400" dirty="0" smtClean="0">
                <a:solidFill>
                  <a:schemeClr val="tx1"/>
                </a:solidFill>
              </a:rPr>
              <a:t> </a:t>
            </a:r>
            <a:r>
              <a:rPr lang="fa-IR" sz="2400" dirty="0" smtClean="0">
                <a:solidFill>
                  <a:schemeClr val="tx1"/>
                </a:solidFill>
              </a:rPr>
              <a:t>درمنطقه اروپای غربی از اوایل دهه 80 سیستم نظارت برحوادث در خانه و حوادث در اوقات فراغت در اروپا ایجادشد</a:t>
            </a:r>
            <a:endParaRPr lang="en-US" sz="2400" dirty="0" smtClean="0">
              <a:solidFill>
                <a:schemeClr val="tx1"/>
              </a:solidFill>
            </a:endParaRPr>
          </a:p>
          <a:p>
            <a:pPr rtl="1">
              <a:lnSpc>
                <a:spcPct val="150000"/>
              </a:lnSpc>
            </a:pPr>
            <a:endParaRPr lang="en-US" sz="2400" dirty="0" smtClean="0"/>
          </a:p>
          <a:p>
            <a:pPr rtl="1">
              <a:lnSpc>
                <a:spcPct val="150000"/>
              </a:lnSpc>
            </a:pPr>
            <a:endParaRPr lang="en-US" sz="2400" dirty="0" smtClean="0"/>
          </a:p>
          <a:p>
            <a:pPr algn="ctr" rtl="1">
              <a:lnSpc>
                <a:spcPct val="150000"/>
              </a:lnSpc>
            </a:pPr>
            <a:r>
              <a:rPr lang="en-US" sz="2000" dirty="0" err="1" smtClean="0">
                <a:solidFill>
                  <a:schemeClr val="accent1">
                    <a:lumMod val="75000"/>
                  </a:schemeClr>
                </a:solidFill>
              </a:rPr>
              <a:t>Eurpean</a:t>
            </a:r>
            <a:r>
              <a:rPr lang="en-US" sz="2000" dirty="0" smtClean="0">
                <a:solidFill>
                  <a:schemeClr val="accent1">
                    <a:lumMod val="75000"/>
                  </a:schemeClr>
                </a:solidFill>
              </a:rPr>
              <a:t> home and leisure accident surveillance system</a:t>
            </a:r>
          </a:p>
          <a:p>
            <a:pPr algn="ctr" rtl="1">
              <a:lnSpc>
                <a:spcPct val="150000"/>
              </a:lnSpc>
            </a:pPr>
            <a:r>
              <a:rPr lang="en-US" sz="2000" dirty="0" smtClean="0">
                <a:solidFill>
                  <a:schemeClr val="accent1">
                    <a:lumMod val="75000"/>
                  </a:schemeClr>
                </a:solidFill>
              </a:rPr>
              <a:t> </a:t>
            </a:r>
          </a:p>
          <a:p>
            <a:pPr>
              <a:lnSpc>
                <a:spcPct val="150000"/>
              </a:lnSpc>
            </a:pPr>
            <a:endParaRPr lang="fa-IR" sz="2400" dirty="0" smtClean="0"/>
          </a:p>
        </p:txBody>
      </p:sp>
      <p:sp>
        <p:nvSpPr>
          <p:cNvPr id="7" name="Rectangle 6"/>
          <p:cNvSpPr/>
          <p:nvPr/>
        </p:nvSpPr>
        <p:spPr>
          <a:xfrm>
            <a:off x="1928794" y="3643314"/>
            <a:ext cx="3975462" cy="830997"/>
          </a:xfrm>
          <a:prstGeom prst="rect">
            <a:avLst/>
          </a:prstGeom>
          <a:noFill/>
        </p:spPr>
        <p:txBody>
          <a:bodyPr wrap="square" lIns="91440" tIns="45720" rIns="91440" bIns="45720">
            <a:spAutoFit/>
          </a:bodyPr>
          <a:lstStyle/>
          <a:p>
            <a:pPr algn="ctr"/>
            <a:r>
              <a:rPr lang="en-US" sz="4800" b="1" cap="none" spc="0"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rPr>
              <a:t>EHLASS</a:t>
            </a:r>
            <a:endParaRPr lang="en-US" sz="4800" b="1" cap="none" spc="0" dirty="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21505" name="Rectangle 1"/>
          <p:cNvSpPr>
            <a:spLocks noChangeArrowheads="1"/>
          </p:cNvSpPr>
          <p:nvPr/>
        </p:nvSpPr>
        <p:spPr bwMode="auto">
          <a:xfrm>
            <a:off x="1285852" y="642918"/>
            <a:ext cx="678661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 اوایل دهه 1990 سازمانهای مسئول پیشگیری وکنترل صدمات مصمم شدند تحت نظارت برنامه ارتقا ایمنی وکنترل صدمه سازمان بهداشت جهانی ویرایش بین المللی طبقه بندی عوامل خارجی صدمات را ایجادکنند.</a:t>
            </a: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Lst>
            </a:pPr>
            <a:endParaRPr lang="en-US" sz="2400" dirty="0" smtClean="0">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حاصل این تصمیم اولین ویرایش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بود</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19458" name="Rectangle 2"/>
          <p:cNvSpPr>
            <a:spLocks noChangeArrowheads="1"/>
          </p:cNvSpPr>
          <p:nvPr/>
        </p:nvSpPr>
        <p:spPr bwMode="auto">
          <a:xfrm>
            <a:off x="571472" y="571480"/>
            <a:ext cx="8215370"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اپیدمیولوژیست ها و پژوهشگرانی از</a:t>
            </a:r>
          </a:p>
          <a:p>
            <a:pPr marL="0" marR="0" lvl="0" indent="0" algn="r" defTabSz="914400" rtl="1" eaLnBrk="1" fontAlgn="base" latinLnBrk="0" hangingPunct="1">
              <a:lnSpc>
                <a:spcPct val="150000"/>
              </a:lnSpc>
              <a:spcBef>
                <a:spcPct val="0"/>
              </a:spcBef>
              <a:spcAft>
                <a:spcPct val="0"/>
              </a:spcAft>
              <a:buClrTx/>
              <a:buSzTx/>
              <a:buFont typeface="Wingdings" pitchFamily="2" charset="2"/>
              <a:buChar char="ü"/>
              <a:tabLst>
                <a:tab pos="3732213" algn="l"/>
                <a:tab pos="4572000" algn="l"/>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موسسه ایمنی آمستردام ،</a:t>
            </a:r>
          </a:p>
          <a:p>
            <a:pPr marL="0" marR="0" lvl="0" indent="0" algn="r" defTabSz="914400" rtl="1" eaLnBrk="1" fontAlgn="base" latinLnBrk="0" hangingPunct="1">
              <a:lnSpc>
                <a:spcPct val="150000"/>
              </a:lnSpc>
              <a:spcBef>
                <a:spcPct val="0"/>
              </a:spcBef>
              <a:spcAft>
                <a:spcPct val="0"/>
              </a:spcAft>
              <a:buClrTx/>
              <a:buSzTx/>
              <a:buFont typeface="Wingdings" pitchFamily="2" charset="2"/>
              <a:buChar char="ü"/>
              <a:tabLst>
                <a:tab pos="3732213" algn="l"/>
                <a:tab pos="4572000" algn="l"/>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برنامه کنترل و پیشگیری از صدمه وخشونت ایالت متحده  </a:t>
            </a:r>
          </a:p>
          <a:p>
            <a:pPr marL="0" marR="0" lvl="0" indent="0" algn="r" defTabSz="914400" rtl="1" eaLnBrk="1" fontAlgn="base" latinLnBrk="0" hangingPunct="1">
              <a:lnSpc>
                <a:spcPct val="150000"/>
              </a:lnSpc>
              <a:spcBef>
                <a:spcPct val="0"/>
              </a:spcBef>
              <a:spcAft>
                <a:spcPct val="0"/>
              </a:spcAft>
              <a:buClrTx/>
              <a:buSzTx/>
              <a:buFont typeface="Wingdings" pitchFamily="2" charset="2"/>
              <a:buChar char="ü"/>
              <a:tabLst>
                <a:tab pos="3732213" algn="l"/>
                <a:tab pos="4572000" algn="l"/>
              </a:tabLst>
            </a:pPr>
            <a:r>
              <a:rPr kumimoji="0" lang="fa-IR"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واحد ملی پایش </a:t>
            </a:r>
            <a:r>
              <a:rPr lang="fa-IR" sz="2800" b="1" dirty="0" smtClean="0">
                <a:latin typeface="Calibri" pitchFamily="34" charset="0"/>
                <a:ea typeface="Calibri" pitchFamily="34" charset="0"/>
                <a:cs typeface="Arial" pitchFamily="34" charset="0"/>
              </a:rPr>
              <a:t>ص</a:t>
            </a:r>
            <a:r>
              <a:rPr kumimoji="0" lang="fa-IR"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دمه استرالیا </a:t>
            </a: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بر ایجاد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نظارت داشتند</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19458" name="Rectangle 2"/>
          <p:cNvSpPr>
            <a:spLocks noChangeArrowheads="1"/>
          </p:cNvSpPr>
          <p:nvPr/>
        </p:nvSpPr>
        <p:spPr bwMode="auto">
          <a:xfrm>
            <a:off x="571472" y="571480"/>
            <a:ext cx="8215370" cy="350865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eaLnBrk="0" fontAlgn="base" hangingPunct="0">
              <a:lnSpc>
                <a:spcPct val="150000"/>
              </a:lnSpc>
              <a:spcBef>
                <a:spcPct val="0"/>
              </a:spcBef>
              <a:spcAft>
                <a:spcPct val="0"/>
              </a:spcAft>
              <a:tabLst>
                <a:tab pos="3732213" algn="l"/>
                <a:tab pos="4572000" algn="l"/>
              </a:tabLst>
            </a:pP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ویرایش ازمایشی </a:t>
            </a: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درسال 1998 ایجاد شد .اولین ویرایش </a:t>
            </a: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درمارس 2001  تهیه شد ویرایش بعدی 1.1بود که در سپتامبر 2002 ارائه شد سپس از ان نسخه 1.1</a:t>
            </a: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a   </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درمی 2003 ونسخه </a:t>
            </a: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b 1.1   </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در اکتبر همان سال منتشر شد.</a:t>
            </a:r>
          </a:p>
          <a:p>
            <a:pPr lvl="0" algn="r" rtl="1" eaLnBrk="0" fontAlgn="base" hangingPunct="0">
              <a:lnSpc>
                <a:spcPct val="150000"/>
              </a:lnSpc>
              <a:spcBef>
                <a:spcPct val="0"/>
              </a:spcBef>
              <a:spcAft>
                <a:spcPct val="0"/>
              </a:spcAft>
              <a:tabLst>
                <a:tab pos="3732213" algn="l"/>
                <a:tab pos="4572000" algn="l"/>
              </a:tabLst>
            </a:pP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ویرایش 2.1 نیز در سال 2004 ایجادشد.</a:t>
            </a:r>
            <a:r>
              <a:rPr lang="en-US" sz="2400" dirty="0" smtClean="0">
                <a:latin typeface="Calibri" pitchFamily="34" charset="0"/>
                <a:ea typeface="Calibri" pitchFamily="34" charset="0"/>
                <a:cs typeface="Arial" pitchFamily="34" charset="0"/>
              </a:rPr>
              <a:t> dictionary </a:t>
            </a:r>
            <a:r>
              <a:rPr lang="fa-IR" sz="2400" dirty="0" smtClean="0">
                <a:latin typeface="Calibri" pitchFamily="34" charset="0"/>
                <a:ea typeface="Calibri" pitchFamily="34" charset="0"/>
                <a:cs typeface="Arial" pitchFamily="34" charset="0"/>
              </a:rPr>
              <a:t> کامل داده های </a:t>
            </a:r>
            <a:r>
              <a:rPr lang="en-US" sz="2400" dirty="0" smtClean="0">
                <a:latin typeface="Calibri" pitchFamily="34" charset="0"/>
                <a:ea typeface="Calibri" pitchFamily="34" charset="0"/>
                <a:cs typeface="Arial" pitchFamily="34" charset="0"/>
              </a:rPr>
              <a:t>ICECI </a:t>
            </a:r>
            <a:r>
              <a:rPr lang="fa-IR" sz="2400" dirty="0" smtClean="0">
                <a:latin typeface="Calibri" pitchFamily="34" charset="0"/>
                <a:ea typeface="Calibri" pitchFamily="34" charset="0"/>
                <a:cs typeface="Arial" pitchFamily="34" charset="0"/>
              </a:rPr>
              <a:t>  بصورت  </a:t>
            </a:r>
            <a:r>
              <a:rPr lang="en-US" sz="2400" dirty="0" smtClean="0">
                <a:latin typeface="Calibri" pitchFamily="34" charset="0"/>
                <a:ea typeface="Calibri" pitchFamily="34" charset="0"/>
                <a:cs typeface="Arial" pitchFamily="34" charset="0"/>
              </a:rPr>
              <a:t>online</a:t>
            </a:r>
            <a:r>
              <a:rPr lang="fa-IR" sz="2400" dirty="0" smtClean="0">
                <a:latin typeface="Calibri" pitchFamily="34" charset="0"/>
                <a:ea typeface="Calibri" pitchFamily="34" charset="0"/>
                <a:cs typeface="Arial" pitchFamily="34" charset="0"/>
              </a:rPr>
              <a:t> در سایت </a:t>
            </a:r>
            <a:r>
              <a:rPr lang="en-US" sz="2800" dirty="0" smtClean="0">
                <a:latin typeface="Calibri" pitchFamily="34" charset="0"/>
                <a:ea typeface="Calibri" pitchFamily="34" charset="0"/>
                <a:cs typeface="Arial" pitchFamily="34" charset="0"/>
                <a:hlinkClick r:id="rId3"/>
              </a:rPr>
              <a:t>w</a:t>
            </a:r>
            <a:r>
              <a:rPr lang="en-US" sz="2800" b="1" dirty="0" smtClean="0">
                <a:latin typeface="Calibri" pitchFamily="34" charset="0"/>
                <a:ea typeface="Calibri" pitchFamily="34" charset="0"/>
                <a:cs typeface="Arial" pitchFamily="34" charset="0"/>
                <a:hlinkClick r:id="rId3"/>
              </a:rPr>
              <a:t>ww.iceci.org</a:t>
            </a:r>
            <a:r>
              <a:rPr lang="fa-IR" sz="2400" b="1" dirty="0" smtClean="0">
                <a:latin typeface="Calibri" pitchFamily="34" charset="0"/>
                <a:ea typeface="Calibri" pitchFamily="34" charset="0"/>
                <a:cs typeface="Arial" pitchFamily="34" charset="0"/>
              </a:rPr>
              <a:t> </a:t>
            </a:r>
            <a:r>
              <a:rPr lang="fa-IR" sz="2400" dirty="0" smtClean="0">
                <a:latin typeface="Calibri" pitchFamily="34" charset="0"/>
                <a:ea typeface="Calibri" pitchFamily="34" charset="0"/>
                <a:cs typeface="Arial" pitchFamily="34" charset="0"/>
              </a:rPr>
              <a:t>موجود است.</a:t>
            </a:r>
            <a:endParaRPr lang="en-US" sz="2400" dirty="0" smtClean="0">
              <a:latin typeface="Calibri" pitchFamily="34" charset="0"/>
              <a:ea typeface="Calibri"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endParaRPr kumimoji="0" lang="en-US" sz="24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diamond(in)">
                                      <p:cBhvr>
                                        <p:cTn id="7" dur="20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gn="l" rtl="1">
              <a:lnSpc>
                <a:spcPct val="150000"/>
              </a:lnSpc>
            </a:pPr>
            <a:endParaRPr lang="fa-IR" sz="2400" dirty="0" smtClean="0"/>
          </a:p>
          <a:p>
            <a:pPr algn="l" rtl="1">
              <a:lnSpc>
                <a:spcPct val="150000"/>
              </a:lnSpc>
            </a:pPr>
            <a:endParaRPr lang="fa-IR" sz="2400" dirty="0" smtClean="0"/>
          </a:p>
          <a:p>
            <a:pPr algn="l" rtl="1">
              <a:lnSpc>
                <a:spcPct val="150000"/>
              </a:lnSpc>
            </a:pPr>
            <a:endParaRPr lang="fa-IR" sz="2400" dirty="0" smtClean="0"/>
          </a:p>
          <a:p>
            <a:pPr>
              <a:lnSpc>
                <a:spcPct val="150000"/>
              </a:lnSpc>
            </a:pPr>
            <a:endParaRPr lang="fa-IR" sz="2400" dirty="0" smtClean="0"/>
          </a:p>
          <a:p>
            <a:pPr>
              <a:lnSpc>
                <a:spcPct val="150000"/>
              </a:lnSpc>
            </a:pPr>
            <a:endParaRPr lang="fa-IR" sz="2400" dirty="0" smtClean="0"/>
          </a:p>
        </p:txBody>
      </p:sp>
      <p:sp>
        <p:nvSpPr>
          <p:cNvPr id="17409" name="Rectangle 1"/>
          <p:cNvSpPr>
            <a:spLocks noChangeArrowheads="1"/>
          </p:cNvSpPr>
          <p:nvPr/>
        </p:nvSpPr>
        <p:spPr bwMode="auto">
          <a:xfrm>
            <a:off x="1571604" y="500042"/>
            <a:ext cx="6286544" cy="42011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rtl="1" fontAlgn="base">
              <a:lnSpc>
                <a:spcPct val="150000"/>
              </a:lnSpc>
              <a:spcBef>
                <a:spcPct val="0"/>
              </a:spcBef>
              <a:spcAft>
                <a:spcPct val="0"/>
              </a:spcAft>
              <a:tabLst>
                <a:tab pos="3732213" algn="l"/>
                <a:tab pos="4572000" algn="l"/>
              </a:tabLst>
            </a:pPr>
            <a:r>
              <a:rPr lang="fa-IR" sz="2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Calibri" pitchFamily="34" charset="0"/>
                <a:ea typeface="Calibri" pitchFamily="34" charset="0"/>
                <a:cs typeface="Arial" pitchFamily="34" charset="0"/>
              </a:rPr>
              <a:t>درایجاد </a:t>
            </a:r>
            <a:r>
              <a:rPr lang="en-US" sz="2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Calibri" pitchFamily="34" charset="0"/>
                <a:ea typeface="Calibri" pitchFamily="34" charset="0"/>
                <a:cs typeface="Arial" pitchFamily="34" charset="0"/>
              </a:rPr>
              <a:t>ICECI</a:t>
            </a:r>
            <a:r>
              <a:rPr lang="fa-IR" sz="2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latin typeface="Calibri" pitchFamily="34" charset="0"/>
                <a:ea typeface="Calibri" pitchFamily="34" charset="0"/>
                <a:cs typeface="Arial" pitchFamily="34" charset="0"/>
              </a:rPr>
              <a:t>  معیارهای زیر در نظر گرفته شده است</a:t>
            </a:r>
            <a:endParaRPr lang="en-US" sz="2400" b="1" dirty="0" smtClean="0">
              <a:ln w="12700">
                <a:solidFill>
                  <a:schemeClr val="tx2">
                    <a:satMod val="155000"/>
                  </a:schemeClr>
                </a:solidFill>
                <a:prstDash val="solid"/>
              </a:ln>
              <a:solidFill>
                <a:schemeClr val="accent1">
                  <a:lumMod val="75000"/>
                </a:schemeClr>
              </a:solidFill>
              <a:effectLst>
                <a:outerShdw blurRad="41275" dist="20320" dir="1800000" algn="tl" rotWithShape="0">
                  <a:srgbClr val="000000">
                    <a:alpha val="40000"/>
                  </a:srgbClr>
                </a:outerShdw>
              </a:effectLst>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endParaRPr kumimoji="0" lang="fa-IR" sz="10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endParaRPr lang="fa-IR" sz="2400" b="1" dirty="0" smtClean="0">
              <a:latin typeface="Calibri"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ایجادیک محور کد جداگانه برای هر مفهوم اصلی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مفید بودن برای پیشگیری از صدمات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قابلیت به کارگیری در مراکز وجاهای مختلف دنیا</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 typeface="Wingdings" pitchFamily="2" charset="2"/>
              <a:buChar char="§"/>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قابلیت مقایسه با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ICD-10</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15361" name="Rectangle 1"/>
          <p:cNvSpPr>
            <a:spLocks noChangeArrowheads="1"/>
          </p:cNvSpPr>
          <p:nvPr/>
        </p:nvSpPr>
        <p:spPr bwMode="auto">
          <a:xfrm>
            <a:off x="1000100" y="642918"/>
            <a:ext cx="692948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endPar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ارتباط </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 </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ICD10</a:t>
            </a:r>
            <a:endPar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هدف از ایجاد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به کاربردن این سیستم در کنار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ICD 10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بوداین دو مکمل یکدیگرند نه جایگزین هم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1538" y="357166"/>
            <a:ext cx="7543808" cy="6500834"/>
          </a:xfrm>
        </p:spPr>
        <p:txBody>
          <a:bodyPr>
            <a:noAutofit/>
          </a:bodyPr>
          <a:lstStyle/>
          <a:p>
            <a:pPr rtl="1">
              <a:lnSpc>
                <a:spcPct val="150000"/>
              </a:lnSpc>
            </a:pPr>
            <a:r>
              <a:rPr lang="fa-IR" sz="2800" b="1" dirty="0" smtClean="0">
                <a:solidFill>
                  <a:srgbClr val="CC3300"/>
                </a:solidFill>
                <a:latin typeface="Caslon Antique" pitchFamily="2" charset="0"/>
                <a:cs typeface="Zar" pitchFamily="2" charset="-78"/>
              </a:rPr>
              <a:t>ویژگی </a:t>
            </a:r>
            <a:r>
              <a:rPr lang="en-US" sz="2800" b="1" dirty="0" smtClean="0">
                <a:solidFill>
                  <a:srgbClr val="CC3300"/>
                </a:solidFill>
                <a:latin typeface="Caslon Antique" pitchFamily="2" charset="0"/>
                <a:cs typeface="Zar" pitchFamily="2" charset="-78"/>
              </a:rPr>
              <a:t>ICECI</a:t>
            </a:r>
            <a:r>
              <a:rPr lang="fa-IR" sz="2800" b="1" dirty="0" smtClean="0">
                <a:solidFill>
                  <a:srgbClr val="CC3300"/>
                </a:solidFill>
                <a:latin typeface="Caslon Antique" pitchFamily="2" charset="0"/>
                <a:cs typeface="Zar" pitchFamily="2" charset="-78"/>
              </a:rPr>
              <a:t>:</a:t>
            </a:r>
            <a:r>
              <a:rPr lang="fa-IR" sz="2400" dirty="0" smtClean="0">
                <a:solidFill>
                  <a:schemeClr val="tx1"/>
                </a:solidFill>
                <a:latin typeface="Calibri" pitchFamily="34" charset="0"/>
                <a:ea typeface="Calibri" pitchFamily="34" charset="0"/>
                <a:cs typeface="Arial" pitchFamily="34" charset="0"/>
              </a:rPr>
              <a:t>  </a:t>
            </a:r>
            <a:r>
              <a:rPr lang="fa-IR" sz="2400" dirty="0" smtClean="0">
                <a:solidFill>
                  <a:schemeClr val="tx1"/>
                </a:solidFill>
                <a:latin typeface="Calibri" pitchFamily="34" charset="0"/>
                <a:ea typeface="Calibri" pitchFamily="34" charset="0"/>
                <a:cs typeface="Arial" pitchFamily="34" charset="0"/>
                <a:sym typeface="Wingdings 2" pitchFamily="18" charset="2"/>
              </a:rPr>
              <a:t> </a:t>
            </a:r>
            <a:r>
              <a:rPr lang="fa-IR" sz="2400" dirty="0" smtClean="0">
                <a:solidFill>
                  <a:schemeClr val="tx1"/>
                </a:solidFill>
                <a:latin typeface="Calibri" pitchFamily="34" charset="0"/>
                <a:ea typeface="Calibri" pitchFamily="34" charset="0"/>
                <a:cs typeface="Arial" pitchFamily="34" charset="0"/>
              </a:rPr>
              <a:t>مفهومی ،   ساختاری </a:t>
            </a:r>
            <a:br>
              <a:rPr lang="fa-IR" sz="2400" dirty="0" smtClean="0">
                <a:solidFill>
                  <a:schemeClr val="tx1"/>
                </a:solidFill>
                <a:latin typeface="Calibri" pitchFamily="34" charset="0"/>
                <a:ea typeface="Calibri" pitchFamily="34" charset="0"/>
                <a:cs typeface="Arial" pitchFamily="34" charset="0"/>
              </a:rPr>
            </a:br>
            <a:r>
              <a:rPr lang="fa-IR" sz="2400" dirty="0" smtClean="0">
                <a:solidFill>
                  <a:schemeClr val="tx1"/>
                </a:solidFill>
                <a:latin typeface="Calibri" pitchFamily="34" charset="0"/>
                <a:ea typeface="Calibri" pitchFamily="34" charset="0"/>
                <a:cs typeface="Arial" pitchFamily="34" charset="0"/>
              </a:rPr>
              <a:t>.</a:t>
            </a:r>
            <a:br>
              <a:rPr lang="fa-IR" sz="2400" dirty="0" smtClean="0">
                <a:solidFill>
                  <a:schemeClr val="tx1"/>
                </a:solidFill>
                <a:latin typeface="Calibri" pitchFamily="34" charset="0"/>
                <a:ea typeface="Calibri" pitchFamily="34" charset="0"/>
                <a:cs typeface="Arial" pitchFamily="34" charset="0"/>
              </a:rPr>
            </a:br>
            <a:r>
              <a:rPr lang="fa-IR" sz="2400" dirty="0" smtClean="0">
                <a:solidFill>
                  <a:schemeClr val="tx1"/>
                </a:solidFill>
                <a:latin typeface="Calibri" pitchFamily="34" charset="0"/>
                <a:ea typeface="Calibri" pitchFamily="34" charset="0"/>
                <a:cs typeface="Arial" pitchFamily="34" charset="0"/>
              </a:rPr>
              <a:t>مفهومی : مبنی بر یک مدل صریح از صدمات رخ داده ،می باشد.</a:t>
            </a:r>
            <a:br>
              <a:rPr lang="fa-IR" sz="2400" dirty="0" smtClean="0">
                <a:solidFill>
                  <a:schemeClr val="tx1"/>
                </a:solidFill>
                <a:latin typeface="Calibri" pitchFamily="34" charset="0"/>
                <a:ea typeface="Calibri" pitchFamily="34" charset="0"/>
                <a:cs typeface="Arial" pitchFamily="34" charset="0"/>
              </a:rPr>
            </a:br>
            <a:r>
              <a:rPr lang="fa-IR" sz="2400" dirty="0" smtClean="0">
                <a:solidFill>
                  <a:schemeClr val="tx1"/>
                </a:solidFill>
                <a:latin typeface="Calibri" pitchFamily="34" charset="0"/>
                <a:ea typeface="Calibri" pitchFamily="34" charset="0"/>
                <a:cs typeface="Arial" pitchFamily="34" charset="0"/>
              </a:rPr>
              <a:t>و شامل :         </a:t>
            </a:r>
            <a:r>
              <a:rPr lang="en-US" sz="2400" dirty="0" smtClean="0">
                <a:solidFill>
                  <a:schemeClr val="tx1"/>
                </a:solidFill>
                <a:latin typeface="Calibri" pitchFamily="34" charset="0"/>
                <a:ea typeface="Calibri" pitchFamily="34" charset="0"/>
                <a:cs typeface="Arial" pitchFamily="34" charset="0"/>
                <a:sym typeface="Wingdings 2" pitchFamily="18" charset="2"/>
              </a:rPr>
              <a:t></a:t>
            </a:r>
            <a:r>
              <a:rPr lang="fa-IR" sz="2400" dirty="0" smtClean="0">
                <a:solidFill>
                  <a:schemeClr val="tx1"/>
                </a:solidFill>
                <a:latin typeface="Calibri" pitchFamily="34" charset="0"/>
                <a:ea typeface="Calibri" pitchFamily="34" charset="0"/>
                <a:cs typeface="Arial" pitchFamily="34" charset="0"/>
              </a:rPr>
              <a:t>  فاز </a:t>
            </a:r>
            <a:r>
              <a:rPr lang="en-US" sz="2400" dirty="0" smtClean="0">
                <a:solidFill>
                  <a:schemeClr val="tx1"/>
                </a:solidFill>
                <a:latin typeface="Calibri" pitchFamily="34" charset="0"/>
                <a:ea typeface="Calibri" pitchFamily="34" charset="0"/>
                <a:cs typeface="Arial" pitchFamily="34" charset="0"/>
              </a:rPr>
              <a:t>underlying</a:t>
            </a:r>
            <a:br>
              <a:rPr lang="en-US" sz="2400" dirty="0" smtClean="0">
                <a:solidFill>
                  <a:schemeClr val="tx1"/>
                </a:solidFill>
                <a:latin typeface="Calibri" pitchFamily="34" charset="0"/>
                <a:ea typeface="Calibri" pitchFamily="34" charset="0"/>
                <a:cs typeface="Arial" pitchFamily="34" charset="0"/>
              </a:rPr>
            </a:br>
            <a:r>
              <a:rPr lang="en-US" sz="2400" dirty="0" smtClean="0">
                <a:solidFill>
                  <a:schemeClr val="tx1"/>
                </a:solidFill>
                <a:latin typeface="Calibri" pitchFamily="34" charset="0"/>
                <a:ea typeface="Calibri" pitchFamily="34" charset="0"/>
                <a:cs typeface="Arial" pitchFamily="34" charset="0"/>
              </a:rPr>
              <a:t>           </a:t>
            </a:r>
            <a:r>
              <a:rPr lang="fa-IR" sz="2400" dirty="0" smtClean="0">
                <a:solidFill>
                  <a:schemeClr val="tx1"/>
                </a:solidFill>
                <a:latin typeface="Calibri" pitchFamily="34" charset="0"/>
                <a:ea typeface="Calibri" pitchFamily="34" charset="0"/>
                <a:cs typeface="Arial" pitchFamily="34" charset="0"/>
              </a:rPr>
              <a:t>     </a:t>
            </a:r>
            <a:r>
              <a:rPr lang="en-US" sz="2400" dirty="0" smtClean="0">
                <a:solidFill>
                  <a:schemeClr val="tx1"/>
                </a:solidFill>
                <a:latin typeface="Calibri" pitchFamily="34" charset="0"/>
                <a:ea typeface="Calibri" pitchFamily="34" charset="0"/>
                <a:cs typeface="Arial" pitchFamily="34" charset="0"/>
                <a:sym typeface="Wingdings 2" pitchFamily="18" charset="2"/>
              </a:rPr>
              <a:t></a:t>
            </a:r>
            <a:r>
              <a:rPr lang="fa-IR" sz="2400" dirty="0" smtClean="0">
                <a:solidFill>
                  <a:schemeClr val="tx1"/>
                </a:solidFill>
                <a:latin typeface="Calibri" pitchFamily="34" charset="0"/>
                <a:ea typeface="Calibri" pitchFamily="34" charset="0"/>
                <a:cs typeface="Arial" pitchFamily="34" charset="0"/>
              </a:rPr>
              <a:t> فاز </a:t>
            </a:r>
            <a:r>
              <a:rPr lang="en-US" sz="2400" dirty="0" smtClean="0">
                <a:solidFill>
                  <a:schemeClr val="tx1"/>
                </a:solidFill>
                <a:latin typeface="Calibri" pitchFamily="34" charset="0"/>
                <a:ea typeface="Calibri" pitchFamily="34" charset="0"/>
                <a:cs typeface="Arial" pitchFamily="34" charset="0"/>
              </a:rPr>
              <a:t>direct</a:t>
            </a:r>
            <a:br>
              <a:rPr lang="en-US" sz="2400" dirty="0" smtClean="0">
                <a:solidFill>
                  <a:schemeClr val="tx1"/>
                </a:solidFill>
                <a:latin typeface="Calibri" pitchFamily="34" charset="0"/>
                <a:ea typeface="Calibri" pitchFamily="34" charset="0"/>
                <a:cs typeface="Arial" pitchFamily="34" charset="0"/>
              </a:rPr>
            </a:br>
            <a:r>
              <a:rPr lang="fa-IR" sz="2400" dirty="0" smtClean="0">
                <a:solidFill>
                  <a:schemeClr val="tx1"/>
                </a:solidFill>
                <a:latin typeface="Calibri" pitchFamily="34" charset="0"/>
                <a:ea typeface="Calibri" pitchFamily="34" charset="0"/>
                <a:cs typeface="Arial" pitchFamily="34" charset="0"/>
              </a:rPr>
              <a:t>                       </a:t>
            </a:r>
            <a:br>
              <a:rPr lang="fa-IR" sz="2400" dirty="0" smtClean="0">
                <a:solidFill>
                  <a:schemeClr val="tx1"/>
                </a:solidFill>
                <a:latin typeface="Calibri" pitchFamily="34" charset="0"/>
                <a:ea typeface="Calibri" pitchFamily="34" charset="0"/>
                <a:cs typeface="Arial" pitchFamily="34" charset="0"/>
              </a:rPr>
            </a:br>
            <a:endParaRPr lang="fa-IR" sz="24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14348" y="428604"/>
            <a:ext cx="7786742" cy="5509200"/>
          </a:xfrm>
          <a:prstGeom prst="rect">
            <a:avLst/>
          </a:prstGeom>
        </p:spPr>
        <p:txBody>
          <a:bodyPr wrap="square">
            <a:spAutoFit/>
          </a:bodyPr>
          <a:lstStyle/>
          <a:p>
            <a:pPr algn="r" rtl="1">
              <a:lnSpc>
                <a:spcPct val="200000"/>
              </a:lnSpc>
            </a:pPr>
            <a:r>
              <a:rPr lang="fa-IR" sz="3200" b="1" dirty="0" smtClean="0">
                <a:solidFill>
                  <a:srgbClr val="CC3300"/>
                </a:solidFill>
                <a:latin typeface="Caslon Antique" pitchFamily="2" charset="0"/>
                <a:cs typeface="Zar" pitchFamily="2" charset="-78"/>
              </a:rPr>
              <a:t>فاز </a:t>
            </a:r>
            <a:r>
              <a:rPr lang="en-US" sz="3200" b="1" dirty="0" smtClean="0">
                <a:solidFill>
                  <a:schemeClr val="accent1">
                    <a:lumMod val="75000"/>
                  </a:schemeClr>
                </a:solidFill>
                <a:latin typeface="Caslon Antique" pitchFamily="2" charset="0"/>
                <a:cs typeface="Zar" pitchFamily="2" charset="-78"/>
              </a:rPr>
              <a:t>direct</a:t>
            </a:r>
            <a:r>
              <a:rPr lang="fa-IR" sz="3200" dirty="0" smtClean="0">
                <a:solidFill>
                  <a:srgbClr val="CC3300"/>
                </a:solidFill>
                <a:latin typeface="Caslon Antique" pitchFamily="2" charset="0"/>
                <a:cs typeface="Zar" pitchFamily="2" charset="-78"/>
              </a:rPr>
              <a:t> </a:t>
            </a:r>
            <a:r>
              <a:rPr lang="fa-IR" sz="3200" dirty="0" smtClean="0">
                <a:latin typeface="Calibri" pitchFamily="34" charset="0"/>
                <a:ea typeface="Calibri" pitchFamily="34" charset="0"/>
                <a:cs typeface="Arial" pitchFamily="34" charset="0"/>
              </a:rPr>
              <a:t>:  </a:t>
            </a:r>
            <a:r>
              <a:rPr lang="fa-IR" sz="2400" dirty="0" smtClean="0">
                <a:latin typeface="Calibri" pitchFamily="34" charset="0"/>
                <a:ea typeface="Calibri" pitchFamily="34" charset="0"/>
                <a:cs typeface="Arial" pitchFamily="34" charset="0"/>
              </a:rPr>
              <a:t>وقتی که  صدمه  بوجود  آمده است </a:t>
            </a:r>
          </a:p>
          <a:p>
            <a:pPr algn="r" rtl="1">
              <a:lnSpc>
                <a:spcPct val="200000"/>
              </a:lnSpc>
            </a:pPr>
            <a:r>
              <a:rPr lang="fa-IR" sz="2400" dirty="0" smtClean="0">
                <a:latin typeface="Calibri" pitchFamily="34" charset="0"/>
                <a:ea typeface="Calibri" pitchFamily="34" charset="0"/>
                <a:cs typeface="Arial" pitchFamily="34" charset="0"/>
              </a:rPr>
              <a:t>( برای مثال  : وقتی شخصی از روی سقف سقوط کرده و روی چیزی می افتد )</a:t>
            </a:r>
          </a:p>
          <a:p>
            <a:pPr algn="r" rtl="1">
              <a:lnSpc>
                <a:spcPct val="200000"/>
              </a:lnSpc>
            </a:pPr>
            <a:r>
              <a:rPr lang="en-US" sz="2400" b="1" dirty="0" smtClean="0">
                <a:solidFill>
                  <a:schemeClr val="accent1">
                    <a:lumMod val="75000"/>
                  </a:schemeClr>
                </a:solidFill>
                <a:latin typeface="Calibri" pitchFamily="34" charset="0"/>
                <a:ea typeface="Calibri" pitchFamily="34" charset="0"/>
                <a:cs typeface="Arial" pitchFamily="34" charset="0"/>
                <a:sym typeface="Wingdings 2" pitchFamily="18" charset="2"/>
              </a:rPr>
              <a:t></a:t>
            </a:r>
            <a:r>
              <a:rPr lang="fa-IR" sz="2400" b="1" dirty="0" smtClean="0">
                <a:solidFill>
                  <a:schemeClr val="accent1">
                    <a:lumMod val="75000"/>
                  </a:schemeClr>
                </a:solidFill>
                <a:latin typeface="Calibri" pitchFamily="34" charset="0"/>
                <a:ea typeface="Calibri" pitchFamily="34" charset="0"/>
                <a:cs typeface="Arial" pitchFamily="34" charset="0"/>
              </a:rPr>
              <a:t>فاز </a:t>
            </a:r>
            <a:r>
              <a:rPr lang="en-US" sz="2400" b="1" dirty="0" smtClean="0">
                <a:solidFill>
                  <a:schemeClr val="accent1">
                    <a:lumMod val="75000"/>
                  </a:schemeClr>
                </a:solidFill>
                <a:latin typeface="Calibri" pitchFamily="34" charset="0"/>
                <a:ea typeface="Calibri" pitchFamily="34" charset="0"/>
                <a:cs typeface="Arial" pitchFamily="34" charset="0"/>
              </a:rPr>
              <a:t>underlying</a:t>
            </a:r>
            <a:r>
              <a:rPr lang="fa-IR" sz="2400" b="1" dirty="0" smtClean="0">
                <a:solidFill>
                  <a:schemeClr val="accent1">
                    <a:lumMod val="75000"/>
                  </a:schemeClr>
                </a:solidFill>
                <a:latin typeface="Calibri" pitchFamily="34" charset="0"/>
                <a:ea typeface="Calibri" pitchFamily="34" charset="0"/>
                <a:cs typeface="Arial" pitchFamily="34" charset="0"/>
              </a:rPr>
              <a:t> : </a:t>
            </a:r>
            <a:r>
              <a:rPr lang="fa-IR" sz="2400" dirty="0" smtClean="0">
                <a:latin typeface="Calibri" pitchFamily="34" charset="0"/>
                <a:ea typeface="Calibri" pitchFamily="34" charset="0"/>
                <a:cs typeface="Arial" pitchFamily="34" charset="0"/>
              </a:rPr>
              <a:t>وقتی حادثه ای  در حال حرکت  اتفاق  می افتد درحدی که فاز </a:t>
            </a:r>
            <a:r>
              <a:rPr lang="en-US" sz="2400" dirty="0" smtClean="0">
                <a:latin typeface="Calibri" pitchFamily="34" charset="0"/>
                <a:ea typeface="Calibri" pitchFamily="34" charset="0"/>
                <a:cs typeface="Arial" pitchFamily="34" charset="0"/>
              </a:rPr>
              <a:t>direct</a:t>
            </a:r>
            <a:r>
              <a:rPr lang="fa-IR" sz="2400" dirty="0" smtClean="0">
                <a:latin typeface="Calibri" pitchFamily="34" charset="0"/>
                <a:ea typeface="Calibri" pitchFamily="34" charset="0"/>
                <a:cs typeface="Arial" pitchFamily="34" charset="0"/>
              </a:rPr>
              <a:t> باید اتفاق افتاده باشد</a:t>
            </a:r>
            <a:br>
              <a:rPr lang="fa-IR" sz="2400" dirty="0" smtClean="0">
                <a:latin typeface="Calibri" pitchFamily="34" charset="0"/>
                <a:ea typeface="Calibri" pitchFamily="34" charset="0"/>
                <a:cs typeface="Arial" pitchFamily="34" charset="0"/>
              </a:rPr>
            </a:br>
            <a:r>
              <a:rPr lang="fa-IR" sz="2400" dirty="0" smtClean="0">
                <a:latin typeface="Calibri" pitchFamily="34" charset="0"/>
                <a:ea typeface="Calibri" pitchFamily="34" charset="0"/>
                <a:cs typeface="Arial" pitchFamily="34" charset="0"/>
              </a:rPr>
              <a:t> ( برای  مثال : کارکردن بدون احتیاط روی سقف لغزنده).</a:t>
            </a:r>
            <a:br>
              <a:rPr lang="fa-IR" sz="2400" dirty="0" smtClean="0">
                <a:latin typeface="Calibri" pitchFamily="34" charset="0"/>
                <a:ea typeface="Calibri" pitchFamily="34" charset="0"/>
                <a:cs typeface="Arial" pitchFamily="34" charset="0"/>
              </a:rPr>
            </a:br>
            <a:r>
              <a:rPr lang="fa-IR" sz="2400" dirty="0" smtClean="0">
                <a:latin typeface="Calibri" pitchFamily="34" charset="0"/>
                <a:ea typeface="Calibri" pitchFamily="34" charset="0"/>
                <a:cs typeface="Arial" pitchFamily="34" charset="0"/>
              </a:rPr>
              <a:t>تمایزبین فازها دربرخی ازحوادث نسبت به دیگرحوادث بیشترمشهود </a:t>
            </a:r>
            <a:r>
              <a:rPr lang="fa-IR" dirty="0" smtClean="0">
                <a:latin typeface="Caslon Antique" pitchFamily="2" charset="0"/>
                <a:cs typeface="Zar" pitchFamily="2" charset="-78"/>
              </a:rPr>
              <a:t>است.</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428736"/>
            <a:ext cx="4572000" cy="4893647"/>
          </a:xfrm>
          <a:prstGeom prst="rect">
            <a:avLst/>
          </a:prstGeom>
        </p:spPr>
        <p:txBody>
          <a:bodyPr wrap="square">
            <a:spAutoFit/>
          </a:bodyPr>
          <a:lstStyle/>
          <a:p>
            <a:pPr algn="r" rtl="1"/>
            <a:r>
              <a:rPr lang="fa-IR" sz="2400" b="1" dirty="0" smtClean="0">
                <a:latin typeface="Calibri" pitchFamily="34" charset="0"/>
                <a:ea typeface="Calibri" pitchFamily="34" charset="0"/>
                <a:cs typeface="Arial" pitchFamily="34" charset="0"/>
              </a:rPr>
              <a:t>ساختاری :</a:t>
            </a:r>
            <a:endParaRPr lang="en-US" sz="2400" b="1" dirty="0" smtClean="0">
              <a:latin typeface="Calibri" pitchFamily="34" charset="0"/>
              <a:ea typeface="Calibri" pitchFamily="34" charset="0"/>
              <a:cs typeface="Arial" pitchFamily="34" charset="0"/>
            </a:endParaRPr>
          </a:p>
          <a:p>
            <a:pPr algn="r" rtl="1"/>
            <a:endParaRPr lang="en-US" sz="2400" b="1" dirty="0" smtClean="0">
              <a:latin typeface="Calibri" pitchFamily="34" charset="0"/>
              <a:ea typeface="Calibri" pitchFamily="34" charset="0"/>
              <a:cs typeface="Arial" pitchFamily="34" charset="0"/>
            </a:endParaRPr>
          </a:p>
          <a:p>
            <a:pPr algn="r" rtl="1"/>
            <a:r>
              <a:rPr lang="fa-IR" sz="2400" b="1" dirty="0" smtClean="0">
                <a:latin typeface="Calibri" pitchFamily="34" charset="0"/>
                <a:ea typeface="Calibri" pitchFamily="34" charset="0"/>
                <a:cs typeface="Arial" pitchFamily="34" charset="0"/>
              </a:rPr>
              <a:t>  دارای ویژگی :</a:t>
            </a:r>
            <a:endParaRPr lang="en-US" sz="2400" b="1" dirty="0" smtClean="0">
              <a:latin typeface="Calibri" pitchFamily="34" charset="0"/>
              <a:ea typeface="Calibri" pitchFamily="34" charset="0"/>
              <a:cs typeface="Arial" pitchFamily="34" charset="0"/>
            </a:endParaRPr>
          </a:p>
          <a:p>
            <a:pPr algn="r" rtl="1"/>
            <a:r>
              <a:rPr lang="fa-IR" sz="2400" b="1" dirty="0" smtClean="0">
                <a:latin typeface="Calibri" pitchFamily="34" charset="0"/>
                <a:ea typeface="Calibri" pitchFamily="34" charset="0"/>
                <a:cs typeface="Arial" pitchFamily="34" charset="0"/>
              </a:rPr>
              <a:t>       </a:t>
            </a:r>
            <a:endParaRPr lang="en-US" sz="2400" b="1" dirty="0" smtClean="0">
              <a:latin typeface="Calibri" pitchFamily="34" charset="0"/>
              <a:ea typeface="Calibri" pitchFamily="34" charset="0"/>
              <a:cs typeface="Arial" pitchFamily="34" charset="0"/>
            </a:endParaRPr>
          </a:p>
          <a:p>
            <a:pPr algn="r" rtl="1"/>
            <a:r>
              <a:rPr lang="fa-IR" sz="2400" b="1" dirty="0" smtClean="0">
                <a:latin typeface="Calibri" pitchFamily="34" charset="0"/>
                <a:ea typeface="Calibri" pitchFamily="34" charset="0"/>
                <a:cs typeface="Arial" pitchFamily="34" charset="0"/>
              </a:rPr>
              <a:t>  </a:t>
            </a:r>
            <a:r>
              <a:rPr lang="en-US" sz="2400" b="1" dirty="0" smtClean="0">
                <a:latin typeface="Calibri" pitchFamily="34" charset="0"/>
                <a:ea typeface="Calibri" pitchFamily="34" charset="0"/>
                <a:cs typeface="Arial" pitchFamily="34" charset="0"/>
                <a:sym typeface="Wingdings 2" pitchFamily="18" charset="2"/>
              </a:rPr>
              <a:t></a:t>
            </a:r>
            <a:r>
              <a:rPr lang="fa-IR" sz="3600" b="1" dirty="0" smtClean="0">
                <a:latin typeface="Calibri" pitchFamily="34" charset="0"/>
                <a:ea typeface="Calibri" pitchFamily="34" charset="0"/>
                <a:cs typeface="Arial" pitchFamily="34" charset="0"/>
              </a:rPr>
              <a:t>چند محوری </a:t>
            </a:r>
            <a:br>
              <a:rPr lang="fa-IR" sz="3600" b="1" dirty="0" smtClean="0">
                <a:latin typeface="Calibri" pitchFamily="34" charset="0"/>
                <a:ea typeface="Calibri" pitchFamily="34" charset="0"/>
                <a:cs typeface="Arial" pitchFamily="34" charset="0"/>
              </a:rPr>
            </a:br>
            <a:r>
              <a:rPr lang="fa-IR" sz="3600" b="1" dirty="0" smtClean="0">
                <a:latin typeface="Calibri" pitchFamily="34" charset="0"/>
                <a:ea typeface="Calibri" pitchFamily="34" charset="0"/>
                <a:cs typeface="Arial" pitchFamily="34" charset="0"/>
              </a:rPr>
              <a:t>                                                    </a:t>
            </a:r>
            <a:r>
              <a:rPr lang="en-US" sz="3600" b="1" dirty="0" smtClean="0">
                <a:latin typeface="Calibri" pitchFamily="34" charset="0"/>
                <a:ea typeface="Calibri" pitchFamily="34" charset="0"/>
                <a:cs typeface="Arial" pitchFamily="34" charset="0"/>
                <a:sym typeface="Wingdings 2" pitchFamily="18" charset="2"/>
              </a:rPr>
              <a:t></a:t>
            </a:r>
            <a:r>
              <a:rPr lang="fa-IR" sz="3600" b="1" dirty="0" smtClean="0">
                <a:latin typeface="Calibri" pitchFamily="34" charset="0"/>
                <a:ea typeface="Calibri" pitchFamily="34" charset="0"/>
                <a:cs typeface="Arial" pitchFamily="34" charset="0"/>
              </a:rPr>
              <a:t> سلسله مراتبی</a:t>
            </a:r>
            <a:br>
              <a:rPr lang="fa-IR" sz="3600" b="1" dirty="0" smtClean="0">
                <a:latin typeface="Calibri" pitchFamily="34" charset="0"/>
                <a:ea typeface="Calibri" pitchFamily="34" charset="0"/>
                <a:cs typeface="Arial" pitchFamily="34" charset="0"/>
              </a:rPr>
            </a:br>
            <a:r>
              <a:rPr lang="fa-IR" sz="3600" b="1" dirty="0" smtClean="0">
                <a:latin typeface="Calibri" pitchFamily="34" charset="0"/>
                <a:ea typeface="Calibri" pitchFamily="34" charset="0"/>
                <a:cs typeface="Arial" pitchFamily="34" charset="0"/>
              </a:rPr>
              <a:t>                                                    </a:t>
            </a:r>
            <a:r>
              <a:rPr lang="en-US" sz="3600" b="1" dirty="0" smtClean="0">
                <a:latin typeface="Calibri" pitchFamily="34" charset="0"/>
                <a:ea typeface="Calibri" pitchFamily="34" charset="0"/>
                <a:cs typeface="Arial" pitchFamily="34" charset="0"/>
                <a:sym typeface="Wingdings 2" pitchFamily="18" charset="2"/>
              </a:rPr>
              <a:t></a:t>
            </a:r>
            <a:r>
              <a:rPr lang="fa-IR" sz="3600" b="1" dirty="0" smtClean="0">
                <a:latin typeface="Calibri" pitchFamily="34" charset="0"/>
                <a:ea typeface="Calibri" pitchFamily="34" charset="0"/>
                <a:cs typeface="Arial" pitchFamily="34" charset="0"/>
              </a:rPr>
              <a:t>چند بخشی</a:t>
            </a:r>
            <a:r>
              <a:rPr lang="en-US" sz="3600" b="1" dirty="0" smtClean="0">
                <a:latin typeface="Calibri" pitchFamily="34" charset="0"/>
                <a:ea typeface="Calibri" pitchFamily="34" charset="0"/>
                <a:cs typeface="Arial" pitchFamily="34" charset="0"/>
              </a:rPr>
              <a:t/>
            </a:r>
            <a:br>
              <a:rPr lang="en-US" sz="3600" b="1" dirty="0" smtClean="0">
                <a:latin typeface="Calibri" pitchFamily="34" charset="0"/>
                <a:ea typeface="Calibri" pitchFamily="34" charset="0"/>
                <a:cs typeface="Arial" pitchFamily="34" charset="0"/>
              </a:rPr>
            </a:br>
            <a:r>
              <a:rPr lang="en-US" sz="3600" b="1" dirty="0" smtClean="0">
                <a:latin typeface="Calibri" pitchFamily="34" charset="0"/>
                <a:ea typeface="Calibri" pitchFamily="34"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57232"/>
            <a:ext cx="8229600" cy="5150059"/>
          </a:xfrm>
        </p:spPr>
        <p:txBody>
          <a:bodyPr>
            <a:normAutofit/>
          </a:bodyPr>
          <a:lstStyle/>
          <a:p>
            <a:pPr algn="ctr" rtl="1">
              <a:lnSpc>
                <a:spcPct val="150000"/>
              </a:lnSpc>
              <a:buNone/>
            </a:pPr>
            <a:r>
              <a:rPr lang="fa-IR" sz="2800" dirty="0" smtClean="0"/>
              <a:t>طبقه بندی علتهای  خارجی صدمات</a:t>
            </a:r>
          </a:p>
          <a:p>
            <a:pPr algn="ctr" rtl="1">
              <a:lnSpc>
                <a:spcPct val="150000"/>
              </a:lnSpc>
              <a:buNone/>
            </a:pPr>
            <a:r>
              <a:rPr lang="fa-IR" sz="2800" dirty="0" smtClean="0"/>
              <a:t> </a:t>
            </a:r>
            <a:endParaRPr lang="en-US" sz="2800" dirty="0" smtClean="0"/>
          </a:p>
          <a:p>
            <a:pPr algn="ctr" rtl="1">
              <a:lnSpc>
                <a:spcPct val="150000"/>
              </a:lnSpc>
              <a:buNone/>
            </a:pPr>
            <a:r>
              <a:rPr lang="en-US" sz="28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ICECI</a:t>
            </a:r>
          </a:p>
          <a:p>
            <a:pPr algn="ctr" rtl="1">
              <a:lnSpc>
                <a:spcPct val="150000"/>
              </a:lnSpc>
              <a:buNone/>
            </a:pPr>
            <a:r>
              <a:rPr lang="fa-IR" dirty="0" smtClean="0"/>
              <a:t>استاد:خانم دکتر جهانبخش </a:t>
            </a:r>
          </a:p>
          <a:p>
            <a:pPr algn="ctr" rtl="1">
              <a:lnSpc>
                <a:spcPct val="150000"/>
              </a:lnSpc>
              <a:buNone/>
            </a:pPr>
            <a:endParaRPr lang="fa-IR" dirty="0" smtClean="0"/>
          </a:p>
          <a:p>
            <a:pPr algn="ctr" rtl="1">
              <a:lnSpc>
                <a:spcPct val="150000"/>
              </a:lnSpc>
              <a:buNone/>
            </a:pPr>
            <a:r>
              <a:rPr lang="fa-IR" sz="1900" dirty="0" smtClean="0"/>
              <a:t>تهیه و گردآوری:ملیحه بیگی </a:t>
            </a:r>
          </a:p>
          <a:p>
            <a:pPr algn="ctr" rtl="1">
              <a:lnSpc>
                <a:spcPct val="150000"/>
              </a:lnSpc>
              <a:buNone/>
            </a:pPr>
            <a:endParaRPr lang="fa-IR" sz="1900" dirty="0" smtClean="0"/>
          </a:p>
          <a:p>
            <a:pPr algn="ctr" rtl="1">
              <a:lnSpc>
                <a:spcPct val="150000"/>
              </a:lnSpc>
              <a:buNone/>
            </a:pPr>
            <a:r>
              <a:rPr lang="fa-IR" sz="1900" dirty="0" smtClean="0"/>
              <a:t>کارشناسی ارشد فناوری اطلاعات سلامت </a:t>
            </a:r>
          </a:p>
          <a:p>
            <a:pPr algn="ctr" rtl="1">
              <a:lnSpc>
                <a:spcPct val="150000"/>
              </a:lnSpc>
              <a:buNone/>
            </a:pPr>
            <a:endParaRPr lang="fa-IR" sz="1900" dirty="0" smtClean="0"/>
          </a:p>
          <a:p>
            <a:pPr algn="ctr" rtl="1">
              <a:lnSpc>
                <a:spcPct val="150000"/>
              </a:lnSpc>
              <a:buNone/>
            </a:pPr>
            <a:endParaRPr lang="en-US"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57224" y="357166"/>
            <a:ext cx="7686684" cy="5638824"/>
          </a:xfrm>
        </p:spPr>
        <p:txBody>
          <a:bodyPr>
            <a:noAutofit/>
          </a:bodyPr>
          <a:lstStyle/>
          <a:p>
            <a:pPr rtl="1">
              <a:lnSpc>
                <a:spcPct val="200000"/>
              </a:lnSpc>
            </a:pPr>
            <a:r>
              <a:rPr lang="fa-IR" sz="3600" b="1" dirty="0" smtClean="0">
                <a:solidFill>
                  <a:schemeClr val="accent1">
                    <a:lumMod val="75000"/>
                  </a:schemeClr>
                </a:solidFill>
                <a:latin typeface="Caslon Antique" pitchFamily="2" charset="0"/>
                <a:cs typeface="Zar" pitchFamily="2" charset="-78"/>
              </a:rPr>
              <a:t>طبقه بندی علت خارجی صدمات </a:t>
            </a:r>
            <a:r>
              <a:rPr lang="fa-IR" sz="3600" dirty="0" smtClean="0">
                <a:solidFill>
                  <a:schemeClr val="tx1"/>
                </a:solidFill>
                <a:latin typeface="Caslon Antique" pitchFamily="2" charset="0"/>
                <a:cs typeface="Zar" pitchFamily="2" charset="-78"/>
              </a:rPr>
              <a:t>:</a:t>
            </a:r>
            <a:br>
              <a:rPr lang="fa-IR" sz="3600" dirty="0" smtClean="0">
                <a:solidFill>
                  <a:schemeClr val="tx1"/>
                </a:solidFill>
                <a:latin typeface="Caslon Antique" pitchFamily="2" charset="0"/>
                <a:cs typeface="Zar" pitchFamily="2" charset="-78"/>
              </a:rPr>
            </a:br>
            <a:r>
              <a:rPr lang="en-US" sz="3600" dirty="0" smtClean="0">
                <a:solidFill>
                  <a:schemeClr val="tx1"/>
                </a:solidFill>
                <a:latin typeface="Caslon Antique" pitchFamily="2" charset="0"/>
                <a:cs typeface="Zar" pitchFamily="2" charset="-78"/>
              </a:rPr>
              <a:t>ICECI</a:t>
            </a:r>
            <a:r>
              <a:rPr lang="fa-IR" sz="3600" dirty="0" smtClean="0">
                <a:solidFill>
                  <a:schemeClr val="tx1"/>
                </a:solidFill>
                <a:latin typeface="Caslon Antique" pitchFamily="2" charset="0"/>
                <a:cs typeface="Zar" pitchFamily="2" charset="-78"/>
              </a:rPr>
              <a:t> بصورت فهرست الفبایی شماره ای تدارک دیده شده است. </a:t>
            </a:r>
            <a:br>
              <a:rPr lang="fa-IR" sz="3600" dirty="0" smtClean="0">
                <a:solidFill>
                  <a:schemeClr val="tx1"/>
                </a:solidFill>
                <a:latin typeface="Caslon Antique" pitchFamily="2" charset="0"/>
                <a:cs typeface="Zar" pitchFamily="2" charset="-78"/>
              </a:rPr>
            </a:br>
            <a:r>
              <a:rPr lang="fa-IR" sz="3600" dirty="0" smtClean="0">
                <a:solidFill>
                  <a:schemeClr val="tx1"/>
                </a:solidFill>
                <a:latin typeface="Caslon Antique" pitchFamily="2" charset="0"/>
                <a:cs typeface="Zar" pitchFamily="2" charset="-78"/>
              </a:rPr>
              <a:t> دارا ی دو بخش می باشد : 1.   بخش اصلی 2.سایر بخشها </a:t>
            </a:r>
            <a:br>
              <a:rPr lang="fa-IR" sz="3600" dirty="0" smtClean="0">
                <a:solidFill>
                  <a:schemeClr val="tx1"/>
                </a:solidFill>
                <a:latin typeface="Caslon Antique" pitchFamily="2" charset="0"/>
                <a:cs typeface="Zar" pitchFamily="2" charset="-78"/>
              </a:rPr>
            </a:br>
            <a:r>
              <a:rPr lang="fa-IR" sz="3600" dirty="0" smtClean="0">
                <a:solidFill>
                  <a:schemeClr val="tx1"/>
                </a:solidFill>
                <a:latin typeface="Caslon Antique" pitchFamily="2" charset="0"/>
                <a:cs typeface="Zar" pitchFamily="2" charset="-78"/>
              </a:rPr>
              <a:t>                                        </a:t>
            </a:r>
            <a:br>
              <a:rPr lang="fa-IR" sz="3600" dirty="0" smtClean="0">
                <a:solidFill>
                  <a:schemeClr val="tx1"/>
                </a:solidFill>
                <a:latin typeface="Caslon Antique" pitchFamily="2" charset="0"/>
                <a:cs typeface="Zar" pitchFamily="2" charset="-78"/>
              </a:rPr>
            </a:br>
            <a:endParaRPr lang="fa-IR" sz="3600" dirty="0" smtClean="0">
              <a:solidFill>
                <a:schemeClr val="tx1"/>
              </a:solidFill>
            </a:endParaRPr>
          </a:p>
        </p:txBody>
      </p:sp>
      <p:sp>
        <p:nvSpPr>
          <p:cNvPr id="4" name="Rectangle 3"/>
          <p:cNvSpPr/>
          <p:nvPr/>
        </p:nvSpPr>
        <p:spPr>
          <a:xfrm>
            <a:off x="2357422" y="0"/>
            <a:ext cx="4572000" cy="577850"/>
          </a:xfrm>
          <a:prstGeom prst="rect">
            <a:avLst/>
          </a:prstGeom>
        </p:spPr>
        <p:txBody>
          <a:bodyPr wrap="square">
            <a:spAutoFit/>
          </a:bodyPr>
          <a:lstStyle/>
          <a:p>
            <a:pPr lvl="0" algn="r" rtl="1" eaLnBrk="0" fontAlgn="base" hangingPunct="0">
              <a:lnSpc>
                <a:spcPct val="150000"/>
              </a:lnSpc>
              <a:spcBef>
                <a:spcPct val="0"/>
              </a:spcBef>
              <a:spcAft>
                <a:spcPct val="0"/>
              </a:spcAft>
              <a:tabLst>
                <a:tab pos="3732213" algn="l"/>
                <a:tab pos="4572000" algn="l"/>
              </a:tabLst>
            </a:pPr>
            <a:endParaRPr lang="en-US"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42910" y="642918"/>
            <a:ext cx="7715304" cy="5632311"/>
          </a:xfrm>
          <a:prstGeom prst="rect">
            <a:avLst/>
          </a:prstGeom>
        </p:spPr>
        <p:txBody>
          <a:bodyPr wrap="square">
            <a:spAutoFit/>
          </a:bodyPr>
          <a:lstStyle/>
          <a:p>
            <a:pPr algn="r" rtl="1">
              <a:lnSpc>
                <a:spcPct val="150000"/>
              </a:lnSpc>
            </a:pPr>
            <a:r>
              <a:rPr lang="fa-IR" sz="2400" b="1" dirty="0" smtClean="0">
                <a:solidFill>
                  <a:schemeClr val="accent1">
                    <a:lumMod val="75000"/>
                  </a:schemeClr>
                </a:solidFill>
                <a:latin typeface="Caslon Antique" pitchFamily="2" charset="0"/>
              </a:rPr>
              <a:t>بخش اصلی برای تمام صدمات تکمیل می شود و در ویرایش جدید در </a:t>
            </a:r>
            <a:r>
              <a:rPr lang="fa-IR" sz="2400" b="1" u="sng" dirty="0" smtClean="0">
                <a:solidFill>
                  <a:schemeClr val="accent1">
                    <a:lumMod val="75000"/>
                  </a:schemeClr>
                </a:solidFill>
                <a:latin typeface="Caslon Antique" pitchFamily="2" charset="0"/>
              </a:rPr>
              <a:t>7 بعد</a:t>
            </a:r>
            <a:r>
              <a:rPr lang="fa-IR" sz="2400" b="1" dirty="0" smtClean="0">
                <a:solidFill>
                  <a:schemeClr val="accent1">
                    <a:lumMod val="75000"/>
                  </a:schemeClr>
                </a:solidFill>
                <a:latin typeface="Caslon Antique" pitchFamily="2" charset="0"/>
              </a:rPr>
              <a:t> مطرح شده است :</a:t>
            </a:r>
            <a:r>
              <a:rPr lang="fa-IR" sz="2400" dirty="0" smtClean="0">
                <a:latin typeface="Caslon Antique" pitchFamily="2" charset="0"/>
              </a:rPr>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 مکانیسم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شی یا ماده ایجاد کننده صدمه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مکان رخداد حادثه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فعالیت فرد صدمه دیده هنگام وقوع حادثه</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قصد از ایجاد صدمه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sym typeface="Wingdings 2" pitchFamily="18" charset="2"/>
              </a:rPr>
              <a:t>ا</a:t>
            </a:r>
            <a:r>
              <a:rPr lang="fa-IR" sz="2400" dirty="0" smtClean="0">
                <a:latin typeface="Caslon Antique" pitchFamily="2" charset="0"/>
              </a:rPr>
              <a:t>ستفاده از الکل هنگام وقوع حادثه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استفاده از دیگر داروهای روان گردان هنگام وقوع حادثه</a:t>
            </a:r>
            <a:endParaRPr lang="fa-IR" sz="2400" dirty="0" smtClean="0"/>
          </a:p>
          <a:p>
            <a:pPr algn="r" rtl="1">
              <a:lnSpc>
                <a:spcPct val="150000"/>
              </a:lnSpc>
            </a:pPr>
            <a:endParaRPr lang="fa-IR" sz="2400"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7158" y="357166"/>
            <a:ext cx="8258188"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9217" name="Rectangle 1"/>
          <p:cNvSpPr>
            <a:spLocks noChangeArrowheads="1"/>
          </p:cNvSpPr>
          <p:nvPr/>
        </p:nvSpPr>
        <p:spPr bwMode="auto">
          <a:xfrm>
            <a:off x="-334874" y="857232"/>
            <a:ext cx="9478877"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مکانیسم </a:t>
            </a:r>
            <a:r>
              <a:rPr lang="fa-IR" sz="2400" dirty="0" smtClean="0">
                <a:latin typeface="Calibri" pitchFamily="34" charset="0"/>
                <a:ea typeface="Calibri" pitchFamily="34" charset="0"/>
                <a:cs typeface="Arial" pitchFamily="34" charset="0"/>
              </a:rPr>
              <a:t>،</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چگونگی ایجادصدمه راثبت می کند </a:t>
            </a:r>
            <a:endPar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طبقه بندی دو مکانیسم امکان پذیر می باشد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مکانیسم مستقیم منجر به صدمه و مکانیسم </a:t>
            </a:r>
            <a:r>
              <a:rPr lang="fa-IR" sz="2400" dirty="0" smtClean="0">
                <a:latin typeface="Calibri" pitchFamily="34" charset="0"/>
                <a:ea typeface="Calibri" pitchFamily="34" charset="0"/>
                <a:cs typeface="Arial" pitchFamily="34" charset="0"/>
              </a:rPr>
              <a:t>م</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شارکت کننده درایجادصدمه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 ویرایشهای کامل مکانیسم صدمه با کد </a:t>
            </a:r>
            <a:r>
              <a:rPr kumimoji="0" lang="en-US" sz="20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C2</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ودر ویرایش کوتاه باکد </a:t>
            </a:r>
            <a:r>
              <a:rPr kumimoji="0" lang="en-US" sz="20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m1</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نشان داده شده است</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fa-IR"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7169" name="Rectangle 1"/>
          <p:cNvSpPr>
            <a:spLocks noChangeArrowheads="1"/>
          </p:cNvSpPr>
          <p:nvPr/>
        </p:nvSpPr>
        <p:spPr bwMode="auto">
          <a:xfrm>
            <a:off x="0" y="1000108"/>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اشیا</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یا </a:t>
            </a: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مواد</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lang="fa-IR" sz="2400" dirty="0" smtClean="0">
                <a:latin typeface="Calibri" pitchFamily="34" charset="0"/>
                <a:ea typeface="Calibri" pitchFamily="34" charset="0"/>
                <a:cs typeface="Arial" pitchFamily="34" charset="0"/>
              </a:rPr>
              <a:t>به</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اینکه چه چیزی باعث ایجادصدمه شده و دراین فرایند نقش داشته است می پردازد در</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می توان تا 3 شی یا ماده را کدگذاری کرد</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مکان</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نشان می دهد حوادث در کجا رخ داده است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نوع فعالیت فرد و قصد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 توسعه پیشگیری نقش مهمی دارد</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موادروانگردان هم به سبب اینکه از عوامل خطرساز مهم هستند در هسته اصلی گنجانده شده اند</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1538" y="357167"/>
            <a:ext cx="7715304" cy="4524315"/>
          </a:xfrm>
          <a:prstGeom prst="rect">
            <a:avLst/>
          </a:prstGeom>
        </p:spPr>
        <p:txBody>
          <a:bodyPr wrap="square">
            <a:spAutoFit/>
          </a:bodyPr>
          <a:lstStyle/>
          <a:p>
            <a:pPr algn="r" rtl="1">
              <a:lnSpc>
                <a:spcPct val="200000"/>
              </a:lnSpc>
            </a:pPr>
            <a:r>
              <a:rPr lang="fa-IR" sz="2400" b="1" dirty="0" smtClean="0">
                <a:solidFill>
                  <a:schemeClr val="accent1">
                    <a:lumMod val="75000"/>
                  </a:schemeClr>
                </a:solidFill>
                <a:latin typeface="Caslon Antique" pitchFamily="2" charset="0"/>
              </a:rPr>
              <a:t>سایر</a:t>
            </a:r>
            <a:r>
              <a:rPr lang="fa-IR" sz="2400" b="1" dirty="0" smtClean="0">
                <a:latin typeface="Caslon Antique" pitchFamily="2" charset="0"/>
              </a:rPr>
              <a:t> </a:t>
            </a:r>
            <a:r>
              <a:rPr lang="fa-IR" sz="2400" b="1" dirty="0" smtClean="0">
                <a:solidFill>
                  <a:schemeClr val="accent1">
                    <a:lumMod val="75000"/>
                  </a:schemeClr>
                </a:solidFill>
                <a:latin typeface="Caslon Antique" pitchFamily="2" charset="0"/>
              </a:rPr>
              <a:t>بخشها</a:t>
            </a:r>
            <a:r>
              <a:rPr lang="fa-IR" sz="2400" b="1" dirty="0" smtClean="0">
                <a:latin typeface="Caslon Antique" pitchFamily="2" charset="0"/>
              </a:rPr>
              <a:t> :</a:t>
            </a:r>
            <a:r>
              <a:rPr lang="fa-IR" sz="2400" dirty="0" smtClean="0">
                <a:latin typeface="Caslon Antique" pitchFamily="2" charset="0"/>
              </a:rPr>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 بخش خشونت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rPr>
              <a:t> بخش حمل ونقل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sym typeface="Wingdings 2" pitchFamily="18" charset="2"/>
              </a:rPr>
              <a:t> </a:t>
            </a:r>
            <a:r>
              <a:rPr lang="fa-IR" sz="2400" dirty="0" smtClean="0">
                <a:latin typeface="Caslon Antique" pitchFamily="2" charset="0"/>
              </a:rPr>
              <a:t> بخش مکان</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sym typeface="Wingdings 2" pitchFamily="18" charset="2"/>
              </a:rPr>
              <a:t> </a:t>
            </a:r>
            <a:r>
              <a:rPr lang="fa-IR" sz="2400" dirty="0" smtClean="0">
                <a:latin typeface="Caslon Antique" pitchFamily="2" charset="0"/>
              </a:rPr>
              <a:t> بخش ورزش </a:t>
            </a:r>
            <a:br>
              <a:rPr lang="fa-IR" sz="2400" dirty="0" smtClean="0">
                <a:latin typeface="Caslon Antique" pitchFamily="2" charset="0"/>
              </a:rPr>
            </a:br>
            <a:r>
              <a:rPr lang="fa-IR" sz="2400" dirty="0" smtClean="0">
                <a:latin typeface="Caslon Antique" pitchFamily="2" charset="0"/>
              </a:rPr>
              <a:t>                      </a:t>
            </a:r>
            <a:r>
              <a:rPr lang="en-US" sz="2400" dirty="0" smtClean="0">
                <a:latin typeface="Caslon Antique" pitchFamily="2" charset="0"/>
                <a:sym typeface="Wingdings 2" pitchFamily="18" charset="2"/>
              </a:rPr>
              <a:t></a:t>
            </a:r>
            <a:r>
              <a:rPr lang="fa-IR" sz="2400" dirty="0" smtClean="0">
                <a:latin typeface="Caslon Antique" pitchFamily="2" charset="0"/>
                <a:sym typeface="Wingdings 2" pitchFamily="18" charset="2"/>
              </a:rPr>
              <a:t> </a:t>
            </a:r>
            <a:r>
              <a:rPr lang="fa-IR" sz="2400" dirty="0" smtClean="0">
                <a:latin typeface="Caslon Antique" pitchFamily="2" charset="0"/>
              </a:rPr>
              <a:t>بخش شغلی </a:t>
            </a:r>
            <a:endParaRPr lang="en-US" sz="240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1027" name="Rectangle 3"/>
          <p:cNvSpPr>
            <a:spLocks noChangeArrowheads="1"/>
          </p:cNvSpPr>
          <p:nvPr/>
        </p:nvSpPr>
        <p:spPr bwMode="auto">
          <a:xfrm>
            <a:off x="0" y="357166"/>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بخش خشونت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این بخش دارای سه متغیر است خشونت بین افرا د، خودازاری و مداخلات قانونی</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خشونت =قصد</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بخش حمل ونقل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از این بخش زمانی استفاده می شود که شی یا ماده ایجادکننده صدمه یک وسیله نقلیه زمینی دریایی یا هوایی باشد ویا فعالیت دربخش اصلی مسافرت یا رفتن به محل کار یا برگشتن از کار باشد</a:t>
            </a:r>
            <a:endPar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Arial" pitchFamily="34" charset="0"/>
                <a:ea typeface="Calibri" pitchFamily="34" charset="0"/>
                <a:cs typeface="Arial" pitchFamily="34" charset="0"/>
              </a:rPr>
              <a:t>حمل ونقل =مکانیسم</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3073" name="Rectangle 1"/>
          <p:cNvSpPr>
            <a:spLocks noChangeArrowheads="1"/>
          </p:cNvSpPr>
          <p:nvPr/>
        </p:nvSpPr>
        <p:spPr bwMode="auto">
          <a:xfrm>
            <a:off x="0" y="0"/>
            <a:ext cx="91440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بخش مکان</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شامل عناوینی است که بابخش مکان در هسته اصلی در ارتباط است با این تفاوت که اجزا مکان نظیر انواع فضاها مثل حمام ویا انواع خانه را طبقه بندی کرده است   </a:t>
            </a:r>
            <a:r>
              <a:rPr kumimoji="0" lang="fa-IR" sz="2400" b="0"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مکان =مکان</a:t>
            </a: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بخش ورزش </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طبقه بندی جزئیات انواع ورزشها وفعالیتهای مرتبط با انرا فراهم اورده است</a:t>
            </a: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fa-IR" sz="2400" b="0"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ورزش =فعالیت</a:t>
            </a:r>
            <a:endPar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بخش شغلی</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ICECI</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مشاغل و صنایع براساس طبقه بندی ملی امریکا دراین زمینه طبقه بندی شده اند</a:t>
            </a:r>
            <a:endParaRPr kumimoji="0" lang="en-US"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r" defTabSz="914400" rtl="0"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accent1">
                    <a:lumMod val="75000"/>
                  </a:schemeClr>
                </a:solidFill>
                <a:effectLst/>
                <a:latin typeface="Arial" pitchFamily="34" charset="0"/>
                <a:ea typeface="Calibri" pitchFamily="34" charset="0"/>
                <a:cs typeface="Arial" pitchFamily="34" charset="0"/>
              </a:rPr>
              <a:t>شغل=فعالیت</a:t>
            </a:r>
            <a:r>
              <a:rPr kumimoji="0" lang="en-US" sz="2400" b="0" i="0" u="none" strike="noStrike" cap="none" normalizeH="0" baseline="0" dirty="0" smtClean="0">
                <a:ln>
                  <a:noFill/>
                </a:ln>
                <a:solidFill>
                  <a:schemeClr val="accent1">
                    <a:lumMod val="75000"/>
                  </a:schemeClr>
                </a:solidFill>
                <a:effectLst/>
                <a:latin typeface="Arial" pitchFamily="34" charset="0"/>
                <a:cs typeface="Arial" pitchFamily="34" charset="0"/>
              </a:rPr>
              <a:t>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4" name="Rectangle 3"/>
          <p:cNvSpPr/>
          <p:nvPr/>
        </p:nvSpPr>
        <p:spPr>
          <a:xfrm>
            <a:off x="500034" y="428604"/>
            <a:ext cx="7929618" cy="6186309"/>
          </a:xfrm>
          <a:prstGeom prst="rect">
            <a:avLst/>
          </a:prstGeom>
        </p:spPr>
        <p:txBody>
          <a:bodyPr wrap="square">
            <a:spAutoFit/>
          </a:bodyPr>
          <a:lstStyle/>
          <a:p>
            <a:pPr algn="r" rtl="1">
              <a:lnSpc>
                <a:spcPct val="150000"/>
              </a:lnSpc>
            </a:pPr>
            <a:r>
              <a:rPr lang="fa-IR" sz="2400" b="1" dirty="0" smtClean="0">
                <a:solidFill>
                  <a:schemeClr val="accent1">
                    <a:lumMod val="75000"/>
                  </a:schemeClr>
                </a:solidFill>
                <a:latin typeface="Caslon Antique" pitchFamily="2" charset="0"/>
              </a:rPr>
              <a:t>شماره کد در </a:t>
            </a:r>
            <a:r>
              <a:rPr lang="en-US" sz="2400" b="1" dirty="0" smtClean="0">
                <a:solidFill>
                  <a:schemeClr val="accent1">
                    <a:lumMod val="75000"/>
                  </a:schemeClr>
                </a:solidFill>
                <a:latin typeface="Caslon Antique" pitchFamily="2" charset="0"/>
              </a:rPr>
              <a:t>ICECI</a:t>
            </a:r>
            <a:endParaRPr lang="fa-IR" sz="2400" b="1" dirty="0" smtClean="0">
              <a:solidFill>
                <a:schemeClr val="accent1">
                  <a:lumMod val="75000"/>
                </a:schemeClr>
              </a:solidFill>
              <a:latin typeface="Caslon Antique" pitchFamily="2" charset="0"/>
            </a:endParaRPr>
          </a:p>
          <a:p>
            <a:pPr algn="r" rtl="1">
              <a:lnSpc>
                <a:spcPct val="150000"/>
              </a:lnSpc>
            </a:pPr>
            <a:r>
              <a:rPr lang="fa-IR" sz="2400" dirty="0" smtClean="0">
                <a:latin typeface="Caslon Antique" pitchFamily="2" charset="0"/>
              </a:rPr>
              <a:t/>
            </a:r>
            <a:br>
              <a:rPr lang="fa-IR" sz="2400" dirty="0" smtClean="0">
                <a:latin typeface="Caslon Antique" pitchFamily="2" charset="0"/>
              </a:rPr>
            </a:br>
            <a:r>
              <a:rPr lang="fa-IR" sz="2400" dirty="0" smtClean="0">
                <a:latin typeface="Caslon Antique" pitchFamily="2" charset="0"/>
              </a:rPr>
              <a:t>در  </a:t>
            </a:r>
            <a:r>
              <a:rPr lang="en-US" sz="2400" dirty="0" smtClean="0">
                <a:latin typeface="Caslon Antique" pitchFamily="2" charset="0"/>
              </a:rPr>
              <a:t>ICECI</a:t>
            </a:r>
            <a:r>
              <a:rPr lang="fa-IR" sz="2400" dirty="0" smtClean="0">
                <a:latin typeface="Caslon Antique" pitchFamily="2" charset="0"/>
              </a:rPr>
              <a:t>  ،  شماره کدها در هر سطح از </a:t>
            </a:r>
            <a:r>
              <a:rPr lang="fa-IR" sz="2400" u="sng" dirty="0" smtClean="0">
                <a:latin typeface="Caslon Antique" pitchFamily="2" charset="0"/>
              </a:rPr>
              <a:t>1 تا 99</a:t>
            </a:r>
            <a:r>
              <a:rPr lang="fa-IR" sz="2400" dirty="0" smtClean="0">
                <a:latin typeface="Caslon Antique" pitchFamily="2" charset="0"/>
              </a:rPr>
              <a:t> می باشد و  ارقام هر</a:t>
            </a:r>
          </a:p>
          <a:p>
            <a:pPr algn="r" rtl="1">
              <a:lnSpc>
                <a:spcPct val="150000"/>
              </a:lnSpc>
            </a:pPr>
            <a:r>
              <a:rPr lang="fa-IR" sz="2400" dirty="0" smtClean="0">
                <a:latin typeface="Caslon Antique" pitchFamily="2" charset="0"/>
              </a:rPr>
              <a:t> سطح باعلامت نقطه از سطح بعد جدا می شوند  .  برای اینکه این شماره ها</a:t>
            </a:r>
          </a:p>
          <a:p>
            <a:pPr algn="r" rtl="1">
              <a:lnSpc>
                <a:spcPct val="150000"/>
              </a:lnSpc>
            </a:pPr>
            <a:r>
              <a:rPr lang="fa-IR" sz="2400" dirty="0" smtClean="0">
                <a:latin typeface="Caslon Antique" pitchFamily="2" charset="0"/>
              </a:rPr>
              <a:t> در هر سطح تکرار می شوند ، جهت تمایز  قائل شدن  میان شماره های  همسان  در بخش های  مختلف  ،  ابتدای  شماره  کد از حرف یا حرف همراه رقم استفاده می شود که نشان می دهد این کد مربوط به کدام بخش است ، حرف استفاده شده در بخش اصلی   </a:t>
            </a:r>
            <a:r>
              <a:rPr lang="en-US" sz="2400" u="sng" dirty="0" smtClean="0">
                <a:latin typeface="Caslon Antique" pitchFamily="2" charset="0"/>
              </a:rPr>
              <a:t>C</a:t>
            </a:r>
            <a:r>
              <a:rPr lang="fa-IR" sz="2400" dirty="0" smtClean="0">
                <a:latin typeface="Caslon Antique" pitchFamily="2" charset="0"/>
              </a:rPr>
              <a:t> می باشد که با شماره های </a:t>
            </a:r>
            <a:r>
              <a:rPr lang="fa-IR" sz="2400" u="sng" dirty="0" smtClean="0">
                <a:latin typeface="Caslon Antique" pitchFamily="2" charset="0"/>
              </a:rPr>
              <a:t>1 تا 7</a:t>
            </a:r>
            <a:r>
              <a:rPr lang="fa-IR" sz="2400" dirty="0" smtClean="0">
                <a:latin typeface="Caslon Antique" pitchFamily="2" charset="0"/>
              </a:rPr>
              <a:t> است </a:t>
            </a:r>
          </a:p>
          <a:p>
            <a:pPr algn="r" rtl="1">
              <a:lnSpc>
                <a:spcPct val="150000"/>
              </a:lnSpc>
            </a:pPr>
            <a:endParaRPr lang="fa-IR" sz="2400" dirty="0" smtClean="0">
              <a:latin typeface="Caslon Antique" pitchFamily="2" charset="0"/>
            </a:endParaRPr>
          </a:p>
          <a:p>
            <a:pPr algn="r" rtl="1">
              <a:lnSpc>
                <a:spcPct val="150000"/>
              </a:lnSpc>
            </a:pPr>
            <a:endParaRPr lang="fa-IR" sz="2400" dirty="0" smtClean="0">
              <a:latin typeface="Caslon Antique" pitchFamily="2" charset="0"/>
            </a:endParaRPr>
          </a:p>
          <a:p>
            <a:pPr algn="r" rtl="1">
              <a:lnSpc>
                <a:spcPct val="150000"/>
              </a:lnSpc>
            </a:pPr>
            <a:r>
              <a:rPr lang="fa-IR" sz="2400" dirty="0" smtClean="0">
                <a:latin typeface="Caslon Antique" pitchFamily="2" charset="0"/>
              </a:rPr>
              <a:t>: </a:t>
            </a:r>
            <a:endParaRPr lang="en-US" sz="24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61441" name="Rectangle 1"/>
          <p:cNvSpPr>
            <a:spLocks noChangeArrowheads="1"/>
          </p:cNvSpPr>
          <p:nvPr/>
        </p:nvSpPr>
        <p:spPr bwMode="auto">
          <a:xfrm>
            <a:off x="0" y="0"/>
            <a:ext cx="91440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5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قصد ازایجادصدمه</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C1</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C2</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مکانیسم</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C3</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شی یا ماده ایجادکننده صدمه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C4</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مکان رخدادحادثه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C5</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فعالیت فرد صدمه دیده هنگام وقوع حادثه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C6</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استفاده ازالکل هنگام وقوع حادثه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C7</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استفاده از سایر داروهای روان گردان هنگام وقوع حادثه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0"/>
            <a:ext cx="7686684" cy="5995990"/>
          </a:xfrm>
        </p:spPr>
        <p:txBody>
          <a:bodyPr>
            <a:noAutofit/>
          </a:bodyPr>
          <a:lstStyle/>
          <a:p>
            <a:pPr>
              <a:lnSpc>
                <a:spcPct val="150000"/>
              </a:lnSpc>
            </a:pPr>
            <a:endParaRPr lang="fa-IR" sz="2400" dirty="0" smtClean="0"/>
          </a:p>
          <a:p>
            <a:pPr>
              <a:lnSpc>
                <a:spcPct val="150000"/>
              </a:lnSpc>
            </a:pPr>
            <a:endParaRPr lang="fa-IR" sz="3200" b="1" dirty="0" smtClean="0">
              <a:solidFill>
                <a:schemeClr val="tx1"/>
              </a:solidFill>
            </a:endParaRPr>
          </a:p>
          <a:p>
            <a:pPr>
              <a:lnSpc>
                <a:spcPct val="150000"/>
              </a:lnSpc>
            </a:pPr>
            <a:endParaRPr lang="fa-IR" sz="2400" b="1" dirty="0" smtClean="0"/>
          </a:p>
        </p:txBody>
      </p:sp>
      <p:sp>
        <p:nvSpPr>
          <p:cNvPr id="59393" name="Rectangle 1"/>
          <p:cNvSpPr>
            <a:spLocks noChangeArrowheads="1"/>
          </p:cNvSpPr>
          <p:nvPr/>
        </p:nvSpPr>
        <p:spPr bwMode="auto">
          <a:xfrm>
            <a:off x="0" y="0"/>
            <a:ext cx="914400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endPar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endParaRPr lang="fa-IR" sz="2800" dirty="0" smtClean="0">
              <a:latin typeface="Calibri" pitchFamily="34" charset="0"/>
              <a:ea typeface="Calibri"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V </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برای خشونت</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برای حمل ونقل</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P</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برای مکان</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S</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برای ورزش</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50000"/>
              </a:lnSpc>
              <a:spcBef>
                <a:spcPct val="0"/>
              </a:spcBef>
              <a:spcAft>
                <a:spcPct val="0"/>
              </a:spcAft>
              <a:buClrTx/>
              <a:buSzTx/>
              <a:buFontTx/>
              <a:buNone/>
              <a:tabLst>
                <a:tab pos="3732213" algn="l"/>
                <a:tab pos="4572000" algn="l"/>
              </a:tabLst>
            </a:pP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O</a:t>
            </a:r>
            <a:r>
              <a:rPr kumimoji="0" lang="fa-IR" sz="28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برای مشاغل</a:t>
            </a:r>
            <a:endParaRPr kumimoji="0" lang="fa-IR"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9393"/>
                                        </p:tgtEl>
                                        <p:attrNameLst>
                                          <p:attrName>style.visibility</p:attrName>
                                        </p:attrNameLst>
                                      </p:cBhvr>
                                      <p:to>
                                        <p:strVal val="visible"/>
                                      </p:to>
                                    </p:set>
                                    <p:anim calcmode="lin" valueType="num">
                                      <p:cBhvr additive="base">
                                        <p:cTn id="7" dur="500" fill="hold"/>
                                        <p:tgtEl>
                                          <p:spTgt spid="59393"/>
                                        </p:tgtEl>
                                        <p:attrNameLst>
                                          <p:attrName>ppt_x</p:attrName>
                                        </p:attrNameLst>
                                      </p:cBhvr>
                                      <p:tavLst>
                                        <p:tav tm="0">
                                          <p:val>
                                            <p:strVal val="#ppt_x"/>
                                          </p:val>
                                        </p:tav>
                                        <p:tav tm="100000">
                                          <p:val>
                                            <p:strVal val="#ppt_x"/>
                                          </p:val>
                                        </p:tav>
                                      </p:tavLst>
                                    </p:anim>
                                    <p:anim calcmode="lin" valueType="num">
                                      <p:cBhvr additive="base">
                                        <p:cTn id="8" dur="500" fill="hold"/>
                                        <p:tgtEl>
                                          <p:spTgt spid="593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4" name="TextBox 3"/>
          <p:cNvSpPr txBox="1"/>
          <p:nvPr/>
        </p:nvSpPr>
        <p:spPr>
          <a:xfrm>
            <a:off x="0" y="0"/>
            <a:ext cx="9144000" cy="3970318"/>
          </a:xfrm>
          <a:prstGeom prst="rect">
            <a:avLst/>
          </a:prstGeom>
          <a:noFill/>
        </p:spPr>
        <p:txBody>
          <a:bodyPr wrap="square" rtlCol="0">
            <a:spAutoFit/>
          </a:bodyPr>
          <a:lstStyle/>
          <a:p>
            <a:pPr algn="ctr"/>
            <a:r>
              <a:rPr lang="fa-IR" sz="4000" dirty="0" smtClean="0"/>
              <a:t>طبقه بندی علتهای  خارجی صدمات </a:t>
            </a:r>
            <a:endParaRPr lang="en-US" sz="4000" dirty="0" smtClean="0"/>
          </a:p>
          <a:p>
            <a:pPr algn="ctr"/>
            <a:endParaRPr lang="en-US"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algn="ctr"/>
            <a:r>
              <a:rPr lang="en-US" sz="4400" b="1" dirty="0" smtClean="0">
                <a:ln w="18000">
                  <a:solidFill>
                    <a:schemeClr val="accent2">
                      <a:satMod val="140000"/>
                    </a:schemeClr>
                  </a:solidFill>
                  <a:prstDash val="solid"/>
                  <a:miter lim="800000"/>
                </a:ln>
                <a:solidFill>
                  <a:schemeClr val="accent1"/>
                </a:solidFill>
                <a:effectLst>
                  <a:outerShdw blurRad="25500" dist="23000" dir="7020000" algn="tl">
                    <a:srgbClr val="000000">
                      <a:alpha val="50000"/>
                    </a:srgbClr>
                  </a:outerShdw>
                </a:effectLst>
              </a:rPr>
              <a:t>ICECI</a:t>
            </a:r>
          </a:p>
          <a:p>
            <a:pPr algn="ctr"/>
            <a:endParaRPr lang="fa-IR" sz="2800" dirty="0"/>
          </a:p>
          <a:p>
            <a:pPr lvl="0" algn="ctr"/>
            <a:r>
              <a:rPr lang="en-US" sz="2800" b="1" dirty="0" smtClean="0">
                <a:latin typeface="Lucida Calligraphy" pitchFamily="66" charset="0"/>
              </a:rPr>
              <a:t>International Classification of </a:t>
            </a:r>
            <a:br>
              <a:rPr lang="en-US" sz="2800" b="1" dirty="0" smtClean="0">
                <a:latin typeface="Lucida Calligraphy" pitchFamily="66" charset="0"/>
              </a:rPr>
            </a:br>
            <a:r>
              <a:rPr lang="en-US" sz="2800" b="1" dirty="0" smtClean="0">
                <a:latin typeface="Lucida Calligraphy" pitchFamily="66" charset="0"/>
              </a:rPr>
              <a:t>External Cause of Injury (ICECI)</a:t>
            </a:r>
            <a:r>
              <a:rPr lang="fa-IR" sz="2800" b="1" dirty="0" smtClean="0">
                <a:latin typeface="Lucida Calligraphy" pitchFamily="66" charset="0"/>
              </a:rPr>
              <a:t> </a:t>
            </a:r>
            <a:br>
              <a:rPr lang="fa-IR" sz="2800" b="1" dirty="0" smtClean="0">
                <a:latin typeface="Lucida Calligraphy" pitchFamily="66" charset="0"/>
              </a:rPr>
            </a:br>
            <a:r>
              <a:rPr lang="fa-IR" sz="2800" b="1" dirty="0" smtClean="0">
                <a:latin typeface="Lucida Calligraphy" pitchFamily="66" charset="0"/>
              </a:rPr>
              <a:t/>
            </a:r>
            <a:br>
              <a:rPr lang="fa-IR" sz="2800" b="1" dirty="0" smtClean="0">
                <a:latin typeface="Lucida Calligraphy" pitchFamily="66" charset="0"/>
              </a:rPr>
            </a:br>
            <a:endParaRPr lang="fa-IR" sz="2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57345" name="Rectangle 1"/>
          <p:cNvSpPr>
            <a:spLocks noChangeArrowheads="1"/>
          </p:cNvSpPr>
          <p:nvPr/>
        </p:nvSpPr>
        <p:spPr bwMode="auto">
          <a:xfrm>
            <a:off x="0" y="1214422"/>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r" rtl="1" fontAlgn="base">
              <a:lnSpc>
                <a:spcPct val="200000"/>
              </a:lnSpc>
              <a:spcBef>
                <a:spcPct val="0"/>
              </a:spcBef>
              <a:spcAft>
                <a:spcPct val="0"/>
              </a:spcAft>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مثال </a:t>
            </a:r>
            <a:r>
              <a:rPr lang="fa-IR" sz="2400" dirty="0" smtClean="0">
                <a:latin typeface="Calibri" pitchFamily="34" charset="0"/>
                <a:ea typeface="Calibri" pitchFamily="34" charset="0"/>
                <a:cs typeface="Arial" pitchFamily="34" charset="0"/>
              </a:rPr>
              <a:t>کد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c.38.02.05</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ای نشان دادن شی ایجاد کننده صدمه مثل کاسه ،بشقاب</a:t>
            </a:r>
          </a:p>
          <a:p>
            <a:pPr lvl="0" algn="r" rtl="1" fontAlgn="base">
              <a:lnSpc>
                <a:spcPct val="200000"/>
              </a:lnSpc>
              <a:spcBef>
                <a:spcPct val="0"/>
              </a:spcBef>
              <a:spcAft>
                <a:spcPct val="0"/>
              </a:spcAft>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r" defTabSz="914400" rtl="1" eaLnBrk="1" fontAlgn="base" latinLnBrk="0" hangingPunct="1">
              <a:lnSpc>
                <a:spcPct val="200000"/>
              </a:lnSpc>
              <a:spcBef>
                <a:spcPct val="0"/>
              </a:spcBef>
              <a:spcAft>
                <a:spcPct val="0"/>
              </a:spcAft>
              <a:buClrTx/>
              <a:buSzTx/>
              <a:buFontTx/>
              <a:buNone/>
              <a:tabLst>
                <a:tab pos="3732213" algn="l"/>
                <a:tab pos="4572000" algn="l"/>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 گر فرد صدمه دیده شیمی دان باشد برای نشان دادن شغل از کد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O.2.2</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استفاده می شود</a:t>
            </a:r>
            <a:endParaRPr kumimoji="0" lang="fa-IR"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4" name="Rectangle 3"/>
          <p:cNvSpPr/>
          <p:nvPr/>
        </p:nvSpPr>
        <p:spPr>
          <a:xfrm>
            <a:off x="571472" y="500042"/>
            <a:ext cx="7858180" cy="4662815"/>
          </a:xfrm>
          <a:prstGeom prst="rect">
            <a:avLst/>
          </a:prstGeom>
        </p:spPr>
        <p:txBody>
          <a:bodyPr wrap="square">
            <a:spAutoFit/>
          </a:bodyPr>
          <a:lstStyle/>
          <a:p>
            <a:pPr algn="r" rtl="1">
              <a:lnSpc>
                <a:spcPct val="150000"/>
              </a:lnSpc>
            </a:pPr>
            <a:r>
              <a:rPr lang="fa-IR" b="1" dirty="0" smtClean="0">
                <a:latin typeface="Caslon Antique" pitchFamily="2" charset="0"/>
              </a:rPr>
              <a:t>مثال :</a:t>
            </a:r>
            <a:r>
              <a:rPr lang="fa-IR" dirty="0" smtClean="0">
                <a:latin typeface="Caslon Antique" pitchFamily="2" charset="0"/>
              </a:rPr>
              <a:t> یک بچه فلاسک چای را روی صندلی ماشین باز میکند وقتی درش  را  می بندد  چای  بعلت تراوش  از فلاسک می ریزد  و  پایش     می سوزد.</a:t>
            </a:r>
            <a:br>
              <a:rPr lang="fa-IR" dirty="0" smtClean="0">
                <a:latin typeface="Caslon Antique" pitchFamily="2" charset="0"/>
              </a:rPr>
            </a:br>
            <a:r>
              <a:rPr lang="fa-IR" dirty="0" smtClean="0">
                <a:latin typeface="Caslon Antique" pitchFamily="2" charset="0"/>
              </a:rPr>
              <a:t>پیشنهاد </a:t>
            </a:r>
            <a:r>
              <a:rPr lang="en-US" dirty="0" smtClean="0">
                <a:latin typeface="Caslon Antique" pitchFamily="2" charset="0"/>
              </a:rPr>
              <a:t>ICECI</a:t>
            </a:r>
            <a:r>
              <a:rPr lang="fa-IR" dirty="0" smtClean="0">
                <a:latin typeface="Caslon Antique" pitchFamily="2" charset="0"/>
              </a:rPr>
              <a:t> برای این صدمه :</a:t>
            </a:r>
            <a:r>
              <a:rPr lang="fa-IR" sz="2400" dirty="0" smtClean="0">
                <a:latin typeface="Caslon Antique" pitchFamily="2" charset="0"/>
              </a:rPr>
              <a:t/>
            </a:r>
            <a:br>
              <a:rPr lang="fa-IR" sz="2400" dirty="0" smtClean="0">
                <a:latin typeface="Caslon Antique" pitchFamily="2" charset="0"/>
              </a:rPr>
            </a:br>
            <a:r>
              <a:rPr lang="fa-IR" sz="2400" b="1" dirty="0" smtClean="0">
                <a:latin typeface="Caslon Antique" pitchFamily="2" charset="0"/>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rPr>
              <a:t>مکانیسم</a:t>
            </a:r>
            <a:r>
              <a:rPr lang="fa-IR" sz="2400" b="1" dirty="0" smtClean="0">
                <a:latin typeface="Caslon Antique" pitchFamily="2" charset="0"/>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برخورد با مایع داغ</a:t>
            </a:r>
            <a:br>
              <a:rPr lang="fa-IR" sz="2400" b="1" dirty="0" smtClean="0">
                <a:latin typeface="Caslon Antique" pitchFamily="2" charset="0"/>
                <a:sym typeface="Wingdings 3" pitchFamily="18" charset="2"/>
              </a:rPr>
            </a:br>
            <a:r>
              <a:rPr lang="fa-IR" sz="2400" b="1" dirty="0" smtClean="0">
                <a:latin typeface="Caslon Antique" pitchFamily="2" charset="0"/>
                <a:sym typeface="Wingdings 3" pitchFamily="18" charset="2"/>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sym typeface="Wingdings" pitchFamily="2" charset="2"/>
              </a:rPr>
              <a:t>شئ </a:t>
            </a:r>
            <a:r>
              <a:rPr lang="en-US" sz="2400" b="1" dirty="0" smtClean="0">
                <a:solidFill>
                  <a:srgbClr val="5F5F5F"/>
                </a:solidFill>
                <a:latin typeface="Caslon Antique" pitchFamily="2" charset="0"/>
                <a:sym typeface="Wingdings" pitchFamily="2" charset="2"/>
              </a:rPr>
              <a:t>underlying</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ظرف آشپزخانه</a:t>
            </a:r>
            <a:br>
              <a:rPr lang="fa-IR" sz="2400" b="1" dirty="0" smtClean="0">
                <a:latin typeface="Caslon Antique" pitchFamily="2" charset="0"/>
                <a:sym typeface="Wingdings 3" pitchFamily="18" charset="2"/>
              </a:rPr>
            </a:br>
            <a:r>
              <a:rPr lang="fa-IR" sz="2400" b="1" dirty="0" smtClean="0">
                <a:latin typeface="Caslon Antique" pitchFamily="2" charset="0"/>
                <a:sym typeface="Wingdings 3" pitchFamily="18" charset="2"/>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sym typeface="Wingdings" pitchFamily="2" charset="2"/>
              </a:rPr>
              <a:t>شئ </a:t>
            </a:r>
            <a:r>
              <a:rPr lang="en-US" sz="2400" b="1" dirty="0" smtClean="0">
                <a:solidFill>
                  <a:srgbClr val="5F5F5F"/>
                </a:solidFill>
                <a:latin typeface="Caslon Antique" pitchFamily="2" charset="0"/>
                <a:sym typeface="Wingdings" pitchFamily="2" charset="2"/>
              </a:rPr>
              <a:t>direct</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نوشیدنی داغ</a:t>
            </a:r>
            <a:r>
              <a:rPr lang="fa-IR" sz="2400" b="1" dirty="0" smtClean="0">
                <a:latin typeface="Caslon Antique" pitchFamily="2" charset="0"/>
                <a:sym typeface="Wingdings" pitchFamily="2" charset="2"/>
              </a:rPr>
              <a:t> </a:t>
            </a:r>
            <a:br>
              <a:rPr lang="fa-IR" sz="2400" b="1" dirty="0" smtClean="0">
                <a:latin typeface="Caslon Antique" pitchFamily="2" charset="0"/>
                <a:sym typeface="Wingdings" pitchFamily="2" charset="2"/>
              </a:rPr>
            </a:br>
            <a:r>
              <a:rPr lang="en-US" sz="2400" b="1" dirty="0" smtClean="0">
                <a:latin typeface="Caslon Antique" pitchFamily="2" charset="0"/>
                <a:sym typeface="Wingdings" pitchFamily="2" charset="2"/>
              </a:rPr>
              <a:t> </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sym typeface="Wingdings" pitchFamily="2" charset="2"/>
              </a:rPr>
              <a:t>مکان</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جاده </a:t>
            </a:r>
            <a:r>
              <a:rPr lang="fa-IR" sz="2400" b="1" dirty="0" smtClean="0">
                <a:latin typeface="Caslon Antique" pitchFamily="2" charset="0"/>
                <a:sym typeface="Wingdings" pitchFamily="2" charset="2"/>
              </a:rPr>
              <a:t> </a:t>
            </a:r>
            <a:br>
              <a:rPr lang="fa-IR" sz="2400" b="1" dirty="0" smtClean="0">
                <a:latin typeface="Caslon Antique" pitchFamily="2" charset="0"/>
                <a:sym typeface="Wingdings" pitchFamily="2" charset="2"/>
              </a:rPr>
            </a:br>
            <a:r>
              <a:rPr lang="fa-IR" sz="2400" b="1" dirty="0" smtClean="0">
                <a:latin typeface="Caslon Antique" pitchFamily="2" charset="0"/>
                <a:sym typeface="Wingdings" pitchFamily="2" charset="2"/>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sym typeface="Wingdings" pitchFamily="2" charset="2"/>
              </a:rPr>
              <a:t>فعالیت </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سفر</a:t>
            </a:r>
            <a:br>
              <a:rPr lang="fa-IR" sz="2400" b="1" dirty="0" smtClean="0">
                <a:latin typeface="Caslon Antique" pitchFamily="2" charset="0"/>
                <a:sym typeface="Wingdings 3" pitchFamily="18" charset="2"/>
              </a:rPr>
            </a:br>
            <a:r>
              <a:rPr lang="fa-IR" sz="2400" b="1" dirty="0" smtClean="0">
                <a:latin typeface="Caslon Antique" pitchFamily="2" charset="0"/>
                <a:sym typeface="Wingdings 3" pitchFamily="18" charset="2"/>
              </a:rPr>
              <a:t>    </a:t>
            </a:r>
            <a:r>
              <a:rPr lang="en-US" sz="2400" b="1" dirty="0" smtClean="0">
                <a:latin typeface="Caslon Antique" pitchFamily="2" charset="0"/>
                <a:sym typeface="Wingdings" pitchFamily="2" charset="2"/>
              </a:rPr>
              <a:t></a:t>
            </a:r>
            <a:r>
              <a:rPr lang="fa-IR" sz="2400" b="1" dirty="0" smtClean="0">
                <a:latin typeface="Caslon Antique" pitchFamily="2" charset="0"/>
                <a:sym typeface="Wingdings" pitchFamily="2" charset="2"/>
              </a:rPr>
              <a:t> </a:t>
            </a:r>
            <a:r>
              <a:rPr lang="fa-IR" sz="2400" b="1" dirty="0" smtClean="0">
                <a:solidFill>
                  <a:srgbClr val="5F5F5F"/>
                </a:solidFill>
                <a:latin typeface="Caslon Antique" pitchFamily="2" charset="0"/>
                <a:sym typeface="Wingdings" pitchFamily="2" charset="2"/>
              </a:rPr>
              <a:t>طریقه حمل ونقل</a:t>
            </a:r>
            <a:r>
              <a:rPr lang="fa-IR" sz="2400" b="1" dirty="0" smtClean="0">
                <a:latin typeface="Caslon Antique" pitchFamily="2" charset="0"/>
                <a:sym typeface="Wingdings" pitchFamily="2" charset="2"/>
              </a:rPr>
              <a:t>            </a:t>
            </a:r>
            <a:r>
              <a:rPr lang="en-US" sz="2400" b="1" dirty="0" smtClean="0">
                <a:latin typeface="Caslon Antique" pitchFamily="2" charset="0"/>
                <a:sym typeface="Wingdings 3" pitchFamily="18" charset="2"/>
              </a:rPr>
              <a:t></a:t>
            </a:r>
            <a:r>
              <a:rPr lang="fa-IR" sz="2400" b="1" dirty="0" smtClean="0">
                <a:latin typeface="Caslon Antique" pitchFamily="2" charset="0"/>
                <a:sym typeface="Wingdings 3" pitchFamily="18" charset="2"/>
              </a:rPr>
              <a:t>       حمل ونقل سبک</a:t>
            </a:r>
            <a:endParaRPr lang="en-US" sz="2400" b="1"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5" name="Rectangle 4"/>
          <p:cNvSpPr/>
          <p:nvPr/>
        </p:nvSpPr>
        <p:spPr>
          <a:xfrm>
            <a:off x="0" y="214290"/>
            <a:ext cx="8786842" cy="4616648"/>
          </a:xfrm>
          <a:prstGeom prst="rect">
            <a:avLst/>
          </a:prstGeom>
        </p:spPr>
        <p:txBody>
          <a:bodyPr wrap="square">
            <a:spAutoFit/>
          </a:bodyPr>
          <a:lstStyle/>
          <a:p>
            <a:pPr algn="r" rtl="1">
              <a:lnSpc>
                <a:spcPct val="150000"/>
              </a:lnSpc>
            </a:pPr>
            <a:r>
              <a:rPr lang="fa-IR" sz="2400" b="1" dirty="0" smtClean="0">
                <a:latin typeface="Caslon Antique" pitchFamily="2" charset="0"/>
                <a:cs typeface="Zar" pitchFamily="2" charset="-78"/>
              </a:rPr>
              <a:t>مثال:</a:t>
            </a:r>
            <a:r>
              <a:rPr lang="fa-IR" sz="2400" dirty="0" smtClean="0">
                <a:latin typeface="Caslon Antique" pitchFamily="2" charset="0"/>
                <a:cs typeface="Zar" pitchFamily="2" charset="-78"/>
              </a:rPr>
              <a:t> یک بچه در یک پارک از دوچرخه اش پیاده شد وکلاه ایمنی اش  را درآورد سگش را به  پدال چرخ بست و روی زمین در کنارش خوابید ، برادرش چوبی را پرت کرد و سگ آنرا گرفت در اثر اصا بت دوچرخه به بچه سرش دچار بریدگی شد.</a:t>
            </a:r>
            <a:br>
              <a:rPr lang="fa-IR" sz="2400" dirty="0" smtClean="0">
                <a:latin typeface="Caslon Antique" pitchFamily="2" charset="0"/>
                <a:cs typeface="Zar" pitchFamily="2" charset="-78"/>
              </a:rPr>
            </a:br>
            <a:r>
              <a:rPr lang="fa-IR" sz="2400" dirty="0" smtClean="0">
                <a:latin typeface="Caslon Antique" pitchFamily="2" charset="0"/>
                <a:cs typeface="Zar" pitchFamily="2" charset="-78"/>
              </a:rPr>
              <a:t>در این مثال </a:t>
            </a:r>
            <a:r>
              <a:rPr lang="en-US" sz="2400" dirty="0" smtClean="0">
                <a:latin typeface="Caslon Antique" pitchFamily="2" charset="0"/>
                <a:cs typeface="Zar" pitchFamily="2" charset="-78"/>
              </a:rPr>
              <a:t> ICECI</a:t>
            </a:r>
            <a:r>
              <a:rPr lang="fa-IR" sz="2400" dirty="0" smtClean="0">
                <a:latin typeface="Caslon Antique" pitchFamily="2" charset="0"/>
                <a:cs typeface="Zar" pitchFamily="2" charset="-78"/>
              </a:rPr>
              <a:t> می تواند همه اطلاعات مناسب را دراین کدگذاری بیابد.</a:t>
            </a:r>
            <a:endParaRPr lang="en-US" sz="2400" dirty="0" smtClean="0">
              <a:latin typeface="Caslon Antique" pitchFamily="2" charset="0"/>
              <a:cs typeface="Zar" pitchFamily="2" charset="-78"/>
            </a:endParaRPr>
          </a:p>
          <a:p>
            <a:pPr algn="r" rtl="1">
              <a:lnSpc>
                <a:spcPct val="150000"/>
              </a:lnSpc>
            </a:pPr>
            <a:r>
              <a:rPr lang="fa-IR" sz="2400" b="1" dirty="0" smtClean="0">
                <a:latin typeface="Caslon Antique" pitchFamily="2" charset="0"/>
                <a:cs typeface="Zar" pitchFamily="2" charset="-78"/>
              </a:rPr>
              <a:t>  </a:t>
            </a:r>
            <a:r>
              <a:rPr lang="en-US" sz="2400" b="1" dirty="0" smtClean="0">
                <a:latin typeface="Caslon Antique" pitchFamily="2" charset="0"/>
                <a:cs typeface="Zar" pitchFamily="2" charset="-78"/>
                <a:sym typeface="Wingdings" pitchFamily="2" charset="2"/>
              </a:rPr>
              <a:t></a:t>
            </a:r>
            <a:r>
              <a:rPr lang="fa-IR" sz="2400" b="1" dirty="0" smtClean="0">
                <a:latin typeface="Caslon Antique" pitchFamily="2" charset="0"/>
                <a:cs typeface="Zar" pitchFamily="2" charset="-78"/>
              </a:rPr>
              <a:t>   </a:t>
            </a:r>
            <a:r>
              <a:rPr lang="fa-IR" sz="2400" b="1" dirty="0" smtClean="0">
                <a:solidFill>
                  <a:srgbClr val="5F5F5F"/>
                </a:solidFill>
                <a:latin typeface="Caslon Antique" pitchFamily="2" charset="0"/>
                <a:cs typeface="Zar" pitchFamily="2" charset="-78"/>
              </a:rPr>
              <a:t>مکانیسم</a:t>
            </a:r>
            <a:r>
              <a:rPr lang="fa-IR" sz="2400" b="1" dirty="0" smtClean="0">
                <a:latin typeface="Caslon Antique" pitchFamily="2" charset="0"/>
                <a:cs typeface="Zar" pitchFamily="2" charset="-78"/>
              </a:rPr>
              <a:t>                       </a:t>
            </a:r>
            <a:r>
              <a:rPr lang="en-US" sz="2400" b="1" dirty="0" smtClean="0">
                <a:latin typeface="Caslon Antique" pitchFamily="2" charset="0"/>
                <a:cs typeface="Zar" pitchFamily="2" charset="-78"/>
                <a:sym typeface="Wingdings 3" pitchFamily="18" charset="2"/>
              </a:rPr>
              <a:t></a:t>
            </a:r>
            <a:r>
              <a:rPr lang="fa-IR" sz="2400" b="1" dirty="0" smtClean="0">
                <a:latin typeface="Caslon Antique" pitchFamily="2" charset="0"/>
                <a:cs typeface="Zar" pitchFamily="2" charset="-78"/>
                <a:sym typeface="Wingdings 3" pitchFamily="18" charset="2"/>
              </a:rPr>
              <a:t>     برخورد با شئ متحرک </a:t>
            </a:r>
            <a:br>
              <a:rPr lang="fa-IR" sz="2400" b="1" dirty="0" smtClean="0">
                <a:latin typeface="Caslon Antique" pitchFamily="2" charset="0"/>
                <a:cs typeface="Zar" pitchFamily="2" charset="-78"/>
                <a:sym typeface="Wingdings 3" pitchFamily="18" charset="2"/>
              </a:rPr>
            </a:br>
            <a:r>
              <a:rPr lang="fa-IR" sz="2400" b="1" dirty="0" smtClean="0">
                <a:latin typeface="Caslon Antique" pitchFamily="2" charset="0"/>
                <a:cs typeface="Zar" pitchFamily="2" charset="-78"/>
                <a:sym typeface="Wingdings 3" pitchFamily="18" charset="2"/>
              </a:rPr>
              <a:t>  </a:t>
            </a:r>
            <a:r>
              <a:rPr lang="en-US" sz="2400" b="1" dirty="0" smtClean="0">
                <a:latin typeface="Caslon Antique" pitchFamily="2" charset="0"/>
                <a:cs typeface="Zar" pitchFamily="2" charset="-78"/>
                <a:sym typeface="Wingdings" pitchFamily="2" charset="2"/>
              </a:rPr>
              <a:t></a:t>
            </a:r>
            <a:r>
              <a:rPr lang="fa-IR" sz="2400" b="1" dirty="0" smtClean="0">
                <a:latin typeface="Caslon Antique" pitchFamily="2" charset="0"/>
                <a:cs typeface="Zar" pitchFamily="2" charset="-78"/>
                <a:sym typeface="Wingdings 3" pitchFamily="18" charset="2"/>
              </a:rPr>
              <a:t>   </a:t>
            </a:r>
            <a:r>
              <a:rPr lang="fa-IR" sz="2400" b="1" dirty="0" smtClean="0">
                <a:solidFill>
                  <a:srgbClr val="5F5F5F"/>
                </a:solidFill>
                <a:latin typeface="Caslon Antique" pitchFamily="2" charset="0"/>
                <a:cs typeface="Zar" pitchFamily="2" charset="-78"/>
                <a:sym typeface="Wingdings 3" pitchFamily="18" charset="2"/>
              </a:rPr>
              <a:t>شئ </a:t>
            </a:r>
            <a:r>
              <a:rPr lang="en-US" sz="2400" b="1" dirty="0" smtClean="0">
                <a:solidFill>
                  <a:srgbClr val="5F5F5F"/>
                </a:solidFill>
                <a:latin typeface="Caslon Antique" pitchFamily="2" charset="0"/>
                <a:cs typeface="Zar" pitchFamily="2" charset="-78"/>
                <a:sym typeface="Wingdings 3" pitchFamily="18" charset="2"/>
              </a:rPr>
              <a:t>underlying</a:t>
            </a:r>
            <a:r>
              <a:rPr lang="fa-IR" sz="2400" b="1" dirty="0" smtClean="0">
                <a:latin typeface="Caslon Antique" pitchFamily="2" charset="0"/>
                <a:cs typeface="Zar" pitchFamily="2" charset="-78"/>
                <a:sym typeface="Wingdings 3" pitchFamily="18" charset="2"/>
              </a:rPr>
              <a:t>   </a:t>
            </a:r>
            <a:r>
              <a:rPr lang="fa-IR" sz="2400" b="1" dirty="0" smtClean="0">
                <a:latin typeface="Caslon Antique" pitchFamily="2" charset="0"/>
                <a:cs typeface="Zar" pitchFamily="2" charset="-78"/>
              </a:rPr>
              <a:t>        </a:t>
            </a:r>
            <a:r>
              <a:rPr lang="en-US" sz="2400" b="1" dirty="0" smtClean="0">
                <a:latin typeface="Caslon Antique" pitchFamily="2" charset="0"/>
                <a:cs typeface="Zar" pitchFamily="2" charset="-78"/>
                <a:sym typeface="Wingdings 3" pitchFamily="18" charset="2"/>
              </a:rPr>
              <a:t></a:t>
            </a:r>
            <a:r>
              <a:rPr lang="fa-IR" sz="2400" b="1" dirty="0" smtClean="0">
                <a:latin typeface="Caslon Antique" pitchFamily="2" charset="0"/>
                <a:cs typeface="Zar" pitchFamily="2" charset="-78"/>
              </a:rPr>
              <a:t>     سگ </a:t>
            </a:r>
            <a:br>
              <a:rPr lang="fa-IR" sz="2400" b="1" dirty="0" smtClean="0">
                <a:latin typeface="Caslon Antique" pitchFamily="2" charset="0"/>
                <a:cs typeface="Zar" pitchFamily="2" charset="-78"/>
              </a:rPr>
            </a:br>
            <a:r>
              <a:rPr lang="fa-IR" sz="2400" b="1" dirty="0" smtClean="0">
                <a:latin typeface="Caslon Antique" pitchFamily="2" charset="0"/>
                <a:cs typeface="Zar" pitchFamily="2" charset="-78"/>
              </a:rPr>
              <a:t>  </a:t>
            </a:r>
            <a:r>
              <a:rPr lang="en-US" sz="2400" b="1" dirty="0" smtClean="0">
                <a:latin typeface="Caslon Antique" pitchFamily="2" charset="0"/>
                <a:cs typeface="Zar" pitchFamily="2" charset="-78"/>
                <a:sym typeface="Wingdings" pitchFamily="2" charset="2"/>
              </a:rPr>
              <a:t></a:t>
            </a:r>
            <a:r>
              <a:rPr lang="fa-IR" sz="2400" b="1" dirty="0" smtClean="0">
                <a:latin typeface="Caslon Antique" pitchFamily="2" charset="0"/>
                <a:cs typeface="Zar" pitchFamily="2" charset="-78"/>
              </a:rPr>
              <a:t>   </a:t>
            </a:r>
            <a:r>
              <a:rPr lang="fa-IR" sz="2400" b="1" dirty="0" smtClean="0">
                <a:solidFill>
                  <a:srgbClr val="5F5F5F"/>
                </a:solidFill>
                <a:latin typeface="Caslon Antique" pitchFamily="2" charset="0"/>
                <a:cs typeface="Zar" pitchFamily="2" charset="-78"/>
              </a:rPr>
              <a:t>شئ </a:t>
            </a:r>
            <a:r>
              <a:rPr lang="en-US" sz="2400" b="1" dirty="0" smtClean="0">
                <a:solidFill>
                  <a:srgbClr val="5F5F5F"/>
                </a:solidFill>
                <a:latin typeface="Caslon Antique" pitchFamily="2" charset="0"/>
                <a:cs typeface="Zar" pitchFamily="2" charset="-78"/>
              </a:rPr>
              <a:t>direct</a:t>
            </a:r>
            <a:r>
              <a:rPr lang="fa-IR" sz="2400" b="1" dirty="0" smtClean="0">
                <a:latin typeface="Caslon Antique" pitchFamily="2" charset="0"/>
                <a:cs typeface="Zar" pitchFamily="2" charset="-78"/>
              </a:rPr>
              <a:t>                   </a:t>
            </a:r>
            <a:r>
              <a:rPr lang="en-US" sz="2400" b="1" dirty="0" smtClean="0">
                <a:latin typeface="Caslon Antique" pitchFamily="2" charset="0"/>
                <a:cs typeface="Zar" pitchFamily="2" charset="-78"/>
                <a:sym typeface="Wingdings 3" pitchFamily="18" charset="2"/>
              </a:rPr>
              <a:t></a:t>
            </a:r>
            <a:r>
              <a:rPr lang="fa-IR" sz="2400" b="1" dirty="0" smtClean="0">
                <a:latin typeface="Caslon Antique" pitchFamily="2" charset="0"/>
                <a:cs typeface="Zar" pitchFamily="2" charset="-78"/>
                <a:sym typeface="Wingdings 3" pitchFamily="18" charset="2"/>
              </a:rPr>
              <a:t>     پدال دوچرخه</a:t>
            </a:r>
            <a:br>
              <a:rPr lang="fa-IR" sz="2400" b="1" dirty="0" smtClean="0">
                <a:latin typeface="Caslon Antique" pitchFamily="2" charset="0"/>
                <a:cs typeface="Zar" pitchFamily="2" charset="-78"/>
                <a:sym typeface="Wingdings 3" pitchFamily="18" charset="2"/>
              </a:rPr>
            </a:br>
            <a:r>
              <a:rPr lang="fa-IR" sz="2400" b="1" dirty="0" smtClean="0">
                <a:latin typeface="Caslon Antique" pitchFamily="2" charset="0"/>
                <a:cs typeface="Zar" pitchFamily="2" charset="-78"/>
                <a:sym typeface="Wingdings 3" pitchFamily="18" charset="2"/>
              </a:rPr>
              <a:t>  </a:t>
            </a:r>
            <a:r>
              <a:rPr lang="en-US" sz="2400" b="1" dirty="0" smtClean="0">
                <a:latin typeface="Caslon Antique" pitchFamily="2" charset="0"/>
                <a:cs typeface="Zar" pitchFamily="2" charset="-78"/>
                <a:sym typeface="Wingdings" pitchFamily="2" charset="2"/>
              </a:rPr>
              <a:t></a:t>
            </a:r>
            <a:r>
              <a:rPr lang="fa-IR" sz="2400" b="1" dirty="0" smtClean="0">
                <a:latin typeface="Caslon Antique" pitchFamily="2" charset="0"/>
                <a:cs typeface="Zar" pitchFamily="2" charset="-78"/>
                <a:sym typeface="Wingdings" pitchFamily="2" charset="2"/>
              </a:rPr>
              <a:t> </a:t>
            </a:r>
            <a:r>
              <a:rPr lang="fa-IR" sz="2400" b="1" dirty="0" smtClean="0">
                <a:latin typeface="Caslon Antique" pitchFamily="2" charset="0"/>
                <a:cs typeface="Zar" pitchFamily="2" charset="-78"/>
                <a:sym typeface="Wingdings 3" pitchFamily="18" charset="2"/>
              </a:rPr>
              <a:t>  </a:t>
            </a:r>
            <a:r>
              <a:rPr lang="fa-IR" sz="2400" b="1" dirty="0" smtClean="0">
                <a:solidFill>
                  <a:srgbClr val="5F5F5F"/>
                </a:solidFill>
                <a:latin typeface="Caslon Antique" pitchFamily="2" charset="0"/>
                <a:cs typeface="Zar" pitchFamily="2" charset="-78"/>
                <a:sym typeface="Wingdings 3" pitchFamily="18" charset="2"/>
              </a:rPr>
              <a:t>مکان</a:t>
            </a:r>
            <a:r>
              <a:rPr lang="fa-IR" sz="2400" b="1" dirty="0" smtClean="0">
                <a:latin typeface="Caslon Antique" pitchFamily="2" charset="0"/>
                <a:cs typeface="Zar" pitchFamily="2" charset="-78"/>
                <a:sym typeface="Wingdings 3" pitchFamily="18" charset="2"/>
              </a:rPr>
              <a:t>                           </a:t>
            </a:r>
            <a:r>
              <a:rPr lang="en-US" sz="2400" b="1" dirty="0" smtClean="0">
                <a:latin typeface="Caslon Antique" pitchFamily="2" charset="0"/>
                <a:cs typeface="Zar" pitchFamily="2" charset="-78"/>
                <a:sym typeface="Wingdings 3" pitchFamily="18" charset="2"/>
              </a:rPr>
              <a:t></a:t>
            </a:r>
            <a:r>
              <a:rPr lang="fa-IR" sz="2400" b="1" dirty="0" smtClean="0">
                <a:latin typeface="Caslon Antique" pitchFamily="2" charset="0"/>
                <a:cs typeface="Zar" pitchFamily="2" charset="-78"/>
                <a:sym typeface="Wingdings 3" pitchFamily="18" charset="2"/>
              </a:rPr>
              <a:t>     پارک عمومی </a:t>
            </a:r>
            <a:br>
              <a:rPr lang="fa-IR" sz="2400" b="1" dirty="0" smtClean="0">
                <a:latin typeface="Caslon Antique" pitchFamily="2" charset="0"/>
                <a:cs typeface="Zar" pitchFamily="2" charset="-78"/>
                <a:sym typeface="Wingdings 3" pitchFamily="18" charset="2"/>
              </a:rPr>
            </a:br>
            <a:r>
              <a:rPr lang="fa-IR" sz="2400" b="1" dirty="0" smtClean="0">
                <a:latin typeface="Caslon Antique" pitchFamily="2" charset="0"/>
                <a:cs typeface="Zar" pitchFamily="2" charset="-78"/>
                <a:sym typeface="Wingdings 3" pitchFamily="18" charset="2"/>
              </a:rPr>
              <a:t>  </a:t>
            </a:r>
            <a:r>
              <a:rPr lang="en-US" sz="2400" b="1" dirty="0" smtClean="0">
                <a:latin typeface="Caslon Antique" pitchFamily="2" charset="0"/>
                <a:cs typeface="Zar" pitchFamily="2" charset="-78"/>
                <a:sym typeface="Wingdings" pitchFamily="2" charset="2"/>
              </a:rPr>
              <a:t></a:t>
            </a:r>
            <a:r>
              <a:rPr lang="fa-IR" sz="2400" b="1" dirty="0" smtClean="0">
                <a:latin typeface="Caslon Antique" pitchFamily="2" charset="0"/>
                <a:cs typeface="Zar" pitchFamily="2" charset="-78"/>
                <a:sym typeface="Wingdings" pitchFamily="2" charset="2"/>
              </a:rPr>
              <a:t>  </a:t>
            </a:r>
            <a:r>
              <a:rPr lang="fa-IR" sz="2400" b="1" dirty="0" smtClean="0">
                <a:latin typeface="Caslon Antique" pitchFamily="2" charset="0"/>
                <a:cs typeface="Zar" pitchFamily="2" charset="-78"/>
                <a:sym typeface="Wingdings 3" pitchFamily="18" charset="2"/>
              </a:rPr>
              <a:t> </a:t>
            </a:r>
            <a:r>
              <a:rPr lang="fa-IR" sz="2400" b="1" dirty="0" smtClean="0">
                <a:solidFill>
                  <a:srgbClr val="5F5F5F"/>
                </a:solidFill>
                <a:latin typeface="Caslon Antique" pitchFamily="2" charset="0"/>
                <a:cs typeface="Zar" pitchFamily="2" charset="-78"/>
                <a:sym typeface="Wingdings 3" pitchFamily="18" charset="2"/>
              </a:rPr>
              <a:t>فعالیت</a:t>
            </a:r>
            <a:r>
              <a:rPr lang="fa-IR" sz="2400" b="1" dirty="0" smtClean="0">
                <a:latin typeface="Caslon Antique" pitchFamily="2" charset="0"/>
                <a:cs typeface="Zar" pitchFamily="2" charset="-78"/>
                <a:sym typeface="Wingdings 3" pitchFamily="18" charset="2"/>
              </a:rPr>
              <a:t>                         </a:t>
            </a:r>
            <a:r>
              <a:rPr lang="en-US" sz="2400" b="1" dirty="0" smtClean="0">
                <a:latin typeface="Caslon Antique" pitchFamily="2" charset="0"/>
                <a:cs typeface="Zar" pitchFamily="2" charset="-78"/>
                <a:sym typeface="Wingdings 3" pitchFamily="18" charset="2"/>
              </a:rPr>
              <a:t></a:t>
            </a:r>
            <a:r>
              <a:rPr lang="fa-IR" sz="2400" b="1" dirty="0" smtClean="0">
                <a:latin typeface="Caslon Antique" pitchFamily="2" charset="0"/>
                <a:cs typeface="Zar" pitchFamily="2" charset="-78"/>
                <a:sym typeface="Wingdings 3" pitchFamily="18" charset="2"/>
              </a:rPr>
              <a:t>     فعالیت حیاتی (خوابیدن </a:t>
            </a:r>
            <a:r>
              <a:rPr lang="fa-IR" sz="2800" b="1" dirty="0" smtClean="0">
                <a:latin typeface="Caslon Antique" pitchFamily="2" charset="0"/>
                <a:cs typeface="Zar" pitchFamily="2" charset="-78"/>
                <a:sym typeface="Wingdings 3" pitchFamily="18" charset="2"/>
              </a:rPr>
              <a:t>)</a:t>
            </a:r>
            <a:endParaRPr lang="en-US" sz="2800" b="1"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fa-IR" sz="2000" dirty="0" smtClean="0"/>
              <a:t>احمدی ،مریم (1386)طبقه بندی های بین المللی اطلاعات سلامت </a:t>
            </a:r>
            <a:endParaRPr lang="en-US" sz="2000" dirty="0" smtClean="0"/>
          </a:p>
          <a:p>
            <a:pPr algn="r" rtl="1"/>
            <a:r>
              <a:rPr lang="fa-IR" sz="2000" dirty="0" smtClean="0"/>
              <a:t>جزوات آموزشی خانم دکتر جهانبخش</a:t>
            </a:r>
          </a:p>
          <a:p>
            <a:pPr algn="r" rtl="1"/>
            <a:r>
              <a:rPr lang="fa-IR" sz="2000" smtClean="0"/>
              <a:t>جزوات آموزشی خانم دکتر جدی –دانشگاه علوم پزشکی کاشان</a:t>
            </a:r>
            <a:endParaRPr lang="fa-IR" sz="2000" dirty="0" smtClean="0"/>
          </a:p>
          <a:p>
            <a:pPr algn="l">
              <a:buNone/>
            </a:pPr>
            <a:r>
              <a:rPr lang="en-US" sz="2000" dirty="0" smtClean="0">
                <a:hlinkClick r:id="rId2"/>
              </a:rPr>
              <a:t>www.hmit.ir</a:t>
            </a:r>
            <a:endParaRPr lang="en-US" sz="2000" dirty="0" smtClean="0"/>
          </a:p>
          <a:p>
            <a:pPr algn="l">
              <a:buNone/>
            </a:pPr>
            <a:r>
              <a:rPr lang="en-US" sz="2000" dirty="0" smtClean="0"/>
              <a:t>www.nom-nos.dk</a:t>
            </a:r>
            <a:endParaRPr lang="en-US" sz="2000" dirty="0"/>
          </a:p>
        </p:txBody>
      </p:sp>
      <p:sp>
        <p:nvSpPr>
          <p:cNvPr id="3" name="Title 2"/>
          <p:cNvSpPr>
            <a:spLocks noGrp="1"/>
          </p:cNvSpPr>
          <p:nvPr>
            <p:ph type="title"/>
          </p:nvPr>
        </p:nvSpPr>
        <p:spPr/>
        <p:txBody>
          <a:bodyPr/>
          <a:lstStyle/>
          <a:p>
            <a:pPr algn="r" rtl="1"/>
            <a:r>
              <a:rPr lang="fa-IR" dirty="0" smtClean="0"/>
              <a:t>منابع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428604"/>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5" name="TextBox 4"/>
          <p:cNvSpPr txBox="1"/>
          <p:nvPr/>
        </p:nvSpPr>
        <p:spPr>
          <a:xfrm>
            <a:off x="785786" y="500042"/>
            <a:ext cx="7858180" cy="5632311"/>
          </a:xfrm>
          <a:prstGeom prst="rect">
            <a:avLst/>
          </a:prstGeom>
          <a:noFill/>
        </p:spPr>
        <p:txBody>
          <a:bodyPr wrap="square" rtlCol="0">
            <a:spAutoFit/>
          </a:bodyPr>
          <a:lstStyle/>
          <a:p>
            <a:pPr algn="r" rtl="1">
              <a:lnSpc>
                <a:spcPct val="150000"/>
              </a:lnSpc>
            </a:pPr>
            <a:r>
              <a:rPr lang="fa-IR" sz="2400" dirty="0"/>
              <a:t>طبقه بندی بین المللی عوامل خارجی صدمات به عنوان ابزاری در </a:t>
            </a:r>
            <a:r>
              <a:rPr lang="fa-IR" sz="2400" b="1" dirty="0">
                <a:solidFill>
                  <a:schemeClr val="accent1">
                    <a:lumMod val="75000"/>
                  </a:schemeClr>
                </a:solidFill>
              </a:rPr>
              <a:t>مدیریت</a:t>
            </a:r>
            <a:r>
              <a:rPr lang="fa-IR" sz="2400" dirty="0">
                <a:solidFill>
                  <a:schemeClr val="accent1">
                    <a:lumMod val="75000"/>
                  </a:schemeClr>
                </a:solidFill>
              </a:rPr>
              <a:t> </a:t>
            </a:r>
            <a:r>
              <a:rPr lang="fa-IR" sz="2400" dirty="0"/>
              <a:t>اطلاعات عوامل خارجی صدمات استفاده می شود.</a:t>
            </a:r>
            <a:endParaRPr lang="en-US" sz="2400" dirty="0"/>
          </a:p>
          <a:p>
            <a:pPr algn="r" rtl="1">
              <a:lnSpc>
                <a:spcPct val="150000"/>
              </a:lnSpc>
            </a:pPr>
            <a:r>
              <a:rPr lang="fa-IR" sz="2400" dirty="0"/>
              <a:t>هدف از طراحی آن کمک به </a:t>
            </a:r>
            <a:r>
              <a:rPr lang="fa-IR" sz="2400" b="1" dirty="0">
                <a:solidFill>
                  <a:schemeClr val="accent1">
                    <a:lumMod val="75000"/>
                  </a:schemeClr>
                </a:solidFill>
              </a:rPr>
              <a:t>پیشگیری از صدمات </a:t>
            </a:r>
            <a:r>
              <a:rPr lang="fa-IR" sz="2400" dirty="0"/>
              <a:t>می باشداین طبقه بندی برای استفاده در مراکزی که با استفاده از اطلاعات ثبت شده در </a:t>
            </a:r>
            <a:r>
              <a:rPr lang="fa-IR" sz="2400" dirty="0" smtClean="0"/>
              <a:t>آنها </a:t>
            </a:r>
            <a:r>
              <a:rPr lang="fa-IR" sz="2400" dirty="0"/>
              <a:t>می توان گزارشات </a:t>
            </a:r>
            <a:r>
              <a:rPr lang="fa-IR" sz="2400" dirty="0" smtClean="0"/>
              <a:t>آماری </a:t>
            </a:r>
            <a:r>
              <a:rPr lang="fa-IR" sz="2400" dirty="0"/>
              <a:t>صدمات را تنظیم نمود ایجادشده </a:t>
            </a:r>
            <a:r>
              <a:rPr lang="fa-IR" sz="2400" dirty="0" smtClean="0"/>
              <a:t>است</a:t>
            </a:r>
            <a:r>
              <a:rPr lang="en-US" sz="2400" dirty="0" smtClean="0"/>
              <a:t>.</a:t>
            </a:r>
            <a:r>
              <a:rPr lang="fa-IR" sz="2400" dirty="0" smtClean="0"/>
              <a:t> </a:t>
            </a:r>
            <a:endParaRPr lang="en-US" sz="2400" dirty="0"/>
          </a:p>
          <a:p>
            <a:pPr algn="r" rtl="1">
              <a:lnSpc>
                <a:spcPct val="150000"/>
              </a:lnSpc>
            </a:pPr>
            <a:r>
              <a:rPr lang="fa-IR" sz="2400" dirty="0"/>
              <a:t>هچنین طبقه بندی </a:t>
            </a:r>
            <a:r>
              <a:rPr lang="en-US" sz="2400" dirty="0"/>
              <a:t>ICECI</a:t>
            </a:r>
            <a:r>
              <a:rPr lang="fa-IR" sz="2400" dirty="0"/>
              <a:t> در سازمانهاو ادارات </a:t>
            </a:r>
            <a:r>
              <a:rPr lang="fa-IR" sz="2400" dirty="0" smtClean="0"/>
              <a:t>ترافیک، </a:t>
            </a:r>
            <a:r>
              <a:rPr lang="fa-IR" sz="2400" dirty="0"/>
              <a:t>کارو کنترل خشونت </a:t>
            </a:r>
            <a:r>
              <a:rPr lang="fa-IR" sz="2400" dirty="0" smtClean="0"/>
              <a:t>ونظایرآن </a:t>
            </a:r>
            <a:r>
              <a:rPr lang="fa-IR" sz="2400" dirty="0"/>
              <a:t>کاربرد </a:t>
            </a:r>
            <a:r>
              <a:rPr lang="fa-IR" sz="2400" dirty="0" smtClean="0"/>
              <a:t>دارد.برای </a:t>
            </a:r>
            <a:r>
              <a:rPr lang="fa-IR" sz="2400" dirty="0"/>
              <a:t>اهداف متعدد نظیر تشریح، اندازه گیری وکنترل حوادث وصدمات وبررسی شرایط وقوع صدمات استفاده می شود.</a:t>
            </a:r>
            <a:endParaRPr lang="en-US" sz="2400" dirty="0"/>
          </a:p>
          <a:p>
            <a:pPr algn="r" rtl="1">
              <a:lnSpc>
                <a:spcPct val="150000"/>
              </a:lnSpc>
            </a:pPr>
            <a:r>
              <a:rPr lang="fa-IR" sz="2400" dirty="0"/>
              <a:t> </a:t>
            </a:r>
            <a:endParaRPr lang="en-US" sz="2400" dirty="0"/>
          </a:p>
          <a:p>
            <a:pPr algn="r" rtl="1">
              <a:lnSpc>
                <a:spcPct val="150000"/>
              </a:lnSpc>
            </a:pP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2400" dirty="0" smtClean="0"/>
          </a:p>
          <a:p>
            <a:pPr>
              <a:lnSpc>
                <a:spcPct val="150000"/>
              </a:lnSpc>
            </a:pPr>
            <a:endParaRPr lang="fa-IR" sz="2400" dirty="0" smtClean="0"/>
          </a:p>
          <a:p>
            <a:pPr>
              <a:lnSpc>
                <a:spcPct val="150000"/>
              </a:lnSpc>
            </a:pPr>
            <a:endParaRPr lang="fa-IR" sz="2400" dirty="0" smtClean="0"/>
          </a:p>
          <a:p>
            <a:pPr>
              <a:lnSpc>
                <a:spcPct val="150000"/>
              </a:lnSpc>
            </a:pPr>
            <a:endParaRPr lang="fa-IR" sz="2400" dirty="0" smtClean="0"/>
          </a:p>
          <a:p>
            <a:pPr>
              <a:lnSpc>
                <a:spcPct val="150000"/>
              </a:lnSpc>
            </a:pPr>
            <a:endParaRPr lang="fa-IR" sz="2400" dirty="0" smtClean="0"/>
          </a:p>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3200" dirty="0" smtClean="0">
              <a:solidFill>
                <a:schemeClr val="tx1"/>
              </a:solidFill>
            </a:endParaRPr>
          </a:p>
          <a:p>
            <a:pPr>
              <a:lnSpc>
                <a:spcPct val="150000"/>
              </a:lnSpc>
            </a:pPr>
            <a:endParaRPr lang="fa-IR" sz="3200" dirty="0" smtClean="0">
              <a:solidFill>
                <a:schemeClr val="tx1"/>
              </a:solidFill>
            </a:endParaRPr>
          </a:p>
          <a:p>
            <a:pPr>
              <a:lnSpc>
                <a:spcPct val="150000"/>
              </a:lnSpc>
            </a:pPr>
            <a:endParaRPr lang="fa-IR" sz="2400" dirty="0" smtClean="0"/>
          </a:p>
        </p:txBody>
      </p:sp>
      <p:sp>
        <p:nvSpPr>
          <p:cNvPr id="4" name="Rectangle 3"/>
          <p:cNvSpPr/>
          <p:nvPr/>
        </p:nvSpPr>
        <p:spPr>
          <a:xfrm>
            <a:off x="714348" y="1000108"/>
            <a:ext cx="7286676" cy="1754326"/>
          </a:xfrm>
          <a:prstGeom prst="rect">
            <a:avLst/>
          </a:prstGeom>
        </p:spPr>
        <p:txBody>
          <a:bodyPr wrap="square">
            <a:spAutoFit/>
          </a:bodyPr>
          <a:lstStyle/>
          <a:p>
            <a:pPr algn="r">
              <a:lnSpc>
                <a:spcPct val="150000"/>
              </a:lnSpc>
            </a:pPr>
            <a:r>
              <a:rPr lang="fa-IR" sz="2400" dirty="0" smtClean="0"/>
              <a:t>به طورکلی در مراکز مختلف شامل مراکز اورژانس ، بیمارستانها ودر مطالعات تخصصی  سیستم های ثبت مرگ و میر می تواند مورد استفاده </a:t>
            </a:r>
            <a:r>
              <a:rPr lang="en-US" sz="2400" dirty="0" smtClean="0"/>
              <a:t>.</a:t>
            </a:r>
            <a:r>
              <a:rPr lang="fa-IR" sz="2400" dirty="0" smtClean="0"/>
              <a:t>قرارگیرد</a:t>
            </a:r>
            <a:endParaRPr lang="en-US" sz="2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34817" name="Rectangle 1"/>
          <p:cNvSpPr>
            <a:spLocks noChangeArrowheads="1"/>
          </p:cNvSpPr>
          <p:nvPr/>
        </p:nvSpPr>
        <p:spPr bwMode="auto">
          <a:xfrm>
            <a:off x="571472" y="785794"/>
            <a:ext cx="778671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50000"/>
              </a:lnSpc>
              <a:spcBef>
                <a:spcPct val="0"/>
              </a:spcBef>
              <a:spcAft>
                <a:spcPct val="0"/>
              </a:spcAft>
              <a:buClrTx/>
              <a:buSzTx/>
              <a:buFontTx/>
              <a:buNone/>
              <a:tabLst/>
            </a:pPr>
            <a:r>
              <a:rPr kumimoji="0" lang="en-US" sz="24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ICECI</a:t>
            </a:r>
            <a:r>
              <a:rPr kumimoji="0" lang="fa-IR" sz="24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rPr>
              <a:t>،مجموعه کد چند محوری</a:t>
            </a:r>
            <a:endParaRPr kumimoji="0" lang="en-US" sz="2400" b="1" i="0" u="none" strike="noStrike" cap="none" normalizeH="0" baseline="0" dirty="0" smtClean="0">
              <a:ln>
                <a:noFill/>
              </a:ln>
              <a:solidFill>
                <a:schemeClr val="accent1">
                  <a:lumMod val="75000"/>
                </a:schemeClr>
              </a:solidFill>
              <a:effectLst/>
              <a:latin typeface="Calibri" pitchFamily="34" charset="0"/>
              <a:ea typeface="Calibri" pitchFamily="34" charset="0"/>
              <a:cs typeface="Arial" pitchFamily="34" charset="0"/>
            </a:endParaRPr>
          </a:p>
          <a:p>
            <a:pPr marL="0" marR="0" lvl="0" indent="0" algn="r" defTabSz="914400" rtl="1" eaLnBrk="1" fontAlgn="base" latinLnBrk="0" hangingPunct="1">
              <a:lnSpc>
                <a:spcPct val="15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ICECI</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مجموعه کد چند محوری است که برای گرداوری اطلاعات جز</a:t>
            </a:r>
            <a:r>
              <a:rPr lang="fa-IR" sz="2400" dirty="0" smtClean="0">
                <a:latin typeface="Calibri" pitchFamily="34" charset="0"/>
                <a:ea typeface="Calibri" pitchFamily="34" charset="0"/>
                <a:cs typeface="Arial" pitchFamily="34" charset="0"/>
              </a:rPr>
              <a:t>ئ</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ی در مورد عامل خارجی که باعث یک رخداد می شود کاربرد دارد</a:t>
            </a:r>
            <a:r>
              <a:rPr kumimoji="0" lang="en-US"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lvl="0" algn="r" rtl="1" eaLnBrk="0" fontAlgn="base" hangingPunct="0">
              <a:lnSpc>
                <a:spcPct val="150000"/>
              </a:lnSpc>
              <a:spcBef>
                <a:spcPct val="0"/>
              </a:spcBef>
              <a:spcAft>
                <a:spcPct val="0"/>
              </a:spcAft>
            </a:pP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 طبقه بندی چند محوری طبقات براساس محورهای متفاوت تشکیل می شود.این طبقه بندی ازتک محوری</a:t>
            </a:r>
            <a:r>
              <a:rPr kumimoji="0" lang="fa-IR" sz="2400"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fa-IR" sz="240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بهتراست و اشکالات آن راپوشش می دهد ولیکن برای آنکه کارکردن با آن راحتتر شود پشتیبانی نرم افزاری احتیاج دارد.</a:t>
            </a:r>
            <a:endParaRPr kumimoji="0" lang="fa-IR" sz="24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17"/>
                                        </p:tgtEl>
                                        <p:attrNameLst>
                                          <p:attrName>style.visibility</p:attrName>
                                        </p:attrNameLst>
                                      </p:cBhvr>
                                      <p:to>
                                        <p:strVal val="visible"/>
                                      </p:to>
                                    </p:set>
                                    <p:animEffect transition="in" filter="box(in)">
                                      <p:cBhvr>
                                        <p:cTn id="7" dur="500"/>
                                        <p:tgtEl>
                                          <p:spTgt spid="34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0100" y="714356"/>
            <a:ext cx="7500990" cy="4524315"/>
          </a:xfrm>
          <a:prstGeom prst="rect">
            <a:avLst/>
          </a:prstGeom>
        </p:spPr>
        <p:txBody>
          <a:bodyPr wrap="square">
            <a:spAutoFit/>
          </a:bodyPr>
          <a:lstStyle/>
          <a:p>
            <a:pPr lvl="0" algn="r" rtl="1">
              <a:lnSpc>
                <a:spcPct val="200000"/>
              </a:lnSpc>
            </a:pPr>
            <a:r>
              <a:rPr lang="fa-IR" sz="2400" b="1" dirty="0" smtClean="0">
                <a:solidFill>
                  <a:schemeClr val="accent1">
                    <a:lumMod val="75000"/>
                  </a:schemeClr>
                </a:solidFill>
                <a:latin typeface="Calibri" pitchFamily="34" charset="0"/>
                <a:ea typeface="Calibri" pitchFamily="34" charset="0"/>
                <a:cs typeface="Arial" pitchFamily="34" charset="0"/>
              </a:rPr>
              <a:t>شرایط پیدایش و تاریخچه </a:t>
            </a:r>
            <a:r>
              <a:rPr lang="en-US" sz="2400" b="1" dirty="0" smtClean="0">
                <a:solidFill>
                  <a:schemeClr val="accent1">
                    <a:lumMod val="75000"/>
                  </a:schemeClr>
                </a:solidFill>
                <a:latin typeface="Calibri" pitchFamily="34" charset="0"/>
                <a:ea typeface="Calibri" pitchFamily="34" charset="0"/>
                <a:cs typeface="Arial" pitchFamily="34" charset="0"/>
              </a:rPr>
              <a:t>ICECI</a:t>
            </a:r>
            <a:endParaRPr lang="fa-IR" sz="2400" b="1" dirty="0" smtClean="0">
              <a:solidFill>
                <a:schemeClr val="accent1">
                  <a:lumMod val="75000"/>
                </a:schemeClr>
              </a:solidFill>
              <a:latin typeface="Calibri" pitchFamily="34" charset="0"/>
              <a:ea typeface="Calibri" pitchFamily="34" charset="0"/>
              <a:cs typeface="Arial" pitchFamily="34" charset="0"/>
            </a:endParaRPr>
          </a:p>
          <a:p>
            <a:pPr algn="r" rtl="1">
              <a:lnSpc>
                <a:spcPct val="200000"/>
              </a:lnSpc>
            </a:pPr>
            <a:r>
              <a:rPr lang="fa-IR" sz="2400" dirty="0" smtClean="0"/>
              <a:t>طبقه بندی صدمات  (مانند : شکستگی ،سوختگی)  و  علل خارجی صدمات  (مانند: افتادن ،تصادف با وسایل نقلیه )  در ششمین  تجدید نظر  طبقه بندی  بین المللی  بیماریها متمایز شد. طبقه بندی علت خارجی در  </a:t>
            </a:r>
            <a:r>
              <a:rPr lang="en-US" sz="2400" b="1" dirty="0" smtClean="0">
                <a:latin typeface="Caslon Antique" pitchFamily="2" charset="0"/>
              </a:rPr>
              <a:t>ICD</a:t>
            </a:r>
            <a:r>
              <a:rPr lang="fa-IR" sz="2400" dirty="0" smtClean="0"/>
              <a:t>  از آن پس در سطح گسترده استفاده شد سپس در  ویرایش </a:t>
            </a:r>
            <a:r>
              <a:rPr lang="en-US" sz="2400" b="1" u="sng" dirty="0" smtClean="0">
                <a:latin typeface="Caslon Antique" pitchFamily="2" charset="0"/>
              </a:rPr>
              <a:t>ICD-7</a:t>
            </a:r>
            <a:r>
              <a:rPr lang="fa-IR" sz="2400" dirty="0" smtClean="0"/>
              <a:t> تا </a:t>
            </a:r>
            <a:r>
              <a:rPr lang="en-US" sz="2400" b="1" u="sng" dirty="0" smtClean="0">
                <a:latin typeface="Caslon Antique" pitchFamily="2" charset="0"/>
              </a:rPr>
              <a:t>ICD-10</a:t>
            </a:r>
            <a:r>
              <a:rPr lang="fa-IR" sz="2400" dirty="0" smtClean="0"/>
              <a:t> این قسمت هم گسترش یافت  اما بیشتر ساختارش بدون تغییر ماند.</a:t>
            </a:r>
            <a:endParaRPr lang="en-US" sz="2400"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p>
          <a:p>
            <a:pPr>
              <a:lnSpc>
                <a:spcPct val="150000"/>
              </a:lnSpc>
            </a:pPr>
            <a:endParaRPr lang="fa-IR" sz="3200" dirty="0" smtClean="0">
              <a:solidFill>
                <a:schemeClr val="tx1"/>
              </a:solidFill>
            </a:endParaRPr>
          </a:p>
          <a:p>
            <a:pPr>
              <a:lnSpc>
                <a:spcPct val="150000"/>
              </a:lnSpc>
            </a:pPr>
            <a:endParaRPr lang="fa-IR" sz="2400" dirty="0" smtClean="0"/>
          </a:p>
        </p:txBody>
      </p:sp>
      <p:sp>
        <p:nvSpPr>
          <p:cNvPr id="32769" name="Rectangle 1"/>
          <p:cNvSpPr>
            <a:spLocks noChangeArrowheads="1"/>
          </p:cNvSpPr>
          <p:nvPr/>
        </p:nvSpPr>
        <p:spPr bwMode="auto">
          <a:xfrm>
            <a:off x="1000100" y="785794"/>
            <a:ext cx="7358114"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50000"/>
              </a:lnSpc>
              <a:spcBef>
                <a:spcPct val="0"/>
              </a:spcBef>
              <a:spcAft>
                <a:spcPct val="0"/>
              </a:spcAft>
              <a:buClrTx/>
              <a:buSzTx/>
              <a:buFontTx/>
              <a:buNone/>
              <a:tabLst/>
            </a:pP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ازآنجا که دامنه، وسعت واختصاصی بودن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ICD </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در طبقه بندی صدمات دچارنقص وکمبودبودوشکافهای وسیع اطلاعاتی  خصوصا در زمینه صدمات ورزشی و ش</a:t>
            </a:r>
            <a:r>
              <a:rPr lang="fa-IR" sz="2400" dirty="0" smtClean="0">
                <a:latin typeface="Calibri" pitchFamily="34" charset="0"/>
                <a:ea typeface="Calibri" pitchFamily="34" charset="0"/>
                <a:cs typeface="Arial" pitchFamily="34" charset="0"/>
              </a:rPr>
              <a:t>غل</a:t>
            </a:r>
            <a:r>
              <a:rPr kumimoji="0" lang="fa-IR"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ی و بیمارستانی یا صدمات نادر مثل حمله کوسه مشکل ساز بود. لذا ضرورت  وجود یک سیستم که جنبه های مختلف صدمات رادر قالب متغیرهای مستقل به صورت جداگانه و به طور واضح وروشن طبقه بندی کند احساس شد.</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5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28662" y="357166"/>
            <a:ext cx="7686684" cy="5638824"/>
          </a:xfrm>
        </p:spPr>
        <p:txBody>
          <a:bodyPr>
            <a:noAutofit/>
          </a:bodyPr>
          <a:lstStyle/>
          <a:p>
            <a:pPr>
              <a:lnSpc>
                <a:spcPct val="150000"/>
              </a:lnSpc>
            </a:pPr>
            <a:endParaRPr lang="fa-IR" sz="2400" dirty="0" smtClean="0">
              <a:solidFill>
                <a:schemeClr val="tx1"/>
              </a:solidFill>
            </a:endParaRPr>
          </a:p>
          <a:p>
            <a:pPr rtl="1"/>
            <a:r>
              <a:rPr lang="fa-IR" sz="3200" dirty="0" smtClean="0">
                <a:solidFill>
                  <a:schemeClr val="tx1"/>
                </a:solidFill>
              </a:rPr>
              <a:t> </a:t>
            </a:r>
            <a:endParaRPr lang="en-US" sz="3200" dirty="0" smtClean="0">
              <a:solidFill>
                <a:schemeClr val="tx1"/>
              </a:solidFill>
            </a:endParaRPr>
          </a:p>
          <a:p>
            <a:pPr rtl="1">
              <a:lnSpc>
                <a:spcPct val="150000"/>
              </a:lnSpc>
            </a:pPr>
            <a:r>
              <a:rPr lang="fa-IR" sz="2800" dirty="0" smtClean="0">
                <a:solidFill>
                  <a:schemeClr val="tx1"/>
                </a:solidFill>
              </a:rPr>
              <a:t>طی دهه های 80و90 دربخشهای مختلف دنیا اقداماتی دراین خصوص صورت گرفت که می توان به چند نمونه ازآنها اشاره کرد.</a:t>
            </a:r>
          </a:p>
          <a:p>
            <a:pPr rtl="1">
              <a:lnSpc>
                <a:spcPct val="150000"/>
              </a:lnSpc>
            </a:pPr>
            <a:endParaRPr lang="fa-IR" sz="2800" dirty="0" smtClean="0">
              <a:solidFill>
                <a:schemeClr val="tx1"/>
              </a:solidFill>
            </a:endParaRPr>
          </a:p>
          <a:p>
            <a:pPr rtl="1">
              <a:lnSpc>
                <a:spcPct val="150000"/>
              </a:lnSpc>
            </a:pPr>
            <a:endParaRPr lang="fa-IR" sz="2800" dirty="0" smtClean="0">
              <a:solidFill>
                <a:schemeClr val="tx1"/>
              </a:solidFill>
            </a:endParaRPr>
          </a:p>
          <a:p>
            <a:pPr rtl="1">
              <a:lnSpc>
                <a:spcPct val="150000"/>
              </a:lnSpc>
            </a:pPr>
            <a:endParaRPr lang="fa-IR" sz="2800" dirty="0" smtClean="0">
              <a:solidFill>
                <a:schemeClr val="tx1"/>
              </a:solidFill>
            </a:endParaRPr>
          </a:p>
          <a:p>
            <a:pPr rtl="1">
              <a:lnSpc>
                <a:spcPct val="150000"/>
              </a:lnSpc>
            </a:pPr>
            <a:endParaRPr lang="en-US" sz="2800" dirty="0" smtClean="0">
              <a:solidFill>
                <a:schemeClr val="tx1"/>
              </a:solidFill>
            </a:endParaRPr>
          </a:p>
          <a:p>
            <a:pPr>
              <a:lnSpc>
                <a:spcPct val="150000"/>
              </a:lnSpc>
            </a:pPr>
            <a:endParaRPr lang="fa-IR" sz="2400" dirty="0" smtClean="0">
              <a:solidFill>
                <a:schemeClr val="tx1"/>
              </a:solidFill>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6&quot;/&gt;&lt;/object&gt;&lt;object type=&quot;3&quot; unique_id=&quot;10005&quot;&gt;&lt;property id=&quot;20148&quot; value=&quot;5&quot;/&gt;&lt;property id=&quot;20300&quot; value=&quot;Slide 2&quot;/&gt;&lt;property id=&quot;20307&quot; value=&quot;311&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76&quot;/&gt;&lt;/object&gt;&lt;object type=&quot;3&quot; unique_id=&quot;10008&quot;&gt;&lt;property id=&quot;20148&quot; value=&quot;5&quot;/&gt;&lt;property id=&quot;20300&quot; value=&quot;Slide 5&quot;/&gt;&lt;property id=&quot;20307&quot; value=&quot;260&quot;/&gt;&lt;/object&gt;&lt;object type=&quot;3&quot; unique_id=&quot;10009&quot;&gt;&lt;property id=&quot;20148&quot; value=&quot;5&quot;/&gt;&lt;property id=&quot;20300&quot; value=&quot;Slide 6&quot;/&gt;&lt;property id=&quot;20307&quot; value=&quot;261&quot;/&gt;&lt;/object&gt;&lt;object type=&quot;3&quot; unique_id=&quot;10010&quot;&gt;&lt;property id=&quot;20148&quot; value=&quot;5&quot;/&gt;&lt;property id=&quot;20300&quot; value=&quot;Slide 7&quot;/&gt;&lt;property id=&quot;20307&quot; value=&quot;284&quot;/&gt;&lt;/object&gt;&lt;object type=&quot;3&quot; unique_id=&quot;10011&quot;&gt;&lt;property id=&quot;20148&quot; value=&quot;5&quot;/&gt;&lt;property id=&quot;20300&quot; value=&quot;Slide 8&quot;/&gt;&lt;property id=&quot;20307&quot; value=&quot;262&quot;/&gt;&lt;/object&gt;&lt;object type=&quot;3&quot; unique_id=&quot;10012&quot;&gt;&lt;property id=&quot;20148&quot; value=&quot;5&quot;/&gt;&lt;property id=&quot;20300&quot; value=&quot;Slide 9&quot;/&gt;&lt;property id=&quot;20307&quot; value=&quot;263&quot;/&gt;&lt;/object&gt;&lt;object type=&quot;3&quot; unique_id=&quot;10013&quot;&gt;&lt;property id=&quot;20148&quot; value=&quot;5&quot;/&gt;&lt;property id=&quot;20300&quot; value=&quot;Slide 10&quot;/&gt;&lt;property id=&quot;20307&quot; value=&quot;264&quot;/&gt;&lt;/object&gt;&lt;object type=&quot;3&quot; unique_id=&quot;10014&quot;&gt;&lt;property id=&quot;20148&quot; value=&quot;5&quot;/&gt;&lt;property id=&quot;20300&quot; value=&quot;Slide 11&quot;/&gt;&lt;property id=&quot;20307&quot; value=&quot;265&quot;/&gt;&lt;/object&gt;&lt;object type=&quot;3&quot; unique_id=&quot;10015&quot;&gt;&lt;property id=&quot;20148&quot; value=&quot;5&quot;/&gt;&lt;property id=&quot;20300&quot; value=&quot;Slide 12&quot;/&gt;&lt;property id=&quot;20307&quot; value=&quot;266&quot;/&gt;&lt;/object&gt;&lt;object type=&quot;3&quot; unique_id=&quot;10016&quot;&gt;&lt;property id=&quot;20148&quot; value=&quot;5&quot;/&gt;&lt;property id=&quot;20300&quot; value=&quot;Slide 13&quot;/&gt;&lt;property id=&quot;20307&quot; value=&quot;267&quot;/&gt;&lt;/object&gt;&lt;object type=&quot;3&quot; unique_id=&quot;10017&quot;&gt;&lt;property id=&quot;20148&quot; value=&quot;5&quot;/&gt;&lt;property id=&quot;20300&quot; value=&quot;Slide 14&quot;/&gt;&lt;property id=&quot;20307&quot; value=&quot;277&quot;/&gt;&lt;/object&gt;&lt;object type=&quot;3&quot; unique_id=&quot;10018&quot;&gt;&lt;property id=&quot;20148&quot; value=&quot;5&quot;/&gt;&lt;property id=&quot;20300&quot; value=&quot;Slide 15&quot;/&gt;&lt;property id=&quot;20307&quot; value=&quot;268&quot;/&gt;&lt;/object&gt;&lt;object type=&quot;3&quot; unique_id=&quot;10019&quot;&gt;&lt;property id=&quot;20148&quot; value=&quot;5&quot;/&gt;&lt;property id=&quot;20300&quot; value=&quot;Slide 16&quot;/&gt;&lt;property id=&quot;20307&quot; value=&quot;269&quot;/&gt;&lt;/object&gt;&lt;object type=&quot;3&quot; unique_id=&quot;10020&quot;&gt;&lt;property id=&quot;20148&quot; value=&quot;5&quot;/&gt;&lt;property id=&quot;20300&quot; value=&quot;Slide 17&quot;/&gt;&lt;property id=&quot;20307&quot; value=&quot;270&quot;/&gt;&lt;/object&gt;&lt;object type=&quot;3&quot; unique_id=&quot;10021&quot;&gt;&lt;property id=&quot;20148&quot; value=&quot;5&quot;/&gt;&lt;property id=&quot;20300&quot; value=&quot;Slide 18&quot;/&gt;&lt;property id=&quot;20307&quot; value=&quot;286&quot;/&gt;&lt;/object&gt;&lt;object type=&quot;3&quot; unique_id=&quot;10022&quot;&gt;&lt;property id=&quot;20148&quot; value=&quot;5&quot;/&gt;&lt;property id=&quot;20300&quot; value=&quot;Slide 19&quot;/&gt;&lt;property id=&quot;20307&quot; value=&quot;287&quot;/&gt;&lt;/object&gt;&lt;object type=&quot;3&quot; unique_id=&quot;10023&quot;&gt;&lt;property id=&quot;20148&quot; value=&quot;5&quot;/&gt;&lt;property id=&quot;20300&quot; value=&quot;Slide 20&quot;/&gt;&lt;property id=&quot;20307&quot; value=&quot;271&quot;/&gt;&lt;/object&gt;&lt;object type=&quot;3&quot; unique_id=&quot;10024&quot;&gt;&lt;property id=&quot;20148&quot; value=&quot;5&quot;/&gt;&lt;property id=&quot;20300&quot; value=&quot;Slide 21&quot;/&gt;&lt;property id=&quot;20307&quot; value=&quot;288&quot;/&gt;&lt;/object&gt;&lt;object type=&quot;3&quot; unique_id=&quot;10025&quot;&gt;&lt;property id=&quot;20148&quot; value=&quot;5&quot;/&gt;&lt;property id=&quot;20300&quot; value=&quot;Slide 22&quot;/&gt;&lt;property id=&quot;20307&quot; value=&quot;272&quot;/&gt;&lt;/object&gt;&lt;object type=&quot;3&quot; unique_id=&quot;10026&quot;&gt;&lt;property id=&quot;20148&quot; value=&quot;5&quot;/&gt;&lt;property id=&quot;20300&quot; value=&quot;Slide 23&quot;/&gt;&lt;property id=&quot;20307&quot; value=&quot;273&quot;/&gt;&lt;/object&gt;&lt;object type=&quot;3&quot; unique_id=&quot;10027&quot;&gt;&lt;property id=&quot;20148&quot; value=&quot;5&quot;/&gt;&lt;property id=&quot;20300&quot; value=&quot;Slide 24&quot;/&gt;&lt;property id=&quot;20307&quot; value=&quot;289&quot;/&gt;&lt;/object&gt;&lt;object type=&quot;3&quot; unique_id=&quot;10028&quot;&gt;&lt;property id=&quot;20148&quot; value=&quot;5&quot;/&gt;&lt;property id=&quot;20300&quot; value=&quot;Slide 25&quot;/&gt;&lt;property id=&quot;20307&quot; value=&quot;274&quot;/&gt;&lt;/object&gt;&lt;object type=&quot;3&quot; unique_id=&quot;10029&quot;&gt;&lt;property id=&quot;20148&quot; value=&quot;5&quot;/&gt;&lt;property id=&quot;20300&quot; value=&quot;Slide 26&quot;/&gt;&lt;property id=&quot;20307&quot; value=&quot;275&quot;/&gt;&lt;/object&gt;&lt;object type=&quot;3&quot; unique_id=&quot;10030&quot;&gt;&lt;property id=&quot;20148&quot; value=&quot;5&quot;/&gt;&lt;property id=&quot;20300&quot; value=&quot;Slide 27&quot;/&gt;&lt;property id=&quot;20307&quot; value=&quot;279&quot;/&gt;&lt;/object&gt;&lt;object type=&quot;3&quot; unique_id=&quot;10031&quot;&gt;&lt;property id=&quot;20148&quot; value=&quot;5&quot;/&gt;&lt;property id=&quot;20300&quot; value=&quot;Slide 28&quot;/&gt;&lt;property id=&quot;20307&quot; value=&quot;280&quot;/&gt;&lt;/object&gt;&lt;object type=&quot;3&quot; unique_id=&quot;10032&quot;&gt;&lt;property id=&quot;20148&quot; value=&quot;5&quot;/&gt;&lt;property id=&quot;20300&quot; value=&quot;Slide 29&quot;/&gt;&lt;property id=&quot;20307&quot; value=&quot;281&quot;/&gt;&lt;/object&gt;&lt;object type=&quot;3&quot; unique_id=&quot;10033&quot;&gt;&lt;property id=&quot;20148&quot; value=&quot;5&quot;/&gt;&lt;property id=&quot;20300&quot; value=&quot;Slide 30&quot;/&gt;&lt;property id=&quot;20307&quot; value=&quot;282&quot;/&gt;&lt;/object&gt;&lt;object type=&quot;3&quot; unique_id=&quot;10034&quot;&gt;&lt;property id=&quot;20148&quot; value=&quot;5&quot;/&gt;&lt;property id=&quot;20300&quot; value=&quot;Slide 31&quot;/&gt;&lt;property id=&quot;20307&quot; value=&quot;283&quot;/&gt;&lt;/object&gt;&lt;object type=&quot;3&quot; unique_id=&quot;10035&quot;&gt;&lt;property id=&quot;20148&quot; value=&quot;5&quot;/&gt;&lt;property id=&quot;20300&quot; value=&quot;Slide 32&quot;/&gt;&lt;property id=&quot;20307&quot; value=&quot;290&quot;/&gt;&lt;/object&gt;&lt;object type=&quot;3&quot; unique_id=&quot;10036&quot;&gt;&lt;property id=&quot;20148&quot; value=&quot;5&quot;/&gt;&lt;property id=&quot;20300&quot; value=&quot;Slide 33&quot;/&gt;&lt;property id=&quot;20307&quot; value=&quot;292&quot;/&gt;&lt;/object&gt;&lt;object type=&quot;3&quot; unique_id=&quot;10037&quot;&gt;&lt;property id=&quot;20148&quot; value=&quot;5&quot;/&gt;&lt;property id=&quot;20300&quot; value=&quot;Slide 34&quot;/&gt;&lt;property id=&quot;20307&quot; value=&quot;301&quot;/&gt;&lt;/object&gt;&lt;object type=&quot;3&quot; unique_id=&quot;10038&quot;&gt;&lt;property id=&quot;20148&quot; value=&quot;5&quot;/&gt;&lt;property id=&quot;20300&quot; value=&quot;Slide 35&quot;/&gt;&lt;property id=&quot;20307&quot; value=&quot;299&quot;/&gt;&lt;/object&gt;&lt;object type=&quot;3&quot; unique_id=&quot;10039&quot;&gt;&lt;property id=&quot;20148&quot; value=&quot;5&quot;/&gt;&lt;property id=&quot;20300&quot; value=&quot;Slide 36&quot;/&gt;&lt;property id=&quot;20307&quot; value=&quot;300&quot;/&gt;&lt;/object&gt;&lt;object type=&quot;3&quot; unique_id=&quot;10040&quot;&gt;&lt;property id=&quot;20148&quot; value=&quot;5&quot;/&gt;&lt;property id=&quot;20300&quot; value=&quot;Slide 37&quot;/&gt;&lt;property id=&quot;20307&quot; value=&quot;293&quot;/&gt;&lt;/object&gt;&lt;object type=&quot;3&quot; unique_id=&quot;10041&quot;&gt;&lt;property id=&quot;20148&quot; value=&quot;5&quot;/&gt;&lt;property id=&quot;20300&quot; value=&quot;Slide 38&quot;/&gt;&lt;property id=&quot;20307&quot; value=&quot;302&quot;/&gt;&lt;/object&gt;&lt;object type=&quot;3&quot; unique_id=&quot;10042&quot;&gt;&lt;property id=&quot;20148&quot; value=&quot;5&quot;/&gt;&lt;property id=&quot;20300&quot; value=&quot;Slide 39&quot;/&gt;&lt;property id=&quot;20307&quot; value=&quot;305&quot;/&gt;&lt;/object&gt;&lt;object type=&quot;3&quot; unique_id=&quot;10043&quot;&gt;&lt;property id=&quot;20148&quot; value=&quot;5&quot;/&gt;&lt;property id=&quot;20300&quot; value=&quot;Slide 40&quot;/&gt;&lt;property id=&quot;20307&quot; value=&quot;306&quot;/&gt;&lt;/object&gt;&lt;object type=&quot;3&quot; unique_id=&quot;10044&quot;&gt;&lt;property id=&quot;20148&quot; value=&quot;5&quot;/&gt;&lt;property id=&quot;20300&quot; value=&quot;Slide 41&quot;/&gt;&lt;property id=&quot;20307&quot; value=&quot;295&quot;/&gt;&lt;/object&gt;&lt;object type=&quot;3&quot; unique_id=&quot;10045&quot;&gt;&lt;property id=&quot;20148&quot; value=&quot;5&quot;/&gt;&lt;property id=&quot;20300&quot; value=&quot;Slide 42&quot;/&gt;&lt;property id=&quot;20307&quot; value=&quot;308&quot;/&gt;&lt;/object&gt;&lt;object type=&quot;3&quot; unique_id=&quot;10046&quot;&gt;&lt;property id=&quot;20148&quot; value=&quot;5&quot;/&gt;&lt;property id=&quot;20300&quot; value=&quot;Slide 43&quot;/&gt;&lt;property id=&quot;20307&quot; value=&quot;309&quot;/&gt;&lt;/object&gt;&lt;object type=&quot;3&quot; unique_id=&quot;10047&quot;&gt;&lt;property id=&quot;20148&quot; value=&quot;5&quot;/&gt;&lt;property id=&quot;20300&quot; value=&quot;Slide 44&quot;/&gt;&lt;property id=&quot;20307&quot; value=&quot;307&quot;/&gt;&lt;/object&gt;&lt;object type=&quot;3&quot; unique_id=&quot;10048&quot;&gt;&lt;property id=&quot;20148&quot; value=&quot;5&quot;/&gt;&lt;property id=&quot;20300&quot; value=&quot;Slide 45&quot;/&gt;&lt;property id=&quot;20307&quot; value=&quot;296&quot;/&gt;&lt;/object&gt;&lt;object type=&quot;3&quot; unique_id=&quot;10049&quot;&gt;&lt;property id=&quot;20148&quot; value=&quot;5&quot;/&gt;&lt;property id=&quot;20300&quot; value=&quot;Slide 46&quot;/&gt;&lt;property id=&quot;20307&quot; value=&quot;297&quot;/&gt;&lt;/object&gt;&lt;object type=&quot;3&quot; unique_id=&quot;10050&quot;&gt;&lt;property id=&quot;20148&quot; value=&quot;5&quot;/&gt;&lt;property id=&quot;20300&quot; value=&quot;Slide 47&quot;/&gt;&lt;property id=&quot;20307&quot; value=&quot;298&quot;/&gt;&lt;/object&gt;&lt;object type=&quot;3&quot; unique_id=&quot;10051&quot;&gt;&lt;property id=&quot;20148&quot; value=&quot;5&quot;/&gt;&lt;property id=&quot;20300&quot; value=&quot;Slide 48&quot;/&gt;&lt;property id=&quot;20307&quot; value=&quot;304&quot;/&gt;&lt;/object&gt;&lt;object type=&quot;3&quot; unique_id=&quot;10052&quot;&gt;&lt;property id=&quot;20148&quot; value=&quot;5&quot;/&gt;&lt;property id=&quot;20300&quot; value=&quot;Slide 49 - &amp;quot;منابع &amp;quot;&quot;/&gt;&lt;property id=&quot;20307&quot; value=&quot;310&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1FB0FE0F822B74BB91445D23CF597B7" ma:contentTypeVersion="1" ma:contentTypeDescription="Create a new document." ma:contentTypeScope="" ma:versionID="f087fbe47139f3be3a2e45aa92bce02e">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35D202A-9B3C-498C-A020-CDD49C6FBE7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F40EAE3-E671-4A5A-8FD0-0B07F24357DF}">
  <ds:schemaRefs>
    <ds:schemaRef ds:uri="http://schemas.microsoft.com/office/2006/metadata/properties"/>
    <ds:schemaRef ds:uri="http://schemas.microsoft.com/sharepoint/v3"/>
  </ds:schemaRefs>
</ds:datastoreItem>
</file>

<file path=customXml/itemProps3.xml><?xml version="1.0" encoding="utf-8"?>
<ds:datastoreItem xmlns:ds="http://schemas.openxmlformats.org/officeDocument/2006/customXml" ds:itemID="{26AE4B63-D5B6-4C41-A0BC-2893114365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571</TotalTime>
  <Words>1197</Words>
  <Application>Microsoft Office PowerPoint</Application>
  <PresentationFormat>On-screen Show (4:3)</PresentationFormat>
  <Paragraphs>191</Paragraphs>
  <Slides>33</Slides>
  <Notes>25</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Concourse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منابع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dc:creator>
  <cp:lastModifiedBy>abas</cp:lastModifiedBy>
  <cp:revision>40</cp:revision>
  <dcterms:created xsi:type="dcterms:W3CDTF">2012-04-11T16:50:07Z</dcterms:created>
  <dcterms:modified xsi:type="dcterms:W3CDTF">2013-12-22T11:00:20Z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0x01010011FB0FE0F822B74BB91445D23CF597B7</vt:lpwstr>
  </property>
</Properties>
</file>