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  <p:sldId id="268" r:id="rId5"/>
    <p:sldId id="264" r:id="rId6"/>
    <p:sldId id="256" r:id="rId7"/>
    <p:sldId id="258" r:id="rId8"/>
    <p:sldId id="259" r:id="rId9"/>
    <p:sldId id="261" r:id="rId10"/>
    <p:sldId id="267" r:id="rId11"/>
    <p:sldId id="266" r:id="rId12"/>
    <p:sldId id="265" r:id="rId13"/>
    <p:sldId id="260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1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00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37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3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74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334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9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6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94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88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29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21638-A137-408C-9C6E-18D9B488D58A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3F82C-FCED-4FC3-9F19-C29C81DF0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5867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Constructii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4800" b="0" i="0" u="none" strike="noStrike" kern="1200" cap="none" spc="0" normalizeH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hidrotehnice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2</a:t>
            </a: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800" baseline="0" dirty="0">
              <a:solidFill>
                <a:srgbClr val="2F5897"/>
              </a:solidFill>
              <a:effectLst/>
              <a:latin typeface="Palatino Linotype"/>
            </a:endParaRP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Proiect</a:t>
            </a:r>
            <a:endParaRPr kumimoji="0" lang="en-US" sz="4800" b="0" i="0" u="none" strike="noStrike" kern="1200" cap="none" spc="0" normalizeH="0" noProof="0" dirty="0" smtClean="0">
              <a:ln>
                <a:noFill/>
              </a:ln>
              <a:solidFill>
                <a:srgbClr val="2F5897"/>
              </a:solidFill>
              <a:effectLst/>
              <a:uLnTx/>
              <a:uFillTx/>
              <a:latin typeface="Palatino Linotype"/>
            </a:endParaRP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800" baseline="0" dirty="0">
              <a:solidFill>
                <a:srgbClr val="2F5897"/>
              </a:solidFill>
              <a:effectLst/>
              <a:latin typeface="Palatino Linotype"/>
            </a:endParaRP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 smtClean="0">
                <a:solidFill>
                  <a:srgbClr val="2F5897"/>
                </a:solidFill>
                <a:effectLst/>
                <a:latin typeface="Palatino Linotype"/>
              </a:rPr>
              <a:t>Proiectare</a:t>
            </a:r>
            <a:r>
              <a:rPr lang="en-US" sz="4000" dirty="0" smtClean="0">
                <a:solidFill>
                  <a:srgbClr val="2F5897"/>
                </a:solidFill>
                <a:effectLst/>
                <a:latin typeface="Palatino Linotype"/>
              </a:rPr>
              <a:t> </a:t>
            </a:r>
            <a:r>
              <a:rPr lang="en-US" sz="4000" dirty="0" err="1" smtClean="0">
                <a:solidFill>
                  <a:srgbClr val="2F5897"/>
                </a:solidFill>
                <a:effectLst/>
                <a:latin typeface="Palatino Linotype"/>
              </a:rPr>
              <a:t>derivatie</a:t>
            </a:r>
            <a:r>
              <a:rPr lang="en-US" sz="4000" dirty="0" smtClean="0">
                <a:solidFill>
                  <a:srgbClr val="2F5897"/>
                </a:solidFill>
                <a:effectLst/>
                <a:latin typeface="Palatino Linotype"/>
              </a:rPr>
              <a:t> </a:t>
            </a:r>
            <a:r>
              <a:rPr lang="en-US" sz="4000" dirty="0" err="1" smtClean="0">
                <a:solidFill>
                  <a:srgbClr val="2F5897"/>
                </a:solidFill>
                <a:effectLst/>
                <a:latin typeface="Palatino Linotype"/>
              </a:rPr>
              <a:t>mixta</a:t>
            </a:r>
            <a:endParaRPr lang="en-US" sz="4000" dirty="0" smtClean="0">
              <a:solidFill>
                <a:srgbClr val="2F5897"/>
              </a:solidFill>
              <a:effectLst/>
              <a:latin typeface="Palatino Linotype"/>
            </a:endParaRP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rgbClr val="2F5897"/>
                </a:solidFill>
                <a:effectLst/>
                <a:latin typeface="Palatino Linotype"/>
              </a:rPr>
              <a:t>(</a:t>
            </a:r>
            <a:r>
              <a:rPr lang="en-US" sz="2800" dirty="0" err="1" smtClean="0">
                <a:solidFill>
                  <a:srgbClr val="2F5897"/>
                </a:solidFill>
                <a:effectLst/>
                <a:latin typeface="Palatino Linotype"/>
              </a:rPr>
              <a:t>captare</a:t>
            </a:r>
            <a:r>
              <a:rPr lang="en-US" sz="2800" dirty="0" smtClean="0">
                <a:solidFill>
                  <a:srgbClr val="2F5897"/>
                </a:solidFill>
                <a:effectLst/>
                <a:latin typeface="Palatino Linotype"/>
              </a:rPr>
              <a:t>, </a:t>
            </a:r>
            <a:r>
              <a:rPr lang="en-US" sz="2800" dirty="0" err="1" smtClean="0">
                <a:solidFill>
                  <a:srgbClr val="2F5897"/>
                </a:solidFill>
                <a:effectLst/>
                <a:latin typeface="Palatino Linotype"/>
              </a:rPr>
              <a:t>desnisipator</a:t>
            </a:r>
            <a:r>
              <a:rPr lang="en-US" sz="2800" dirty="0" smtClean="0">
                <a:solidFill>
                  <a:srgbClr val="2F5897"/>
                </a:solidFill>
                <a:effectLst/>
                <a:latin typeface="Palatino Linotype"/>
              </a:rPr>
              <a:t>, </a:t>
            </a:r>
            <a:r>
              <a:rPr lang="en-US" sz="2800" dirty="0" err="1" smtClean="0">
                <a:solidFill>
                  <a:srgbClr val="2F5897"/>
                </a:solidFill>
                <a:effectLst/>
                <a:latin typeface="Palatino Linotype"/>
              </a:rPr>
              <a:t>derivatie</a:t>
            </a:r>
            <a:r>
              <a:rPr lang="en-US" sz="2800" dirty="0" smtClean="0">
                <a:solidFill>
                  <a:srgbClr val="2F5897"/>
                </a:solidFill>
                <a:effectLst/>
                <a:latin typeface="Palatino Linotype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F5897"/>
              </a:solidFill>
              <a:effectLst/>
              <a:uLnTx/>
              <a:uFillTx/>
              <a:latin typeface="Palatino Linotype"/>
            </a:endParaRPr>
          </a:p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161274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I:\DCIM\100NIKON\DSCN21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:\DCIM\100NIKON\DSCN21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1242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152400"/>
            <a:ext cx="81534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ex (2)</a:t>
            </a:r>
          </a:p>
        </p:txBody>
      </p:sp>
    </p:spTree>
    <p:extLst>
      <p:ext uri="{BB962C8B-B14F-4D97-AF65-F5344CB8AC3E}">
        <p14:creationId xmlns:p14="http://schemas.microsoft.com/office/powerpoint/2010/main" val="216525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:\DCIM\Camera\IMG20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0"/>
          <a:stretch/>
        </p:blipFill>
        <p:spPr bwMode="auto">
          <a:xfrm>
            <a:off x="171450" y="914400"/>
            <a:ext cx="4114800" cy="28670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I:\DCIM\Camera\IMG20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5"/>
          <a:stretch/>
        </p:blipFill>
        <p:spPr bwMode="auto">
          <a:xfrm>
            <a:off x="4724400" y="3733800"/>
            <a:ext cx="4114800" cy="282605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52400" y="152400"/>
            <a:ext cx="81534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ex (3)</a:t>
            </a:r>
          </a:p>
        </p:txBody>
      </p:sp>
      <p:pic>
        <p:nvPicPr>
          <p:cNvPr id="8194" name="Picture 2" descr="C:\Users\Danut\AppData\Local\Temp\IMG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3873809"/>
            <a:ext cx="3556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2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" y="990600"/>
            <a:ext cx="8355174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81534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spalare</a:t>
            </a:r>
            <a:endParaRPr lang="en-US" sz="2000" dirty="0" smtClean="0">
              <a:solidFill>
                <a:srgbClr val="2F5897"/>
              </a:solidFill>
              <a:effectLst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230838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90600"/>
            <a:ext cx="6299200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81534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avantpila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inecata</a:t>
            </a:r>
            <a:endParaRPr lang="en-US" sz="2000" dirty="0" smtClean="0">
              <a:solidFill>
                <a:srgbClr val="2F5897"/>
              </a:solidFill>
              <a:effectLst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62574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91440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recomandari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de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proiectare</a:t>
            </a:r>
            <a:endParaRPr lang="en-US" sz="2000" dirty="0" smtClean="0">
              <a:solidFill>
                <a:srgbClr val="2F5897"/>
              </a:solidFill>
              <a:effectLst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22105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004" y="152400"/>
            <a:ext cx="4196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Tema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proiect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742890"/>
            <a:ext cx="807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Proiectarea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constructiilor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necesare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devierea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debit Q.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" y="1143000"/>
            <a:ext cx="7696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Lucrari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nivel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liber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baraj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incarcare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Conducta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legatura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sub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presiune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racord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Galerie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aductiune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cu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nivel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liber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incarcare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Conducta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descarcare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Scara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pesti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4114800"/>
            <a:ext cx="6210300" cy="239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9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004" y="152400"/>
            <a:ext cx="4196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Continut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proiect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" y="1252478"/>
            <a:ext cx="76962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Memoriu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Prezentare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amplasament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Prezentare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lucrari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proiectate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Breviar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hidraulice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dimensionare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aductiune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solicitari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armare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desenata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situatie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zonei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captare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1: 200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Sectiune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transversala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stavilar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disipator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energie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: 100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Sectiune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transversala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curenta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: 100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Sectiune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longitudinala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ax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stavilar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: 100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Sectiune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longitudinala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: 100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cofraj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armare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desnisipator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: 50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planuri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9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004" y="152400"/>
            <a:ext cx="4196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Bibliografie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1800" y="457200"/>
            <a:ext cx="3394396" cy="2281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060" y="3684360"/>
            <a:ext cx="1808809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861" y="3657600"/>
            <a:ext cx="1982274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266" y="3684360"/>
            <a:ext cx="2001170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104" y="3105090"/>
            <a:ext cx="6650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Prize </a:t>
            </a:r>
            <a:r>
              <a:rPr lang="en-US" sz="20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si</a:t>
            </a:r>
            <a:r>
              <a:rPr lang="en-US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0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derivatii</a:t>
            </a:r>
            <a:r>
              <a:rPr lang="en-US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 – prof. </a:t>
            </a:r>
            <a:r>
              <a:rPr lang="en-US" sz="20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Radu</a:t>
            </a:r>
            <a:r>
              <a:rPr lang="en-US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0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Sarghiuta</a:t>
            </a:r>
            <a:endParaRPr lang="en-US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004" y="6324600"/>
            <a:ext cx="6650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Si </a:t>
            </a:r>
            <a:r>
              <a:rPr lang="en-US" sz="20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altele</a:t>
            </a:r>
            <a:endParaRPr lang="en-US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41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3" r="45673" b="3159"/>
          <a:stretch/>
        </p:blipFill>
        <p:spPr bwMode="auto">
          <a:xfrm>
            <a:off x="1905000" y="861467"/>
            <a:ext cx="5032191" cy="3329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1" r="11023" b="31616"/>
          <a:stretch/>
        </p:blipFill>
        <p:spPr bwMode="auto">
          <a:xfrm>
            <a:off x="1157512" y="4191000"/>
            <a:ext cx="6527166" cy="198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004" y="152400"/>
            <a:ext cx="4196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Prezentare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lucrari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proiectat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72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60" t="5917" r="5724" b="9449"/>
          <a:stretch/>
        </p:blipFill>
        <p:spPr bwMode="auto">
          <a:xfrm>
            <a:off x="457200" y="914400"/>
            <a:ext cx="8229600" cy="521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7004" y="152400"/>
            <a:ext cx="4196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Plan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situatie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captare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4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3" y="1680927"/>
            <a:ext cx="9023350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004" y="152400"/>
            <a:ext cx="7051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Sectiune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transversala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stavilar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disipator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energie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8978900" cy="269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004" y="152400"/>
            <a:ext cx="7051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Profil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longitudinal –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priza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desnisipator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56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8153400" cy="533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1.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Prezentare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si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dimensionare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Palatino Linotype"/>
              </a:rPr>
              <a:t>priza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cu </a:t>
            </a:r>
            <a:r>
              <a:rPr lang="en-US" sz="2000" dirty="0" err="1" smtClean="0">
                <a:solidFill>
                  <a:srgbClr val="2F5897"/>
                </a:solidFill>
                <a:effectLst/>
                <a:latin typeface="Palatino Linotype"/>
              </a:rPr>
              <a:t>nivel</a:t>
            </a:r>
            <a:r>
              <a:rPr lang="en-US" sz="2000" dirty="0" smtClean="0">
                <a:solidFill>
                  <a:srgbClr val="2F5897"/>
                </a:solidFill>
                <a:effectLst/>
                <a:latin typeface="Palatino Linotype"/>
              </a:rPr>
              <a:t> liber – ex (1)</a:t>
            </a:r>
          </a:p>
        </p:txBody>
      </p:sp>
      <p:pic>
        <p:nvPicPr>
          <p:cNvPr id="5123" name="Picture 3" descr="I:\DCIM\101NIKON\DSCN24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8" b="29722"/>
          <a:stretch/>
        </p:blipFill>
        <p:spPr bwMode="auto">
          <a:xfrm>
            <a:off x="535305" y="855344"/>
            <a:ext cx="5852160" cy="219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:\DCIM\101NIKON\DSCN24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124200"/>
            <a:ext cx="475488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47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272</Words>
  <Application>Microsoft Office PowerPoint</Application>
  <PresentationFormat>On-screen Show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Danut</dc:creator>
  <cp:lastModifiedBy>Danut</cp:lastModifiedBy>
  <cp:revision>15</cp:revision>
  <dcterms:created xsi:type="dcterms:W3CDTF">2014-02-26T08:31:14Z</dcterms:created>
  <dcterms:modified xsi:type="dcterms:W3CDTF">2014-02-27T13:43:10Z</dcterms:modified>
</cp:coreProperties>
</file>