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7" r:id="rId2"/>
    <p:sldId id="266" r:id="rId3"/>
    <p:sldId id="283" r:id="rId4"/>
    <p:sldId id="282" r:id="rId5"/>
    <p:sldId id="281" r:id="rId6"/>
    <p:sldId id="285" r:id="rId7"/>
    <p:sldId id="269" r:id="rId8"/>
    <p:sldId id="284" r:id="rId9"/>
    <p:sldId id="277" r:id="rId10"/>
    <p:sldId id="276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3" userDrawn="1">
          <p15:clr>
            <a:srgbClr val="A4A3A4"/>
          </p15:clr>
        </p15:guide>
        <p15:guide id="2" pos="77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IGALIUNAITE Jolanta (EAC)" initials="GJ" lastIdx="30" clrIdx="0">
    <p:extLst>
      <p:ext uri="{19B8F6BF-5375-455C-9EA6-DF929625EA0E}">
        <p15:presenceInfo xmlns:p15="http://schemas.microsoft.com/office/powerpoint/2012/main" userId="GRIGALIUNAITE Jolanta (EAC)" providerId="None"/>
      </p:ext>
    </p:extLst>
  </p:cmAuthor>
  <p:cmAuthor id="2" name="BIRZNIECE Violeta (EAC)" initials="BV(" lastIdx="24" clrIdx="1">
    <p:extLst>
      <p:ext uri="{19B8F6BF-5375-455C-9EA6-DF929625EA0E}">
        <p15:presenceInfo xmlns:p15="http://schemas.microsoft.com/office/powerpoint/2012/main" userId="BIRZNIECE Violeta (EAC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000"/>
    <a:srgbClr val="FDCB00"/>
    <a:srgbClr val="F3C300"/>
    <a:srgbClr val="FFCD00"/>
    <a:srgbClr val="EE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52"/>
    <p:restoredTop sz="86406"/>
  </p:normalViewPr>
  <p:slideViewPr>
    <p:cSldViewPr snapToGrid="0" snapToObjects="1">
      <p:cViewPr varScale="1">
        <p:scale>
          <a:sx n="87" d="100"/>
          <a:sy n="87" d="100"/>
        </p:scale>
        <p:origin x="108" y="528"/>
      </p:cViewPr>
      <p:guideLst>
        <p:guide orient="horz" pos="663"/>
        <p:guide pos="77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301B1-1F1E-CE40-9675-D5AC0BCC3FC2}" type="datetimeFigureOut">
              <a:rPr lang="en-US" smtClean="0"/>
              <a:t>4/17/2019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A11F7-52AB-8C43-A00E-D3E2A2E44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284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AA11F7-52AB-8C43-A00E-D3E2A2E4444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9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6EACAD9-313C-714F-8247-82F339FD78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8083A0F-03E0-8244-9D0A-6EC2425BC5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858951F-785A-7241-A621-ED835BC13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25764D-E2CF-424E-ADA7-5C6321BE1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6282E3-CDE5-F84E-B650-040AA2E66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2825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7D4761-995D-7445-B2EC-E5EFE38E7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66AC30F-BF22-7F48-8F4F-2C02410D4B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C01869E-B507-A948-8E4F-DD3E51525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74DDC6-3696-4043-959A-CD732829E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B8DEB5-8D77-EB48-B694-AD6BEAF74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653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89C7DD3-AF85-E442-BC7A-BD0FE1E1EC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A84E3DE-4F82-144D-8B58-7A4682C51F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4A3A34-86F6-1842-A261-A0EE77568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A3D1A0-0A27-F14F-A084-EA6C6FD55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28C32D-0D83-CA4E-BEB9-9D87FEAFC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809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8258F7-8031-4246-9516-E2EF75F9B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757E671-AC02-0342-835E-50CD27FFF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56AAFB2-85D5-1440-B7AE-5C05FF95B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39A474-BFF9-ED41-9454-B571B2B54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4FF742-34BF-7642-8D5B-D99D664AC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6509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A0CE64-121F-E64D-B70A-CCA9C4EFE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69D9FE-A901-C843-9418-EF7477EB82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6AF3BF-0189-F04C-80DF-F71807FA5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897139-9B5B-9941-9903-6520731EA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014F2C-23F7-BE4E-846F-4871D05D0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5453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9B46A8-EA95-3E46-83E1-C3271F34D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1DD3EF-C2C0-7C47-9682-CE7CE1AB30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0619322-F7C4-4740-9F9D-1C535D573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2FA4926-126A-2746-861E-870FB738D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40B081A-53B5-734E-81E4-81479E443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B698D30-294B-0747-A1F7-AE12AFC43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7CD9819-5C42-A542-8B3B-6F5B99918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1A728D4-285C-9B4B-9B12-4CE58535DD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4211A3D-5F7D-684B-B8C3-B080737A7B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A129D6A-EF9D-AF46-B790-4203DF40E2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0ED6E31-FF4F-9449-8C47-05690792F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41A6931-FFC8-0F41-92DA-AEDAFF6F0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E4895E3-0363-0348-AD56-977D0AAEB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966684B-1FE7-1347-8771-576F45599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6286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F4C339-8607-F34D-A0D3-4CFC4A0E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361A2E-E25B-6749-BDE2-05FDB0A6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97A0593-82BB-814D-B5B9-86A01BEA9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C34CAE2-4F63-7342-AE2E-E7B2552A7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8104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8395CDE-94EB-1049-B9F4-B69764319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E61B57F-B7C7-2940-9A42-F2A59C6F5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8AC2FFE-AA8A-8E45-B058-E97A0C439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08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E5A9F6-2718-CD46-88F9-08285A223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88754F-7225-B84D-B4A6-2368F2B3D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1C42917-C30A-5641-B252-DCB824C1F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87A94CB-4C50-BF42-BF61-823400E1C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1AEE0AA-607D-DB4F-B152-DA1FECD28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7046B13-B964-484D-A5CF-BC6170704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369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574CA0-5845-2A47-9899-9CB323407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2DAEBDE9-5820-4743-BF11-BBDF4349A5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DB887BA-3FA9-0F45-BFB8-F33555A7C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39EBE27-7B83-064A-B404-7A06EE3E8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7CB8EB1-B445-CB48-8730-0BB3352E3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A2E6E24-3997-7A4E-87EC-0D7FD21FF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682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6DDE8AF-3108-D74C-B74D-E57E1FF13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6DE3CB-725F-564F-99A9-07CD24C9DA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7121ADF-A2CF-D54C-AAA4-56E66066E2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59B14-BEBA-9C42-AE52-6C4CFE4D1220}" type="datetimeFigureOut">
              <a:rPr lang="fr-FR" smtClean="0"/>
              <a:t>17/04/2019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4EFA36-EF1E-2C43-BADE-BEA68CE9A6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1C63D2-D33E-3041-98AC-376FDBAAD8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81C47-2EA8-6F4B-825F-245A32DC3E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4830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istimeimvoting.eu/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s://www.european-elections.eu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c.europa.eu/info/elections-toolkit" TargetMode="External"/><Relationship Id="rId5" Type="http://schemas.openxmlformats.org/officeDocument/2006/relationships/hyperlink" Target="https://europa.eu/euandme/frontpage_en" TargetMode="External"/><Relationship Id="rId4" Type="http://schemas.openxmlformats.org/officeDocument/2006/relationships/hyperlink" Target="https://www.what-europe-does-for-me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europa.eu/youth/week/european-youth-week-promotional-materials_en" TargetMode="External"/><Relationship Id="rId7" Type="http://schemas.openxmlformats.org/officeDocument/2006/relationships/hyperlink" Target="https://www.eac-events.eu/ereg/newreg.php?eventid=200187877&amp;" TargetMode="External"/><Relationship Id="rId2" Type="http://schemas.openxmlformats.org/officeDocument/2006/relationships/hyperlink" Target="https://europa.eu/youth/week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uropa.eu/youth/week/eu-event-programme_en" TargetMode="External"/><Relationship Id="rId5" Type="http://schemas.openxmlformats.org/officeDocument/2006/relationships/hyperlink" Target="https://europa.eu/youth/sites/default/files/european_youth_week_national_coordinators.pdf" TargetMode="External"/><Relationship Id="rId4" Type="http://schemas.openxmlformats.org/officeDocument/2006/relationships/hyperlink" Target="https://europa.eu/youth/week_en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twitter.com/EuropeanYouthEU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www.dropbox.com/sh/tmyeb2b7jsgbftg/AABvYm26U4zhzv_DGiAXeJNAa?dl=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s://www.facebook.com/EuropeanYouthEU" TargetMode="External"/><Relationship Id="rId4" Type="http://schemas.openxmlformats.org/officeDocument/2006/relationships/hyperlink" Target="https://www.facebook.com/events/2451751438172607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europa.eu/youth/week/european-youth-week-promotional-materials_en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dropbox.com/s/7nddv1n09o3cri7/BebasNeue-Regular.otf?dl=0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dropbox.com/s/cocsm8nsnybs2dl/Instructions%20for%20editable%20static%20formats.docx?dl=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>
            <a:extLst>
              <a:ext uri="{FF2B5EF4-FFF2-40B4-BE49-F238E27FC236}">
                <a16:creationId xmlns:a16="http://schemas.microsoft.com/office/drawing/2014/main" id="{0B218308-0C97-C14B-B4DD-95B4A508F4D5}"/>
              </a:ext>
            </a:extLst>
          </p:cNvPr>
          <p:cNvSpPr txBox="1"/>
          <p:nvPr/>
        </p:nvSpPr>
        <p:spPr>
          <a:xfrm>
            <a:off x="3285473" y="3538824"/>
            <a:ext cx="5505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latin typeface="Calibri" panose="020F0502020204030204" pitchFamily="34" charset="0"/>
                <a:cs typeface="Calibri" panose="020F0502020204030204" pitchFamily="34" charset="0"/>
              </a:rPr>
              <a:t>COMMUNICATION INFO KIT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F2AA06-9477-8347-91BB-4350DFD8D3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830" y="2343307"/>
            <a:ext cx="7424737" cy="108569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E011A9F-256E-5840-881A-432C25196C93}"/>
              </a:ext>
            </a:extLst>
          </p:cNvPr>
          <p:cNvSpPr/>
          <p:nvPr/>
        </p:nvSpPr>
        <p:spPr>
          <a:xfrm>
            <a:off x="-1" y="5772307"/>
            <a:ext cx="12192001" cy="1085693"/>
          </a:xfrm>
          <a:prstGeom prst="rect">
            <a:avLst/>
          </a:prstGeom>
          <a:solidFill>
            <a:srgbClr val="FD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6" name="Image 13">
            <a:extLst>
              <a:ext uri="{FF2B5EF4-FFF2-40B4-BE49-F238E27FC236}">
                <a16:creationId xmlns:a16="http://schemas.microsoft.com/office/drawing/2014/main" id="{EEC87B9C-C3E7-A84D-A922-625CEA4AF9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2D67786-1AAA-394A-ACFB-895C4EB90C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424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27600DC-D363-894B-B88B-F1905BD1C9F4}"/>
              </a:ext>
            </a:extLst>
          </p:cNvPr>
          <p:cNvSpPr/>
          <p:nvPr/>
        </p:nvSpPr>
        <p:spPr>
          <a:xfrm>
            <a:off x="8008563" y="4750130"/>
            <a:ext cx="2275467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5020EB-F3B7-644E-A334-6608ABF963EB}"/>
              </a:ext>
            </a:extLst>
          </p:cNvPr>
          <p:cNvSpPr/>
          <p:nvPr/>
        </p:nvSpPr>
        <p:spPr>
          <a:xfrm>
            <a:off x="1135438" y="2179854"/>
            <a:ext cx="6096000" cy="303159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100" dirty="0"/>
          </a:p>
          <a:p>
            <a:r>
              <a:rPr lang="en-US" dirty="0"/>
              <a:t>Links on the EU elections 2019: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European Elections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This time I’m voting</a:t>
            </a:r>
            <a:endParaRPr lang="en-US" dirty="0"/>
          </a:p>
          <a:p>
            <a:endParaRPr lang="en-US" dirty="0"/>
          </a:p>
          <a:p>
            <a:r>
              <a:rPr lang="en-US" dirty="0"/>
              <a:t>Links showcasing what the EU has done for the young: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What Europe does for me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5"/>
              </a:rPr>
              <a:t>Europa.eu</a:t>
            </a:r>
            <a:endParaRPr lang="en-US" dirty="0"/>
          </a:p>
          <a:p>
            <a:endParaRPr lang="en-US" dirty="0"/>
          </a:p>
          <a:p>
            <a:r>
              <a:rPr lang="en-US" dirty="0"/>
              <a:t>For those who want to explore even more information on the EU elections 2019, the info toolkit can be downloaded </a:t>
            </a:r>
            <a:r>
              <a:rPr lang="en-US" dirty="0">
                <a:hlinkClick r:id="rId6"/>
              </a:rPr>
              <a:t>here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E572B2-2455-3A43-90CF-04BEDE4C3AA3}"/>
              </a:ext>
            </a:extLst>
          </p:cNvPr>
          <p:cNvSpPr txBox="1"/>
          <p:nvPr/>
        </p:nvSpPr>
        <p:spPr>
          <a:xfrm>
            <a:off x="1139399" y="1439058"/>
            <a:ext cx="290579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Other useful links:</a:t>
            </a:r>
          </a:p>
          <a:p>
            <a:endParaRPr lang="en-US" dirty="0"/>
          </a:p>
        </p:txBody>
      </p:sp>
      <p:pic>
        <p:nvPicPr>
          <p:cNvPr id="8" name="Image 13">
            <a:extLst>
              <a:ext uri="{FF2B5EF4-FFF2-40B4-BE49-F238E27FC236}">
                <a16:creationId xmlns:a16="http://schemas.microsoft.com/office/drawing/2014/main" id="{1C6C1526-1C0A-B947-8946-EF2E0AC7B6E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9" name="Image 13">
            <a:extLst>
              <a:ext uri="{FF2B5EF4-FFF2-40B4-BE49-F238E27FC236}">
                <a16:creationId xmlns:a16="http://schemas.microsoft.com/office/drawing/2014/main" id="{45842604-4301-5E4C-87E5-EE896A839FC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473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55CE0AE-519F-884A-9972-23819734B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9984" y="1093864"/>
            <a:ext cx="6127436" cy="1232404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About European Youth Week:</a:t>
            </a: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2B44DC5C-36DF-4C41-A90E-621E5B2F2455}"/>
              </a:ext>
            </a:extLst>
          </p:cNvPr>
          <p:cNvSpPr txBox="1">
            <a:spLocks/>
          </p:cNvSpPr>
          <p:nvPr/>
        </p:nvSpPr>
        <p:spPr>
          <a:xfrm>
            <a:off x="1169984" y="2326268"/>
            <a:ext cx="8063345" cy="37288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Every two years with </a:t>
            </a:r>
            <a:r>
              <a:rPr lang="en-GB" sz="1800" b="1" dirty="0"/>
              <a:t>activities</a:t>
            </a:r>
            <a:r>
              <a:rPr lang="en-GB" sz="1800" dirty="0"/>
              <a:t> targeted at young people.</a:t>
            </a:r>
          </a:p>
          <a:p>
            <a:r>
              <a:rPr lang="en-GB" sz="1800" dirty="0"/>
              <a:t>This year will be running from </a:t>
            </a:r>
            <a:r>
              <a:rPr lang="en-GB" sz="1800" b="1" dirty="0"/>
              <a:t>29 April to 5 May all over Europe.</a:t>
            </a:r>
            <a:r>
              <a:rPr lang="en-GB" sz="1800" dirty="0"/>
              <a:t> </a:t>
            </a:r>
          </a:p>
          <a:p>
            <a:r>
              <a:rPr lang="en-GB" sz="1800" dirty="0"/>
              <a:t>At national level organisation is entrusted to the </a:t>
            </a:r>
            <a:r>
              <a:rPr lang="en-GB" sz="1800" b="1" dirty="0"/>
              <a:t>National Agencies for Erasmus+.</a:t>
            </a:r>
          </a:p>
          <a:p>
            <a:r>
              <a:rPr lang="en-GB" sz="1800" dirty="0"/>
              <a:t>The theme of this year is “</a:t>
            </a:r>
            <a:r>
              <a:rPr lang="en-GB" sz="1800" b="1" dirty="0">
                <a:solidFill>
                  <a:srgbClr val="EE0040"/>
                </a:solidFill>
              </a:rPr>
              <a:t>Democracy and me</a:t>
            </a:r>
            <a:r>
              <a:rPr lang="en-GB" sz="1800" dirty="0"/>
              <a:t>”.</a:t>
            </a:r>
          </a:p>
          <a:p>
            <a:endParaRPr lang="en-GB" dirty="0"/>
          </a:p>
        </p:txBody>
      </p:sp>
      <p:pic>
        <p:nvPicPr>
          <p:cNvPr id="11" name="Image 13">
            <a:extLst>
              <a:ext uri="{FF2B5EF4-FFF2-40B4-BE49-F238E27FC236}">
                <a16:creationId xmlns:a16="http://schemas.microsoft.com/office/drawing/2014/main" id="{A4A510F8-5072-E141-BA5A-5CCFF0A376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12" name="Image 13">
            <a:extLst>
              <a:ext uri="{FF2B5EF4-FFF2-40B4-BE49-F238E27FC236}">
                <a16:creationId xmlns:a16="http://schemas.microsoft.com/office/drawing/2014/main" id="{6C6BAA04-C2F6-8F4D-A145-DCBA730B0C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186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0590E-6B4E-F94F-8FE2-6BFCC2EF9895}"/>
              </a:ext>
            </a:extLst>
          </p:cNvPr>
          <p:cNvSpPr txBox="1">
            <a:spLocks/>
          </p:cNvSpPr>
          <p:nvPr/>
        </p:nvSpPr>
        <p:spPr>
          <a:xfrm>
            <a:off x="1146175" y="2256349"/>
            <a:ext cx="10382865" cy="3992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AutoNum type="arabicPeriod"/>
            </a:pPr>
            <a:r>
              <a:rPr lang="en-GB" sz="1800" dirty="0"/>
              <a:t>EU elections are coming up and we are counting on youth’s participation. However, it is equally important how young people are engaged between elections!</a:t>
            </a:r>
          </a:p>
          <a:p>
            <a:pPr marL="342900" indent="-342900">
              <a:buAutoNum type="arabicPeriod"/>
            </a:pPr>
            <a:r>
              <a:rPr lang="en-GB" sz="1800" dirty="0"/>
              <a:t>Democracy cannot be taken for granted, in Europe we have developed and nurtured it for years. It’s ours. It’s our voices. It’s our achievement. It’s you. </a:t>
            </a:r>
          </a:p>
          <a:p>
            <a:pPr marL="342900" indent="-342900">
              <a:buAutoNum type="arabicPeriod"/>
            </a:pPr>
            <a:r>
              <a:rPr lang="en-GB" sz="1800" dirty="0"/>
              <a:t>There are various ways of participation, including online and offline. </a:t>
            </a:r>
          </a:p>
          <a:p>
            <a:pPr marL="342900" indent="-342900">
              <a:buAutoNum type="arabicPeriod"/>
            </a:pPr>
            <a:r>
              <a:rPr lang="en-GB" sz="1800" dirty="0"/>
              <a:t>EU programmes such as Erasmus + and the European Solidarity Corps empower young people. </a:t>
            </a:r>
            <a:r>
              <a:rPr lang="en-GB" sz="1800" b="1" dirty="0"/>
              <a:t>95%</a:t>
            </a:r>
            <a:r>
              <a:rPr lang="en-GB" sz="1800" dirty="0"/>
              <a:t> of young participants in learning mobility abroad believe that during the projects they developed at least one skill relevant for participation and citizenship, </a:t>
            </a:r>
            <a:r>
              <a:rPr lang="en-GB" sz="1800" b="1" dirty="0"/>
              <a:t>65%</a:t>
            </a:r>
            <a:r>
              <a:rPr lang="en-GB" sz="1800" dirty="0"/>
              <a:t> appreciate cultural diversity and </a:t>
            </a:r>
            <a:r>
              <a:rPr lang="en-GB" sz="1800" b="1" dirty="0"/>
              <a:t>47%</a:t>
            </a:r>
            <a:r>
              <a:rPr lang="en-GB" sz="1800" dirty="0"/>
              <a:t> feel more European.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D6808E-6BDD-BC41-A79E-F6B30EDFF558}"/>
              </a:ext>
            </a:extLst>
          </p:cNvPr>
          <p:cNvSpPr/>
          <p:nvPr/>
        </p:nvSpPr>
        <p:spPr>
          <a:xfrm>
            <a:off x="1146175" y="1434300"/>
            <a:ext cx="2565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Main messages:</a:t>
            </a:r>
            <a:endParaRPr lang="en-US" sz="2800" dirty="0"/>
          </a:p>
        </p:txBody>
      </p:sp>
      <p:pic>
        <p:nvPicPr>
          <p:cNvPr id="8" name="Image 13">
            <a:extLst>
              <a:ext uri="{FF2B5EF4-FFF2-40B4-BE49-F238E27FC236}">
                <a16:creationId xmlns:a16="http://schemas.microsoft.com/office/drawing/2014/main" id="{5166EED8-F2AC-3446-B16C-043DD0588E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9" name="Image 13">
            <a:extLst>
              <a:ext uri="{FF2B5EF4-FFF2-40B4-BE49-F238E27FC236}">
                <a16:creationId xmlns:a16="http://schemas.microsoft.com/office/drawing/2014/main" id="{3792FDCB-2496-4B42-A8C6-A6A122980A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14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9CB55-AD7D-7049-838A-8A02A63D0CB1}"/>
              </a:ext>
            </a:extLst>
          </p:cNvPr>
          <p:cNvSpPr txBox="1">
            <a:spLocks/>
          </p:cNvSpPr>
          <p:nvPr/>
        </p:nvSpPr>
        <p:spPr>
          <a:xfrm>
            <a:off x="1130353" y="742062"/>
            <a:ext cx="5845363" cy="87582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latin typeface="Calibri" panose="020F0502020204030204" pitchFamily="34" charset="0"/>
                <a:cs typeface="Calibri" panose="020F0502020204030204" pitchFamily="34" charset="0"/>
              </a:rPr>
              <a:t>EVENTS: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91019B-2918-C14A-9455-246A2512AEF2}"/>
              </a:ext>
            </a:extLst>
          </p:cNvPr>
          <p:cNvSpPr/>
          <p:nvPr/>
        </p:nvSpPr>
        <p:spPr>
          <a:xfrm>
            <a:off x="1130353" y="1548183"/>
            <a:ext cx="53800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Your event?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Think about a topic under the theme “Democracy and me” and a format (discussion, a workshop,… anything!) for your event.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event should take place between </a:t>
            </a:r>
            <a:r>
              <a:rPr lang="en-GB" b="1" dirty="0"/>
              <a:t>29 April and 5 May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Submit your event </a:t>
            </a:r>
            <a:r>
              <a:rPr lang="en-GB" u="sng" dirty="0">
                <a:hlinkClick r:id="rId2"/>
              </a:rPr>
              <a:t>here</a:t>
            </a:r>
            <a:endParaRPr lang="en-GB" u="sng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Download visual identity </a:t>
            </a:r>
            <a:r>
              <a:rPr lang="en-GB" u="sng" dirty="0">
                <a:hlinkClick r:id="rId3"/>
              </a:rPr>
              <a:t>here</a:t>
            </a:r>
            <a:r>
              <a:rPr lang="en-GB" u="sng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Promote it on social media with #</a:t>
            </a:r>
            <a:r>
              <a:rPr lang="en-GB" dirty="0" err="1"/>
              <a:t>youthweek</a:t>
            </a:r>
            <a:r>
              <a:rPr lang="en-GB" dirty="0"/>
              <a:t> and #</a:t>
            </a:r>
            <a:r>
              <a:rPr lang="en-GB" dirty="0" err="1"/>
              <a:t>democracyandme</a:t>
            </a:r>
            <a:r>
              <a:rPr lang="en-GB" dirty="0"/>
              <a:t>,</a:t>
            </a:r>
            <a:r>
              <a:rPr lang="en" dirty="0"/>
              <a:t>#ThisTimeImVoting #EuElection2019 #E</a:t>
            </a:r>
            <a:r>
              <a:rPr lang="en-GB" dirty="0"/>
              <a:t>U</a:t>
            </a:r>
            <a:r>
              <a:rPr lang="en" dirty="0"/>
              <a:t>andMe (interchangeable)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Main website: </a:t>
            </a:r>
            <a:r>
              <a:rPr lang="en-GB" dirty="0">
                <a:hlinkClick r:id="rId4"/>
              </a:rPr>
              <a:t>youthweek.eu </a:t>
            </a:r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r>
              <a:rPr lang="en-GB" dirty="0"/>
              <a:t>If needed, get advice or help from a Youth Week coordinator in your country (</a:t>
            </a:r>
            <a:r>
              <a:rPr lang="en-GB" dirty="0">
                <a:hlinkClick r:id="rId5"/>
              </a:rPr>
              <a:t>list of coordinators</a:t>
            </a:r>
            <a:r>
              <a:rPr lang="en-GB" dirty="0"/>
              <a:t>) or your nearest </a:t>
            </a:r>
            <a:r>
              <a:rPr lang="en-GB" dirty="0" err="1"/>
              <a:t>Eurodesk</a:t>
            </a:r>
            <a:r>
              <a:rPr lang="en-GB" dirty="0"/>
              <a:t> officer.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3D88AB-822E-3E42-8CC4-422D07B3E916}"/>
              </a:ext>
            </a:extLst>
          </p:cNvPr>
          <p:cNvSpPr/>
          <p:nvPr/>
        </p:nvSpPr>
        <p:spPr>
          <a:xfrm>
            <a:off x="6975716" y="1548183"/>
            <a:ext cx="2012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Brussels events? </a:t>
            </a:r>
            <a:endParaRPr lang="en-GB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7C2EB03-03C6-C349-8974-593763859141}"/>
              </a:ext>
            </a:extLst>
          </p:cNvPr>
          <p:cNvSpPr/>
          <p:nvPr/>
        </p:nvSpPr>
        <p:spPr>
          <a:xfrm>
            <a:off x="6915165" y="2091650"/>
            <a:ext cx="468932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 </a:t>
            </a:r>
            <a:r>
              <a:rPr lang="en-GB" b="1" dirty="0"/>
              <a:t>29-30</a:t>
            </a:r>
            <a:r>
              <a:rPr lang="en-GB" dirty="0"/>
              <a:t> April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Young people and youth stakeholders at the European Parliament.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Programme: </a:t>
            </a:r>
            <a:r>
              <a:rPr lang="en-GB" dirty="0">
                <a:hlinkClick r:id="rId6"/>
              </a:rPr>
              <a:t>https://europa.eu/youth/week/eu-event-programme_en</a:t>
            </a:r>
            <a:r>
              <a:rPr lang="en-GB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Registration open to anyone and the </a:t>
            </a:r>
            <a:r>
              <a:rPr lang="en-GB" b="1" dirty="0"/>
              <a:t>deadline</a:t>
            </a:r>
            <a:r>
              <a:rPr lang="en-GB" dirty="0"/>
              <a:t> is </a:t>
            </a:r>
            <a:r>
              <a:rPr lang="en-GB" b="1" dirty="0"/>
              <a:t>17 April</a:t>
            </a:r>
            <a:r>
              <a:rPr lang="en-GB" dirty="0"/>
              <a:t>: </a:t>
            </a:r>
            <a:r>
              <a:rPr lang="en-GB" dirty="0">
                <a:hlinkClick r:id="rId7"/>
              </a:rPr>
              <a:t>Link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10" name="Image 13">
            <a:extLst>
              <a:ext uri="{FF2B5EF4-FFF2-40B4-BE49-F238E27FC236}">
                <a16:creationId xmlns:a16="http://schemas.microsoft.com/office/drawing/2014/main" id="{468794EA-8475-8643-B3D9-C212F4CDDC0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11" name="Image 13">
            <a:extLst>
              <a:ext uri="{FF2B5EF4-FFF2-40B4-BE49-F238E27FC236}">
                <a16:creationId xmlns:a16="http://schemas.microsoft.com/office/drawing/2014/main" id="{6F92B17D-E9AE-3645-B370-5E6DC7A9570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883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8C0057C1-6D56-D749-AEAF-FCDFB6A7F11D}"/>
              </a:ext>
            </a:extLst>
          </p:cNvPr>
          <p:cNvSpPr txBox="1">
            <a:spLocks/>
          </p:cNvSpPr>
          <p:nvPr/>
        </p:nvSpPr>
        <p:spPr>
          <a:xfrm>
            <a:off x="1110326" y="1100052"/>
            <a:ext cx="5845363" cy="1232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Elements of the campaign: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5138099-A8F7-7942-A199-2ED2C270FB33}"/>
              </a:ext>
            </a:extLst>
          </p:cNvPr>
          <p:cNvSpPr txBox="1"/>
          <p:nvPr/>
        </p:nvSpPr>
        <p:spPr>
          <a:xfrm>
            <a:off x="1175825" y="2102238"/>
            <a:ext cx="3131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Social media promotion 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9CD294-3BF9-384E-86C2-6E318D892300}"/>
              </a:ext>
            </a:extLst>
          </p:cNvPr>
          <p:cNvSpPr/>
          <p:nvPr/>
        </p:nvSpPr>
        <p:spPr>
          <a:xfrm>
            <a:off x="1175825" y="2610683"/>
            <a:ext cx="489558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Material produced to promote the </a:t>
            </a:r>
            <a:r>
              <a:rPr lang="en-GB" b="1" i="1" dirty="0"/>
              <a:t>Youth Week </a:t>
            </a:r>
            <a:endParaRPr lang="en-GB" i="1" dirty="0"/>
          </a:p>
          <a:p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GIFs (explaining the main messages of the week in Europe in a short animation)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static visuals (</a:t>
            </a:r>
            <a:r>
              <a:rPr lang="en-GB" i="1" dirty="0"/>
              <a:t>in editable  square format already </a:t>
            </a:r>
            <a:r>
              <a:rPr lang="en-GB" u="sng" dirty="0"/>
              <a:t>adapted for Twitter and Facebook</a:t>
            </a:r>
            <a:r>
              <a:rPr lang="en-GB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 teaser video (</a:t>
            </a:r>
            <a:r>
              <a:rPr lang="en-GB" u="sng" dirty="0"/>
              <a:t>adapted in 16:9 for YouTube</a:t>
            </a:r>
            <a:r>
              <a:rPr lang="en-GB" dirty="0"/>
              <a:t>)</a:t>
            </a:r>
          </a:p>
          <a:p>
            <a:endParaRPr lang="en-GB" dirty="0"/>
          </a:p>
          <a:p>
            <a:endParaRPr lang="en-GB" dirty="0">
              <a:hlinkClick r:id="rId2"/>
            </a:endParaRPr>
          </a:p>
          <a:p>
            <a:r>
              <a:rPr lang="en-GB" dirty="0">
                <a:hlinkClick r:id="rId2"/>
              </a:rPr>
              <a:t>Download all the material available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D08E87-7518-904C-BD8E-F1E3FFBE2A23}"/>
              </a:ext>
            </a:extLst>
          </p:cNvPr>
          <p:cNvSpPr txBox="1"/>
          <p:nvPr/>
        </p:nvSpPr>
        <p:spPr>
          <a:xfrm>
            <a:off x="7726920" y="2610683"/>
            <a:ext cx="37611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/>
              <a:t>Main social media accounts: </a:t>
            </a:r>
          </a:p>
          <a:p>
            <a:pPr algn="just"/>
            <a:r>
              <a:rPr lang="en-GB" sz="1600" dirty="0">
                <a:hlinkClick r:id="rId3"/>
              </a:rPr>
              <a:t>@EuropeanYouthEU</a:t>
            </a:r>
            <a:endParaRPr lang="en-GB" sz="1600" dirty="0"/>
          </a:p>
          <a:p>
            <a:pPr algn="just"/>
            <a:endParaRPr lang="en-GB" sz="1600" dirty="0"/>
          </a:p>
          <a:p>
            <a:pPr algn="just"/>
            <a:r>
              <a:rPr lang="en-GB" sz="1600" dirty="0">
                <a:hlinkClick r:id="rId4"/>
              </a:rPr>
              <a:t>European Youth FB event</a:t>
            </a:r>
            <a:endParaRPr lang="en-GB" sz="1600" dirty="0"/>
          </a:p>
          <a:p>
            <a:pPr algn="just"/>
            <a:r>
              <a:rPr lang="en-GB" sz="1600" dirty="0">
                <a:hlinkClick r:id="rId5"/>
              </a:rPr>
              <a:t>EuropeanYouthEU</a:t>
            </a:r>
            <a:endParaRPr lang="en-GB" sz="1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16570F-69E6-0C4D-A868-F163D32B23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55689" y="2928625"/>
            <a:ext cx="515669" cy="34377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2702E25-BE8D-3D42-ACBD-A6AFC34499B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5051" y="3527143"/>
            <a:ext cx="256944" cy="250606"/>
          </a:xfrm>
          <a:prstGeom prst="rect">
            <a:avLst/>
          </a:prstGeom>
        </p:spPr>
      </p:pic>
      <p:pic>
        <p:nvPicPr>
          <p:cNvPr id="17" name="Image 13">
            <a:extLst>
              <a:ext uri="{FF2B5EF4-FFF2-40B4-BE49-F238E27FC236}">
                <a16:creationId xmlns:a16="http://schemas.microsoft.com/office/drawing/2014/main" id="{131DD757-D8F3-D245-B393-2608429D936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18" name="Image 13">
            <a:extLst>
              <a:ext uri="{FF2B5EF4-FFF2-40B4-BE49-F238E27FC236}">
                <a16:creationId xmlns:a16="http://schemas.microsoft.com/office/drawing/2014/main" id="{FC1F473C-3944-F642-8EE5-BF06E4E2872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89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052CCA-C90A-0D49-8F86-42772498AE7D}"/>
              </a:ext>
            </a:extLst>
          </p:cNvPr>
          <p:cNvSpPr txBox="1"/>
          <p:nvPr/>
        </p:nvSpPr>
        <p:spPr>
          <a:xfrm>
            <a:off x="1162780" y="2056686"/>
            <a:ext cx="5889754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Available on the website to download in all the EU languages</a:t>
            </a:r>
          </a:p>
          <a:p>
            <a:pPr algn="just"/>
            <a:r>
              <a:rPr lang="en-GB" dirty="0"/>
              <a:t>(with all the six faces of the campaign):</a:t>
            </a:r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Web banner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Instagram post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Twitter post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Twitter banner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Facebook post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Facebook banner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Posters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Verbal branding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b="1" dirty="0"/>
          </a:p>
          <a:p>
            <a:pPr algn="just"/>
            <a:r>
              <a:rPr lang="en-US" dirty="0">
                <a:hlinkClick r:id="rId2"/>
              </a:rPr>
              <a:t>Download all the material available </a:t>
            </a:r>
            <a:endParaRPr lang="en-US" dirty="0"/>
          </a:p>
          <a:p>
            <a:pPr algn="just"/>
            <a:endParaRPr lang="en-GB" dirty="0"/>
          </a:p>
          <a:p>
            <a:pPr algn="just"/>
            <a:r>
              <a:rPr lang="en-GB" dirty="0"/>
              <a:t>Roll-ups are available in EN, FR and DE.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28560A-0AB4-C246-9A90-6881E4BC50BD}"/>
              </a:ext>
            </a:extLst>
          </p:cNvPr>
          <p:cNvSpPr txBox="1">
            <a:spLocks/>
          </p:cNvSpPr>
          <p:nvPr/>
        </p:nvSpPr>
        <p:spPr>
          <a:xfrm>
            <a:off x="1162780" y="1094353"/>
            <a:ext cx="5845363" cy="12324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Other communication material:</a:t>
            </a:r>
          </a:p>
        </p:txBody>
      </p:sp>
      <p:pic>
        <p:nvPicPr>
          <p:cNvPr id="10" name="Image 13">
            <a:extLst>
              <a:ext uri="{FF2B5EF4-FFF2-40B4-BE49-F238E27FC236}">
                <a16:creationId xmlns:a16="http://schemas.microsoft.com/office/drawing/2014/main" id="{AF00BFE3-2728-2340-BC08-B9EC941F43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11" name="Image 13">
            <a:extLst>
              <a:ext uri="{FF2B5EF4-FFF2-40B4-BE49-F238E27FC236}">
                <a16:creationId xmlns:a16="http://schemas.microsoft.com/office/drawing/2014/main" id="{C7D96369-B336-CC45-AB82-6856AE26A63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903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502E28D-380E-3F4E-A694-97309C720F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62"/>
          <a:stretch/>
        </p:blipFill>
        <p:spPr>
          <a:xfrm>
            <a:off x="1248319" y="1343758"/>
            <a:ext cx="4100597" cy="526298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8A2CE4C-F26C-0347-872C-ADED813BDB12}"/>
              </a:ext>
            </a:extLst>
          </p:cNvPr>
          <p:cNvSpPr txBox="1"/>
          <p:nvPr/>
        </p:nvSpPr>
        <p:spPr>
          <a:xfrm>
            <a:off x="5751924" y="3103739"/>
            <a:ext cx="2828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Photo of a </a:t>
            </a:r>
            <a:r>
              <a:rPr lang="fr-FR" sz="1400" dirty="0" err="1"/>
              <a:t>youngster</a:t>
            </a:r>
            <a:endParaRPr lang="fr-FR" sz="14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8B0056-3DA9-AB4E-9933-53BF51F2BF1E}"/>
              </a:ext>
            </a:extLst>
          </p:cNvPr>
          <p:cNvSpPr txBox="1"/>
          <p:nvPr/>
        </p:nvSpPr>
        <p:spPr>
          <a:xfrm>
            <a:off x="5676768" y="1206735"/>
            <a:ext cx="28289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Name</a:t>
            </a:r>
          </a:p>
          <a:p>
            <a:r>
              <a:rPr lang="fr-FR" sz="1400" dirty="0" err="1"/>
              <a:t>Title</a:t>
            </a:r>
            <a:r>
              <a:rPr lang="fr-FR" sz="1400" dirty="0"/>
              <a:t> and country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D0891AE-21E1-174E-887C-CD1216E25082}"/>
              </a:ext>
            </a:extLst>
          </p:cNvPr>
          <p:cNvSpPr txBox="1"/>
          <p:nvPr/>
        </p:nvSpPr>
        <p:spPr>
          <a:xfrm>
            <a:off x="5732757" y="4293730"/>
            <a:ext cx="2828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Date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5FA7CD3-64C4-434F-BC58-27CC92564A43}"/>
              </a:ext>
            </a:extLst>
          </p:cNvPr>
          <p:cNvSpPr txBox="1"/>
          <p:nvPr/>
        </p:nvSpPr>
        <p:spPr>
          <a:xfrm>
            <a:off x="5765016" y="4952211"/>
            <a:ext cx="2828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Verbal </a:t>
            </a:r>
            <a:r>
              <a:rPr lang="fr-FR" sz="1400" dirty="0" err="1"/>
              <a:t>branding</a:t>
            </a:r>
            <a:endParaRPr lang="fr-FR" sz="1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83F410A-E6F4-9C44-9DB1-FAD998210E83}"/>
              </a:ext>
            </a:extLst>
          </p:cNvPr>
          <p:cNvSpPr txBox="1"/>
          <p:nvPr/>
        </p:nvSpPr>
        <p:spPr>
          <a:xfrm>
            <a:off x="5751924" y="5532015"/>
            <a:ext cx="2828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Message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4B4D59-CE0B-6A4C-8671-52761030F3B9}"/>
              </a:ext>
            </a:extLst>
          </p:cNvPr>
          <p:cNvSpPr txBox="1"/>
          <p:nvPr/>
        </p:nvSpPr>
        <p:spPr>
          <a:xfrm>
            <a:off x="5765016" y="5877123"/>
            <a:ext cx="2828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Hashtags &amp; </a:t>
            </a:r>
            <a:r>
              <a:rPr lang="fr-FR" sz="1400" dirty="0" err="1"/>
              <a:t>website</a:t>
            </a:r>
            <a:endParaRPr lang="fr-FR" sz="1400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1A713A5-7945-DE4A-97B4-25BDCB5A9609}"/>
              </a:ext>
            </a:extLst>
          </p:cNvPr>
          <p:cNvSpPr txBox="1"/>
          <p:nvPr/>
        </p:nvSpPr>
        <p:spPr>
          <a:xfrm>
            <a:off x="5653486" y="1959520"/>
            <a:ext cx="28289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Logos of Erasmus+ </a:t>
            </a:r>
          </a:p>
          <a:p>
            <a:r>
              <a:rPr lang="en-GB" sz="1400" dirty="0"/>
              <a:t>and the </a:t>
            </a:r>
          </a:p>
          <a:p>
            <a:r>
              <a:rPr lang="en-GB" sz="1400" dirty="0"/>
              <a:t>European Solidarity Corps</a:t>
            </a:r>
            <a:endParaRPr lang="fr-FR" sz="1400" dirty="0"/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64DAED31-4D36-6A4F-8746-0F33DC47B7BA}"/>
              </a:ext>
            </a:extLst>
          </p:cNvPr>
          <p:cNvCxnSpPr>
            <a:cxnSpLocks/>
          </p:cNvCxnSpPr>
          <p:nvPr/>
        </p:nvCxnSpPr>
        <p:spPr>
          <a:xfrm flipH="1">
            <a:off x="5061187" y="1475376"/>
            <a:ext cx="57545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33F72E2-A5B9-5843-93EB-229E3D4A4121}"/>
              </a:ext>
            </a:extLst>
          </p:cNvPr>
          <p:cNvCxnSpPr>
            <a:cxnSpLocks/>
          </p:cNvCxnSpPr>
          <p:nvPr/>
        </p:nvCxnSpPr>
        <p:spPr>
          <a:xfrm flipH="1">
            <a:off x="3933627" y="2181831"/>
            <a:ext cx="1683195" cy="151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12E8F4A8-5E11-CE4E-B6E8-D510FFE02F4D}"/>
              </a:ext>
            </a:extLst>
          </p:cNvPr>
          <p:cNvCxnSpPr>
            <a:cxnSpLocks/>
          </p:cNvCxnSpPr>
          <p:nvPr/>
        </p:nvCxnSpPr>
        <p:spPr>
          <a:xfrm flipH="1">
            <a:off x="1493478" y="2181831"/>
            <a:ext cx="1275122" cy="75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3E78BF6F-EC1F-C542-A1B0-4111ED24CC84}"/>
              </a:ext>
            </a:extLst>
          </p:cNvPr>
          <p:cNvCxnSpPr>
            <a:cxnSpLocks/>
          </p:cNvCxnSpPr>
          <p:nvPr/>
        </p:nvCxnSpPr>
        <p:spPr>
          <a:xfrm flipH="1">
            <a:off x="4611835" y="3242637"/>
            <a:ext cx="115487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BF486C78-B152-C74A-86D5-B43AB97A7FC2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4483101" y="4447619"/>
            <a:ext cx="1249656" cy="124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9F4EDE80-BCB4-6A44-9E32-72FFBE568171}"/>
              </a:ext>
            </a:extLst>
          </p:cNvPr>
          <p:cNvCxnSpPr>
            <a:cxnSpLocks/>
          </p:cNvCxnSpPr>
          <p:nvPr/>
        </p:nvCxnSpPr>
        <p:spPr>
          <a:xfrm flipH="1">
            <a:off x="5061187" y="5084747"/>
            <a:ext cx="61558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60A46480-1B42-6F4A-AD2D-F1135F6B80B1}"/>
              </a:ext>
            </a:extLst>
          </p:cNvPr>
          <p:cNvCxnSpPr>
            <a:cxnSpLocks/>
          </p:cNvCxnSpPr>
          <p:nvPr/>
        </p:nvCxnSpPr>
        <p:spPr>
          <a:xfrm flipH="1">
            <a:off x="4699960" y="5715100"/>
            <a:ext cx="93668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F2C29D7A-F15F-BA40-99DE-8D2597708202}"/>
              </a:ext>
            </a:extLst>
          </p:cNvPr>
          <p:cNvCxnSpPr>
            <a:cxnSpLocks/>
          </p:cNvCxnSpPr>
          <p:nvPr/>
        </p:nvCxnSpPr>
        <p:spPr>
          <a:xfrm flipH="1">
            <a:off x="4921876" y="6050413"/>
            <a:ext cx="80470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itle 1">
            <a:extLst>
              <a:ext uri="{FF2B5EF4-FFF2-40B4-BE49-F238E27FC236}">
                <a16:creationId xmlns:a16="http://schemas.microsoft.com/office/drawing/2014/main" id="{0BC5C97B-402B-AA44-B73C-36CAF2D768DD}"/>
              </a:ext>
            </a:extLst>
          </p:cNvPr>
          <p:cNvSpPr txBox="1">
            <a:spLocks/>
          </p:cNvSpPr>
          <p:nvPr/>
        </p:nvSpPr>
        <p:spPr>
          <a:xfrm>
            <a:off x="129630" y="688034"/>
            <a:ext cx="5845363" cy="538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alibri" panose="020F0502020204030204" pitchFamily="34" charset="0"/>
                <a:cs typeface="Calibri" panose="020F0502020204030204" pitchFamily="34" charset="0"/>
              </a:rPr>
              <a:t>Visual identity elements  </a:t>
            </a:r>
            <a:endParaRPr lang="en-GB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Connecteur droit 21">
            <a:extLst>
              <a:ext uri="{FF2B5EF4-FFF2-40B4-BE49-F238E27FC236}">
                <a16:creationId xmlns:a16="http://schemas.microsoft.com/office/drawing/2014/main" id="{2D1A068B-8060-994B-84AE-9E07C9BADD07}"/>
              </a:ext>
            </a:extLst>
          </p:cNvPr>
          <p:cNvCxnSpPr>
            <a:cxnSpLocks/>
          </p:cNvCxnSpPr>
          <p:nvPr/>
        </p:nvCxnSpPr>
        <p:spPr>
          <a:xfrm flipH="1">
            <a:off x="5348916" y="4686032"/>
            <a:ext cx="37766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ZoneTexte 10">
            <a:extLst>
              <a:ext uri="{FF2B5EF4-FFF2-40B4-BE49-F238E27FC236}">
                <a16:creationId xmlns:a16="http://schemas.microsoft.com/office/drawing/2014/main" id="{921C49D1-998E-8341-81CD-7121018CA99B}"/>
              </a:ext>
            </a:extLst>
          </p:cNvPr>
          <p:cNvSpPr txBox="1"/>
          <p:nvPr/>
        </p:nvSpPr>
        <p:spPr>
          <a:xfrm>
            <a:off x="5751924" y="4520801"/>
            <a:ext cx="2828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Copyright</a:t>
            </a:r>
          </a:p>
        </p:txBody>
      </p:sp>
      <p:pic>
        <p:nvPicPr>
          <p:cNvPr id="25" name="Screen Shot 2019-03-20 at 14.15.55.png" descr="Screen Shot 2019-03-20 at 14.15.55.png">
            <a:extLst>
              <a:ext uri="{FF2B5EF4-FFF2-40B4-BE49-F238E27FC236}">
                <a16:creationId xmlns:a16="http://schemas.microsoft.com/office/drawing/2014/main" id="{6B366046-706B-5B4A-8D83-0650A21A68D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/>
          </a:blip>
          <a:srcRect t="1368" r="47850" b="2"/>
          <a:stretch/>
        </p:blipFill>
        <p:spPr>
          <a:xfrm>
            <a:off x="8196383" y="1729955"/>
            <a:ext cx="1396428" cy="1011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Screen Shot 2019-03-20 at 14.14.54.png" descr="Screen Shot 2019-03-20 at 14.14.54.png">
            <a:extLst>
              <a:ext uri="{FF2B5EF4-FFF2-40B4-BE49-F238E27FC236}">
                <a16:creationId xmlns:a16="http://schemas.microsoft.com/office/drawing/2014/main" id="{801C1F06-93A9-9647-A6CA-20FE0763B1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/>
          </a:blip>
          <a:srcRect t="862" r="50893" b="3133"/>
          <a:stretch/>
        </p:blipFill>
        <p:spPr>
          <a:xfrm>
            <a:off x="9654567" y="1729955"/>
            <a:ext cx="1394023" cy="1011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Screen Shot 2019-03-20 at 14.17.06.png" descr="Screen Shot 2019-03-20 at 14.17.06.png">
            <a:extLst>
              <a:ext uri="{FF2B5EF4-FFF2-40B4-BE49-F238E27FC236}">
                <a16:creationId xmlns:a16="http://schemas.microsoft.com/office/drawing/2014/main" id="{E33EE51B-305B-B64A-BC4A-98CB0A8258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/>
          </a:blip>
          <a:srcRect l="1" t="2" r="49099" b="-1"/>
          <a:stretch/>
        </p:blipFill>
        <p:spPr>
          <a:xfrm>
            <a:off x="8196383" y="2802671"/>
            <a:ext cx="1433350" cy="10593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Screen Shot 2019-03-20 at 14.16.15.png" descr="Screen Shot 2019-03-20 at 14.16.15.png">
            <a:extLst>
              <a:ext uri="{FF2B5EF4-FFF2-40B4-BE49-F238E27FC236}">
                <a16:creationId xmlns:a16="http://schemas.microsoft.com/office/drawing/2014/main" id="{CD5BE59B-9942-624E-893D-0B05FF827F0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/>
          </a:blip>
          <a:srcRect t="-1823" r="48491"/>
          <a:stretch/>
        </p:blipFill>
        <p:spPr>
          <a:xfrm>
            <a:off x="9666792" y="2787054"/>
            <a:ext cx="1408902" cy="1059378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Screen Shot 2019-03-20 at 14.16.50.png" descr="Screen Shot 2019-03-20 at 14.16.50.png">
            <a:extLst>
              <a:ext uri="{FF2B5EF4-FFF2-40B4-BE49-F238E27FC236}">
                <a16:creationId xmlns:a16="http://schemas.microsoft.com/office/drawing/2014/main" id="{B588355D-9058-D244-BE58-692121A0CC1B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/>
          </a:blip>
          <a:srcRect r="46467"/>
          <a:stretch/>
        </p:blipFill>
        <p:spPr>
          <a:xfrm>
            <a:off x="9666792" y="3875910"/>
            <a:ext cx="1408902" cy="1023443"/>
          </a:xfrm>
          <a:prstGeom prst="rect">
            <a:avLst/>
          </a:prstGeom>
          <a:ln w="12700">
            <a:miter lim="400000"/>
          </a:ln>
        </p:spPr>
      </p:pic>
      <p:pic>
        <p:nvPicPr>
          <p:cNvPr id="32" name="Screen Shot 2019-03-20 at 14.20.04.png" descr="Screen Shot 2019-03-20 at 14.20.04.png">
            <a:extLst>
              <a:ext uri="{FF2B5EF4-FFF2-40B4-BE49-F238E27FC236}">
                <a16:creationId xmlns:a16="http://schemas.microsoft.com/office/drawing/2014/main" id="{2BE8C12C-455D-454C-B656-5E13A2A2358A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/>
          </a:blip>
          <a:srcRect t="1887" r="54475"/>
          <a:stretch/>
        </p:blipFill>
        <p:spPr>
          <a:xfrm>
            <a:off x="8190005" y="3891231"/>
            <a:ext cx="1433350" cy="101169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F2AFF4-39FC-FB4A-8415-D461E787E4D8}"/>
              </a:ext>
            </a:extLst>
          </p:cNvPr>
          <p:cNvSpPr txBox="1"/>
          <p:nvPr/>
        </p:nvSpPr>
        <p:spPr>
          <a:xfrm>
            <a:off x="7871230" y="1162676"/>
            <a:ext cx="3771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The six faces of the campaign:</a:t>
            </a:r>
          </a:p>
        </p:txBody>
      </p:sp>
      <p:pic>
        <p:nvPicPr>
          <p:cNvPr id="37" name="Image 13">
            <a:extLst>
              <a:ext uri="{FF2B5EF4-FFF2-40B4-BE49-F238E27FC236}">
                <a16:creationId xmlns:a16="http://schemas.microsoft.com/office/drawing/2014/main" id="{7EAA6865-7E15-6B4D-88EA-8FC38339DF6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38" name="Image 13">
            <a:extLst>
              <a:ext uri="{FF2B5EF4-FFF2-40B4-BE49-F238E27FC236}">
                <a16:creationId xmlns:a16="http://schemas.microsoft.com/office/drawing/2014/main" id="{D7DB90AE-A312-0A4C-BD8B-F41EBFD81B6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091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FCC7903-21ED-9040-8F99-D49A1CEA209C}"/>
              </a:ext>
            </a:extLst>
          </p:cNvPr>
          <p:cNvSpPr/>
          <p:nvPr/>
        </p:nvSpPr>
        <p:spPr>
          <a:xfrm>
            <a:off x="1157005" y="3909688"/>
            <a:ext cx="83464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It is suggested that the image of the youngster always goes together with the message as the gesture represents the message.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We recommend to add your logo, hashtag, website or other information if it is needed. The white box at the bottom of the visual is dedicated space for that.</a:t>
            </a:r>
          </a:p>
          <a:p>
            <a:pPr algn="just"/>
            <a:endParaRPr lang="en-GB" dirty="0"/>
          </a:p>
          <a:p>
            <a:pPr algn="just"/>
            <a:r>
              <a:rPr lang="en-GB" b="1" dirty="0"/>
              <a:t>Font used</a:t>
            </a:r>
            <a:r>
              <a:rPr lang="en-GB" dirty="0"/>
              <a:t>: </a:t>
            </a:r>
            <a:r>
              <a:rPr lang="en-GB" dirty="0">
                <a:hlinkClick r:id="rId2"/>
              </a:rPr>
              <a:t>BebasNeue-Regular</a:t>
            </a:r>
            <a:r>
              <a:rPr lang="en-GB" dirty="0"/>
              <a:t> </a:t>
            </a:r>
          </a:p>
          <a:p>
            <a:pPr algn="just"/>
            <a:endParaRPr lang="en-GB" dirty="0"/>
          </a:p>
          <a:p>
            <a:pPr algn="just"/>
            <a:r>
              <a:rPr lang="en-GB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EC837A7-3F47-EB44-9348-16B0BF5166DA}"/>
              </a:ext>
            </a:extLst>
          </p:cNvPr>
          <p:cNvSpPr/>
          <p:nvPr/>
        </p:nvSpPr>
        <p:spPr>
          <a:xfrm>
            <a:off x="1157005" y="1415752"/>
            <a:ext cx="659717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800" b="1" dirty="0"/>
              <a:t>How can you modify the editable material? </a:t>
            </a:r>
          </a:p>
          <a:p>
            <a:pPr algn="just"/>
            <a:endParaRPr lang="en-GB" sz="2400" b="1" dirty="0"/>
          </a:p>
        </p:txBody>
      </p:sp>
      <p:pic>
        <p:nvPicPr>
          <p:cNvPr id="7" name="Image 13">
            <a:extLst>
              <a:ext uri="{FF2B5EF4-FFF2-40B4-BE49-F238E27FC236}">
                <a16:creationId xmlns:a16="http://schemas.microsoft.com/office/drawing/2014/main" id="{FB713F08-AD2A-9848-87DF-0A31FFCBDE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8" name="Image 13">
            <a:extLst>
              <a:ext uri="{FF2B5EF4-FFF2-40B4-BE49-F238E27FC236}">
                <a16:creationId xmlns:a16="http://schemas.microsoft.com/office/drawing/2014/main" id="{15ADB415-90C5-7444-9B55-C6C5334693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12A2616-1890-6B48-88B8-6F06AB66AAB1}"/>
              </a:ext>
            </a:extLst>
          </p:cNvPr>
          <p:cNvSpPr/>
          <p:nvPr/>
        </p:nvSpPr>
        <p:spPr>
          <a:xfrm>
            <a:off x="1157005" y="234814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dirty="0"/>
              <a:t>Just follow these steps illustrated in the word document:</a:t>
            </a:r>
          </a:p>
          <a:p>
            <a:pPr algn="just"/>
            <a:endParaRPr lang="en-GB" dirty="0"/>
          </a:p>
          <a:p>
            <a:pPr algn="just"/>
            <a:r>
              <a:rPr lang="en-US" dirty="0">
                <a:hlinkClick r:id="rId4" tooltip="https://www.dropbox.com/s/cocsm8nsnybs2dl/Instructions%20for%20editable%20static%20formats.docx?dl=0"/>
              </a:rPr>
              <a:t>https://www.dropbox.com/s/cocsm8nsnybs2dl/Instructionsfor editable static formats.docx?dl=0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160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93466ECD-F484-4549-B70C-387B04E89675}"/>
              </a:ext>
            </a:extLst>
          </p:cNvPr>
          <p:cNvSpPr txBox="1">
            <a:spLocks/>
          </p:cNvSpPr>
          <p:nvPr/>
        </p:nvSpPr>
        <p:spPr>
          <a:xfrm>
            <a:off x="1163303" y="1563798"/>
            <a:ext cx="5357012" cy="5298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BE" sz="1800" dirty="0"/>
              <a:t>Here is an example of copy used to promote European </a:t>
            </a:r>
          </a:p>
          <a:p>
            <a:pPr marL="0" indent="0">
              <a:buNone/>
            </a:pPr>
            <a:r>
              <a:rPr lang="nl-BE" sz="1800" dirty="0"/>
              <a:t>Youth Week all over europe on FB and TW,</a:t>
            </a:r>
          </a:p>
          <a:p>
            <a:pPr marL="0" indent="0">
              <a:buNone/>
            </a:pPr>
            <a:r>
              <a:rPr lang="en-US" sz="1800" dirty="0"/>
              <a:t>always start your copy with the most important info:</a:t>
            </a:r>
            <a:endParaRPr lang="nl-BE" sz="1800" dirty="0"/>
          </a:p>
          <a:p>
            <a:pPr marL="342900" indent="-342900">
              <a:buAutoNum type="arabicParenR"/>
            </a:pPr>
            <a:r>
              <a:rPr lang="nl-BE" sz="1800" b="1" dirty="0"/>
              <a:t>Copy:</a:t>
            </a:r>
          </a:p>
          <a:p>
            <a:pPr marL="0" indent="0">
              <a:buNone/>
            </a:pPr>
            <a:r>
              <a:rPr lang="en-US" sz="1800" dirty="0"/>
              <a:t>‼️All you need to know about 🇪🇺#</a:t>
            </a:r>
            <a:r>
              <a:rPr lang="en-US" sz="1800" dirty="0" err="1"/>
              <a:t>YouthWeek</a:t>
            </a:r>
            <a:r>
              <a:rPr lang="en-US" sz="1800" dirty="0"/>
              <a:t>👇 </a:t>
            </a:r>
          </a:p>
          <a:p>
            <a:pPr marL="0" indent="0">
              <a:buNone/>
            </a:pPr>
            <a:r>
              <a:rPr lang="en-US" sz="1800" dirty="0"/>
              <a:t>☑️</a:t>
            </a:r>
            <a:r>
              <a:rPr lang="en-US" sz="1800" dirty="0" err="1"/>
              <a:t>Organise</a:t>
            </a:r>
            <a:r>
              <a:rPr lang="en-US" sz="1800" dirty="0"/>
              <a:t> your own #</a:t>
            </a:r>
            <a:r>
              <a:rPr lang="en-US" sz="1800" dirty="0" err="1"/>
              <a:t>YouthWeek</a:t>
            </a:r>
            <a:r>
              <a:rPr lang="en-US" sz="1800" dirty="0"/>
              <a:t> event!</a:t>
            </a:r>
          </a:p>
          <a:p>
            <a:pPr marL="0" indent="0">
              <a:buNone/>
            </a:pPr>
            <a:r>
              <a:rPr lang="en-US" sz="1800" dirty="0"/>
              <a:t>☑️Find and attend an event near you!</a:t>
            </a:r>
          </a:p>
          <a:p>
            <a:pPr marL="0" indent="0">
              <a:buNone/>
            </a:pPr>
            <a:r>
              <a:rPr lang="en-US" sz="1800" dirty="0"/>
              <a:t>☑️Check Brussels' event!</a:t>
            </a:r>
          </a:p>
          <a:p>
            <a:pPr marL="0" indent="0">
              <a:buNone/>
            </a:pPr>
            <a:r>
              <a:rPr lang="en-US" sz="1800" dirty="0"/>
              <a:t>☑️Join online debate with #</a:t>
            </a:r>
            <a:r>
              <a:rPr lang="en-US" sz="1800" dirty="0" err="1"/>
              <a:t>YouthWeek</a:t>
            </a:r>
            <a:r>
              <a:rPr lang="en-US" sz="1800" dirty="0"/>
              <a:t> &amp; #</a:t>
            </a:r>
            <a:r>
              <a:rPr lang="en-US" sz="1800" dirty="0" err="1"/>
              <a:t>DemocracyAndMe</a:t>
            </a:r>
            <a:r>
              <a:rPr lang="en-US" sz="1800" dirty="0"/>
              <a:t>!</a:t>
            </a:r>
          </a:p>
          <a:p>
            <a:pPr marL="0" indent="0">
              <a:buNone/>
            </a:pPr>
            <a:r>
              <a:rPr lang="nl-BE" sz="1800" b="1" dirty="0"/>
              <a:t>2) Image</a:t>
            </a:r>
            <a:r>
              <a:rPr lang="nl-BE" sz="1800" dirty="0"/>
              <a:t>: you can choose between the images from the stock given (+add your own logo)</a:t>
            </a:r>
          </a:p>
          <a:p>
            <a:pPr marL="0" indent="0">
              <a:buNone/>
            </a:pPr>
            <a:r>
              <a:rPr lang="nl-BE" sz="1800" b="1" dirty="0"/>
              <a:t>3) CTA: </a:t>
            </a:r>
            <a:r>
              <a:rPr lang="nl-BE" sz="1800" dirty="0"/>
              <a:t>Learn more  (+add the link of your website)</a:t>
            </a:r>
          </a:p>
          <a:p>
            <a:pPr>
              <a:buFontTx/>
              <a:buChar char="-"/>
            </a:pPr>
            <a:endParaRPr lang="nl-BE" sz="1800" dirty="0"/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64AA98F0-1BF2-D84B-AD48-B096BC75C4B5}"/>
              </a:ext>
            </a:extLst>
          </p:cNvPr>
          <p:cNvSpPr txBox="1">
            <a:spLocks/>
          </p:cNvSpPr>
          <p:nvPr/>
        </p:nvSpPr>
        <p:spPr>
          <a:xfrm>
            <a:off x="1163303" y="893271"/>
            <a:ext cx="5845363" cy="78743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How can you promote it on your social channels? </a:t>
            </a:r>
          </a:p>
          <a:p>
            <a:pPr algn="l"/>
            <a:endParaRPr lang="en-GB" sz="2800" b="1" dirty="0">
              <a:solidFill>
                <a:srgbClr val="FFD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920083-8196-3545-BDF1-B5FEF3434FBC}"/>
              </a:ext>
            </a:extLst>
          </p:cNvPr>
          <p:cNvSpPr/>
          <p:nvPr/>
        </p:nvSpPr>
        <p:spPr>
          <a:xfrm>
            <a:off x="8008563" y="4750130"/>
            <a:ext cx="2275467" cy="581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58B03AE-6D95-DE4C-B18C-7F6AEF3CEA82}"/>
              </a:ext>
            </a:extLst>
          </p:cNvPr>
          <p:cNvSpPr/>
          <p:nvPr/>
        </p:nvSpPr>
        <p:spPr>
          <a:xfrm>
            <a:off x="6910948" y="1539419"/>
            <a:ext cx="443434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More general tips:</a:t>
            </a:r>
          </a:p>
          <a:p>
            <a:endParaRPr lang="en-GB" dirty="0"/>
          </a:p>
          <a:p>
            <a:r>
              <a:rPr lang="en-GB" dirty="0"/>
              <a:t>The best way to promote your event is to create a </a:t>
            </a:r>
            <a:r>
              <a:rPr lang="en-GB" b="1" dirty="0"/>
              <a:t>Facebook event</a:t>
            </a:r>
            <a:r>
              <a:rPr lang="en-GB" dirty="0"/>
              <a:t> that you will boost through your own page. </a:t>
            </a:r>
          </a:p>
          <a:p>
            <a:r>
              <a:rPr lang="en-GB" dirty="0"/>
              <a:t>On your Facebook event page you can put all the practical information about it and some news. </a:t>
            </a:r>
          </a:p>
          <a:p>
            <a:r>
              <a:rPr lang="en-GB" dirty="0"/>
              <a:t>Don’t hesitate to share your Facebook posts on your event page to increase your reach. </a:t>
            </a:r>
          </a:p>
          <a:p>
            <a:pPr marL="342900" indent="-342900">
              <a:buAutoNum type="arabicPeriod"/>
            </a:pPr>
            <a:endParaRPr lang="nl-BE" dirty="0"/>
          </a:p>
        </p:txBody>
      </p:sp>
      <p:pic>
        <p:nvPicPr>
          <p:cNvPr id="20" name="Image 13">
            <a:extLst>
              <a:ext uri="{FF2B5EF4-FFF2-40B4-BE49-F238E27FC236}">
                <a16:creationId xmlns:a16="http://schemas.microsoft.com/office/drawing/2014/main" id="{0D623DB0-B632-AE4A-849C-7E7EEA9ED0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792"/>
          <a:stretch/>
        </p:blipFill>
        <p:spPr>
          <a:xfrm>
            <a:off x="9128123" y="6184900"/>
            <a:ext cx="1525405" cy="467823"/>
          </a:xfrm>
          <a:prstGeom prst="rect">
            <a:avLst/>
          </a:prstGeom>
        </p:spPr>
      </p:pic>
      <p:pic>
        <p:nvPicPr>
          <p:cNvPr id="21" name="Image 13">
            <a:extLst>
              <a:ext uri="{FF2B5EF4-FFF2-40B4-BE49-F238E27FC236}">
                <a16:creationId xmlns:a16="http://schemas.microsoft.com/office/drawing/2014/main" id="{3CD6C149-E9EB-294F-9748-F584048932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208"/>
          <a:stretch/>
        </p:blipFill>
        <p:spPr>
          <a:xfrm>
            <a:off x="10309367" y="6311900"/>
            <a:ext cx="1532654" cy="36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266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1260</TotalTime>
  <Words>768</Words>
  <Application>Microsoft Office PowerPoint</Application>
  <PresentationFormat>Widescreen</PresentationFormat>
  <Paragraphs>116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Thème Office</vt:lpstr>
      <vt:lpstr>PowerPoint Presentation</vt:lpstr>
      <vt:lpstr>About European Youth Week: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Charline Luthers</dc:creator>
  <cp:lastModifiedBy>Ileana Racoviceanu</cp:lastModifiedBy>
  <cp:revision>109</cp:revision>
  <dcterms:created xsi:type="dcterms:W3CDTF">2019-03-26T15:12:36Z</dcterms:created>
  <dcterms:modified xsi:type="dcterms:W3CDTF">2019-04-17T10:34:23Z</dcterms:modified>
</cp:coreProperties>
</file>