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944" r:id="rId2"/>
    <p:sldId id="945" r:id="rId3"/>
    <p:sldId id="924" r:id="rId4"/>
    <p:sldId id="948" r:id="rId5"/>
    <p:sldId id="959" r:id="rId6"/>
    <p:sldId id="960" r:id="rId7"/>
    <p:sldId id="961" r:id="rId8"/>
    <p:sldId id="970" r:id="rId9"/>
    <p:sldId id="971" r:id="rId10"/>
    <p:sldId id="962" r:id="rId11"/>
    <p:sldId id="972" r:id="rId12"/>
    <p:sldId id="963" r:id="rId13"/>
    <p:sldId id="973" r:id="rId14"/>
    <p:sldId id="964" r:id="rId15"/>
    <p:sldId id="966" r:id="rId16"/>
    <p:sldId id="974" r:id="rId17"/>
    <p:sldId id="967" r:id="rId18"/>
    <p:sldId id="969" r:id="rId19"/>
    <p:sldId id="953" r:id="rId20"/>
    <p:sldId id="975" r:id="rId21"/>
    <p:sldId id="976" r:id="rId22"/>
    <p:sldId id="955" r:id="rId23"/>
  </p:sldIdLst>
  <p:sldSz cx="9144000" cy="6858000" type="screen4x3"/>
  <p:notesSz cx="6858000" cy="99456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33ACFF"/>
    <a:srgbClr val="0070C0"/>
    <a:srgbClr val="00FFCC"/>
    <a:srgbClr val="333399"/>
    <a:srgbClr val="000066"/>
    <a:srgbClr val="AA0E33"/>
    <a:srgbClr val="FFDCB9"/>
    <a:srgbClr val="FFCC99"/>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7" autoAdjust="0"/>
    <p:restoredTop sz="94815" autoAdjust="0"/>
  </p:normalViewPr>
  <p:slideViewPr>
    <p:cSldViewPr>
      <p:cViewPr>
        <p:scale>
          <a:sx n="50" d="100"/>
          <a:sy n="50" d="100"/>
        </p:scale>
        <p:origin x="-996" y="-43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41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bwMode="auto">
          <a:xfrm>
            <a:off x="1" y="0"/>
            <a:ext cx="2972493" cy="496642"/>
          </a:xfrm>
          <a:prstGeom prst="rect">
            <a:avLst/>
          </a:prstGeom>
          <a:noFill/>
          <a:ln w="9525">
            <a:noFill/>
            <a:miter lim="800000"/>
            <a:headEnd/>
            <a:tailEnd/>
          </a:ln>
          <a:effectLst/>
        </p:spPr>
        <p:txBody>
          <a:bodyPr vert="horz" wrap="square" lIns="92382" tIns="46191" rIns="92382" bIns="46191" numCol="1" anchor="t" anchorCtr="0" compatLnSpc="1">
            <a:prstTxWarp prst="textNoShape">
              <a:avLst/>
            </a:prstTxWarp>
          </a:bodyPr>
          <a:lstStyle>
            <a:lvl1pPr>
              <a:defRPr sz="1200">
                <a:latin typeface="Arial" charset="0"/>
              </a:defRPr>
            </a:lvl1pPr>
          </a:lstStyle>
          <a:p>
            <a:pPr>
              <a:defRPr/>
            </a:pPr>
            <a:endParaRPr lang="en-US"/>
          </a:p>
        </p:txBody>
      </p:sp>
      <p:sp>
        <p:nvSpPr>
          <p:cNvPr id="106499" name="Rectangle 3"/>
          <p:cNvSpPr>
            <a:spLocks noGrp="1" noChangeArrowheads="1"/>
          </p:cNvSpPr>
          <p:nvPr>
            <p:ph type="dt" sz="quarter" idx="1"/>
          </p:nvPr>
        </p:nvSpPr>
        <p:spPr bwMode="auto">
          <a:xfrm>
            <a:off x="3883908" y="0"/>
            <a:ext cx="2972492" cy="496642"/>
          </a:xfrm>
          <a:prstGeom prst="rect">
            <a:avLst/>
          </a:prstGeom>
          <a:noFill/>
          <a:ln w="9525">
            <a:noFill/>
            <a:miter lim="800000"/>
            <a:headEnd/>
            <a:tailEnd/>
          </a:ln>
          <a:effectLst/>
        </p:spPr>
        <p:txBody>
          <a:bodyPr vert="horz" wrap="square" lIns="92382" tIns="46191" rIns="92382" bIns="46191" numCol="1" anchor="t" anchorCtr="0" compatLnSpc="1">
            <a:prstTxWarp prst="textNoShape">
              <a:avLst/>
            </a:prstTxWarp>
          </a:bodyPr>
          <a:lstStyle>
            <a:lvl1pPr algn="r">
              <a:defRPr sz="1200">
                <a:latin typeface="Arial" charset="0"/>
              </a:defRPr>
            </a:lvl1pPr>
          </a:lstStyle>
          <a:p>
            <a:pPr>
              <a:defRPr/>
            </a:pPr>
            <a:endParaRPr lang="en-US"/>
          </a:p>
        </p:txBody>
      </p:sp>
      <p:sp>
        <p:nvSpPr>
          <p:cNvPr id="106500" name="Rectangle 4"/>
          <p:cNvSpPr>
            <a:spLocks noGrp="1" noChangeArrowheads="1"/>
          </p:cNvSpPr>
          <p:nvPr>
            <p:ph type="ftr" sz="quarter" idx="2"/>
          </p:nvPr>
        </p:nvSpPr>
        <p:spPr bwMode="auto">
          <a:xfrm>
            <a:off x="1" y="9447439"/>
            <a:ext cx="2972493" cy="496642"/>
          </a:xfrm>
          <a:prstGeom prst="rect">
            <a:avLst/>
          </a:prstGeom>
          <a:noFill/>
          <a:ln w="9525">
            <a:noFill/>
            <a:miter lim="800000"/>
            <a:headEnd/>
            <a:tailEnd/>
          </a:ln>
          <a:effectLst/>
        </p:spPr>
        <p:txBody>
          <a:bodyPr vert="horz" wrap="square" lIns="92382" tIns="46191" rIns="92382" bIns="46191" numCol="1" anchor="b" anchorCtr="0" compatLnSpc="1">
            <a:prstTxWarp prst="textNoShape">
              <a:avLst/>
            </a:prstTxWarp>
          </a:bodyPr>
          <a:lstStyle>
            <a:lvl1pPr>
              <a:defRPr sz="1200">
                <a:latin typeface="Arial" charset="0"/>
              </a:defRPr>
            </a:lvl1pPr>
          </a:lstStyle>
          <a:p>
            <a:pPr>
              <a:defRPr/>
            </a:pPr>
            <a:endParaRPr lang="en-US"/>
          </a:p>
        </p:txBody>
      </p:sp>
      <p:sp>
        <p:nvSpPr>
          <p:cNvPr id="106501" name="Rectangle 5"/>
          <p:cNvSpPr>
            <a:spLocks noGrp="1" noChangeArrowheads="1"/>
          </p:cNvSpPr>
          <p:nvPr>
            <p:ph type="sldNum" sz="quarter" idx="3"/>
          </p:nvPr>
        </p:nvSpPr>
        <p:spPr bwMode="auto">
          <a:xfrm>
            <a:off x="3883908" y="9447439"/>
            <a:ext cx="2972492" cy="496642"/>
          </a:xfrm>
          <a:prstGeom prst="rect">
            <a:avLst/>
          </a:prstGeom>
          <a:noFill/>
          <a:ln w="9525">
            <a:noFill/>
            <a:miter lim="800000"/>
            <a:headEnd/>
            <a:tailEnd/>
          </a:ln>
          <a:effectLst/>
        </p:spPr>
        <p:txBody>
          <a:bodyPr vert="horz" wrap="square" lIns="92382" tIns="46191" rIns="92382" bIns="46191" numCol="1" anchor="b" anchorCtr="0" compatLnSpc="1">
            <a:prstTxWarp prst="textNoShape">
              <a:avLst/>
            </a:prstTxWarp>
          </a:bodyPr>
          <a:lstStyle>
            <a:lvl1pPr algn="r">
              <a:defRPr sz="1200">
                <a:latin typeface="Arial" charset="0"/>
              </a:defRPr>
            </a:lvl1pPr>
          </a:lstStyle>
          <a:p>
            <a:pPr>
              <a:defRPr/>
            </a:pPr>
            <a:fld id="{63ABF536-81A1-4B21-AD0C-508BA5844A01}" type="slidenum">
              <a:rPr lang="en-US"/>
              <a:pPr>
                <a:defRPr/>
              </a:pPr>
              <a:t>‹#›</a:t>
            </a:fld>
            <a:endParaRPr lang="en-US"/>
          </a:p>
        </p:txBody>
      </p:sp>
    </p:spTree>
    <p:extLst>
      <p:ext uri="{BB962C8B-B14F-4D97-AF65-F5344CB8AC3E}">
        <p14:creationId xmlns:p14="http://schemas.microsoft.com/office/powerpoint/2010/main" val="14604734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1" y="0"/>
            <a:ext cx="2972493" cy="496642"/>
          </a:xfrm>
          <a:prstGeom prst="rect">
            <a:avLst/>
          </a:prstGeom>
          <a:noFill/>
          <a:ln w="9525">
            <a:noFill/>
            <a:miter lim="800000"/>
            <a:headEnd/>
            <a:tailEnd/>
          </a:ln>
          <a:effectLst/>
        </p:spPr>
        <p:txBody>
          <a:bodyPr vert="horz" wrap="square" lIns="92382" tIns="46191" rIns="92382" bIns="46191" numCol="1" anchor="t" anchorCtr="0" compatLnSpc="1">
            <a:prstTxWarp prst="textNoShape">
              <a:avLst/>
            </a:prstTxWarp>
          </a:bodyPr>
          <a:lstStyle>
            <a:lvl1pPr>
              <a:defRPr sz="1200">
                <a:latin typeface="Arial" charset="0"/>
              </a:defRPr>
            </a:lvl1pPr>
          </a:lstStyle>
          <a:p>
            <a:pPr>
              <a:defRPr/>
            </a:pPr>
            <a:endParaRPr lang="en-US"/>
          </a:p>
        </p:txBody>
      </p:sp>
      <p:sp>
        <p:nvSpPr>
          <p:cNvPr id="143363" name="Rectangle 3"/>
          <p:cNvSpPr>
            <a:spLocks noGrp="1" noChangeArrowheads="1"/>
          </p:cNvSpPr>
          <p:nvPr>
            <p:ph type="dt" idx="1"/>
          </p:nvPr>
        </p:nvSpPr>
        <p:spPr bwMode="auto">
          <a:xfrm>
            <a:off x="3883908" y="0"/>
            <a:ext cx="2972492" cy="496642"/>
          </a:xfrm>
          <a:prstGeom prst="rect">
            <a:avLst/>
          </a:prstGeom>
          <a:noFill/>
          <a:ln w="9525">
            <a:noFill/>
            <a:miter lim="800000"/>
            <a:headEnd/>
            <a:tailEnd/>
          </a:ln>
          <a:effectLst/>
        </p:spPr>
        <p:txBody>
          <a:bodyPr vert="horz" wrap="square" lIns="92382" tIns="46191" rIns="92382" bIns="46191" numCol="1" anchor="t" anchorCtr="0" compatLnSpc="1">
            <a:prstTxWarp prst="textNoShape">
              <a:avLst/>
            </a:prstTxWarp>
          </a:bodyPr>
          <a:lstStyle>
            <a:lvl1pPr algn="r">
              <a:defRPr sz="1200">
                <a:latin typeface="Arial" charset="0"/>
              </a:defRPr>
            </a:lvl1pPr>
          </a:lstStyle>
          <a:p>
            <a:pPr>
              <a:defRPr/>
            </a:pPr>
            <a:endParaRPr lang="en-US"/>
          </a:p>
        </p:txBody>
      </p:sp>
      <p:sp>
        <p:nvSpPr>
          <p:cNvPr id="22532" name="Rectangle 4"/>
          <p:cNvSpPr>
            <a:spLocks noGrp="1" noRot="1" noChangeAspect="1" noChangeArrowheads="1" noTextEdit="1"/>
          </p:cNvSpPr>
          <p:nvPr>
            <p:ph type="sldImg" idx="2"/>
          </p:nvPr>
        </p:nvSpPr>
        <p:spPr bwMode="auto">
          <a:xfrm>
            <a:off x="942975" y="746125"/>
            <a:ext cx="4972050" cy="3730625"/>
          </a:xfrm>
          <a:prstGeom prst="rect">
            <a:avLst/>
          </a:prstGeom>
          <a:noFill/>
          <a:ln w="9525">
            <a:solidFill>
              <a:srgbClr val="000000"/>
            </a:solidFill>
            <a:miter lim="800000"/>
            <a:headEnd/>
            <a:tailEnd/>
          </a:ln>
        </p:spPr>
      </p:sp>
      <p:sp>
        <p:nvSpPr>
          <p:cNvPr id="143365" name="Rectangle 5"/>
          <p:cNvSpPr>
            <a:spLocks noGrp="1" noChangeArrowheads="1"/>
          </p:cNvSpPr>
          <p:nvPr>
            <p:ph type="body" sz="quarter" idx="3"/>
          </p:nvPr>
        </p:nvSpPr>
        <p:spPr bwMode="auto">
          <a:xfrm>
            <a:off x="685961" y="4723721"/>
            <a:ext cx="5486079" cy="4476202"/>
          </a:xfrm>
          <a:prstGeom prst="rect">
            <a:avLst/>
          </a:prstGeom>
          <a:noFill/>
          <a:ln w="9525">
            <a:noFill/>
            <a:miter lim="800000"/>
            <a:headEnd/>
            <a:tailEnd/>
          </a:ln>
          <a:effectLst/>
        </p:spPr>
        <p:txBody>
          <a:bodyPr vert="horz" wrap="square" lIns="92382" tIns="46191" rIns="92382" bIns="4619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366" name="Rectangle 6"/>
          <p:cNvSpPr>
            <a:spLocks noGrp="1" noChangeArrowheads="1"/>
          </p:cNvSpPr>
          <p:nvPr>
            <p:ph type="ftr" sz="quarter" idx="4"/>
          </p:nvPr>
        </p:nvSpPr>
        <p:spPr bwMode="auto">
          <a:xfrm>
            <a:off x="1" y="9447439"/>
            <a:ext cx="2972493" cy="496642"/>
          </a:xfrm>
          <a:prstGeom prst="rect">
            <a:avLst/>
          </a:prstGeom>
          <a:noFill/>
          <a:ln w="9525">
            <a:noFill/>
            <a:miter lim="800000"/>
            <a:headEnd/>
            <a:tailEnd/>
          </a:ln>
          <a:effectLst/>
        </p:spPr>
        <p:txBody>
          <a:bodyPr vert="horz" wrap="square" lIns="92382" tIns="46191" rIns="92382" bIns="46191" numCol="1" anchor="b" anchorCtr="0" compatLnSpc="1">
            <a:prstTxWarp prst="textNoShape">
              <a:avLst/>
            </a:prstTxWarp>
          </a:bodyPr>
          <a:lstStyle>
            <a:lvl1pPr>
              <a:defRPr sz="1200">
                <a:latin typeface="Arial" charset="0"/>
              </a:defRPr>
            </a:lvl1pPr>
          </a:lstStyle>
          <a:p>
            <a:pPr>
              <a:defRPr/>
            </a:pPr>
            <a:endParaRPr lang="en-US"/>
          </a:p>
        </p:txBody>
      </p:sp>
      <p:sp>
        <p:nvSpPr>
          <p:cNvPr id="143367" name="Rectangle 7"/>
          <p:cNvSpPr>
            <a:spLocks noGrp="1" noChangeArrowheads="1"/>
          </p:cNvSpPr>
          <p:nvPr>
            <p:ph type="sldNum" sz="quarter" idx="5"/>
          </p:nvPr>
        </p:nvSpPr>
        <p:spPr bwMode="auto">
          <a:xfrm>
            <a:off x="3883908" y="9447439"/>
            <a:ext cx="2972492" cy="496642"/>
          </a:xfrm>
          <a:prstGeom prst="rect">
            <a:avLst/>
          </a:prstGeom>
          <a:noFill/>
          <a:ln w="9525">
            <a:noFill/>
            <a:miter lim="800000"/>
            <a:headEnd/>
            <a:tailEnd/>
          </a:ln>
          <a:effectLst/>
        </p:spPr>
        <p:txBody>
          <a:bodyPr vert="horz" wrap="square" lIns="92382" tIns="46191" rIns="92382" bIns="46191" numCol="1" anchor="b" anchorCtr="0" compatLnSpc="1">
            <a:prstTxWarp prst="textNoShape">
              <a:avLst/>
            </a:prstTxWarp>
          </a:bodyPr>
          <a:lstStyle>
            <a:lvl1pPr algn="r">
              <a:defRPr sz="1200">
                <a:latin typeface="Arial" charset="0"/>
              </a:defRPr>
            </a:lvl1pPr>
          </a:lstStyle>
          <a:p>
            <a:pPr>
              <a:defRPr/>
            </a:pPr>
            <a:fld id="{B3420A95-D40A-4073-89E4-24592CADD4F8}" type="slidenum">
              <a:rPr lang="en-US"/>
              <a:pPr>
                <a:defRPr/>
              </a:pPr>
              <a:t>‹#›</a:t>
            </a:fld>
            <a:endParaRPr lang="en-US"/>
          </a:p>
        </p:txBody>
      </p:sp>
    </p:spTree>
    <p:extLst>
      <p:ext uri="{BB962C8B-B14F-4D97-AF65-F5344CB8AC3E}">
        <p14:creationId xmlns:p14="http://schemas.microsoft.com/office/powerpoint/2010/main" val="2429669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DF7EB1ED-CBAB-47E1-A9D2-9096ABDBB830}" type="slidenum">
              <a:rPr lang="id-ID" smtClean="0"/>
              <a:pPr/>
              <a:t>1</a:t>
            </a:fld>
            <a:endParaRPr lang="id-ID"/>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B3420A95-D40A-4073-89E4-24592CADD4F8}" type="slidenum">
              <a:rPr lang="en-US" smtClean="0"/>
              <a:pPr>
                <a:defRPr/>
              </a:pPr>
              <a:t>20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B3420A95-D40A-4073-89E4-24592CADD4F8}" type="slidenum">
              <a:rPr lang="en-US" smtClean="0"/>
              <a:pPr>
                <a:defRPr/>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B3420A95-D40A-4073-89E4-24592CADD4F8}" type="slidenum">
              <a:rPr lang="en-US" smtClean="0"/>
              <a:pPr>
                <a:defRPr/>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fld id="{F33F8037-1632-4356-BA0D-4346C32378F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B3420A95-D40A-4073-89E4-24592CADD4F8}"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B3420A95-D40A-4073-89E4-24592CADD4F8}"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fld id="{F33F8037-1632-4356-BA0D-4346C32378F7}" type="slidenum">
              <a:rPr lang="en-US" smtClean="0"/>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fld id="{F33F8037-1632-4356-BA0D-4346C32378F7}" type="slidenum">
              <a:rPr lang="en-US" smtClean="0"/>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fld id="{F33F8037-1632-4356-BA0D-4346C32378F7}" type="slidenum">
              <a:rPr lang="en-US" smtClean="0"/>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fld id="{F33F8037-1632-4356-BA0D-4346C32378F7}" type="slidenum">
              <a:rPr lang="en-US" smtClean="0"/>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B3420A95-D40A-4073-89E4-24592CADD4F8}" type="slidenum">
              <a:rPr lang="en-US" smtClean="0"/>
              <a:pPr>
                <a:defRPr/>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60" name="Picture 36" descr="D:\TEMPLATE PPT\blue.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3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userDrawn="1"/>
        </p:nvSpPr>
        <p:spPr>
          <a:xfrm>
            <a:off x="152400" y="104001"/>
            <a:ext cx="2056525" cy="276999"/>
          </a:xfrm>
          <a:prstGeom prst="rect">
            <a:avLst/>
          </a:prstGeom>
          <a:noFill/>
        </p:spPr>
        <p:txBody>
          <a:bodyPr wrap="none" rtlCol="0">
            <a:spAutoFit/>
          </a:bodyPr>
          <a:lstStyle/>
          <a:p>
            <a:r>
              <a:rPr lang="id-ID" sz="1200" b="1" dirty="0" smtClean="0">
                <a:solidFill>
                  <a:schemeClr val="bg1"/>
                </a:solidFill>
              </a:rPr>
              <a:t>LEADERSHIP</a:t>
            </a:r>
            <a:r>
              <a:rPr lang="id-ID" sz="1200" b="1" baseline="0" dirty="0" smtClean="0">
                <a:solidFill>
                  <a:schemeClr val="bg1"/>
                </a:solidFill>
              </a:rPr>
              <a:t> VISIONARY</a:t>
            </a:r>
            <a:endParaRPr lang="id-ID" sz="1200" b="1"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lusagatrainingconsulting.co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28600" y="3657600"/>
            <a:ext cx="89154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en-US" sz="2800" b="1" dirty="0" err="1" smtClean="0">
                <a:solidFill>
                  <a:schemeClr val="bg1"/>
                </a:solidFill>
                <a:latin typeface="Script MT Bold" pitchFamily="66" charset="0"/>
                <a:ea typeface="Times New Roman" pitchFamily="18" charset="0"/>
                <a:cs typeface="Tahoma" pitchFamily="34" charset="0"/>
              </a:rPr>
              <a:t>Ajarkanlah</a:t>
            </a:r>
            <a:r>
              <a:rPr lang="en-US" sz="2800" b="1" dirty="0" smtClean="0">
                <a:solidFill>
                  <a:schemeClr val="bg1"/>
                </a:solidFill>
                <a:latin typeface="Script MT Bold" pitchFamily="66" charset="0"/>
                <a:ea typeface="Times New Roman" pitchFamily="18" charset="0"/>
                <a:cs typeface="Tahoma" pitchFamily="34" charset="0"/>
              </a:rPr>
              <a:t> </a:t>
            </a:r>
            <a:r>
              <a:rPr lang="en-US" sz="2800" b="1" dirty="0" err="1" smtClean="0">
                <a:solidFill>
                  <a:schemeClr val="bg1"/>
                </a:solidFill>
                <a:latin typeface="Script MT Bold" pitchFamily="66" charset="0"/>
                <a:ea typeface="Times New Roman" pitchFamily="18" charset="0"/>
                <a:cs typeface="Tahoma" pitchFamily="34" charset="0"/>
              </a:rPr>
              <a:t>Mereka</a:t>
            </a:r>
            <a:r>
              <a:rPr lang="en-US" sz="2800" b="1" dirty="0" smtClean="0">
                <a:solidFill>
                  <a:schemeClr val="bg1"/>
                </a:solidFill>
                <a:latin typeface="Script MT Bold" pitchFamily="66" charset="0"/>
                <a:ea typeface="Times New Roman" pitchFamily="18" charset="0"/>
                <a:cs typeface="Tahoma" pitchFamily="34" charset="0"/>
              </a:rPr>
              <a:t> </a:t>
            </a:r>
            <a:r>
              <a:rPr lang="en-US" sz="2800" b="1" dirty="0" err="1" smtClean="0">
                <a:solidFill>
                  <a:schemeClr val="bg1"/>
                </a:solidFill>
                <a:latin typeface="Script MT Bold" pitchFamily="66" charset="0"/>
                <a:ea typeface="Times New Roman" pitchFamily="18" charset="0"/>
                <a:cs typeface="Tahoma" pitchFamily="34" charset="0"/>
              </a:rPr>
              <a:t>Melakukan</a:t>
            </a:r>
            <a:endParaRPr lang="en-US" sz="2800" b="1" dirty="0" smtClean="0">
              <a:solidFill>
                <a:schemeClr val="bg1"/>
              </a:solidFill>
              <a:latin typeface="Script MT Bold" pitchFamily="66" charset="0"/>
              <a:ea typeface="Times New Roman" pitchFamily="18" charset="0"/>
              <a:cs typeface="Tahoma" pitchFamily="34" charset="0"/>
            </a:endParaRPr>
          </a:p>
          <a:p>
            <a:pPr lvl="0" algn="ctr"/>
            <a:r>
              <a:rPr lang="en-US" sz="2800" b="1" dirty="0" err="1" smtClean="0">
                <a:solidFill>
                  <a:schemeClr val="bg1"/>
                </a:solidFill>
                <a:latin typeface="Script MT Bold" pitchFamily="66" charset="0"/>
                <a:ea typeface="Times New Roman" pitchFamily="18" charset="0"/>
                <a:cs typeface="Tahoma" pitchFamily="34" charset="0"/>
              </a:rPr>
              <a:t>Segala</a:t>
            </a:r>
            <a:r>
              <a:rPr lang="en-US" sz="2800" b="1" dirty="0" smtClean="0">
                <a:solidFill>
                  <a:schemeClr val="bg1"/>
                </a:solidFill>
                <a:latin typeface="Script MT Bold" pitchFamily="66" charset="0"/>
                <a:ea typeface="Times New Roman" pitchFamily="18" charset="0"/>
                <a:cs typeface="Tahoma" pitchFamily="34" charset="0"/>
              </a:rPr>
              <a:t> </a:t>
            </a:r>
            <a:r>
              <a:rPr lang="en-US" sz="2800" b="1" dirty="0" err="1" smtClean="0">
                <a:solidFill>
                  <a:schemeClr val="bg1"/>
                </a:solidFill>
                <a:latin typeface="Script MT Bold" pitchFamily="66" charset="0"/>
                <a:ea typeface="Times New Roman" pitchFamily="18" charset="0"/>
                <a:cs typeface="Tahoma" pitchFamily="34" charset="0"/>
              </a:rPr>
              <a:t>Sesuatu</a:t>
            </a:r>
            <a:r>
              <a:rPr lang="en-US" sz="2800" b="1" dirty="0" smtClean="0">
                <a:solidFill>
                  <a:schemeClr val="bg1"/>
                </a:solidFill>
                <a:latin typeface="Script MT Bold" pitchFamily="66" charset="0"/>
                <a:ea typeface="Times New Roman" pitchFamily="18" charset="0"/>
                <a:cs typeface="Tahoma" pitchFamily="34" charset="0"/>
              </a:rPr>
              <a:t> Yang Ku-</a:t>
            </a:r>
            <a:r>
              <a:rPr lang="en-US" sz="2800" b="1" dirty="0" err="1" smtClean="0">
                <a:solidFill>
                  <a:schemeClr val="bg1"/>
                </a:solidFill>
                <a:latin typeface="Script MT Bold" pitchFamily="66" charset="0"/>
                <a:ea typeface="Times New Roman" pitchFamily="18" charset="0"/>
                <a:cs typeface="Tahoma" pitchFamily="34" charset="0"/>
              </a:rPr>
              <a:t>perintahkan</a:t>
            </a:r>
            <a:r>
              <a:rPr lang="en-US" sz="2800" b="1" dirty="0" smtClean="0">
                <a:solidFill>
                  <a:schemeClr val="bg1"/>
                </a:solidFill>
                <a:latin typeface="Script MT Bold" pitchFamily="66" charset="0"/>
                <a:ea typeface="Times New Roman" pitchFamily="18" charset="0"/>
                <a:cs typeface="Tahoma" pitchFamily="34" charset="0"/>
              </a:rPr>
              <a:t> </a:t>
            </a:r>
            <a:endParaRPr lang="id-ID" sz="2800" b="1" dirty="0" smtClean="0">
              <a:solidFill>
                <a:schemeClr val="bg1"/>
              </a:solidFill>
              <a:latin typeface="Script MT Bold" pitchFamily="66" charset="0"/>
              <a:ea typeface="Times New Roman" pitchFamily="18" charset="0"/>
              <a:cs typeface="Tahoma" pitchFamily="34" charset="0"/>
            </a:endParaRPr>
          </a:p>
          <a:p>
            <a:pPr lvl="0" algn="ctr"/>
            <a:endParaRPr lang="id-ID" sz="2800" b="1" dirty="0" smtClean="0">
              <a:solidFill>
                <a:schemeClr val="bg1"/>
              </a:solidFill>
              <a:latin typeface="Script MT Bold" pitchFamily="66" charset="0"/>
              <a:ea typeface="Times New Roman" pitchFamily="18" charset="0"/>
              <a:cs typeface="Tahoma" pitchFamily="34" charset="0"/>
            </a:endParaRPr>
          </a:p>
          <a:p>
            <a:pPr lvl="0" algn="ctr"/>
            <a:r>
              <a:rPr lang="id-ID" sz="2800" b="1" dirty="0" smtClean="0">
                <a:solidFill>
                  <a:schemeClr val="bg1"/>
                </a:solidFill>
                <a:latin typeface="Script MT Bold" pitchFamily="66" charset="0"/>
                <a:ea typeface="Times New Roman" pitchFamily="18" charset="0"/>
                <a:cs typeface="Tahoma" pitchFamily="34" charset="0"/>
              </a:rPr>
              <a:t>Topik :</a:t>
            </a:r>
            <a:endParaRPr lang="id-ID" sz="2800" b="1" dirty="0">
              <a:solidFill>
                <a:schemeClr val="bg1"/>
              </a:solidFill>
              <a:latin typeface="Script MT Bold" pitchFamily="66" charset="0"/>
              <a:ea typeface="Times New Roman" pitchFamily="18" charset="0"/>
              <a:cs typeface="Tahoma" pitchFamily="34" charset="0"/>
            </a:endParaRPr>
          </a:p>
          <a:p>
            <a:pPr lvl="0" algn="ctr"/>
            <a:r>
              <a:rPr lang="en-US" sz="2800" b="1" dirty="0" smtClean="0">
                <a:solidFill>
                  <a:srgbClr val="FFFF00"/>
                </a:solidFill>
                <a:latin typeface="Script MT Bold" pitchFamily="66" charset="0"/>
                <a:ea typeface="Times New Roman" pitchFamily="18" charset="0"/>
                <a:cs typeface="Tahoma" pitchFamily="34" charset="0"/>
              </a:rPr>
              <a:t>Leadership Visionary</a:t>
            </a:r>
          </a:p>
        </p:txBody>
      </p:sp>
      <p:pic>
        <p:nvPicPr>
          <p:cNvPr id="81928" name="Picture 8" descr="http://pargodungan.org/wp-content/uploads/2009/08/LOGO-HKBP-240x300.jpg"/>
          <p:cNvPicPr>
            <a:picLocks noChangeAspect="1" noChangeArrowheads="1"/>
          </p:cNvPicPr>
          <p:nvPr/>
        </p:nvPicPr>
        <p:blipFill>
          <a:blip r:embed="rId3" cstate="print"/>
          <a:srcRect/>
          <a:stretch>
            <a:fillRect/>
          </a:stretch>
        </p:blipFill>
        <p:spPr bwMode="auto">
          <a:xfrm>
            <a:off x="7162800" y="4703583"/>
            <a:ext cx="1447800" cy="184961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8" name="Rectangle 1"/>
          <p:cNvSpPr>
            <a:spLocks noChangeArrowheads="1"/>
          </p:cNvSpPr>
          <p:nvPr/>
        </p:nvSpPr>
        <p:spPr bwMode="auto">
          <a:xfrm>
            <a:off x="0" y="645855"/>
            <a:ext cx="9144000" cy="2554545"/>
          </a:xfrm>
          <a:prstGeom prst="rect">
            <a:avLst/>
          </a:prstGeom>
          <a:solidFill>
            <a:srgbClr val="333399">
              <a:alpha val="60000"/>
            </a:srgbClr>
          </a:solidFill>
          <a:ln w="9525">
            <a:solidFill>
              <a:srgbClr val="FFFF00"/>
            </a:solid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en-US" sz="4400" b="1" dirty="0" smtClean="0">
                <a:solidFill>
                  <a:schemeClr val="bg1"/>
                </a:solidFill>
                <a:effectLst>
                  <a:glow rad="63500">
                    <a:schemeClr val="accent4">
                      <a:satMod val="175000"/>
                      <a:alpha val="40000"/>
                    </a:schemeClr>
                  </a:glow>
                </a:effectLst>
                <a:latin typeface="Tahoma" pitchFamily="34" charset="0"/>
                <a:ea typeface="Cambria Math" pitchFamily="18" charset="0"/>
                <a:cs typeface="Tahoma" pitchFamily="34" charset="0"/>
              </a:rPr>
              <a:t>PELATIHAN PENGURUS</a:t>
            </a:r>
          </a:p>
          <a:p>
            <a:pPr lvl="0" algn="ctr"/>
            <a:r>
              <a:rPr lang="en-US" sz="4400" b="1" dirty="0" smtClean="0">
                <a:solidFill>
                  <a:schemeClr val="bg1"/>
                </a:solidFill>
                <a:effectLst>
                  <a:glow rad="63500">
                    <a:schemeClr val="accent4">
                      <a:satMod val="175000"/>
                      <a:alpha val="40000"/>
                    </a:schemeClr>
                  </a:glow>
                </a:effectLst>
                <a:latin typeface="Tahoma" pitchFamily="34" charset="0"/>
                <a:ea typeface="Cambria Math" pitchFamily="18" charset="0"/>
                <a:cs typeface="Tahoma" pitchFamily="34" charset="0"/>
              </a:rPr>
              <a:t>DAN GURU SM HKBP</a:t>
            </a:r>
          </a:p>
          <a:p>
            <a:pPr lvl="0" algn="ctr"/>
            <a:r>
              <a:rPr lang="en-US" sz="3600" b="1" dirty="0" smtClean="0">
                <a:solidFill>
                  <a:srgbClr val="FFFF00"/>
                </a:solidFill>
                <a:effectLst>
                  <a:glow rad="63500">
                    <a:schemeClr val="accent4">
                      <a:satMod val="175000"/>
                      <a:alpha val="40000"/>
                    </a:schemeClr>
                  </a:glow>
                </a:effectLst>
                <a:latin typeface="Tahoma" pitchFamily="34" charset="0"/>
                <a:ea typeface="Cambria Math" pitchFamily="18" charset="0"/>
                <a:cs typeface="Tahoma" pitchFamily="34" charset="0"/>
              </a:rPr>
              <a:t>DISTRIK 28 DKI JAKARTA</a:t>
            </a:r>
            <a:endParaRPr lang="id-ID" sz="3600" b="1" dirty="0" smtClean="0">
              <a:solidFill>
                <a:srgbClr val="FFFF00"/>
              </a:solidFill>
              <a:effectLst>
                <a:glow rad="63500">
                  <a:schemeClr val="accent4">
                    <a:satMod val="175000"/>
                    <a:alpha val="40000"/>
                  </a:schemeClr>
                </a:glow>
              </a:effectLst>
              <a:latin typeface="Tahoma" pitchFamily="34" charset="0"/>
              <a:ea typeface="Cambria Math" pitchFamily="18" charset="0"/>
              <a:cs typeface="Tahoma" pitchFamily="34" charset="0"/>
            </a:endParaRPr>
          </a:p>
          <a:p>
            <a:pPr lvl="0" algn="ctr"/>
            <a:r>
              <a:rPr lang="en-US" sz="3600" b="1" dirty="0" smtClean="0">
                <a:solidFill>
                  <a:srgbClr val="FFFF00"/>
                </a:solidFill>
                <a:effectLst>
                  <a:glow rad="63500">
                    <a:schemeClr val="accent4">
                      <a:satMod val="175000"/>
                      <a:alpha val="40000"/>
                    </a:schemeClr>
                  </a:glow>
                </a:effectLst>
                <a:latin typeface="Tahoma" pitchFamily="34" charset="0"/>
                <a:ea typeface="Cambria Math" pitchFamily="18" charset="0"/>
                <a:cs typeface="Tahoma" pitchFamily="34" charset="0"/>
              </a:rPr>
              <a:t>5 OKTOBER 2013</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1" y="3186103"/>
            <a:ext cx="8642878" cy="2528897"/>
          </a:xfrm>
          <a:prstGeom prst="rect">
            <a:avLst/>
          </a:prstGeom>
          <a:solidFill>
            <a:srgbClr val="002060">
              <a:alpha val="60000"/>
            </a:srgbClr>
          </a:solidFill>
          <a:ln>
            <a:solidFill>
              <a:srgbClr val="FFFF00"/>
            </a:solidFill>
          </a:ln>
        </p:spPr>
        <p:txBody>
          <a:bodyPr wrap="square" rtlCol="0">
            <a:spAutoFit/>
          </a:bodyPr>
          <a:lstStyle/>
          <a:p>
            <a:pPr algn="just" defTabSz="1014413" eaLnBrk="0" hangingPunct="0">
              <a:lnSpc>
                <a:spcPct val="150000"/>
              </a:lnSpc>
              <a:spcBef>
                <a:spcPts val="1200"/>
              </a:spcBef>
              <a:spcAft>
                <a:spcPts val="600"/>
              </a:spcAft>
            </a:pPr>
            <a:r>
              <a:rPr lang="id-ID" b="1" dirty="0" smtClean="0">
                <a:solidFill>
                  <a:schemeClr val="bg1"/>
                </a:solidFill>
                <a:latin typeface="Tahoma" pitchFamily="34" charset="0"/>
                <a:cs typeface="Tahoma" pitchFamily="34" charset="0"/>
              </a:rPr>
              <a:t>Harus memiliki kemampuan intelektual. Raja Salomo adalah pemimpin yang berdoa kepada Tuhan memohon hikmat dan pengetahuan. (II Tawarikh 1:10). Dalam buku Amsal kita dapat membaca betapa substansialnya Hikmat dan Pengetahuan. Nabi Hosea menulis : Umatku binasa karena tidak mengenal Allah (My people are destroyed for lack of knowledge. Hosea 4:6). </a:t>
            </a:r>
          </a:p>
        </p:txBody>
      </p:sp>
      <p:sp>
        <p:nvSpPr>
          <p:cNvPr id="3" name="Rectangle 2"/>
          <p:cNvSpPr/>
          <p:nvPr/>
        </p:nvSpPr>
        <p:spPr>
          <a:xfrm>
            <a:off x="228600" y="1128703"/>
            <a:ext cx="7646645" cy="1938992"/>
          </a:xfrm>
          <a:prstGeom prst="rect">
            <a:avLst/>
          </a:prstGeom>
        </p:spPr>
        <p:txBody>
          <a:bodyPr wrap="none">
            <a:spAutoFit/>
          </a:bodyPr>
          <a:lstStyle/>
          <a:p>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5.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HARUS </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MEMILIKI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PENGETAHUAN </a:t>
            </a:r>
            <a:endPar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endParaRPr>
          </a:p>
          <a:p>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DAN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RAJIN  BELAJAR</a:t>
            </a:r>
          </a:p>
        </p:txBody>
      </p:sp>
    </p:spTree>
    <p:extLst>
      <p:ext uri="{BB962C8B-B14F-4D97-AF65-F5344CB8AC3E}">
        <p14:creationId xmlns:p14="http://schemas.microsoft.com/office/powerpoint/2010/main" val="275421373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2522" y="2971800"/>
            <a:ext cx="8642878" cy="2944396"/>
          </a:xfrm>
          <a:prstGeom prst="rect">
            <a:avLst/>
          </a:prstGeom>
          <a:solidFill>
            <a:srgbClr val="002060">
              <a:alpha val="60000"/>
            </a:srgbClr>
          </a:solidFill>
          <a:ln>
            <a:solidFill>
              <a:srgbClr val="FFFF00"/>
            </a:solidFill>
          </a:ln>
        </p:spPr>
        <p:txBody>
          <a:bodyPr wrap="square" rtlCol="0">
            <a:spAutoFit/>
          </a:bodyPr>
          <a:lstStyle/>
          <a:p>
            <a:pPr algn="just" defTabSz="1014413" eaLnBrk="0" hangingPunct="0">
              <a:lnSpc>
                <a:spcPct val="150000"/>
              </a:lnSpc>
              <a:spcBef>
                <a:spcPts val="1200"/>
              </a:spcBef>
              <a:spcAft>
                <a:spcPts val="600"/>
              </a:spcAft>
            </a:pPr>
            <a:r>
              <a:rPr lang="id-ID" b="1" dirty="0" smtClean="0">
                <a:solidFill>
                  <a:schemeClr val="bg1"/>
                </a:solidFill>
                <a:latin typeface="Tahoma" pitchFamily="34" charset="0"/>
                <a:cs typeface="Tahoma" pitchFamily="34" charset="0"/>
              </a:rPr>
              <a:t>Kalau umat Tuhan dibinasakan karena kurang pengetahuan, apalagi para pemimpinnya. Hikmat (wisdom) atau Kearifan dan kebijaksanaan hanya kita peroleh dari Tuhan. Pengetahuan dapat kita miliki karena belajar dari Alkitab (I Timotius 3:15), belajar dari orang-orang lain, belajar dari buku-buku dan belajar dari sumber informasi lainnya. Pemimpin harus rajin belajar. Pelayan Tuhan, para gembala, pendeta, harus rajin belajar dari orang lain (Amsal 27:17, Pengkhotbah 10:10).</a:t>
            </a:r>
          </a:p>
        </p:txBody>
      </p:sp>
      <p:sp>
        <p:nvSpPr>
          <p:cNvPr id="3" name="Rectangle 2"/>
          <p:cNvSpPr/>
          <p:nvPr/>
        </p:nvSpPr>
        <p:spPr>
          <a:xfrm>
            <a:off x="76200" y="914400"/>
            <a:ext cx="9062096" cy="2554545"/>
          </a:xfrm>
          <a:prstGeom prst="rect">
            <a:avLst/>
          </a:prstGeom>
        </p:spPr>
        <p:txBody>
          <a:bodyPr wrap="none">
            <a:spAutoFit/>
          </a:bodyPr>
          <a:lstStyle/>
          <a:p>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5.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HARUS </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MEMILIKI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PENGETAHUAN </a:t>
            </a:r>
            <a:endPar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endParaRPr>
          </a:p>
          <a:p>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DAN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RAJIN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BELAJAR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(lanjutan)</a:t>
            </a:r>
          </a:p>
          <a:p>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extLst>
      <p:ext uri="{BB962C8B-B14F-4D97-AF65-F5344CB8AC3E}">
        <p14:creationId xmlns:p14="http://schemas.microsoft.com/office/powerpoint/2010/main" val="3781669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915451"/>
            <a:ext cx="8229600" cy="2799549"/>
          </a:xfrm>
          <a:prstGeom prst="rect">
            <a:avLst/>
          </a:prstGeom>
          <a:solidFill>
            <a:srgbClr val="002060">
              <a:alpha val="60000"/>
            </a:srgbClr>
          </a:solidFill>
          <a:ln>
            <a:solidFill>
              <a:srgbClr val="FFFF00"/>
            </a:solidFill>
          </a:ln>
        </p:spPr>
        <p:txBody>
          <a:bodyPr wrap="square" rtlCol="0">
            <a:spAutoFit/>
          </a:bodyPr>
          <a:lstStyle/>
          <a:p>
            <a:pPr algn="just" defTabSz="1014413" eaLnBrk="0" hangingPunct="0">
              <a:lnSpc>
                <a:spcPct val="150000"/>
              </a:lnSpc>
              <a:spcBef>
                <a:spcPts val="1200"/>
              </a:spcBef>
              <a:spcAft>
                <a:spcPts val="600"/>
              </a:spcAft>
            </a:pPr>
            <a:r>
              <a:rPr lang="id-ID" sz="2000" b="1" dirty="0" smtClean="0">
                <a:solidFill>
                  <a:schemeClr val="bg1"/>
                </a:solidFill>
                <a:latin typeface="Tahoma" pitchFamily="34" charset="0"/>
                <a:cs typeface="Tahoma" pitchFamily="34" charset="0"/>
              </a:rPr>
              <a:t>Pengabdian dan Pengorbanan. Pemimpin adalah Pelayan. Kepemimpinan gereja adalah pengabdian (I Petrus 5:1-3), dan bukan untuk cari uang dan jabatan. Godaan kedudukan adalah salah satu kejatuhan utama para hamba Tuhan. Kepemimpinan rohani bukanlah bergaya majikan, boss atau direktur perusahaan</a:t>
            </a:r>
          </a:p>
        </p:txBody>
      </p:sp>
      <p:sp>
        <p:nvSpPr>
          <p:cNvPr id="3" name="Rectangle 2"/>
          <p:cNvSpPr/>
          <p:nvPr/>
        </p:nvSpPr>
        <p:spPr>
          <a:xfrm>
            <a:off x="272521" y="786051"/>
            <a:ext cx="7346883" cy="1938992"/>
          </a:xfrm>
          <a:prstGeom prst="rect">
            <a:avLst/>
          </a:prstGeom>
        </p:spPr>
        <p:txBody>
          <a:bodyPr wrap="none">
            <a:spAutoFit/>
          </a:bodyPr>
          <a:lstStyle/>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6</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KEPEMIMPINAN ROHANI</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ADALAH KEPEMIMPINAN</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HAMBA</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extLst>
      <p:ext uri="{BB962C8B-B14F-4D97-AF65-F5344CB8AC3E}">
        <p14:creationId xmlns:p14="http://schemas.microsoft.com/office/powerpoint/2010/main" val="270601332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888506"/>
            <a:ext cx="8686800" cy="3359894"/>
          </a:xfrm>
          <a:prstGeom prst="rect">
            <a:avLst/>
          </a:prstGeom>
          <a:solidFill>
            <a:srgbClr val="002060">
              <a:alpha val="60000"/>
            </a:srgbClr>
          </a:solidFill>
          <a:ln>
            <a:solidFill>
              <a:srgbClr val="FFFF00"/>
            </a:solidFill>
          </a:ln>
        </p:spPr>
        <p:txBody>
          <a:bodyPr wrap="square" rtlCol="0">
            <a:spAutoFit/>
          </a:bodyPr>
          <a:lstStyle/>
          <a:p>
            <a:pPr algn="just" defTabSz="1014413" eaLnBrk="0" hangingPunct="0">
              <a:lnSpc>
                <a:spcPct val="150000"/>
              </a:lnSpc>
              <a:spcBef>
                <a:spcPts val="1200"/>
              </a:spcBef>
              <a:spcAft>
                <a:spcPts val="600"/>
              </a:spcAft>
            </a:pPr>
            <a:r>
              <a:rPr lang="id-ID" b="1" dirty="0" smtClean="0">
                <a:solidFill>
                  <a:schemeClr val="bg1"/>
                </a:solidFill>
                <a:latin typeface="Tahoma" pitchFamily="34" charset="0"/>
                <a:cs typeface="Tahoma" pitchFamily="34" charset="0"/>
              </a:rPr>
              <a:t>Pemimpin wajib memiliki hati hamba dan sifat pelayan (Yohanes 13:4-17, Markus 9:35). Para pemimpin harus berjiwa pelayan. (Efesus 6:6-8). Pemimpin adalah PELAYAN. (Lukas 22:26), dan Yesus, pemimpin agung kita berfungsi sebagai pelayan (Lukas 22:27). Kepemimpinan gereja adalah pengorbanan. Model kepemimpinan kita adalah Yesus Kristus. Para pemimpin sendiri disebut : hamba Tuhan. Jadi, majikannya ialah Tuhan sendiri. Para pemimpin harus bergantung total kepada Tuhan, bukan kepada manusia, kekuatan uang, ekonomi, politik, atau sikon</a:t>
            </a:r>
          </a:p>
        </p:txBody>
      </p:sp>
      <p:sp>
        <p:nvSpPr>
          <p:cNvPr id="3" name="Rectangle 2"/>
          <p:cNvSpPr/>
          <p:nvPr/>
        </p:nvSpPr>
        <p:spPr>
          <a:xfrm>
            <a:off x="272521" y="887423"/>
            <a:ext cx="7346883" cy="1938992"/>
          </a:xfrm>
          <a:prstGeom prst="rect">
            <a:avLst/>
          </a:prstGeom>
        </p:spPr>
        <p:txBody>
          <a:bodyPr wrap="none">
            <a:spAutoFit/>
          </a:bodyPr>
          <a:lstStyle/>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6</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KEPEMIMPINAN ROHANI</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ADALAH KEPEMIMPINAN</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HAMBA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(lanjutan)</a:t>
            </a:r>
          </a:p>
        </p:txBody>
      </p:sp>
    </p:spTree>
    <p:extLst>
      <p:ext uri="{BB962C8B-B14F-4D97-AF65-F5344CB8AC3E}">
        <p14:creationId xmlns:p14="http://schemas.microsoft.com/office/powerpoint/2010/main" val="347879044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18979"/>
            <a:ext cx="8458199" cy="3000821"/>
          </a:xfrm>
          <a:prstGeom prst="rect">
            <a:avLst/>
          </a:prstGeom>
          <a:solidFill>
            <a:srgbClr val="002060">
              <a:alpha val="60000"/>
            </a:srgbClr>
          </a:solidFill>
          <a:ln>
            <a:solidFill>
              <a:srgbClr val="FFFF00"/>
            </a:solidFill>
          </a:ln>
        </p:spPr>
        <p:txBody>
          <a:bodyPr wrap="square" rtlCol="0">
            <a:spAutoFit/>
          </a:bodyPr>
          <a:lstStyle/>
          <a:p>
            <a:pPr algn="just" defTabSz="1014413" eaLnBrk="0" hangingPunct="0">
              <a:lnSpc>
                <a:spcPct val="150000"/>
              </a:lnSpc>
              <a:spcBef>
                <a:spcPts val="1200"/>
              </a:spcBef>
              <a:spcAft>
                <a:spcPts val="600"/>
              </a:spcAft>
            </a:pPr>
            <a:r>
              <a:rPr lang="id-ID" b="1" dirty="0" smtClean="0">
                <a:solidFill>
                  <a:schemeClr val="bg1"/>
                </a:solidFill>
                <a:latin typeface="Tahoma" pitchFamily="34" charset="0"/>
                <a:cs typeface="Tahoma" pitchFamily="34" charset="0"/>
              </a:rPr>
              <a:t>Para penatua yang baik dan bekerja keras patut dihormati (I Timotius 5:17). Mereka harus orang-orang yang rajin, tidak malas (Roma 12:8). Para pemimpin harus merupakan sosok yang rajin berdoa, rajin melayani, rajin mengajar Firman dan bekerja sekerasnya untuk pertumbuhan gereja dan penyebaran Injil. Bekerja keras berarti juga disiplin dan tidak cengeng. Pemimpin gereja harus berprestasi baik, barulah beroleh kedudukan yang baik (I Timotius 3:13)</a:t>
            </a:r>
          </a:p>
        </p:txBody>
      </p:sp>
      <p:sp>
        <p:nvSpPr>
          <p:cNvPr id="3" name="Rectangle 2"/>
          <p:cNvSpPr/>
          <p:nvPr/>
        </p:nvSpPr>
        <p:spPr>
          <a:xfrm>
            <a:off x="272521" y="809179"/>
            <a:ext cx="8063426" cy="1938992"/>
          </a:xfrm>
          <a:prstGeom prst="rect">
            <a:avLst/>
          </a:prstGeom>
        </p:spPr>
        <p:txBody>
          <a:bodyPr wrap="none">
            <a:spAutoFit/>
          </a:bodyPr>
          <a:lstStyle/>
          <a:p>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7.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HARUS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BEKERJA</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KERAS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DAN RAJIN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BERDOA</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DAN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BERPRESTASI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BAIK. </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extLst>
      <p:ext uri="{BB962C8B-B14F-4D97-AF65-F5344CB8AC3E}">
        <p14:creationId xmlns:p14="http://schemas.microsoft.com/office/powerpoint/2010/main" val="275421373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1" name="WordArt 5"/>
          <p:cNvSpPr>
            <a:spLocks noChangeArrowheads="1" noChangeShapeType="1" noTextEdit="1"/>
          </p:cNvSpPr>
          <p:nvPr/>
        </p:nvSpPr>
        <p:spPr bwMode="auto">
          <a:xfrm>
            <a:off x="609600" y="838200"/>
            <a:ext cx="7924800" cy="838200"/>
          </a:xfrm>
          <a:prstGeom prst="rect">
            <a:avLst/>
          </a:prstGeom>
        </p:spPr>
        <p:txBody>
          <a:bodyPr wrap="none" fromWordArt="1">
            <a:prstTxWarp prst="textPlain">
              <a:avLst>
                <a:gd name="adj" fmla="val 50093"/>
              </a:avLst>
            </a:prstTxWarp>
          </a:bodyPr>
          <a:lstStyle/>
          <a:p>
            <a:endParaRPr lang="en-US" sz="3600" b="1" kern="10" dirty="0">
              <a:ln w="9525">
                <a:solidFill>
                  <a:srgbClr val="000000"/>
                </a:solidFill>
                <a:round/>
                <a:headEnd/>
                <a:tailEnd/>
              </a:ln>
              <a:solidFill>
                <a:srgbClr val="FFFF00"/>
              </a:solidFill>
              <a:effectLst>
                <a:outerShdw dist="35921" dir="2700000" algn="ctr" rotWithShape="0">
                  <a:srgbClr val="808080">
                    <a:alpha val="80000"/>
                  </a:srgbClr>
                </a:outerShdw>
              </a:effectLst>
              <a:latin typeface="Arial Black"/>
            </a:endParaRPr>
          </a:p>
        </p:txBody>
      </p:sp>
      <p:sp>
        <p:nvSpPr>
          <p:cNvPr id="137222" name="Rectangle 6"/>
          <p:cNvSpPr>
            <a:spLocks noChangeArrowheads="1"/>
          </p:cNvSpPr>
          <p:nvPr/>
        </p:nvSpPr>
        <p:spPr bwMode="auto">
          <a:xfrm>
            <a:off x="304800" y="2565763"/>
            <a:ext cx="8534400" cy="2539637"/>
          </a:xfrm>
          <a:prstGeom prst="rect">
            <a:avLst/>
          </a:prstGeom>
          <a:solidFill>
            <a:srgbClr val="002060">
              <a:alpha val="60000"/>
            </a:srgbClr>
          </a:solidFill>
          <a:ln w="9525">
            <a:solidFill>
              <a:srgbClr val="FFFF00"/>
            </a:solidFill>
            <a:miter lim="800000"/>
            <a:headEnd/>
            <a:tailEnd/>
          </a:ln>
          <a:effectLst/>
        </p:spPr>
        <p:txBody>
          <a:bodyPr wrap="square" lIns="102074" tIns="51038" rIns="102074" bIns="51038">
            <a:spAutoFit/>
          </a:bodyPr>
          <a:lstStyle/>
          <a:p>
            <a:pPr algn="just" defTabSz="1014413" eaLnBrk="0" hangingPunct="0">
              <a:lnSpc>
                <a:spcPct val="150000"/>
              </a:lnSpc>
              <a:spcBef>
                <a:spcPts val="1200"/>
              </a:spcBef>
              <a:spcAft>
                <a:spcPts val="600"/>
              </a:spcAft>
            </a:pPr>
            <a:r>
              <a:rPr lang="id-ID" b="1" dirty="0" smtClean="0">
                <a:solidFill>
                  <a:schemeClr val="bg1"/>
                </a:solidFill>
                <a:latin typeface="Tahoma" pitchFamily="34" charset="0"/>
                <a:cs typeface="Tahoma" pitchFamily="34" charset="0"/>
              </a:rPr>
              <a:t>Pemimpin </a:t>
            </a:r>
            <a:r>
              <a:rPr lang="id-ID" b="1" dirty="0">
                <a:solidFill>
                  <a:schemeClr val="bg1"/>
                </a:solidFill>
                <a:latin typeface="Tahoma" pitchFamily="34" charset="0"/>
                <a:cs typeface="Tahoma" pitchFamily="34" charset="0"/>
              </a:rPr>
              <a:t>adalah komunikator. Salah satu kelemahan para pemimpin gereja yang dapat menghambat keberhasilan pelayanannya adalah kekurangmampuan untuk berkomunikasi. Komunikasi merupakan unsur penting dalam kepemimpinan. Pernyataan rasul Paulus : “Sama seperti aku juga berusaha menyenangkan hati semua orang dalam segala hal</a:t>
            </a:r>
            <a:r>
              <a:rPr lang="id-ID" b="1" dirty="0" smtClean="0">
                <a:solidFill>
                  <a:schemeClr val="bg1"/>
                </a:solidFill>
                <a:latin typeface="Tahoma" pitchFamily="34" charset="0"/>
                <a:cs typeface="Tahoma" pitchFamily="34" charset="0"/>
              </a:rPr>
              <a:t>….”</a:t>
            </a:r>
            <a:endParaRPr lang="en-US" b="1" dirty="0">
              <a:solidFill>
                <a:schemeClr val="bg1"/>
              </a:solidFill>
              <a:latin typeface="Tahoma" pitchFamily="34" charset="0"/>
              <a:cs typeface="Tahoma" pitchFamily="34" charset="0"/>
            </a:endParaRPr>
          </a:p>
        </p:txBody>
      </p:sp>
      <p:sp>
        <p:nvSpPr>
          <p:cNvPr id="4" name="Rectangle 3"/>
          <p:cNvSpPr/>
          <p:nvPr/>
        </p:nvSpPr>
        <p:spPr>
          <a:xfrm>
            <a:off x="272521" y="976700"/>
            <a:ext cx="8183651" cy="1323439"/>
          </a:xfrm>
          <a:prstGeom prst="rect">
            <a:avLst/>
          </a:prstGeom>
        </p:spPr>
        <p:txBody>
          <a:bodyPr wrap="none">
            <a:spAutoFit/>
          </a:bodyPr>
          <a:lstStyle/>
          <a:p>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8.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MAMPU DAN </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TERAMPIL BERKOMUNIKASI</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37222"/>
                                        </p:tgtEl>
                                        <p:attrNameLst>
                                          <p:attrName>style.visibility</p:attrName>
                                        </p:attrNameLst>
                                      </p:cBhvr>
                                      <p:to>
                                        <p:strVal val="visible"/>
                                      </p:to>
                                    </p:set>
                                    <p:animEffect transition="in" filter="wedge">
                                      <p:cBhvr>
                                        <p:cTn id="7" dur="2000"/>
                                        <p:tgtEl>
                                          <p:spTgt spid="137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1" name="WordArt 5"/>
          <p:cNvSpPr>
            <a:spLocks noChangeArrowheads="1" noChangeShapeType="1" noTextEdit="1"/>
          </p:cNvSpPr>
          <p:nvPr/>
        </p:nvSpPr>
        <p:spPr bwMode="auto">
          <a:xfrm>
            <a:off x="609600" y="838200"/>
            <a:ext cx="7924800" cy="838200"/>
          </a:xfrm>
          <a:prstGeom prst="rect">
            <a:avLst/>
          </a:prstGeom>
        </p:spPr>
        <p:txBody>
          <a:bodyPr wrap="none" fromWordArt="1">
            <a:prstTxWarp prst="textPlain">
              <a:avLst>
                <a:gd name="adj" fmla="val 50093"/>
              </a:avLst>
            </a:prstTxWarp>
          </a:bodyPr>
          <a:lstStyle/>
          <a:p>
            <a:endParaRPr lang="en-US" sz="3600" b="1" kern="10" dirty="0">
              <a:ln w="9525">
                <a:solidFill>
                  <a:srgbClr val="000000"/>
                </a:solidFill>
                <a:round/>
                <a:headEnd/>
                <a:tailEnd/>
              </a:ln>
              <a:solidFill>
                <a:srgbClr val="FFFF00"/>
              </a:solidFill>
              <a:effectLst>
                <a:outerShdw dist="35921" dir="2700000" algn="ctr" rotWithShape="0">
                  <a:srgbClr val="808080">
                    <a:alpha val="80000"/>
                  </a:srgbClr>
                </a:outerShdw>
              </a:effectLst>
              <a:latin typeface="Arial Black"/>
            </a:endParaRPr>
          </a:p>
        </p:txBody>
      </p:sp>
      <p:sp>
        <p:nvSpPr>
          <p:cNvPr id="137222" name="Rectangle 6"/>
          <p:cNvSpPr>
            <a:spLocks noChangeArrowheads="1"/>
          </p:cNvSpPr>
          <p:nvPr/>
        </p:nvSpPr>
        <p:spPr bwMode="auto">
          <a:xfrm>
            <a:off x="304800" y="3064664"/>
            <a:ext cx="8534400" cy="2955136"/>
          </a:xfrm>
          <a:prstGeom prst="rect">
            <a:avLst/>
          </a:prstGeom>
          <a:solidFill>
            <a:srgbClr val="002060">
              <a:alpha val="60000"/>
            </a:srgbClr>
          </a:solidFill>
          <a:ln w="9525">
            <a:solidFill>
              <a:srgbClr val="FFFF00"/>
            </a:solidFill>
            <a:miter lim="800000"/>
            <a:headEnd/>
            <a:tailEnd/>
          </a:ln>
          <a:effectLst/>
        </p:spPr>
        <p:txBody>
          <a:bodyPr wrap="square" lIns="102074" tIns="51038" rIns="102074" bIns="51038">
            <a:spAutoFit/>
          </a:bodyPr>
          <a:lstStyle/>
          <a:p>
            <a:pPr algn="just" defTabSz="1014413" eaLnBrk="0" hangingPunct="0">
              <a:lnSpc>
                <a:spcPct val="150000"/>
              </a:lnSpc>
              <a:spcBef>
                <a:spcPts val="1200"/>
              </a:spcBef>
              <a:spcAft>
                <a:spcPts val="600"/>
              </a:spcAft>
            </a:pPr>
            <a:r>
              <a:rPr lang="id-ID" b="1" dirty="0" smtClean="0">
                <a:solidFill>
                  <a:schemeClr val="bg1"/>
                </a:solidFill>
                <a:latin typeface="Tahoma" pitchFamily="34" charset="0"/>
                <a:cs typeface="Tahoma" pitchFamily="34" charset="0"/>
              </a:rPr>
              <a:t>(</a:t>
            </a:r>
            <a:r>
              <a:rPr lang="id-ID" b="1" dirty="0">
                <a:solidFill>
                  <a:schemeClr val="bg1"/>
                </a:solidFill>
                <a:latin typeface="Tahoma" pitchFamily="34" charset="0"/>
                <a:cs typeface="Tahoma" pitchFamily="34" charset="0"/>
              </a:rPr>
              <a:t>I Korintus 10:33) ; menunjukkan kemampuannya yang besar sekali dalam berkomunikasi. Komunikasi bukan sekedar kemampuan berbicara, tetapi kesanggupan melakukan kontak-kontak, melalui beraneka ragam cara. Kehidupan kita dalam suatu masyarakat, apapun segmennya, stratanya atau kelompoknya, mengharuskan kita berkomunikasi, mengarahkan kita untuk mengembangkan dan membina relasi</a:t>
            </a:r>
            <a:r>
              <a:rPr lang="id-ID" b="1" dirty="0" smtClean="0">
                <a:solidFill>
                  <a:schemeClr val="bg1"/>
                </a:solidFill>
                <a:latin typeface="Tahoma" pitchFamily="34" charset="0"/>
                <a:cs typeface="Tahoma" pitchFamily="34" charset="0"/>
              </a:rPr>
              <a:t>.</a:t>
            </a:r>
            <a:endParaRPr lang="en-US" b="1" dirty="0">
              <a:solidFill>
                <a:schemeClr val="bg1"/>
              </a:solidFill>
              <a:latin typeface="Tahoma" pitchFamily="34" charset="0"/>
              <a:cs typeface="Tahoma" pitchFamily="34" charset="0"/>
            </a:endParaRPr>
          </a:p>
        </p:txBody>
      </p:sp>
      <p:sp>
        <p:nvSpPr>
          <p:cNvPr id="4" name="Rectangle 3"/>
          <p:cNvSpPr/>
          <p:nvPr/>
        </p:nvSpPr>
        <p:spPr>
          <a:xfrm>
            <a:off x="272521" y="809179"/>
            <a:ext cx="8183651" cy="1938992"/>
          </a:xfrm>
          <a:prstGeom prst="rect">
            <a:avLst/>
          </a:prstGeom>
        </p:spPr>
        <p:txBody>
          <a:bodyPr wrap="none">
            <a:spAutoFit/>
          </a:bodyPr>
          <a:lstStyle/>
          <a:p>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8.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MAMPU DAN </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TERAMPIL BERKOMUNIKASI</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(lanjutan)</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extLst>
      <p:ext uri="{BB962C8B-B14F-4D97-AF65-F5344CB8AC3E}">
        <p14:creationId xmlns:p14="http://schemas.microsoft.com/office/powerpoint/2010/main" val="339158012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37222"/>
                                        </p:tgtEl>
                                        <p:attrNameLst>
                                          <p:attrName>style.visibility</p:attrName>
                                        </p:attrNameLst>
                                      </p:cBhvr>
                                      <p:to>
                                        <p:strVal val="visible"/>
                                      </p:to>
                                    </p:set>
                                    <p:animEffect transition="in" filter="wedge">
                                      <p:cBhvr>
                                        <p:cTn id="7" dur="2000"/>
                                        <p:tgtEl>
                                          <p:spTgt spid="137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71" name="WordArt 7"/>
          <p:cNvSpPr>
            <a:spLocks noChangeArrowheads="1" noChangeShapeType="1" noTextEdit="1"/>
          </p:cNvSpPr>
          <p:nvPr/>
        </p:nvSpPr>
        <p:spPr bwMode="auto">
          <a:xfrm>
            <a:off x="533400" y="533400"/>
            <a:ext cx="2514600" cy="457200"/>
          </a:xfrm>
          <a:prstGeom prst="rect">
            <a:avLst/>
          </a:prstGeom>
          <a:noFill/>
        </p:spPr>
        <p:txBody>
          <a:bodyPr wrap="none" fromWordArt="1">
            <a:prstTxWarp prst="textPlain">
              <a:avLst>
                <a:gd name="adj" fmla="val 50000"/>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hangingPunct="0"/>
            <a:endParaRPr lang="en-US" sz="3600" kern="10" dirty="0">
              <a:latin typeface="Impact"/>
            </a:endParaRPr>
          </a:p>
        </p:txBody>
      </p:sp>
      <p:sp>
        <p:nvSpPr>
          <p:cNvPr id="139273" name="Text Box 9"/>
          <p:cNvSpPr txBox="1">
            <a:spLocks noChangeArrowheads="1"/>
          </p:cNvSpPr>
          <p:nvPr/>
        </p:nvSpPr>
        <p:spPr bwMode="auto">
          <a:xfrm>
            <a:off x="228600" y="2667000"/>
            <a:ext cx="8686800" cy="3990836"/>
          </a:xfrm>
          <a:prstGeom prst="rect">
            <a:avLst/>
          </a:prstGeom>
          <a:solidFill>
            <a:srgbClr val="002060">
              <a:alpha val="60000"/>
            </a:srgbClr>
          </a:solidFill>
          <a:ln w="9525">
            <a:solidFill>
              <a:srgbClr val="FFFF00"/>
            </a:solidFill>
            <a:miter lim="800000"/>
            <a:headEnd/>
            <a:tailEnd/>
          </a:ln>
          <a:effectLst/>
        </p:spPr>
        <p:txBody>
          <a:bodyPr wrap="square">
            <a:spAutoFit/>
          </a:bodyPr>
          <a:lstStyle/>
          <a:p>
            <a:pPr algn="just" defTabSz="1014413" eaLnBrk="0" hangingPunct="0">
              <a:lnSpc>
                <a:spcPct val="150000"/>
              </a:lnSpc>
              <a:spcBef>
                <a:spcPts val="1200"/>
              </a:spcBef>
              <a:spcAft>
                <a:spcPts val="600"/>
              </a:spcAft>
            </a:pPr>
            <a:r>
              <a:rPr lang="id-ID" sz="1600" b="1" dirty="0" smtClean="0">
                <a:solidFill>
                  <a:schemeClr val="bg1"/>
                </a:solidFill>
                <a:latin typeface="Tahoma" pitchFamily="34" charset="0"/>
                <a:cs typeface="Tahoma" pitchFamily="34" charset="0"/>
              </a:rPr>
              <a:t>“Siapa akan memulihkan semangat yang patah?” (Amsal 18:14), karena “semangat yang patah mengeringkan tulang” (Amsal 17:22). Dan Tuhan sanggup memulihkan semangat (Yesaya 57:15). Dalam situasi dan suasana apapun, Pemimpin gereja harus menunjukkan bahwa semangat mereka tidak kendor. Gereja dalam kancah krisis memerlukan pimpinan yang konsisten dengan semangat yang tinggi. Semangat datang dari Tuhan melalui:</a:t>
            </a:r>
            <a:r>
              <a:rPr lang="en-US" sz="1600" b="1" dirty="0" smtClean="0">
                <a:solidFill>
                  <a:schemeClr val="bg1"/>
                </a:solidFill>
                <a:latin typeface="Tahoma" pitchFamily="34" charset="0"/>
                <a:cs typeface="Tahoma" pitchFamily="34" charset="0"/>
              </a:rPr>
              <a:t> </a:t>
            </a:r>
          </a:p>
          <a:p>
            <a:pPr marL="800100" lvl="1" indent="-342900" algn="just" defTabSz="1014413" eaLnBrk="0" hangingPunct="0">
              <a:lnSpc>
                <a:spcPct val="150000"/>
              </a:lnSpc>
              <a:spcBef>
                <a:spcPts val="0"/>
              </a:spcBef>
              <a:spcAft>
                <a:spcPts val="0"/>
              </a:spcAft>
              <a:buFont typeface="Wingdings" pitchFamily="2" charset="2"/>
              <a:buChar char="Ø"/>
            </a:pPr>
            <a:r>
              <a:rPr lang="en-US" sz="1600" b="1" dirty="0" smtClean="0">
                <a:solidFill>
                  <a:schemeClr val="bg1"/>
                </a:solidFill>
                <a:latin typeface="Tahoma" pitchFamily="34" charset="0"/>
                <a:cs typeface="Tahoma" pitchFamily="34" charset="0"/>
              </a:rPr>
              <a:t>D</a:t>
            </a:r>
            <a:r>
              <a:rPr lang="id-ID" sz="1600" b="1" dirty="0" smtClean="0">
                <a:solidFill>
                  <a:schemeClr val="bg1"/>
                </a:solidFill>
                <a:latin typeface="Tahoma" pitchFamily="34" charset="0"/>
                <a:cs typeface="Tahoma" pitchFamily="34" charset="0"/>
              </a:rPr>
              <a:t>oa &amp; penyembahan, puji-pujian</a:t>
            </a:r>
            <a:endParaRPr lang="en-US" sz="1600" b="1" dirty="0" smtClean="0">
              <a:solidFill>
                <a:schemeClr val="bg1"/>
              </a:solidFill>
              <a:latin typeface="Tahoma" pitchFamily="34" charset="0"/>
              <a:cs typeface="Tahoma" pitchFamily="34" charset="0"/>
            </a:endParaRPr>
          </a:p>
          <a:p>
            <a:pPr marL="800100" lvl="1" indent="-342900" algn="just" defTabSz="1014413" eaLnBrk="0" hangingPunct="0">
              <a:lnSpc>
                <a:spcPct val="150000"/>
              </a:lnSpc>
              <a:spcBef>
                <a:spcPts val="0"/>
              </a:spcBef>
              <a:spcAft>
                <a:spcPts val="0"/>
              </a:spcAft>
              <a:buFont typeface="Wingdings" pitchFamily="2" charset="2"/>
              <a:buChar char="Ø"/>
            </a:pPr>
            <a:r>
              <a:rPr lang="id-ID" sz="1600" b="1" dirty="0" smtClean="0">
                <a:solidFill>
                  <a:schemeClr val="bg1"/>
                </a:solidFill>
                <a:latin typeface="Tahoma" pitchFamily="34" charset="0"/>
                <a:cs typeface="Tahoma" pitchFamily="34" charset="0"/>
              </a:rPr>
              <a:t>Firman dan kesaksian-kesaksian</a:t>
            </a:r>
            <a:endParaRPr lang="en-US" sz="1600" b="1" dirty="0" smtClean="0">
              <a:solidFill>
                <a:schemeClr val="bg1"/>
              </a:solidFill>
              <a:latin typeface="Tahoma" pitchFamily="34" charset="0"/>
              <a:cs typeface="Tahoma" pitchFamily="34" charset="0"/>
            </a:endParaRPr>
          </a:p>
          <a:p>
            <a:pPr marL="800100" lvl="1" indent="-342900" algn="just" defTabSz="1014413" eaLnBrk="0" hangingPunct="0">
              <a:lnSpc>
                <a:spcPct val="150000"/>
              </a:lnSpc>
              <a:spcBef>
                <a:spcPts val="0"/>
              </a:spcBef>
              <a:spcAft>
                <a:spcPts val="0"/>
              </a:spcAft>
              <a:buFont typeface="Wingdings" pitchFamily="2" charset="2"/>
              <a:buChar char="Ø"/>
            </a:pPr>
            <a:r>
              <a:rPr lang="id-ID" sz="1600" b="1" dirty="0" smtClean="0">
                <a:solidFill>
                  <a:schemeClr val="bg1"/>
                </a:solidFill>
                <a:latin typeface="Tahoma" pitchFamily="34" charset="0"/>
                <a:cs typeface="Tahoma" pitchFamily="34" charset="0"/>
              </a:rPr>
              <a:t>Kebangunan rohani / karya Roh Kudus</a:t>
            </a:r>
            <a:endParaRPr lang="en-US" sz="1600" b="1" dirty="0" smtClean="0">
              <a:solidFill>
                <a:schemeClr val="bg1"/>
              </a:solidFill>
              <a:latin typeface="Tahoma" pitchFamily="34" charset="0"/>
              <a:cs typeface="Tahoma" pitchFamily="34" charset="0"/>
            </a:endParaRPr>
          </a:p>
          <a:p>
            <a:pPr marL="800100" lvl="1" indent="-342900" algn="just" defTabSz="1014413" eaLnBrk="0" hangingPunct="0">
              <a:lnSpc>
                <a:spcPct val="150000"/>
              </a:lnSpc>
              <a:spcBef>
                <a:spcPts val="0"/>
              </a:spcBef>
              <a:spcAft>
                <a:spcPts val="0"/>
              </a:spcAft>
              <a:buFont typeface="Wingdings" pitchFamily="2" charset="2"/>
              <a:buChar char="Ø"/>
            </a:pPr>
            <a:r>
              <a:rPr lang="id-ID" sz="1600" b="1" dirty="0" smtClean="0">
                <a:solidFill>
                  <a:schemeClr val="bg1"/>
                </a:solidFill>
                <a:latin typeface="Tahoma" pitchFamily="34" charset="0"/>
                <a:cs typeface="Tahoma" pitchFamily="34" charset="0"/>
              </a:rPr>
              <a:t>Pemimpin memiliki semangat menyala-nyala. (Roma 12:11)</a:t>
            </a:r>
            <a:endParaRPr lang="en-US" sz="1600" b="1" dirty="0" smtClean="0">
              <a:solidFill>
                <a:schemeClr val="bg1"/>
              </a:solidFill>
              <a:latin typeface="Tahoma" pitchFamily="34" charset="0"/>
              <a:cs typeface="Tahoma" pitchFamily="34" charset="0"/>
            </a:endParaRPr>
          </a:p>
        </p:txBody>
      </p:sp>
      <p:sp>
        <p:nvSpPr>
          <p:cNvPr id="4" name="Rectangle 3"/>
          <p:cNvSpPr/>
          <p:nvPr/>
        </p:nvSpPr>
        <p:spPr>
          <a:xfrm>
            <a:off x="272521" y="609600"/>
            <a:ext cx="8786380" cy="1938992"/>
          </a:xfrm>
          <a:prstGeom prst="rect">
            <a:avLst/>
          </a:prstGeom>
        </p:spPr>
        <p:txBody>
          <a:bodyPr wrap="none">
            <a:spAutoFit/>
          </a:bodyPr>
          <a:lstStyle/>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9</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HARUS</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BERSEMANGAT DAN MEMILIKI</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KOMITMEN PELAYANAN</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igeonsbirdsbranchesdrawingflight.jpg"/>
          <p:cNvPicPr>
            <a:picLocks noChangeAspect="1"/>
          </p:cNvPicPr>
          <p:nvPr/>
        </p:nvPicPr>
        <p:blipFill>
          <a:blip r:embed="rId3">
            <a:lum bright="-40000"/>
          </a:blip>
          <a:stretch>
            <a:fillRect/>
          </a:stretch>
        </p:blipFill>
        <p:spPr>
          <a:xfrm>
            <a:off x="0" y="0"/>
            <a:ext cx="9144000" cy="6858000"/>
          </a:xfrm>
          <a:prstGeom prst="rect">
            <a:avLst/>
          </a:prstGeom>
        </p:spPr>
      </p:pic>
      <p:sp>
        <p:nvSpPr>
          <p:cNvPr id="58370" name="Text Box 2"/>
          <p:cNvSpPr txBox="1">
            <a:spLocks noChangeArrowheads="1"/>
          </p:cNvSpPr>
          <p:nvPr/>
        </p:nvSpPr>
        <p:spPr bwMode="auto">
          <a:xfrm>
            <a:off x="228600" y="1292927"/>
            <a:ext cx="8686800" cy="5107873"/>
          </a:xfrm>
          <a:prstGeom prst="rect">
            <a:avLst/>
          </a:prstGeom>
          <a:solidFill>
            <a:srgbClr val="002060">
              <a:alpha val="60000"/>
            </a:srgbClr>
          </a:solidFill>
          <a:ln w="9525">
            <a:solidFill>
              <a:srgbClr val="FFFF00"/>
            </a:solidFill>
            <a:miter lim="800000"/>
            <a:headEnd/>
            <a:tailEnd/>
          </a:ln>
          <a:effectLst/>
        </p:spPr>
        <p:txBody>
          <a:bodyPr wrap="square">
            <a:spAutoFit/>
          </a:bodyPr>
          <a:lstStyle/>
          <a:p>
            <a:pPr algn="just">
              <a:lnSpc>
                <a:spcPct val="150000"/>
              </a:lnSpc>
              <a:defRPr/>
            </a:pPr>
            <a:r>
              <a:rPr lang="id-ID" sz="2000" b="1" dirty="0" smtClean="0">
                <a:solidFill>
                  <a:schemeClr val="bg1"/>
                </a:solidFill>
                <a:latin typeface="Tahoma" pitchFamily="34" charset="0"/>
                <a:cs typeface="Tahoma" pitchFamily="34" charset="0"/>
              </a:rPr>
              <a:t>Gereja </a:t>
            </a:r>
            <a:r>
              <a:rPr lang="id-ID" sz="2000" b="1" dirty="0">
                <a:solidFill>
                  <a:schemeClr val="bg1"/>
                </a:solidFill>
                <a:latin typeface="Tahoma" pitchFamily="34" charset="0"/>
                <a:cs typeface="Tahoma" pitchFamily="34" charset="0"/>
              </a:rPr>
              <a:t>memerlukan pemimpin-pemimpin. “Jikalau tidak ada pemimpin, jatuhlah bangsa” (Amsal 11:14). Gereja tidak akan bertumbuh mencapai kedewasaan, tanpa kepemimpinan (Efesus 4:11-16). Gereja yang tengah bertumbuh dan bergumul dalam dunia yang penuh goncangan dan krisis, memerlukan pimpinan yang solid, yang kekuatannya bertumpu pada asas-asas kepemimpinan yang Alkitabiah. Kita merindukan gereja yang menang dan sukses, berarti gereja yang memiliki kepemimpinan bervisi tajam, bermotivasi dasar yang benar, dengan strategi yang diarahkan oleh Firman dan Roh Kudus, serta paling penting : dalam otoritas Kepala Gereja : Tuhan Yesus Kristus (Efesus 4:16</a:t>
            </a:r>
            <a:r>
              <a:rPr lang="id-ID" sz="2000" b="1" dirty="0" smtClean="0">
                <a:solidFill>
                  <a:schemeClr val="bg1"/>
                </a:solidFill>
                <a:latin typeface="Tahoma" pitchFamily="34" charset="0"/>
                <a:cs typeface="Tahoma" pitchFamily="34" charset="0"/>
              </a:rPr>
              <a:t>).</a:t>
            </a:r>
            <a:endParaRPr lang="en-US" sz="2000" b="1" dirty="0">
              <a:solidFill>
                <a:schemeClr val="bg1"/>
              </a:solidFill>
              <a:latin typeface="Tahoma" pitchFamily="34" charset="0"/>
              <a:cs typeface="Tahoma" pitchFamily="34" charset="0"/>
            </a:endParaRPr>
          </a:p>
        </p:txBody>
      </p:sp>
      <p:sp>
        <p:nvSpPr>
          <p:cNvPr id="4" name="Rectangle 3"/>
          <p:cNvSpPr/>
          <p:nvPr/>
        </p:nvSpPr>
        <p:spPr>
          <a:xfrm>
            <a:off x="3048000" y="457200"/>
            <a:ext cx="2640466" cy="707886"/>
          </a:xfrm>
          <a:prstGeom prst="rect">
            <a:avLst/>
          </a:prstGeom>
        </p:spPr>
        <p:txBody>
          <a:bodyPr wrap="none">
            <a:spAutoFit/>
          </a:bodyPr>
          <a:lstStyle/>
          <a:p>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PENUTUP</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
        <p:nvSpPr>
          <p:cNvPr id="5" name="TextBox 4"/>
          <p:cNvSpPr txBox="1"/>
          <p:nvPr/>
        </p:nvSpPr>
        <p:spPr>
          <a:xfrm>
            <a:off x="152400" y="104001"/>
            <a:ext cx="2056525" cy="276999"/>
          </a:xfrm>
          <a:prstGeom prst="rect">
            <a:avLst/>
          </a:prstGeom>
          <a:noFill/>
        </p:spPr>
        <p:txBody>
          <a:bodyPr wrap="none" rtlCol="0">
            <a:spAutoFit/>
          </a:bodyPr>
          <a:lstStyle/>
          <a:p>
            <a:r>
              <a:rPr lang="id-ID" sz="1200" b="1" dirty="0" smtClean="0">
                <a:solidFill>
                  <a:schemeClr val="bg1"/>
                </a:solidFill>
              </a:rPr>
              <a:t>LEADERSHIP</a:t>
            </a:r>
            <a:r>
              <a:rPr lang="id-ID" sz="1200" b="1" baseline="0" dirty="0" smtClean="0">
                <a:solidFill>
                  <a:schemeClr val="bg1"/>
                </a:solidFill>
              </a:rPr>
              <a:t> VISIONARY</a:t>
            </a:r>
            <a:endParaRPr lang="id-ID" sz="12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p:cTn id="7" dur="1000" fill="hold"/>
                                        <p:tgtEl>
                                          <p:spTgt spid="58370"/>
                                        </p:tgtEl>
                                        <p:attrNameLst>
                                          <p:attrName>ppt_w</p:attrName>
                                        </p:attrNameLst>
                                      </p:cBhvr>
                                      <p:tavLst>
                                        <p:tav tm="0">
                                          <p:val>
                                            <p:fltVal val="0"/>
                                          </p:val>
                                        </p:tav>
                                        <p:tav tm="100000">
                                          <p:val>
                                            <p:strVal val="#ppt_w"/>
                                          </p:val>
                                        </p:tav>
                                      </p:tavLst>
                                    </p:anim>
                                    <p:anim calcmode="lin" valueType="num">
                                      <p:cBhvr>
                                        <p:cTn id="8" dur="1000" fill="hold"/>
                                        <p:tgtEl>
                                          <p:spTgt spid="58370"/>
                                        </p:tgtEl>
                                        <p:attrNameLst>
                                          <p:attrName>ppt_h</p:attrName>
                                        </p:attrNameLst>
                                      </p:cBhvr>
                                      <p:tavLst>
                                        <p:tav tm="0">
                                          <p:val>
                                            <p:fltVal val="0"/>
                                          </p:val>
                                        </p:tav>
                                        <p:tav tm="100000">
                                          <p:val>
                                            <p:strVal val="#ppt_h"/>
                                          </p:val>
                                        </p:tav>
                                      </p:tavLst>
                                    </p:anim>
                                    <p:anim calcmode="lin" valueType="num">
                                      <p:cBhvr>
                                        <p:cTn id="9" dur="1000" fill="hold"/>
                                        <p:tgtEl>
                                          <p:spTgt spid="5837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837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geonsbirdsbranchesdrawingflight.jpg"/>
          <p:cNvPicPr>
            <a:picLocks noChangeAspect="1"/>
          </p:cNvPicPr>
          <p:nvPr/>
        </p:nvPicPr>
        <p:blipFill>
          <a:blip r:embed="rId3">
            <a:lum bright="-40000"/>
          </a:blip>
          <a:stretch>
            <a:fillRect/>
          </a:stretch>
        </p:blipFill>
        <p:spPr>
          <a:xfrm>
            <a:off x="0" y="0"/>
            <a:ext cx="9144000" cy="6858000"/>
          </a:xfrm>
          <a:prstGeom prst="rect">
            <a:avLst/>
          </a:prstGeom>
        </p:spPr>
      </p:pic>
      <p:pic>
        <p:nvPicPr>
          <p:cNvPr id="18434" name="Picture 2" descr="http://t2.gstatic.com/images?q=tbn:ANd9GcQEqKxS0dLCB49gYBSluKNQQ19289LvU1ALDvQHtdvKVqcalIRQ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52473">
            <a:off x="277174" y="1311146"/>
            <a:ext cx="1263429" cy="1418379"/>
          </a:xfrm>
          <a:prstGeom prst="rect">
            <a:avLst/>
          </a:prstGeom>
          <a:noFill/>
        </p:spPr>
      </p:pic>
      <p:sp>
        <p:nvSpPr>
          <p:cNvPr id="5" name="Rectangle 4"/>
          <p:cNvSpPr/>
          <p:nvPr/>
        </p:nvSpPr>
        <p:spPr>
          <a:xfrm>
            <a:off x="457200" y="2643694"/>
            <a:ext cx="8382000" cy="3985706"/>
          </a:xfrm>
          <a:prstGeom prst="rect">
            <a:avLst/>
          </a:prstGeom>
          <a:solidFill>
            <a:srgbClr val="002060">
              <a:alpha val="60000"/>
            </a:srgbClr>
          </a:solidFill>
          <a:ln>
            <a:solidFill>
              <a:srgbClr val="FFFF00"/>
            </a:solidFill>
          </a:ln>
        </p:spPr>
        <p:txBody>
          <a:bodyPr wrap="square">
            <a:spAutoFit/>
          </a:bodyPr>
          <a:lstStyle/>
          <a:p>
            <a:pPr algn="just">
              <a:lnSpc>
                <a:spcPct val="150000"/>
              </a:lnSpc>
              <a:spcBef>
                <a:spcPts val="600"/>
              </a:spcBef>
              <a:spcAft>
                <a:spcPts val="600"/>
              </a:spcAft>
              <a:buFont typeface="Wingdings" pitchFamily="2" charset="2"/>
              <a:buChar char="v"/>
              <a:tabLst>
                <a:tab pos="287338" algn="l"/>
              </a:tabLst>
            </a:pPr>
            <a:r>
              <a:rPr lang="en-US" i="1" dirty="0" smtClean="0">
                <a:solidFill>
                  <a:schemeClr val="bg1"/>
                </a:solidFill>
                <a:latin typeface="Tahoma" pitchFamily="34" charset="0"/>
                <a:cs typeface="Tahoma" pitchFamily="34" charset="0"/>
              </a:rPr>
              <a:t>  </a:t>
            </a:r>
            <a:r>
              <a:rPr lang="en-US" i="1" dirty="0" err="1" smtClean="0">
                <a:solidFill>
                  <a:schemeClr val="bg1"/>
                </a:solidFill>
                <a:latin typeface="Tahoma" pitchFamily="34" charset="0"/>
                <a:cs typeface="Tahoma" pitchFamily="34" charset="0"/>
              </a:rPr>
              <a:t>Mengajar</a:t>
            </a:r>
            <a:r>
              <a:rPr lang="en-US" dirty="0" smtClean="0">
                <a:solidFill>
                  <a:schemeClr val="bg1"/>
                </a:solidFill>
                <a:latin typeface="Tahoma" pitchFamily="34" charset="0"/>
                <a:cs typeface="Tahoma" pitchFamily="34" charset="0"/>
              </a:rPr>
              <a:t> ( I </a:t>
            </a:r>
            <a:r>
              <a:rPr lang="en-US" dirty="0" err="1" smtClean="0">
                <a:solidFill>
                  <a:schemeClr val="bg1"/>
                </a:solidFill>
                <a:latin typeface="Tahoma" pitchFamily="34" charset="0"/>
                <a:cs typeface="Tahoma" pitchFamily="34" charset="0"/>
              </a:rPr>
              <a:t>Timotius</a:t>
            </a:r>
            <a:r>
              <a:rPr lang="en-US" dirty="0" smtClean="0">
                <a:solidFill>
                  <a:schemeClr val="bg1"/>
                </a:solidFill>
                <a:latin typeface="Tahoma" pitchFamily="34" charset="0"/>
                <a:cs typeface="Tahoma" pitchFamily="34" charset="0"/>
              </a:rPr>
              <a:t> 2: 7). Guru </a:t>
            </a:r>
            <a:r>
              <a:rPr lang="en-US" dirty="0" err="1" smtClean="0">
                <a:solidFill>
                  <a:schemeClr val="bg1"/>
                </a:solidFill>
                <a:latin typeface="Tahoma" pitchFamily="34" charset="0"/>
                <a:cs typeface="Tahoma" pitchFamily="34" charset="0"/>
              </a:rPr>
              <a:t>sekolah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Minggu</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menyampaikan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pokok</a:t>
            </a:r>
            <a:r>
              <a:rPr lang="en-US" dirty="0" smtClean="0">
                <a:solidFill>
                  <a:schemeClr val="bg1"/>
                </a:solidFill>
                <a:latin typeface="Tahoma" pitchFamily="34" charset="0"/>
                <a:cs typeface="Tahoma" pitchFamily="34" charset="0"/>
              </a:rPr>
              <a:t>-</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pokok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iman</a:t>
            </a:r>
            <a:r>
              <a:rPr lang="en-US" dirty="0" smtClean="0">
                <a:solidFill>
                  <a:schemeClr val="bg1"/>
                </a:solidFill>
                <a:latin typeface="Tahoma" pitchFamily="34" charset="0"/>
                <a:cs typeface="Tahoma" pitchFamily="34" charset="0"/>
              </a:rPr>
              <a:t> yang</a:t>
            </a:r>
            <a:r>
              <a:rPr lang="id-ID" dirty="0" smtClean="0">
                <a:solidFill>
                  <a:schemeClr val="bg1"/>
                </a:solidFill>
                <a:latin typeface="Tahoma" pitchFamily="34" charset="0"/>
                <a:cs typeface="Tahoma" pitchFamily="34" charset="0"/>
              </a:rPr>
              <a:t> m</a:t>
            </a:r>
            <a:r>
              <a:rPr lang="en-US" dirty="0" err="1" smtClean="0">
                <a:solidFill>
                  <a:schemeClr val="bg1"/>
                </a:solidFill>
                <a:latin typeface="Tahoma" pitchFamily="34" charset="0"/>
                <a:cs typeface="Tahoma" pitchFamily="34" charset="0"/>
              </a:rPr>
              <a:t>enjadi</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dasar</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kehidupan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kekristenan</a:t>
            </a:r>
            <a:r>
              <a:rPr lang="en-US" dirty="0" smtClean="0">
                <a:solidFill>
                  <a:schemeClr val="bg1"/>
                </a:solidFill>
                <a:latin typeface="Tahoma" pitchFamily="34" charset="0"/>
                <a:cs typeface="Tahoma" pitchFamily="34" charset="0"/>
              </a:rPr>
              <a:t>.</a:t>
            </a:r>
          </a:p>
          <a:p>
            <a:pPr algn="just">
              <a:lnSpc>
                <a:spcPct val="150000"/>
              </a:lnSpc>
              <a:spcBef>
                <a:spcPts val="600"/>
              </a:spcBef>
              <a:spcAft>
                <a:spcPts val="600"/>
              </a:spcAft>
              <a:buFont typeface="Wingdings" pitchFamily="2" charset="2"/>
              <a:buChar char="v"/>
              <a:tabLst>
                <a:tab pos="287338" algn="l"/>
              </a:tabLst>
            </a:pPr>
            <a:r>
              <a:rPr lang="en-US" dirty="0" smtClean="0">
                <a:solidFill>
                  <a:schemeClr val="bg1"/>
                </a:solidFill>
                <a:latin typeface="Tahoma" pitchFamily="34" charset="0"/>
                <a:cs typeface="Tahoma" pitchFamily="34" charset="0"/>
              </a:rPr>
              <a:t> 	</a:t>
            </a:r>
            <a:r>
              <a:rPr lang="en-US" i="1" dirty="0" err="1" smtClean="0">
                <a:solidFill>
                  <a:schemeClr val="bg1"/>
                </a:solidFill>
                <a:latin typeface="Tahoma" pitchFamily="34" charset="0"/>
                <a:cs typeface="Tahoma" pitchFamily="34" charset="0"/>
              </a:rPr>
              <a:t>Memberikan</a:t>
            </a:r>
            <a:r>
              <a:rPr lang="en-US" i="1" dirty="0" smtClean="0">
                <a:solidFill>
                  <a:schemeClr val="bg1"/>
                </a:solidFill>
                <a:latin typeface="Tahoma" pitchFamily="34" charset="0"/>
                <a:cs typeface="Tahoma" pitchFamily="34" charset="0"/>
              </a:rPr>
              <a:t> </a:t>
            </a:r>
            <a:r>
              <a:rPr lang="en-US" i="1" dirty="0" err="1" smtClean="0">
                <a:solidFill>
                  <a:schemeClr val="bg1"/>
                </a:solidFill>
                <a:latin typeface="Tahoma" pitchFamily="34" charset="0"/>
                <a:cs typeface="Tahoma" pitchFamily="34" charset="0"/>
              </a:rPr>
              <a:t>teladan</a:t>
            </a:r>
            <a:r>
              <a:rPr lang="en-US" dirty="0" smtClean="0">
                <a:solidFill>
                  <a:schemeClr val="bg1"/>
                </a:solidFill>
                <a:latin typeface="Tahoma" pitchFamily="34" charset="0"/>
                <a:cs typeface="Tahoma" pitchFamily="34" charset="0"/>
              </a:rPr>
              <a:t> ( I Kor.11:1; </a:t>
            </a:r>
            <a:r>
              <a:rPr lang="en-US" dirty="0" err="1" smtClean="0">
                <a:solidFill>
                  <a:schemeClr val="bg1"/>
                </a:solidFill>
                <a:latin typeface="Tahoma" pitchFamily="34" charset="0"/>
                <a:cs typeface="Tahoma" pitchFamily="34" charset="0"/>
              </a:rPr>
              <a:t>Filipi</a:t>
            </a:r>
            <a:r>
              <a:rPr lang="en-US" dirty="0" smtClean="0">
                <a:solidFill>
                  <a:schemeClr val="bg1"/>
                </a:solidFill>
                <a:latin typeface="Tahoma" pitchFamily="34" charset="0"/>
                <a:cs typeface="Tahoma" pitchFamily="34" charset="0"/>
              </a:rPr>
              <a:t> 3: 7; I Tim. 4: 11-13). </a:t>
            </a:r>
            <a:r>
              <a:rPr lang="en-US" dirty="0" err="1" smtClean="0">
                <a:solidFill>
                  <a:schemeClr val="bg1"/>
                </a:solidFill>
                <a:latin typeface="Tahoma" pitchFamily="34" charset="0"/>
                <a:cs typeface="Tahoma" pitchFamily="34" charset="0"/>
              </a:rPr>
              <a:t>Seorang</a:t>
            </a:r>
            <a:r>
              <a:rPr lang="en-US" dirty="0" smtClean="0">
                <a:solidFill>
                  <a:schemeClr val="bg1"/>
                </a:solidFill>
                <a:latin typeface="Tahoma" pitchFamily="34" charset="0"/>
                <a:cs typeface="Tahoma" pitchFamily="34" charset="0"/>
              </a:rPr>
              <a:t> Guru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Sekolah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Minggu</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akan</a:t>
            </a:r>
            <a:r>
              <a:rPr lang="id-ID" dirty="0" smtClean="0">
                <a:solidFill>
                  <a:schemeClr val="bg1"/>
                </a:solidFill>
                <a:latin typeface="Tahoma" pitchFamily="34" charset="0"/>
                <a:cs typeface="Tahoma" pitchFamily="34" charset="0"/>
              </a:rPr>
              <a:t> m</a:t>
            </a:r>
            <a:r>
              <a:rPr lang="en-US" dirty="0" err="1" smtClean="0">
                <a:solidFill>
                  <a:schemeClr val="bg1"/>
                </a:solidFill>
                <a:latin typeface="Tahoma" pitchFamily="34" charset="0"/>
                <a:cs typeface="Tahoma" pitchFamily="34" charset="0"/>
              </a:rPr>
              <a:t>empunyai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pengaruh</a:t>
            </a:r>
            <a:r>
              <a:rPr lang="en-US" dirty="0" smtClean="0">
                <a:solidFill>
                  <a:schemeClr val="bg1"/>
                </a:solidFill>
                <a:latin typeface="Tahoma" pitchFamily="34" charset="0"/>
                <a:cs typeface="Tahoma" pitchFamily="34" charset="0"/>
              </a:rPr>
              <a:t> yang </a:t>
            </a:r>
            <a:r>
              <a:rPr lang="en-US" dirty="0" err="1" smtClean="0">
                <a:solidFill>
                  <a:schemeClr val="bg1"/>
                </a:solidFill>
                <a:latin typeface="Tahoma" pitchFamily="34" charset="0"/>
                <a:cs typeface="Tahoma" pitchFamily="34" charset="0"/>
              </a:rPr>
              <a:t>luar</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biasa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terhadap</a:t>
            </a:r>
            <a:r>
              <a:rPr lang="id-ID" dirty="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muridnya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karena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mereka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mudah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sekali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meniru</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tutur</a:t>
            </a:r>
            <a:r>
              <a:rPr lang="id-ID" dirty="0" smtClean="0">
                <a:solidFill>
                  <a:schemeClr val="bg1"/>
                </a:solidFill>
                <a:latin typeface="Tahoma" pitchFamily="34" charset="0"/>
                <a:cs typeface="Tahoma" pitchFamily="34" charset="0"/>
              </a:rPr>
              <a:t> </a:t>
            </a:r>
            <a:r>
              <a:rPr lang="en-US" dirty="0" smtClean="0">
                <a:solidFill>
                  <a:schemeClr val="bg1"/>
                </a:solidFill>
                <a:latin typeface="Tahoma" pitchFamily="34" charset="0"/>
                <a:cs typeface="Tahoma" pitchFamily="34" charset="0"/>
              </a:rPr>
              <a:t>kata </a:t>
            </a:r>
            <a:r>
              <a:rPr lang="en-US" dirty="0" err="1" smtClean="0">
                <a:solidFill>
                  <a:schemeClr val="bg1"/>
                </a:solidFill>
                <a:latin typeface="Tahoma" pitchFamily="34" charset="0"/>
                <a:cs typeface="Tahoma" pitchFamily="34" charset="0"/>
              </a:rPr>
              <a:t>dan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tingkah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laku</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gurunya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Oleh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sebab</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itu</a:t>
            </a:r>
            <a:r>
              <a:rPr lang="en-US" dirty="0" smtClean="0">
                <a:solidFill>
                  <a:schemeClr val="bg1"/>
                </a:solidFill>
                <a:latin typeface="Tahoma" pitchFamily="34" charset="0"/>
                <a:cs typeface="Tahoma" pitchFamily="34" charset="0"/>
              </a:rPr>
              <a:t>, Guru </a:t>
            </a:r>
            <a:r>
              <a:rPr lang="en-US" dirty="0" err="1" smtClean="0">
                <a:solidFill>
                  <a:schemeClr val="bg1"/>
                </a:solidFill>
                <a:latin typeface="Tahoma" pitchFamily="34" charset="0"/>
                <a:cs typeface="Tahoma" pitchFamily="34" charset="0"/>
              </a:rPr>
              <a:t>Sekolah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Minggu</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perlu</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selalu</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memperhatikan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dirinya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sendiri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apakah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ia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telah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menjadi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teladan</a:t>
            </a:r>
            <a:r>
              <a:rPr lang="en-US" dirty="0" smtClean="0">
                <a:solidFill>
                  <a:schemeClr val="bg1"/>
                </a:solidFill>
                <a:latin typeface="Tahoma" pitchFamily="34" charset="0"/>
                <a:cs typeface="Tahoma" pitchFamily="34" charset="0"/>
              </a:rPr>
              <a:t> yang </a:t>
            </a:r>
            <a:r>
              <a:rPr lang="en-US" dirty="0" err="1" smtClean="0">
                <a:solidFill>
                  <a:schemeClr val="bg1"/>
                </a:solidFill>
                <a:latin typeface="Tahoma" pitchFamily="34" charset="0"/>
                <a:cs typeface="Tahoma" pitchFamily="34" charset="0"/>
              </a:rPr>
              <a:t>baik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bagi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muridnya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baik</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ketika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berada</a:t>
            </a:r>
            <a:r>
              <a:rPr lang="en-US" dirty="0" smtClean="0">
                <a:solidFill>
                  <a:schemeClr val="bg1"/>
                </a:solidFill>
                <a:latin typeface="Tahoma" pitchFamily="34" charset="0"/>
                <a:cs typeface="Tahoma" pitchFamily="34" charset="0"/>
              </a:rPr>
              <a:t> di </a:t>
            </a:r>
            <a:r>
              <a:rPr lang="en-US" dirty="0" err="1" smtClean="0">
                <a:solidFill>
                  <a:schemeClr val="bg1"/>
                </a:solidFill>
                <a:latin typeface="Tahoma" pitchFamily="34" charset="0"/>
                <a:cs typeface="Tahoma" pitchFamily="34" charset="0"/>
              </a:rPr>
              <a:t>dalam</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kelas</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maupun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ketika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berada</a:t>
            </a:r>
            <a:r>
              <a:rPr lang="en-US" dirty="0" smtClean="0">
                <a:solidFill>
                  <a:schemeClr val="bg1"/>
                </a:solidFill>
                <a:latin typeface="Tahoma" pitchFamily="34" charset="0"/>
                <a:cs typeface="Tahoma" pitchFamily="34" charset="0"/>
              </a:rPr>
              <a:t> di </a:t>
            </a:r>
            <a:r>
              <a:rPr lang="en-US" dirty="0" err="1" smtClean="0">
                <a:solidFill>
                  <a:schemeClr val="bg1"/>
                </a:solidFill>
                <a:latin typeface="Tahoma" pitchFamily="34" charset="0"/>
                <a:cs typeface="Tahoma" pitchFamily="34" charset="0"/>
              </a:rPr>
              <a:t>luar</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ruangan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Sekolah</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Minggu</a:t>
            </a:r>
            <a:r>
              <a:rPr lang="en-US" dirty="0" smtClean="0">
                <a:solidFill>
                  <a:schemeClr val="bg1"/>
                </a:solidFill>
                <a:latin typeface="Tahoma" pitchFamily="34" charset="0"/>
                <a:cs typeface="Tahoma" pitchFamily="34" charset="0"/>
              </a:rPr>
              <a:t>.</a:t>
            </a:r>
            <a:endParaRPr lang="en-US" dirty="0">
              <a:solidFill>
                <a:schemeClr val="bg1"/>
              </a:solidFill>
              <a:latin typeface="Tahoma" pitchFamily="34" charset="0"/>
              <a:cs typeface="Tahoma" pitchFamily="34" charset="0"/>
            </a:endParaRPr>
          </a:p>
        </p:txBody>
      </p:sp>
      <p:sp>
        <p:nvSpPr>
          <p:cNvPr id="2" name="Rectangle 1"/>
          <p:cNvSpPr/>
          <p:nvPr/>
        </p:nvSpPr>
        <p:spPr>
          <a:xfrm>
            <a:off x="1143000" y="381000"/>
            <a:ext cx="7010400" cy="2123658"/>
          </a:xfrm>
          <a:prstGeom prst="rect">
            <a:avLst/>
          </a:prstGeom>
        </p:spPr>
        <p:txBody>
          <a:bodyPr wrap="square">
            <a:spAutoFit/>
          </a:bodyPr>
          <a:lstStyle/>
          <a:p>
            <a:pPr algn="ctr"/>
            <a:r>
              <a:rPr lang="sv-SE" sz="6600" b="1" dirty="0" smtClean="0">
                <a:solidFill>
                  <a:srgbClr val="FFFF00"/>
                </a:solidFill>
                <a:effectLst>
                  <a:glow rad="63500">
                    <a:schemeClr val="accent4">
                      <a:satMod val="175000"/>
                      <a:alpha val="40000"/>
                    </a:schemeClr>
                  </a:glow>
                </a:effectLst>
                <a:latin typeface="Script MT Bold" pitchFamily="66" charset="0"/>
              </a:rPr>
              <a:t>Peran Seorang Guru Sekolah Minggu</a:t>
            </a:r>
            <a:endParaRPr lang="sv-SE" sz="6600" b="1" dirty="0">
              <a:solidFill>
                <a:srgbClr val="FFFF00"/>
              </a:solidFill>
              <a:effectLst>
                <a:glow rad="63500">
                  <a:schemeClr val="accent4">
                    <a:satMod val="175000"/>
                    <a:alpha val="40000"/>
                  </a:schemeClr>
                </a:glow>
              </a:effectLst>
              <a:latin typeface="Script MT Bold" pitchFamily="66" charset="0"/>
            </a:endParaRPr>
          </a:p>
        </p:txBody>
      </p:sp>
      <p:sp>
        <p:nvSpPr>
          <p:cNvPr id="7" name="TextBox 6"/>
          <p:cNvSpPr txBox="1"/>
          <p:nvPr/>
        </p:nvSpPr>
        <p:spPr>
          <a:xfrm>
            <a:off x="152400" y="104001"/>
            <a:ext cx="2056525" cy="276999"/>
          </a:xfrm>
          <a:prstGeom prst="rect">
            <a:avLst/>
          </a:prstGeom>
          <a:noFill/>
        </p:spPr>
        <p:txBody>
          <a:bodyPr wrap="none" rtlCol="0">
            <a:spAutoFit/>
          </a:bodyPr>
          <a:lstStyle/>
          <a:p>
            <a:r>
              <a:rPr lang="id-ID" sz="1200" b="1" dirty="0" smtClean="0">
                <a:solidFill>
                  <a:schemeClr val="bg1"/>
                </a:solidFill>
              </a:rPr>
              <a:t>LEADERSHIP</a:t>
            </a:r>
            <a:r>
              <a:rPr lang="id-ID" sz="1200" b="1" baseline="0" dirty="0" smtClean="0">
                <a:solidFill>
                  <a:schemeClr val="bg1"/>
                </a:solidFill>
              </a:rPr>
              <a:t> VISIONARY</a:t>
            </a:r>
            <a:endParaRPr lang="id-ID" sz="12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WordArt 10"/>
          <p:cNvSpPr>
            <a:spLocks noChangeArrowheads="1" noChangeShapeType="1" noTextEdit="1"/>
          </p:cNvSpPr>
          <p:nvPr/>
        </p:nvSpPr>
        <p:spPr bwMode="auto">
          <a:xfrm>
            <a:off x="1981200" y="838200"/>
            <a:ext cx="3581400" cy="304800"/>
          </a:xfrm>
          <a:prstGeom prst="rect">
            <a:avLst/>
          </a:prstGeom>
        </p:spPr>
        <p:txBody>
          <a:bodyPr wrap="none" fromWordArt="1">
            <a:prstTxWarp prst="textPlain">
              <a:avLst>
                <a:gd name="adj" fmla="val 50000"/>
              </a:avLst>
            </a:prstTxWarp>
          </a:bodyPr>
          <a:lstStyle/>
          <a:p>
            <a:pPr algn="ctr"/>
            <a:endParaRPr lang="en-US" sz="3600" kern="10" dirty="0">
              <a:solidFill>
                <a:schemeClr val="bg1"/>
              </a:solidFill>
              <a:latin typeface="Arrus BT"/>
            </a:endParaRPr>
          </a:p>
        </p:txBody>
      </p:sp>
      <p:pic>
        <p:nvPicPr>
          <p:cNvPr id="18" name="Picture 10" descr="ls-150.png"/>
          <p:cNvPicPr>
            <a:picLocks noChangeAspect="1"/>
          </p:cNvPicPr>
          <p:nvPr/>
        </p:nvPicPr>
        <p:blipFill>
          <a:blip r:embed="rId3" cstate="print"/>
          <a:srcRect/>
          <a:stretch>
            <a:fillRect/>
          </a:stretch>
        </p:blipFill>
        <p:spPr bwMode="auto">
          <a:xfrm>
            <a:off x="228600" y="1412875"/>
            <a:ext cx="1330325" cy="1676400"/>
          </a:xfrm>
          <a:prstGeom prst="rect">
            <a:avLst/>
          </a:prstGeom>
          <a:noFill/>
          <a:ln w="9525">
            <a:noFill/>
            <a:miter lim="800000"/>
            <a:headEnd/>
            <a:tailEnd/>
          </a:ln>
        </p:spPr>
      </p:pic>
      <p:sp>
        <p:nvSpPr>
          <p:cNvPr id="19" name="Rectangle 18"/>
          <p:cNvSpPr/>
          <p:nvPr/>
        </p:nvSpPr>
        <p:spPr>
          <a:xfrm>
            <a:off x="161925" y="3165475"/>
            <a:ext cx="1438275" cy="492125"/>
          </a:xfrm>
          <a:prstGeom prst="rect">
            <a:avLst/>
          </a:prstGeom>
        </p:spPr>
        <p:txBody>
          <a:bodyPr wrap="none">
            <a:spAutoFit/>
          </a:bodyPr>
          <a:lstStyle/>
          <a:p>
            <a:pPr algn="ctr">
              <a:defRPr/>
            </a:pPr>
            <a:r>
              <a:rPr lang="en-US" sz="1400" b="1" u="sng" kern="0" dirty="0" err="1">
                <a:solidFill>
                  <a:srgbClr val="FFFF00"/>
                </a:solidFill>
                <a:latin typeface="Microsoft Sans Serif" pitchFamily="34" charset="0"/>
              </a:rPr>
              <a:t>Luhut</a:t>
            </a:r>
            <a:r>
              <a:rPr lang="en-US" sz="1400" b="1" u="sng" kern="0" dirty="0">
                <a:solidFill>
                  <a:srgbClr val="FFFF00"/>
                </a:solidFill>
                <a:latin typeface="Microsoft Sans Serif" pitchFamily="34" charset="0"/>
              </a:rPr>
              <a:t> </a:t>
            </a:r>
            <a:r>
              <a:rPr lang="en-US" sz="1400" b="1" u="sng" kern="0" dirty="0" err="1">
                <a:solidFill>
                  <a:srgbClr val="FFFF00"/>
                </a:solidFill>
                <a:latin typeface="Microsoft Sans Serif" pitchFamily="34" charset="0"/>
              </a:rPr>
              <a:t>Sagala</a:t>
            </a:r>
            <a:endParaRPr lang="en-US" sz="1400" b="1" u="sng" kern="0" dirty="0">
              <a:solidFill>
                <a:srgbClr val="FFFF00"/>
              </a:solidFill>
              <a:latin typeface="Microsoft Sans Serif" pitchFamily="34" charset="0"/>
            </a:endParaRPr>
          </a:p>
          <a:p>
            <a:pPr algn="ctr">
              <a:defRPr/>
            </a:pPr>
            <a:r>
              <a:rPr lang="en-US" sz="1200" kern="0" dirty="0">
                <a:solidFill>
                  <a:schemeClr val="bg1"/>
                </a:solidFill>
                <a:latin typeface="Microsoft Sans Serif" pitchFamily="34" charset="0"/>
              </a:rPr>
              <a:t>Managing Director</a:t>
            </a:r>
            <a:endParaRPr lang="en-US" sz="1200" dirty="0">
              <a:solidFill>
                <a:schemeClr val="bg1"/>
              </a:solidFill>
            </a:endParaRPr>
          </a:p>
        </p:txBody>
      </p:sp>
      <p:sp>
        <p:nvSpPr>
          <p:cNvPr id="20" name="Text Box 5"/>
          <p:cNvSpPr txBox="1">
            <a:spLocks noChangeArrowheads="1"/>
          </p:cNvSpPr>
          <p:nvPr/>
        </p:nvSpPr>
        <p:spPr bwMode="auto">
          <a:xfrm>
            <a:off x="1905000" y="3851366"/>
            <a:ext cx="184722" cy="529372"/>
          </a:xfrm>
          <a:prstGeom prst="rect">
            <a:avLst/>
          </a:prstGeom>
          <a:noFill/>
          <a:ln w="9525">
            <a:noFill/>
            <a:miter lim="800000"/>
            <a:headEnd/>
            <a:tailEnd/>
          </a:ln>
        </p:spPr>
        <p:txBody>
          <a:bodyPr wrap="none" lIns="91436" tIns="45718" rIns="91436" bIns="45718">
            <a:spAutoFit/>
          </a:bodyPr>
          <a:lstStyle/>
          <a:p>
            <a:pPr>
              <a:lnSpc>
                <a:spcPct val="120000"/>
              </a:lnSpc>
              <a:spcBef>
                <a:spcPts val="0"/>
              </a:spcBef>
              <a:buFont typeface="Monotype Sorts" pitchFamily="2" charset="2"/>
              <a:buNone/>
              <a:defRPr/>
            </a:pPr>
            <a:endParaRPr lang="en-US" sz="1200" kern="0" dirty="0">
              <a:latin typeface="Microsoft Sans Serif" pitchFamily="34" charset="0"/>
            </a:endParaRPr>
          </a:p>
          <a:p>
            <a:pPr>
              <a:spcBef>
                <a:spcPts val="0"/>
              </a:spcBef>
              <a:defRPr/>
            </a:pPr>
            <a:endParaRPr lang="en-US" sz="1400" kern="0" dirty="0">
              <a:latin typeface="Microsoft Sans Serif" pitchFamily="34" charset="0"/>
            </a:endParaRPr>
          </a:p>
        </p:txBody>
      </p:sp>
      <p:sp>
        <p:nvSpPr>
          <p:cNvPr id="23" name="TextBox 22"/>
          <p:cNvSpPr txBox="1"/>
          <p:nvPr/>
        </p:nvSpPr>
        <p:spPr>
          <a:xfrm>
            <a:off x="0" y="5565338"/>
            <a:ext cx="9144000" cy="1292662"/>
          </a:xfrm>
          <a:prstGeom prst="rect">
            <a:avLst/>
          </a:prstGeom>
          <a:solidFill>
            <a:srgbClr val="002060"/>
          </a:solidFill>
          <a:ln>
            <a:noFill/>
          </a:ln>
        </p:spPr>
        <p:txBody>
          <a:bodyPr wrap="square" rtlCol="0">
            <a:spAutoFit/>
          </a:bodyPr>
          <a:lstStyle/>
          <a:p>
            <a:pPr algn="ctr"/>
            <a:endParaRPr lang="en-US" sz="500" b="1" dirty="0" smtClean="0">
              <a:solidFill>
                <a:schemeClr val="bg1"/>
              </a:solidFill>
            </a:endParaRPr>
          </a:p>
          <a:p>
            <a:pPr algn="ctr"/>
            <a:r>
              <a:rPr lang="en-US" sz="1300" b="1" dirty="0" smtClean="0">
                <a:solidFill>
                  <a:schemeClr val="bg1"/>
                </a:solidFill>
              </a:rPr>
              <a:t>PT. LUSAGA TRAINDO (Training and Consulting)</a:t>
            </a:r>
          </a:p>
          <a:p>
            <a:pPr algn="ctr"/>
            <a:r>
              <a:rPr lang="en-US" sz="1200" dirty="0" smtClean="0">
                <a:solidFill>
                  <a:schemeClr val="bg1"/>
                </a:solidFill>
              </a:rPr>
              <a:t>GRAHA ARSA Building 3</a:t>
            </a:r>
            <a:r>
              <a:rPr lang="en-US" sz="1200" baseline="30000" dirty="0" smtClean="0">
                <a:solidFill>
                  <a:schemeClr val="bg1"/>
                </a:solidFill>
              </a:rPr>
              <a:t>rd</a:t>
            </a:r>
            <a:r>
              <a:rPr lang="en-US" sz="1200" dirty="0" smtClean="0">
                <a:solidFill>
                  <a:schemeClr val="bg1"/>
                </a:solidFill>
              </a:rPr>
              <a:t> Floor  Jl. </a:t>
            </a:r>
            <a:r>
              <a:rPr lang="en-US" sz="1200" dirty="0" err="1" smtClean="0">
                <a:solidFill>
                  <a:schemeClr val="bg1"/>
                </a:solidFill>
              </a:rPr>
              <a:t>Siaga</a:t>
            </a:r>
            <a:r>
              <a:rPr lang="en-US" sz="1200" dirty="0" smtClean="0">
                <a:solidFill>
                  <a:schemeClr val="bg1"/>
                </a:solidFill>
              </a:rPr>
              <a:t> Raya No.31, </a:t>
            </a:r>
            <a:r>
              <a:rPr lang="en-US" sz="1200" dirty="0" err="1" smtClean="0">
                <a:solidFill>
                  <a:schemeClr val="bg1"/>
                </a:solidFill>
              </a:rPr>
              <a:t>Pejaten</a:t>
            </a:r>
            <a:r>
              <a:rPr lang="en-US" sz="1200" dirty="0" smtClean="0">
                <a:solidFill>
                  <a:schemeClr val="bg1"/>
                </a:solidFill>
              </a:rPr>
              <a:t>, </a:t>
            </a:r>
            <a:r>
              <a:rPr lang="en-US" sz="1200" dirty="0" err="1" smtClean="0">
                <a:solidFill>
                  <a:schemeClr val="bg1"/>
                </a:solidFill>
              </a:rPr>
              <a:t>Pasar</a:t>
            </a:r>
            <a:r>
              <a:rPr lang="en-US" sz="1200" dirty="0" smtClean="0">
                <a:solidFill>
                  <a:schemeClr val="bg1"/>
                </a:solidFill>
              </a:rPr>
              <a:t> </a:t>
            </a:r>
            <a:r>
              <a:rPr lang="en-US" sz="1200" dirty="0" err="1" smtClean="0">
                <a:solidFill>
                  <a:schemeClr val="bg1"/>
                </a:solidFill>
              </a:rPr>
              <a:t>Minggu</a:t>
            </a:r>
            <a:r>
              <a:rPr lang="en-US" sz="1200" dirty="0" smtClean="0">
                <a:solidFill>
                  <a:schemeClr val="bg1"/>
                </a:solidFill>
              </a:rPr>
              <a:t> | Jakarta Selatan 12510 Ph : 021 798 6626, 7986750, 78181808 | Fax : 021 7986750 | Mobile : 0855 88888 00</a:t>
            </a:r>
          </a:p>
          <a:p>
            <a:pPr algn="ctr"/>
            <a:r>
              <a:rPr lang="en-US" sz="1200" dirty="0" smtClean="0">
                <a:solidFill>
                  <a:schemeClr val="bg1"/>
                </a:solidFill>
              </a:rPr>
              <a:t>E-mail </a:t>
            </a:r>
            <a:r>
              <a:rPr lang="en-US" sz="1200" b="1" dirty="0" smtClean="0">
                <a:solidFill>
                  <a:schemeClr val="bg1"/>
                </a:solidFill>
              </a:rPr>
              <a:t>: </a:t>
            </a:r>
            <a:r>
              <a:rPr lang="en-US" sz="1200" b="1" u="sng" dirty="0" smtClean="0">
                <a:solidFill>
                  <a:schemeClr val="bg1"/>
                </a:solidFill>
              </a:rPr>
              <a:t>lusaga62@yahoo.com</a:t>
            </a:r>
            <a:r>
              <a:rPr lang="en-US" sz="1200" b="1" dirty="0" smtClean="0">
                <a:solidFill>
                  <a:schemeClr val="bg1"/>
                </a:solidFill>
              </a:rPr>
              <a:t> | luhutsagala@lusagatraining.com</a:t>
            </a:r>
          </a:p>
          <a:p>
            <a:pPr algn="ctr"/>
            <a:r>
              <a:rPr lang="en-US" sz="1200" u="sng" dirty="0" smtClean="0">
                <a:solidFill>
                  <a:schemeClr val="bg1"/>
                </a:solidFill>
                <a:hlinkClick r:id="rId4"/>
              </a:rPr>
              <a:t>www.lusagatraining.com</a:t>
            </a:r>
            <a:endParaRPr lang="en-US" sz="1200" u="sng" dirty="0" smtClean="0">
              <a:solidFill>
                <a:schemeClr val="bg1"/>
              </a:solidFill>
            </a:endParaRPr>
          </a:p>
          <a:p>
            <a:pPr algn="ctr"/>
            <a:endParaRPr lang="en-US" sz="1200" dirty="0">
              <a:solidFill>
                <a:schemeClr val="bg1"/>
              </a:solidFill>
            </a:endParaRPr>
          </a:p>
        </p:txBody>
      </p:sp>
      <p:sp>
        <p:nvSpPr>
          <p:cNvPr id="24" name="Text Box 6"/>
          <p:cNvSpPr txBox="1">
            <a:spLocks noChangeArrowheads="1"/>
          </p:cNvSpPr>
          <p:nvPr/>
        </p:nvSpPr>
        <p:spPr bwMode="auto">
          <a:xfrm>
            <a:off x="1828800" y="1143000"/>
            <a:ext cx="7162800" cy="3508649"/>
          </a:xfrm>
          <a:prstGeom prst="rect">
            <a:avLst/>
          </a:prstGeom>
          <a:solidFill>
            <a:srgbClr val="0070C0">
              <a:alpha val="20000"/>
            </a:srgbClr>
          </a:solidFill>
          <a:ln w="9525">
            <a:solidFill>
              <a:srgbClr val="FFFF00"/>
            </a:solidFill>
            <a:miter lim="800000"/>
            <a:headEnd/>
            <a:tailEnd/>
          </a:ln>
        </p:spPr>
        <p:txBody>
          <a:bodyPr wrap="square" lIns="91436" tIns="45718" rIns="91436" bIns="45718">
            <a:spAutoFit/>
          </a:bodyPr>
          <a:lstStyle/>
          <a:p>
            <a:pPr marL="0" marR="0" lvl="0" indent="0" algn="just" defTabSz="914400" eaLnBrk="0" fontAlgn="auto" latinLnBrk="0" hangingPunct="0">
              <a:spcBef>
                <a:spcPts val="600"/>
              </a:spcBef>
              <a:spcAft>
                <a:spcPts val="600"/>
              </a:spcAft>
              <a:buClrTx/>
              <a:buSzTx/>
              <a:buFontTx/>
              <a:buNone/>
              <a:tabLst/>
              <a:defRPr/>
            </a:pPr>
            <a:r>
              <a:rPr lang="en-US" sz="1600" kern="0" dirty="0" err="1" smtClean="0">
                <a:solidFill>
                  <a:schemeClr val="bg1"/>
                </a:solidFill>
                <a:latin typeface="Tahoma" pitchFamily="34" charset="0"/>
                <a:cs typeface="Tahoma" pitchFamily="34" charset="0"/>
              </a:rPr>
              <a:t>Lahir</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di</a:t>
            </a:r>
            <a:r>
              <a:rPr lang="en-US" sz="1600" kern="0" dirty="0" smtClean="0">
                <a:solidFill>
                  <a:schemeClr val="bg1"/>
                </a:solidFill>
                <a:latin typeface="Tahoma" pitchFamily="34" charset="0"/>
                <a:cs typeface="Tahoma" pitchFamily="34" charset="0"/>
              </a:rPr>
              <a:t> </a:t>
            </a:r>
            <a:r>
              <a:rPr lang="id-ID" sz="1600" kern="0" dirty="0" smtClean="0">
                <a:solidFill>
                  <a:schemeClr val="bg1"/>
                </a:solidFill>
                <a:latin typeface="Tahoma" pitchFamily="34" charset="0"/>
                <a:cs typeface="Tahoma" pitchFamily="34" charset="0"/>
              </a:rPr>
              <a:t>Lubuk pakam </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pada</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tanggal</a:t>
            </a:r>
            <a:r>
              <a:rPr lang="en-US" sz="1600" kern="0" dirty="0" smtClean="0">
                <a:solidFill>
                  <a:schemeClr val="bg1"/>
                </a:solidFill>
                <a:latin typeface="Tahoma" pitchFamily="34" charset="0"/>
                <a:cs typeface="Tahoma" pitchFamily="34" charset="0"/>
              </a:rPr>
              <a:t> 26 April 1962 </a:t>
            </a:r>
            <a:r>
              <a:rPr lang="en-US" sz="1600" kern="0" dirty="0" err="1" smtClean="0">
                <a:solidFill>
                  <a:schemeClr val="bg1"/>
                </a:solidFill>
                <a:latin typeface="Tahoma" pitchFamily="34" charset="0"/>
                <a:cs typeface="Tahoma" pitchFamily="34" charset="0"/>
              </a:rPr>
              <a:t>Adalah</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lulusan</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dari</a:t>
            </a:r>
            <a:r>
              <a:rPr lang="en-US" sz="1600" kern="0" dirty="0" smtClean="0">
                <a:solidFill>
                  <a:schemeClr val="bg1"/>
                </a:solidFill>
                <a:latin typeface="Tahoma" pitchFamily="34" charset="0"/>
                <a:cs typeface="Tahoma" pitchFamily="34" charset="0"/>
              </a:rPr>
              <a:t> </a:t>
            </a:r>
            <a:r>
              <a:rPr lang="id-ID" sz="1600" kern="0" dirty="0" smtClean="0">
                <a:solidFill>
                  <a:schemeClr val="bg1"/>
                </a:solidFill>
                <a:latin typeface="Tahoma" pitchFamily="34" charset="0"/>
                <a:cs typeface="Tahoma" pitchFamily="34" charset="0"/>
              </a:rPr>
              <a:t>Fakultas HUKUM </a:t>
            </a:r>
            <a:r>
              <a:rPr lang="en-US" sz="1600" kern="0" dirty="0" smtClean="0">
                <a:solidFill>
                  <a:schemeClr val="bg1"/>
                </a:solidFill>
                <a:latin typeface="Tahoma" pitchFamily="34" charset="0"/>
                <a:cs typeface="Tahoma" pitchFamily="34" charset="0"/>
              </a:rPr>
              <a:t>UNIVERSITAS KRISTEN INDONESIA  </a:t>
            </a:r>
            <a:r>
              <a:rPr lang="id-ID" sz="1600" kern="0" dirty="0" smtClean="0">
                <a:solidFill>
                  <a:schemeClr val="bg1"/>
                </a:solidFill>
                <a:latin typeface="Tahoma" pitchFamily="34" charset="0"/>
                <a:cs typeface="Tahoma" pitchFamily="34" charset="0"/>
              </a:rPr>
              <a:t>tahun 1986</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Jemaat</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Gereja</a:t>
            </a:r>
            <a:r>
              <a:rPr lang="en-US" sz="1600" kern="0" dirty="0" smtClean="0">
                <a:solidFill>
                  <a:schemeClr val="bg1"/>
                </a:solidFill>
                <a:latin typeface="Tahoma" pitchFamily="34" charset="0"/>
                <a:cs typeface="Tahoma" pitchFamily="34" charset="0"/>
              </a:rPr>
              <a:t> HKBP Hang </a:t>
            </a:r>
            <a:r>
              <a:rPr lang="en-US" sz="1600" kern="0" dirty="0" err="1" smtClean="0">
                <a:solidFill>
                  <a:schemeClr val="bg1"/>
                </a:solidFill>
                <a:latin typeface="Tahoma" pitchFamily="34" charset="0"/>
                <a:cs typeface="Tahoma" pitchFamily="34" charset="0"/>
              </a:rPr>
              <a:t>Lekiu</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Kebayoran</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Baru</a:t>
            </a:r>
            <a:r>
              <a:rPr lang="en-US" sz="1600" kern="0" dirty="0" smtClean="0">
                <a:solidFill>
                  <a:schemeClr val="bg1"/>
                </a:solidFill>
                <a:latin typeface="Tahoma" pitchFamily="34" charset="0"/>
                <a:cs typeface="Tahoma" pitchFamily="34" charset="0"/>
              </a:rPr>
              <a:t>.</a:t>
            </a:r>
            <a:endParaRPr lang="id-ID" sz="1600" kern="0" dirty="0" smtClean="0">
              <a:solidFill>
                <a:schemeClr val="bg1"/>
              </a:solidFill>
              <a:latin typeface="Tahoma" pitchFamily="34" charset="0"/>
              <a:cs typeface="Tahoma" pitchFamily="34" charset="0"/>
            </a:endParaRPr>
          </a:p>
          <a:p>
            <a:pPr marL="0" marR="0" lvl="0" indent="0" algn="just" defTabSz="914400" eaLnBrk="0" fontAlgn="auto" latinLnBrk="0" hangingPunct="0">
              <a:spcBef>
                <a:spcPts val="600"/>
              </a:spcBef>
              <a:spcAft>
                <a:spcPts val="600"/>
              </a:spcAft>
              <a:buClrTx/>
              <a:buSzTx/>
              <a:buFontTx/>
              <a:buNone/>
              <a:tabLst/>
              <a:defRPr/>
            </a:pPr>
            <a:r>
              <a:rPr lang="id-ID" sz="1600" kern="0" dirty="0" smtClean="0">
                <a:solidFill>
                  <a:schemeClr val="bg1"/>
                </a:solidFill>
                <a:latin typeface="Tahoma" pitchFamily="34" charset="0"/>
                <a:cs typeface="Tahoma" pitchFamily="34" charset="0"/>
              </a:rPr>
              <a:t>Memiliki seorang istri Donda Maria Wati Br Sitanggang. Telah dikaruniai  4 orang anak. Deviena Dameria Sagala, David Natan  Marsitoguan Sagala, Isaac Filemon Nakayama Sagala, Zefanya Satria Immanuel Sagala.</a:t>
            </a:r>
          </a:p>
          <a:p>
            <a:pPr marL="0" marR="0" lvl="0" indent="0" algn="just" defTabSz="914400" eaLnBrk="0" fontAlgn="auto" latinLnBrk="0" hangingPunct="0">
              <a:spcBef>
                <a:spcPts val="600"/>
              </a:spcBef>
              <a:spcAft>
                <a:spcPts val="600"/>
              </a:spcAft>
              <a:buClrTx/>
              <a:buSzTx/>
              <a:buFontTx/>
              <a:buNone/>
              <a:tabLst/>
              <a:defRPr/>
            </a:pPr>
            <a:r>
              <a:rPr lang="id-ID" sz="1600" kern="0" dirty="0" smtClean="0">
                <a:solidFill>
                  <a:schemeClr val="bg1"/>
                </a:solidFill>
                <a:latin typeface="Tahoma" pitchFamily="34" charset="0"/>
                <a:cs typeface="Tahoma" pitchFamily="34" charset="0"/>
              </a:rPr>
              <a:t>Punya pengalaman sebagai Guru Sekolah Minggu, Sutradara Oratorium dan  Opperette di Sekolah Minggu, Remaja dan Naposo Bulung. Sejak mahasiswa aktif membantu pelayanan penginjilan di PERKANTAS, LPMI.</a:t>
            </a:r>
          </a:p>
          <a:p>
            <a:pPr marL="0" marR="0" lvl="0" indent="0" algn="just" defTabSz="914400" eaLnBrk="0" fontAlgn="auto" latinLnBrk="0" hangingPunct="0">
              <a:spcBef>
                <a:spcPts val="600"/>
              </a:spcBef>
              <a:spcAft>
                <a:spcPts val="600"/>
              </a:spcAft>
              <a:buClrTx/>
              <a:buSzTx/>
              <a:buFontTx/>
              <a:buNone/>
              <a:tabLst/>
              <a:defRPr/>
            </a:pPr>
            <a:r>
              <a:rPr lang="id-ID" sz="1600" kern="0" dirty="0" smtClean="0">
                <a:solidFill>
                  <a:schemeClr val="bg1"/>
                </a:solidFill>
                <a:latin typeface="Tahoma" pitchFamily="34" charset="0"/>
                <a:cs typeface="Tahoma" pitchFamily="34" charset="0"/>
              </a:rPr>
              <a:t>A</a:t>
            </a:r>
            <a:r>
              <a:rPr lang="en-US" sz="1600" kern="0" dirty="0" err="1" smtClean="0">
                <a:solidFill>
                  <a:schemeClr val="bg1"/>
                </a:solidFill>
                <a:latin typeface="Tahoma" pitchFamily="34" charset="0"/>
                <a:cs typeface="Tahoma" pitchFamily="34" charset="0"/>
              </a:rPr>
              <a:t>dalah</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pendiri</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dan</a:t>
            </a:r>
            <a:r>
              <a:rPr lang="en-US" sz="1600" kern="0" dirty="0" smtClean="0">
                <a:solidFill>
                  <a:schemeClr val="bg1"/>
                </a:solidFill>
                <a:latin typeface="Tahoma" pitchFamily="34" charset="0"/>
                <a:cs typeface="Tahoma" pitchFamily="34" charset="0"/>
              </a:rPr>
              <a:t> Managing Director LUSAGA Training &amp; Consulting.</a:t>
            </a:r>
            <a:r>
              <a:rPr lang="id-ID" sz="1600" kern="0" dirty="0" smtClean="0">
                <a:solidFill>
                  <a:schemeClr val="bg1"/>
                </a:solidFill>
                <a:latin typeface="Tahoma" pitchFamily="34" charset="0"/>
                <a:cs typeface="Tahoma" pitchFamily="34" charset="0"/>
              </a:rPr>
              <a:t> Sejak tahun 1995. </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Berpengalaman</a:t>
            </a:r>
            <a:r>
              <a:rPr lang="en-US" sz="1600" kern="0" dirty="0" smtClean="0">
                <a:solidFill>
                  <a:schemeClr val="bg1"/>
                </a:solidFill>
                <a:latin typeface="Tahoma" pitchFamily="34" charset="0"/>
                <a:cs typeface="Tahoma" pitchFamily="34" charset="0"/>
              </a:rPr>
              <a:t> </a:t>
            </a:r>
            <a:r>
              <a:rPr lang="en-US" sz="1600" kern="0" dirty="0" err="1" smtClean="0">
                <a:solidFill>
                  <a:schemeClr val="bg1"/>
                </a:solidFill>
                <a:latin typeface="Tahoma" pitchFamily="34" charset="0"/>
                <a:cs typeface="Tahoma" pitchFamily="34" charset="0"/>
              </a:rPr>
              <a:t>sebagai</a:t>
            </a:r>
            <a:r>
              <a:rPr lang="en-US" sz="1600" kern="0" dirty="0" smtClean="0">
                <a:solidFill>
                  <a:schemeClr val="bg1"/>
                </a:solidFill>
                <a:latin typeface="Tahoma" pitchFamily="34" charset="0"/>
                <a:cs typeface="Tahoma" pitchFamily="34" charset="0"/>
              </a:rPr>
              <a:t> </a:t>
            </a:r>
            <a:r>
              <a:rPr lang="id-ID" sz="1600" kern="0" dirty="0" smtClean="0">
                <a:solidFill>
                  <a:schemeClr val="bg1"/>
                </a:solidFill>
                <a:latin typeface="Tahoma" pitchFamily="34" charset="0"/>
                <a:cs typeface="Tahoma" pitchFamily="34" charset="0"/>
              </a:rPr>
              <a:t> sebagai trainer professional lebih dari 20 </a:t>
            </a:r>
            <a:r>
              <a:rPr lang="en-US" sz="1600" kern="0" dirty="0" err="1" smtClean="0">
                <a:solidFill>
                  <a:schemeClr val="bg1"/>
                </a:solidFill>
                <a:latin typeface="Tahoma" pitchFamily="34" charset="0"/>
                <a:cs typeface="Tahoma" pitchFamily="34" charset="0"/>
              </a:rPr>
              <a:t>tahun</a:t>
            </a:r>
            <a:r>
              <a:rPr lang="id-ID" sz="1600" kern="0" dirty="0" smtClean="0">
                <a:solidFill>
                  <a:schemeClr val="bg1"/>
                </a:solidFill>
                <a:latin typeface="Tahoma" pitchFamily="34" charset="0"/>
                <a:cs typeface="Tahoma" pitchFamily="34" charset="0"/>
              </a:rPr>
              <a:t>..</a:t>
            </a:r>
            <a:endParaRPr lang="en-US" sz="1600" kern="0" dirty="0" smtClean="0">
              <a:solidFill>
                <a:schemeClr val="bg1"/>
              </a:solidFill>
              <a:latin typeface="Tahoma" pitchFamily="34" charset="0"/>
              <a:cs typeface="Tahoma" pitchFamily="34" charset="0"/>
            </a:endParaRPr>
          </a:p>
        </p:txBody>
      </p:sp>
      <p:sp>
        <p:nvSpPr>
          <p:cNvPr id="2" name="Rectangle 1"/>
          <p:cNvSpPr/>
          <p:nvPr/>
        </p:nvSpPr>
        <p:spPr>
          <a:xfrm>
            <a:off x="1752600" y="621268"/>
            <a:ext cx="2403222" cy="369332"/>
          </a:xfrm>
          <a:prstGeom prst="rect">
            <a:avLst/>
          </a:prstGeom>
        </p:spPr>
        <p:txBody>
          <a:bodyPr wrap="none">
            <a:spAutoFit/>
          </a:bodyPr>
          <a:lstStyle/>
          <a:p>
            <a:pPr algn="ctr"/>
            <a:r>
              <a:rPr lang="en-US" u="sng" kern="10" dirty="0">
                <a:solidFill>
                  <a:srgbClr val="FFFF00"/>
                </a:solidFill>
                <a:latin typeface="Arrus BT"/>
              </a:rPr>
              <a:t>TRAINERS PROFILE</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geonsbirdsbranchesdrawingflight.jpg"/>
          <p:cNvPicPr>
            <a:picLocks noChangeAspect="1"/>
          </p:cNvPicPr>
          <p:nvPr/>
        </p:nvPicPr>
        <p:blipFill>
          <a:blip r:embed="rId3">
            <a:lum bright="-40000"/>
          </a:blip>
          <a:stretch>
            <a:fillRect/>
          </a:stretch>
        </p:blipFill>
        <p:spPr>
          <a:xfrm>
            <a:off x="0" y="0"/>
            <a:ext cx="9144000" cy="6858000"/>
          </a:xfrm>
          <a:prstGeom prst="rect">
            <a:avLst/>
          </a:prstGeom>
        </p:spPr>
      </p:pic>
      <p:sp>
        <p:nvSpPr>
          <p:cNvPr id="5" name="Rectangle 4"/>
          <p:cNvSpPr/>
          <p:nvPr/>
        </p:nvSpPr>
        <p:spPr>
          <a:xfrm>
            <a:off x="381000" y="2895600"/>
            <a:ext cx="8382000" cy="3154710"/>
          </a:xfrm>
          <a:prstGeom prst="rect">
            <a:avLst/>
          </a:prstGeom>
          <a:solidFill>
            <a:srgbClr val="002060">
              <a:alpha val="60000"/>
            </a:srgbClr>
          </a:solidFill>
          <a:ln>
            <a:solidFill>
              <a:srgbClr val="FFFF00"/>
            </a:solidFill>
          </a:ln>
        </p:spPr>
        <p:txBody>
          <a:bodyPr wrap="square">
            <a:spAutoFit/>
          </a:bodyPr>
          <a:lstStyle/>
          <a:p>
            <a:pPr algn="just">
              <a:lnSpc>
                <a:spcPct val="150000"/>
              </a:lnSpc>
              <a:spcBef>
                <a:spcPts val="600"/>
              </a:spcBef>
              <a:spcAft>
                <a:spcPts val="600"/>
              </a:spcAft>
              <a:buFont typeface="Wingdings" pitchFamily="2" charset="2"/>
              <a:buChar char="v"/>
              <a:tabLst>
                <a:tab pos="287338" algn="l"/>
              </a:tabLst>
            </a:pPr>
            <a:r>
              <a:rPr lang="en-US" dirty="0" smtClean="0">
                <a:solidFill>
                  <a:schemeClr val="bg1"/>
                </a:solidFill>
                <a:latin typeface="Tahoma" pitchFamily="34" charset="0"/>
                <a:cs typeface="Tahoma" pitchFamily="34" charset="0"/>
              </a:rPr>
              <a:t>	</a:t>
            </a:r>
            <a:r>
              <a:rPr lang="en-US" i="1" dirty="0" err="1" smtClean="0">
                <a:solidFill>
                  <a:schemeClr val="bg1"/>
                </a:solidFill>
                <a:latin typeface="Tahoma" pitchFamily="34" charset="0"/>
                <a:cs typeface="Tahoma" pitchFamily="34" charset="0"/>
              </a:rPr>
              <a:t>Menginjili</a:t>
            </a:r>
            <a:r>
              <a:rPr lang="en-US" dirty="0" smtClean="0">
                <a:solidFill>
                  <a:schemeClr val="bg1"/>
                </a:solidFill>
                <a:latin typeface="Tahoma" pitchFamily="34" charset="0"/>
                <a:cs typeface="Tahoma" pitchFamily="34" charset="0"/>
              </a:rPr>
              <a:t> (I </a:t>
            </a:r>
            <a:r>
              <a:rPr lang="en-US" dirty="0" err="1" smtClean="0">
                <a:solidFill>
                  <a:schemeClr val="bg1"/>
                </a:solidFill>
                <a:latin typeface="Tahoma" pitchFamily="34" charset="0"/>
                <a:cs typeface="Tahoma" pitchFamily="34" charset="0"/>
              </a:rPr>
              <a:t>Timotius</a:t>
            </a:r>
            <a:r>
              <a:rPr lang="en-US" dirty="0" smtClean="0">
                <a:solidFill>
                  <a:schemeClr val="bg1"/>
                </a:solidFill>
                <a:latin typeface="Tahoma" pitchFamily="34" charset="0"/>
                <a:cs typeface="Tahoma" pitchFamily="34" charset="0"/>
              </a:rPr>
              <a:t> 2: 7). </a:t>
            </a:r>
            <a:r>
              <a:rPr lang="en-US" dirty="0" err="1" smtClean="0">
                <a:solidFill>
                  <a:schemeClr val="bg1"/>
                </a:solidFill>
                <a:latin typeface="Tahoma" pitchFamily="34" charset="0"/>
                <a:cs typeface="Tahoma" pitchFamily="34" charset="0"/>
              </a:rPr>
              <a:t>Dalam</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mengajar</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seorang</a:t>
            </a:r>
            <a:r>
              <a:rPr lang="en-US" dirty="0" smtClean="0">
                <a:solidFill>
                  <a:schemeClr val="bg1"/>
                </a:solidFill>
                <a:latin typeface="Tahoma" pitchFamily="34" charset="0"/>
                <a:cs typeface="Tahoma" pitchFamily="34" charset="0"/>
              </a:rPr>
              <a:t> Guru </a:t>
            </a:r>
            <a:r>
              <a:rPr lang="en-US" dirty="0" err="1" smtClean="0">
                <a:solidFill>
                  <a:schemeClr val="bg1"/>
                </a:solidFill>
                <a:latin typeface="Tahoma" pitchFamily="34" charset="0"/>
                <a:cs typeface="Tahoma" pitchFamily="34" charset="0"/>
              </a:rPr>
              <a:t>Sekolah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Minggu</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tidak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menyampaikan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kebenaran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iman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kristen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tetapi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juga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memberitakan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kabar</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baik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bahwa</a:t>
            </a:r>
            <a:r>
              <a:rPr lang="en-US" dirty="0" smtClean="0">
                <a:solidFill>
                  <a:schemeClr val="bg1"/>
                </a:solidFill>
                <a:latin typeface="Tahoma" pitchFamily="34" charset="0"/>
                <a:cs typeface="Tahoma" pitchFamily="34" charset="0"/>
              </a:rPr>
              <a:t> Allah</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mengasihi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manusia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supaya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jiwa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anak-anak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diselamatkan</a:t>
            </a:r>
            <a:r>
              <a:rPr lang="en-US" dirty="0" smtClean="0">
                <a:solidFill>
                  <a:schemeClr val="bg1"/>
                </a:solidFill>
                <a:latin typeface="Tahoma" pitchFamily="34" charset="0"/>
                <a:cs typeface="Tahoma" pitchFamily="34" charset="0"/>
              </a:rPr>
              <a:t>.</a:t>
            </a:r>
          </a:p>
          <a:p>
            <a:pPr algn="just">
              <a:lnSpc>
                <a:spcPct val="150000"/>
              </a:lnSpc>
              <a:spcBef>
                <a:spcPts val="600"/>
              </a:spcBef>
              <a:spcAft>
                <a:spcPts val="600"/>
              </a:spcAft>
              <a:buFont typeface="Wingdings" pitchFamily="2" charset="2"/>
              <a:buChar char="v"/>
              <a:tabLst>
                <a:tab pos="287338" algn="l"/>
              </a:tabLst>
            </a:pPr>
            <a:r>
              <a:rPr lang="en-US" dirty="0" smtClean="0">
                <a:solidFill>
                  <a:schemeClr val="bg1"/>
                </a:solidFill>
                <a:latin typeface="Tahoma" pitchFamily="34" charset="0"/>
                <a:cs typeface="Tahoma" pitchFamily="34" charset="0"/>
              </a:rPr>
              <a:t> 	</a:t>
            </a:r>
            <a:r>
              <a:rPr lang="en-US" i="1" dirty="0" err="1" smtClean="0">
                <a:solidFill>
                  <a:schemeClr val="bg1"/>
                </a:solidFill>
                <a:latin typeface="Tahoma" pitchFamily="34" charset="0"/>
                <a:cs typeface="Tahoma" pitchFamily="34" charset="0"/>
              </a:rPr>
              <a:t>Mendoakan</a:t>
            </a:r>
            <a:r>
              <a:rPr lang="en-US" dirty="0" smtClean="0">
                <a:solidFill>
                  <a:schemeClr val="bg1"/>
                </a:solidFill>
                <a:latin typeface="Tahoma" pitchFamily="34" charset="0"/>
                <a:cs typeface="Tahoma" pitchFamily="34" charset="0"/>
              </a:rPr>
              <a:t> (II </a:t>
            </a:r>
            <a:r>
              <a:rPr lang="en-US" dirty="0" err="1" smtClean="0">
                <a:solidFill>
                  <a:schemeClr val="bg1"/>
                </a:solidFill>
                <a:latin typeface="Tahoma" pitchFamily="34" charset="0"/>
                <a:cs typeface="Tahoma" pitchFamily="34" charset="0"/>
              </a:rPr>
              <a:t>Timotius</a:t>
            </a:r>
            <a:r>
              <a:rPr lang="en-US" dirty="0" smtClean="0">
                <a:solidFill>
                  <a:schemeClr val="bg1"/>
                </a:solidFill>
                <a:latin typeface="Tahoma" pitchFamily="34" charset="0"/>
                <a:cs typeface="Tahoma" pitchFamily="34" charset="0"/>
              </a:rPr>
              <a:t> 1: 11-12). </a:t>
            </a:r>
            <a:r>
              <a:rPr lang="en-US" dirty="0" err="1" smtClean="0">
                <a:solidFill>
                  <a:schemeClr val="bg1"/>
                </a:solidFill>
                <a:latin typeface="Tahoma" pitchFamily="34" charset="0"/>
                <a:cs typeface="Tahoma" pitchFamily="34" charset="0"/>
              </a:rPr>
              <a:t>Mendoakan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anak-anak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keluarganya</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merupakan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bagian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penting</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smtClean="0">
                <a:solidFill>
                  <a:schemeClr val="bg1"/>
                </a:solidFill>
                <a:latin typeface="Tahoma" pitchFamily="34" charset="0"/>
                <a:cs typeface="Tahoma" pitchFamily="34" charset="0"/>
              </a:rPr>
              <a:t>yang </a:t>
            </a:r>
            <a:r>
              <a:rPr lang="en-US" dirty="0" err="1" smtClean="0">
                <a:solidFill>
                  <a:schemeClr val="bg1"/>
                </a:solidFill>
                <a:latin typeface="Tahoma" pitchFamily="34" charset="0"/>
                <a:cs typeface="Tahoma" pitchFamily="34" charset="0"/>
              </a:rPr>
              <a:t>harus</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doilakukan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oleh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seorang</a:t>
            </a:r>
            <a:r>
              <a:rPr lang="en-US" dirty="0" smtClean="0">
                <a:solidFill>
                  <a:schemeClr val="bg1"/>
                </a:solidFill>
                <a:latin typeface="Tahoma" pitchFamily="34" charset="0"/>
                <a:cs typeface="Tahoma" pitchFamily="34" charset="0"/>
              </a:rPr>
              <a:t> Guru </a:t>
            </a:r>
            <a:r>
              <a:rPr lang="en-US" dirty="0" err="1" smtClean="0">
                <a:solidFill>
                  <a:schemeClr val="bg1"/>
                </a:solidFill>
                <a:latin typeface="Tahoma" pitchFamily="34" charset="0"/>
                <a:cs typeface="Tahoma" pitchFamily="34" charset="0"/>
              </a:rPr>
              <a:t>Sekolah</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Minggu</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untuk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menjalin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komunikasi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keakraban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dengan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anak-anak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dan</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smtClean="0">
                <a:solidFill>
                  <a:schemeClr val="bg1"/>
                </a:solidFill>
                <a:latin typeface="Tahoma" pitchFamily="34" charset="0"/>
                <a:cs typeface="Tahoma" pitchFamily="34" charset="0"/>
              </a:rPr>
              <a:t>orang</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tuanya</a:t>
            </a:r>
            <a:r>
              <a:rPr lang="en-US" dirty="0" smtClean="0">
                <a:solidFill>
                  <a:schemeClr val="bg1"/>
                </a:solidFill>
                <a:latin typeface="Tahoma" pitchFamily="34" charset="0"/>
                <a:cs typeface="Tahoma" pitchFamily="34" charset="0"/>
              </a:rPr>
              <a:t>.</a:t>
            </a:r>
            <a:endParaRPr lang="en-US" dirty="0">
              <a:solidFill>
                <a:schemeClr val="bg1"/>
              </a:solidFill>
              <a:latin typeface="Tahoma" pitchFamily="34" charset="0"/>
              <a:cs typeface="Tahoma" pitchFamily="34" charset="0"/>
            </a:endParaRPr>
          </a:p>
        </p:txBody>
      </p:sp>
      <p:pic>
        <p:nvPicPr>
          <p:cNvPr id="7" name="Picture 2" descr="http://t2.gstatic.com/images?q=tbn:ANd9GcQEqKxS0dLCB49gYBSluKNQQ19289LvU1ALDvQHtdvKVqcalIRQ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52473">
            <a:off x="266762" y="1319019"/>
            <a:ext cx="1371600" cy="1539816"/>
          </a:xfrm>
          <a:prstGeom prst="rect">
            <a:avLst/>
          </a:prstGeom>
          <a:noFill/>
        </p:spPr>
      </p:pic>
      <p:sp>
        <p:nvSpPr>
          <p:cNvPr id="9" name="Rectangle 8"/>
          <p:cNvSpPr/>
          <p:nvPr/>
        </p:nvSpPr>
        <p:spPr>
          <a:xfrm>
            <a:off x="1143000" y="381000"/>
            <a:ext cx="7010400" cy="2123658"/>
          </a:xfrm>
          <a:prstGeom prst="rect">
            <a:avLst/>
          </a:prstGeom>
        </p:spPr>
        <p:txBody>
          <a:bodyPr wrap="square">
            <a:spAutoFit/>
          </a:bodyPr>
          <a:lstStyle/>
          <a:p>
            <a:pPr algn="ctr"/>
            <a:r>
              <a:rPr lang="sv-SE" sz="6600" b="1" dirty="0" smtClean="0">
                <a:solidFill>
                  <a:srgbClr val="FFFF00"/>
                </a:solidFill>
                <a:effectLst>
                  <a:glow rad="63500">
                    <a:schemeClr val="accent4">
                      <a:satMod val="175000"/>
                      <a:alpha val="40000"/>
                    </a:schemeClr>
                  </a:glow>
                </a:effectLst>
                <a:latin typeface="Script MT Bold" pitchFamily="66" charset="0"/>
              </a:rPr>
              <a:t>Peran Seorang Guru Sekolah Minggu</a:t>
            </a:r>
            <a:endParaRPr lang="sv-SE" sz="6600" b="1" dirty="0">
              <a:solidFill>
                <a:srgbClr val="FFFF00"/>
              </a:solidFill>
              <a:effectLst>
                <a:glow rad="63500">
                  <a:schemeClr val="accent4">
                    <a:satMod val="175000"/>
                    <a:alpha val="40000"/>
                  </a:schemeClr>
                </a:glow>
              </a:effectLst>
              <a:latin typeface="Script MT Bold" pitchFamily="66" charset="0"/>
            </a:endParaRPr>
          </a:p>
        </p:txBody>
      </p:sp>
      <p:sp>
        <p:nvSpPr>
          <p:cNvPr id="10" name="TextBox 9"/>
          <p:cNvSpPr txBox="1"/>
          <p:nvPr/>
        </p:nvSpPr>
        <p:spPr>
          <a:xfrm>
            <a:off x="152400" y="104001"/>
            <a:ext cx="2056525" cy="276999"/>
          </a:xfrm>
          <a:prstGeom prst="rect">
            <a:avLst/>
          </a:prstGeom>
          <a:noFill/>
        </p:spPr>
        <p:txBody>
          <a:bodyPr wrap="none" rtlCol="0">
            <a:spAutoFit/>
          </a:bodyPr>
          <a:lstStyle/>
          <a:p>
            <a:r>
              <a:rPr lang="id-ID" sz="1200" b="1" dirty="0" smtClean="0">
                <a:solidFill>
                  <a:schemeClr val="bg1"/>
                </a:solidFill>
              </a:rPr>
              <a:t>LEADERSHIP</a:t>
            </a:r>
            <a:r>
              <a:rPr lang="id-ID" sz="1200" b="1" baseline="0" dirty="0" smtClean="0">
                <a:solidFill>
                  <a:schemeClr val="bg1"/>
                </a:solidFill>
              </a:rPr>
              <a:t> VISIONARY</a:t>
            </a:r>
            <a:endParaRPr lang="id-ID" sz="1200" b="1" dirty="0">
              <a:solidFill>
                <a:schemeClr val="bg1"/>
              </a:solidFill>
            </a:endParaRPr>
          </a:p>
        </p:txBody>
      </p:sp>
    </p:spTree>
    <p:extLst>
      <p:ext uri="{BB962C8B-B14F-4D97-AF65-F5344CB8AC3E}">
        <p14:creationId xmlns:p14="http://schemas.microsoft.com/office/powerpoint/2010/main" val="31902480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geonsbirdsbranchesdrawingflight.jpg"/>
          <p:cNvPicPr>
            <a:picLocks noChangeAspect="1"/>
          </p:cNvPicPr>
          <p:nvPr/>
        </p:nvPicPr>
        <p:blipFill>
          <a:blip r:embed="rId3">
            <a:lum bright="-40000"/>
          </a:blip>
          <a:stretch>
            <a:fillRect/>
          </a:stretch>
        </p:blipFill>
        <p:spPr>
          <a:xfrm>
            <a:off x="0" y="0"/>
            <a:ext cx="9144000" cy="6858000"/>
          </a:xfrm>
          <a:prstGeom prst="rect">
            <a:avLst/>
          </a:prstGeom>
        </p:spPr>
      </p:pic>
      <p:sp>
        <p:nvSpPr>
          <p:cNvPr id="5" name="Rectangle 4"/>
          <p:cNvSpPr/>
          <p:nvPr/>
        </p:nvSpPr>
        <p:spPr>
          <a:xfrm>
            <a:off x="457200" y="2458283"/>
            <a:ext cx="8382000" cy="4247317"/>
          </a:xfrm>
          <a:prstGeom prst="rect">
            <a:avLst/>
          </a:prstGeom>
          <a:solidFill>
            <a:srgbClr val="002060">
              <a:alpha val="60000"/>
            </a:srgbClr>
          </a:solidFill>
          <a:ln>
            <a:solidFill>
              <a:srgbClr val="FFFF00"/>
            </a:solidFill>
          </a:ln>
        </p:spPr>
        <p:txBody>
          <a:bodyPr wrap="square">
            <a:spAutoFit/>
          </a:bodyPr>
          <a:lstStyle/>
          <a:p>
            <a:pPr algn="just">
              <a:lnSpc>
                <a:spcPct val="150000"/>
              </a:lnSpc>
              <a:spcBef>
                <a:spcPts val="600"/>
              </a:spcBef>
              <a:spcAft>
                <a:spcPts val="600"/>
              </a:spcAft>
              <a:buFont typeface="Wingdings" pitchFamily="2" charset="2"/>
              <a:buChar char="v"/>
              <a:tabLst>
                <a:tab pos="287338" algn="l"/>
              </a:tabLst>
            </a:pPr>
            <a:r>
              <a:rPr lang="en-US" dirty="0" smtClean="0">
                <a:solidFill>
                  <a:schemeClr val="bg1"/>
                </a:solidFill>
                <a:latin typeface="Tahoma" pitchFamily="34" charset="0"/>
                <a:cs typeface="Tahoma" pitchFamily="34" charset="0"/>
              </a:rPr>
              <a:t>	</a:t>
            </a:r>
            <a:r>
              <a:rPr lang="en-US" i="1" dirty="0" err="1" smtClean="0">
                <a:solidFill>
                  <a:schemeClr val="bg1"/>
                </a:solidFill>
                <a:latin typeface="Tahoma" pitchFamily="34" charset="0"/>
                <a:cs typeface="Tahoma" pitchFamily="34" charset="0"/>
              </a:rPr>
              <a:t>Menggembalakan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Yehezkiel</a:t>
            </a:r>
            <a:r>
              <a:rPr lang="en-US" dirty="0" smtClean="0">
                <a:solidFill>
                  <a:schemeClr val="bg1"/>
                </a:solidFill>
                <a:latin typeface="Tahoma" pitchFamily="34" charset="0"/>
                <a:cs typeface="Tahoma" pitchFamily="34" charset="0"/>
              </a:rPr>
              <a:t> 34:2-6; </a:t>
            </a:r>
            <a:r>
              <a:rPr lang="en-US" dirty="0" err="1" smtClean="0">
                <a:solidFill>
                  <a:schemeClr val="bg1"/>
                </a:solidFill>
                <a:latin typeface="Tahoma" pitchFamily="34" charset="0"/>
                <a:cs typeface="Tahoma" pitchFamily="34" charset="0"/>
              </a:rPr>
              <a:t>Yohanes</a:t>
            </a:r>
            <a:r>
              <a:rPr lang="en-US" dirty="0" smtClean="0">
                <a:solidFill>
                  <a:schemeClr val="bg1"/>
                </a:solidFill>
                <a:latin typeface="Tahoma" pitchFamily="34" charset="0"/>
                <a:cs typeface="Tahoma" pitchFamily="34" charset="0"/>
              </a:rPr>
              <a:t> 10:11-18). </a:t>
            </a:r>
            <a:r>
              <a:rPr lang="en-US" dirty="0" err="1" smtClean="0">
                <a:solidFill>
                  <a:schemeClr val="bg1"/>
                </a:solidFill>
                <a:latin typeface="Tahoma" pitchFamily="34" charset="0"/>
                <a:cs typeface="Tahoma" pitchFamily="34" charset="0"/>
              </a:rPr>
              <a:t>Seorang</a:t>
            </a:r>
            <a:r>
              <a:rPr lang="en-US" dirty="0" smtClean="0">
                <a:solidFill>
                  <a:schemeClr val="bg1"/>
                </a:solidFill>
                <a:latin typeface="Tahoma" pitchFamily="34" charset="0"/>
                <a:cs typeface="Tahoma" pitchFamily="34" charset="0"/>
              </a:rPr>
              <a:t> Guru</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Sekolah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Minggu</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tidak</a:t>
            </a:r>
            <a:r>
              <a:rPr lang="id-ID" dirty="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hanya</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pengajar</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tetapi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juga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gembala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bagi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domba</a:t>
            </a:r>
            <a:r>
              <a:rPr lang="en-US" dirty="0" smtClean="0">
                <a:solidFill>
                  <a:schemeClr val="bg1"/>
                </a:solidFill>
                <a:latin typeface="Tahoma" pitchFamily="34" charset="0"/>
                <a:cs typeface="Tahoma" pitchFamily="34" charset="0"/>
              </a:rPr>
              <a:t>-</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dombanya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Seorang</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gembala</a:t>
            </a:r>
            <a:r>
              <a:rPr lang="en-US" dirty="0" smtClean="0">
                <a:solidFill>
                  <a:schemeClr val="bg1"/>
                </a:solidFill>
                <a:latin typeface="Tahoma" pitchFamily="34" charset="0"/>
                <a:cs typeface="Tahoma" pitchFamily="34" charset="0"/>
              </a:rPr>
              <a:t> yang </a:t>
            </a:r>
            <a:r>
              <a:rPr lang="en-US" dirty="0" err="1" smtClean="0">
                <a:solidFill>
                  <a:schemeClr val="bg1"/>
                </a:solidFill>
                <a:latin typeface="Tahoma" pitchFamily="34" charset="0"/>
                <a:cs typeface="Tahoma" pitchFamily="34" charset="0"/>
              </a:rPr>
              <a:t>baik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mengenal</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dan</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mengasihi</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setiap</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dombanya</a:t>
            </a:r>
            <a:r>
              <a:rPr lang="id-ID" dirty="0" smtClean="0">
                <a:solidFill>
                  <a:schemeClr val="bg1"/>
                </a:solidFill>
                <a:latin typeface="Tahoma" pitchFamily="34" charset="0"/>
                <a:cs typeface="Tahoma" pitchFamily="34" charset="0"/>
              </a:rPr>
              <a:t> </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tidak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akan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membiarkan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seekor</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domba</a:t>
            </a:r>
            <a:r>
              <a:rPr lang="en-US" dirty="0" smtClean="0">
                <a:solidFill>
                  <a:schemeClr val="bg1"/>
                </a:solidFill>
                <a:latin typeface="Tahoma" pitchFamily="34" charset="0"/>
                <a:cs typeface="Tahoma" pitchFamily="34" charset="0"/>
              </a:rPr>
              <a:t> pun </a:t>
            </a:r>
            <a:r>
              <a:rPr lang="en-US" dirty="0" err="1" smtClean="0">
                <a:solidFill>
                  <a:schemeClr val="bg1"/>
                </a:solidFill>
                <a:latin typeface="Tahoma" pitchFamily="34" charset="0"/>
                <a:cs typeface="Tahoma" pitchFamily="34" charset="0"/>
              </a:rPr>
              <a:t>berada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dalam</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kesulitan</a:t>
            </a:r>
            <a:r>
              <a:rPr lang="en-US" dirty="0" smtClean="0">
                <a:solidFill>
                  <a:schemeClr val="bg1"/>
                </a:solidFill>
                <a:latin typeface="Tahoma" pitchFamily="34" charset="0"/>
                <a:cs typeface="Tahoma" pitchFamily="34" charset="0"/>
              </a:rPr>
              <a:t>.</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Itulah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juga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peran</a:t>
            </a:r>
            <a:r>
              <a:rPr lang="en-US" dirty="0" smtClean="0">
                <a:solidFill>
                  <a:schemeClr val="bg1"/>
                </a:solidFill>
                <a:latin typeface="Tahoma" pitchFamily="34" charset="0"/>
                <a:cs typeface="Tahoma" pitchFamily="34" charset="0"/>
              </a:rPr>
              <a:t> yang </a:t>
            </a:r>
            <a:r>
              <a:rPr lang="en-US" dirty="0" err="1" smtClean="0">
                <a:solidFill>
                  <a:schemeClr val="bg1"/>
                </a:solidFill>
                <a:latin typeface="Tahoma" pitchFamily="34" charset="0"/>
                <a:cs typeface="Tahoma" pitchFamily="34" charset="0"/>
              </a:rPr>
              <a:t>harus</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dilakukan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oleh</a:t>
            </a:r>
            <a:r>
              <a:rPr lang="en-US" dirty="0" smtClean="0">
                <a:solidFill>
                  <a:schemeClr val="bg1"/>
                </a:solidFill>
                <a:latin typeface="Tahoma" pitchFamily="34" charset="0"/>
                <a:cs typeface="Tahoma" pitchFamily="34" charset="0"/>
              </a:rPr>
              <a:t> Guru </a:t>
            </a:r>
            <a:r>
              <a:rPr lang="en-US" dirty="0" err="1" smtClean="0">
                <a:solidFill>
                  <a:schemeClr val="bg1"/>
                </a:solidFill>
                <a:latin typeface="Tahoma" pitchFamily="34" charset="0"/>
                <a:cs typeface="Tahoma" pitchFamily="34" charset="0"/>
              </a:rPr>
              <a:t>Sekolah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Minggu</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Ia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harus</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mengenal</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membimbing</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anak-anak</a:t>
            </a:r>
            <a:r>
              <a:rPr lang="en-US" dirty="0" smtClean="0">
                <a:solidFill>
                  <a:schemeClr val="bg1"/>
                </a:solidFill>
                <a:latin typeface="Tahoma" pitchFamily="34" charset="0"/>
                <a:cs typeface="Tahoma" pitchFamily="34" charset="0"/>
              </a:rPr>
              <a:t> yang </a:t>
            </a:r>
            <a:r>
              <a:rPr lang="en-US" dirty="0" err="1" smtClean="0">
                <a:solidFill>
                  <a:schemeClr val="bg1"/>
                </a:solidFill>
                <a:latin typeface="Tahoma" pitchFamily="34" charset="0"/>
                <a:cs typeface="Tahoma" pitchFamily="34" charset="0"/>
              </a:rPr>
              <a:t>berada</a:t>
            </a:r>
            <a:r>
              <a:rPr lang="en-US" dirty="0" smtClean="0">
                <a:solidFill>
                  <a:schemeClr val="bg1"/>
                </a:solidFill>
                <a:latin typeface="Tahoma" pitchFamily="34" charset="0"/>
                <a:cs typeface="Tahoma" pitchFamily="34" charset="0"/>
              </a:rPr>
              <a:t> di </a:t>
            </a:r>
            <a:r>
              <a:rPr lang="en-US" dirty="0" err="1" smtClean="0">
                <a:solidFill>
                  <a:schemeClr val="bg1"/>
                </a:solidFill>
                <a:latin typeface="Tahoma" pitchFamily="34" charset="0"/>
                <a:cs typeface="Tahoma" pitchFamily="34" charset="0"/>
              </a:rPr>
              <a:t>kelasnya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dan</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menolong</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anak-anak</a:t>
            </a:r>
            <a:r>
              <a:rPr lang="en-US" dirty="0" smtClean="0">
                <a:solidFill>
                  <a:schemeClr val="bg1"/>
                </a:solidFill>
                <a:latin typeface="Tahoma" pitchFamily="34" charset="0"/>
                <a:cs typeface="Tahoma" pitchFamily="34" charset="0"/>
              </a:rPr>
              <a:t> yang </a:t>
            </a:r>
            <a:r>
              <a:rPr lang="en-US" dirty="0" err="1" smtClean="0">
                <a:solidFill>
                  <a:schemeClr val="bg1"/>
                </a:solidFill>
                <a:latin typeface="Tahoma" pitchFamily="34" charset="0"/>
                <a:cs typeface="Tahoma" pitchFamily="34" charset="0"/>
              </a:rPr>
              <a:t>sedang</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mengalami</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kesulitan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sejauh</a:t>
            </a:r>
            <a:r>
              <a:rPr lang="en-US" dirty="0" smtClean="0">
                <a:solidFill>
                  <a:schemeClr val="bg1"/>
                </a:solidFill>
                <a:latin typeface="Tahoma" pitchFamily="34" charset="0"/>
                <a:cs typeface="Tahoma" pitchFamily="34" charset="0"/>
              </a:rPr>
              <a:t> yang </a:t>
            </a:r>
            <a:r>
              <a:rPr lang="en-US" dirty="0" err="1" smtClean="0">
                <a:solidFill>
                  <a:schemeClr val="bg1"/>
                </a:solidFill>
                <a:latin typeface="Tahoma" pitchFamily="34" charset="0"/>
                <a:cs typeface="Tahoma" pitchFamily="34" charset="0"/>
              </a:rPr>
              <a:t>dapat</a:t>
            </a:r>
            <a:r>
              <a:rPr lang="en-US" dirty="0" smtClean="0">
                <a:solidFill>
                  <a:schemeClr val="bg1"/>
                </a:solidFill>
                <a:latin typeface="Tahoma" pitchFamily="34" charset="0"/>
                <a:cs typeface="Tahoma" pitchFamily="34" charset="0"/>
              </a:rPr>
              <a:t>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dilakukannya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Pelawatan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anak</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tentunya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juga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kepada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orangtuanya</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merupakan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hal</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penting</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lainnya</a:t>
            </a:r>
            <a:r>
              <a:rPr lang="en-US" dirty="0" smtClean="0">
                <a:solidFill>
                  <a:schemeClr val="bg1"/>
                </a:solidFill>
                <a:latin typeface="Tahoma" pitchFamily="34" charset="0"/>
                <a:cs typeface="Tahoma" pitchFamily="34" charset="0"/>
              </a:rPr>
              <a:t> yang </a:t>
            </a:r>
            <a:r>
              <a:rPr lang="en-US" dirty="0" err="1" smtClean="0">
                <a:solidFill>
                  <a:schemeClr val="bg1"/>
                </a:solidFill>
                <a:latin typeface="Tahoma" pitchFamily="34" charset="0"/>
                <a:cs typeface="Tahoma" pitchFamily="34" charset="0"/>
              </a:rPr>
              <a:t>harus</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perlu</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dilakukan</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oleh</a:t>
            </a:r>
            <a:r>
              <a:rPr lang="en-US" dirty="0" smtClean="0">
                <a:solidFill>
                  <a:schemeClr val="bg1"/>
                </a:solidFill>
                <a:latin typeface="Tahoma" pitchFamily="34" charset="0"/>
                <a:cs typeface="Tahoma" pitchFamily="34" charset="0"/>
              </a:rPr>
              <a:t> Guru </a:t>
            </a:r>
            <a:r>
              <a:rPr lang="id-ID"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Sekolah</a:t>
            </a:r>
            <a:r>
              <a:rPr lang="en-US" dirty="0" smtClean="0">
                <a:solidFill>
                  <a:schemeClr val="bg1"/>
                </a:solidFill>
                <a:latin typeface="Tahoma" pitchFamily="34" charset="0"/>
                <a:cs typeface="Tahoma" pitchFamily="34" charset="0"/>
              </a:rPr>
              <a:t> </a:t>
            </a:r>
            <a:r>
              <a:rPr lang="en-US" dirty="0" err="1" smtClean="0">
                <a:solidFill>
                  <a:schemeClr val="bg1"/>
                </a:solidFill>
                <a:latin typeface="Tahoma" pitchFamily="34" charset="0"/>
                <a:cs typeface="Tahoma" pitchFamily="34" charset="0"/>
              </a:rPr>
              <a:t>Minggu</a:t>
            </a:r>
            <a:r>
              <a:rPr lang="en-US" dirty="0" smtClean="0">
                <a:solidFill>
                  <a:schemeClr val="bg1"/>
                </a:solidFill>
                <a:latin typeface="Tahoma" pitchFamily="34" charset="0"/>
                <a:cs typeface="Tahoma" pitchFamily="34" charset="0"/>
              </a:rPr>
              <a:t>.</a:t>
            </a:r>
            <a:endParaRPr lang="en-US" dirty="0">
              <a:solidFill>
                <a:schemeClr val="bg1"/>
              </a:solidFill>
              <a:latin typeface="Tahoma" pitchFamily="34" charset="0"/>
              <a:cs typeface="Tahoma" pitchFamily="34" charset="0"/>
            </a:endParaRPr>
          </a:p>
        </p:txBody>
      </p:sp>
      <p:pic>
        <p:nvPicPr>
          <p:cNvPr id="7" name="Picture 2" descr="http://t2.gstatic.com/images?q=tbn:ANd9GcQEqKxS0dLCB49gYBSluKNQQ19289LvU1ALDvQHtdvKVqcalIRQ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52473">
            <a:off x="532684" y="1357904"/>
            <a:ext cx="905320" cy="1016350"/>
          </a:xfrm>
          <a:prstGeom prst="rect">
            <a:avLst/>
          </a:prstGeom>
          <a:noFill/>
        </p:spPr>
      </p:pic>
      <p:sp>
        <p:nvSpPr>
          <p:cNvPr id="9" name="Rectangle 8"/>
          <p:cNvSpPr/>
          <p:nvPr/>
        </p:nvSpPr>
        <p:spPr>
          <a:xfrm>
            <a:off x="1143000" y="381000"/>
            <a:ext cx="7010400" cy="2123658"/>
          </a:xfrm>
          <a:prstGeom prst="rect">
            <a:avLst/>
          </a:prstGeom>
        </p:spPr>
        <p:txBody>
          <a:bodyPr wrap="square">
            <a:spAutoFit/>
          </a:bodyPr>
          <a:lstStyle/>
          <a:p>
            <a:pPr algn="ctr"/>
            <a:r>
              <a:rPr lang="sv-SE" sz="6600" b="1" dirty="0" smtClean="0">
                <a:solidFill>
                  <a:srgbClr val="FFFF00"/>
                </a:solidFill>
                <a:effectLst>
                  <a:glow rad="63500">
                    <a:schemeClr val="accent4">
                      <a:satMod val="175000"/>
                      <a:alpha val="40000"/>
                    </a:schemeClr>
                  </a:glow>
                </a:effectLst>
                <a:latin typeface="Script MT Bold" pitchFamily="66" charset="0"/>
              </a:rPr>
              <a:t>Peran Seorang Guru Sekolah Minggu</a:t>
            </a:r>
            <a:endParaRPr lang="sv-SE" sz="6600" b="1" dirty="0">
              <a:solidFill>
                <a:srgbClr val="FFFF00"/>
              </a:solidFill>
              <a:effectLst>
                <a:glow rad="63500">
                  <a:schemeClr val="accent4">
                    <a:satMod val="175000"/>
                    <a:alpha val="40000"/>
                  </a:schemeClr>
                </a:glow>
              </a:effectLst>
              <a:latin typeface="Script MT Bold" pitchFamily="66" charset="0"/>
            </a:endParaRPr>
          </a:p>
        </p:txBody>
      </p:sp>
      <p:sp>
        <p:nvSpPr>
          <p:cNvPr id="10" name="TextBox 9"/>
          <p:cNvSpPr txBox="1"/>
          <p:nvPr/>
        </p:nvSpPr>
        <p:spPr>
          <a:xfrm>
            <a:off x="152400" y="104001"/>
            <a:ext cx="2056525" cy="276999"/>
          </a:xfrm>
          <a:prstGeom prst="rect">
            <a:avLst/>
          </a:prstGeom>
          <a:noFill/>
        </p:spPr>
        <p:txBody>
          <a:bodyPr wrap="none" rtlCol="0">
            <a:spAutoFit/>
          </a:bodyPr>
          <a:lstStyle/>
          <a:p>
            <a:r>
              <a:rPr lang="id-ID" sz="1200" b="1" dirty="0" smtClean="0">
                <a:solidFill>
                  <a:schemeClr val="bg1"/>
                </a:solidFill>
              </a:rPr>
              <a:t>LEADERSHIP</a:t>
            </a:r>
            <a:r>
              <a:rPr lang="id-ID" sz="1200" b="1" baseline="0" dirty="0" smtClean="0">
                <a:solidFill>
                  <a:schemeClr val="bg1"/>
                </a:solidFill>
              </a:rPr>
              <a:t> VISIONARY</a:t>
            </a:r>
            <a:endParaRPr lang="id-ID" sz="1200" b="1" dirty="0">
              <a:solidFill>
                <a:schemeClr val="bg1"/>
              </a:solidFill>
            </a:endParaRPr>
          </a:p>
        </p:txBody>
      </p:sp>
    </p:spTree>
    <p:extLst>
      <p:ext uri="{BB962C8B-B14F-4D97-AF65-F5344CB8AC3E}">
        <p14:creationId xmlns:p14="http://schemas.microsoft.com/office/powerpoint/2010/main" val="8174998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t0.gstatic.com/images?q=tbn:ANd9GcSJraXaEGZX1vEOuHvLBleheMLiyNYuWheS9nsGPEpiQRIA3ENCYw"/>
          <p:cNvPicPr>
            <a:picLocks noChangeAspect="1" noChangeArrowheads="1"/>
          </p:cNvPicPr>
          <p:nvPr/>
        </p:nvPicPr>
        <p:blipFill rotWithShape="1">
          <a:blip r:embed="rId3" cstate="print"/>
          <a:srcRect b="7090"/>
          <a:stretch/>
        </p:blipFill>
        <p:spPr bwMode="auto">
          <a:xfrm>
            <a:off x="410490" y="702943"/>
            <a:ext cx="3175130" cy="407382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Content Placeholder 2"/>
          <p:cNvSpPr>
            <a:spLocks noGrp="1"/>
          </p:cNvSpPr>
          <p:nvPr>
            <p:ph idx="1"/>
          </p:nvPr>
        </p:nvSpPr>
        <p:spPr>
          <a:xfrm>
            <a:off x="1143000" y="4343400"/>
            <a:ext cx="7620000" cy="2209800"/>
          </a:xfrm>
          <a:solidFill>
            <a:srgbClr val="FFC000"/>
          </a:solidFill>
        </p:spPr>
        <p:style>
          <a:lnRef idx="3">
            <a:schemeClr val="lt1"/>
          </a:lnRef>
          <a:fillRef idx="1">
            <a:schemeClr val="accent5"/>
          </a:fillRef>
          <a:effectRef idx="1">
            <a:schemeClr val="accent5"/>
          </a:effectRef>
          <a:fontRef idx="minor">
            <a:schemeClr val="lt1"/>
          </a:fontRef>
        </p:style>
        <p:txBody>
          <a:bodyPr anchor="ctr"/>
          <a:lstStyle/>
          <a:p>
            <a:pPr algn="ctr">
              <a:spcBef>
                <a:spcPts val="0"/>
              </a:spcBef>
              <a:buNone/>
            </a:pPr>
            <a:endParaRPr lang="en-US" sz="1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sto MT" pitchFamily="18" charset="0"/>
            </a:endParaRPr>
          </a:p>
          <a:p>
            <a:pPr algn="ctr">
              <a:spcBef>
                <a:spcPts val="0"/>
              </a:spcBef>
              <a:buNone/>
            </a:pPr>
            <a:r>
              <a:rPr lang="id-ID"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sto MT" pitchFamily="18" charset="0"/>
              </a:rPr>
              <a:t>Selamat melayani, </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sto MT" pitchFamily="18" charset="0"/>
            </a:endParaRPr>
          </a:p>
          <a:p>
            <a:pPr algn="ctr">
              <a:spcBef>
                <a:spcPts val="0"/>
              </a:spcBef>
              <a:buNone/>
            </a:pPr>
            <a:r>
              <a:rPr lang="id-ID"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sto MT" pitchFamily="18" charset="0"/>
              </a:rPr>
              <a:t>TUHAN YESUS</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sto MT" pitchFamily="18" charset="0"/>
              </a:rPr>
              <a:t> </a:t>
            </a:r>
            <a:r>
              <a:rPr lang="id-ID"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sto MT" pitchFamily="18" charset="0"/>
              </a:rPr>
              <a:t>memberkati.. </a:t>
            </a:r>
          </a:p>
        </p:txBody>
      </p:sp>
      <p:grpSp>
        <p:nvGrpSpPr>
          <p:cNvPr id="5" name="Group 4"/>
          <p:cNvGrpSpPr/>
          <p:nvPr/>
        </p:nvGrpSpPr>
        <p:grpSpPr>
          <a:xfrm>
            <a:off x="4267200" y="381000"/>
            <a:ext cx="2971800" cy="3624520"/>
            <a:chOff x="6858000" y="0"/>
            <a:chExt cx="2057400" cy="2517775"/>
          </a:xfrm>
        </p:grpSpPr>
        <p:pic>
          <p:nvPicPr>
            <p:cNvPr id="6" name="Picture 2" descr="http://2.bp.blogspot.com/_l4_oKBZGB8k/SfucHjl6C5I/AAAAAAAAAA4/zS7Rb3xrXsg/s1600/pict-01.jpg"/>
            <p:cNvPicPr>
              <a:picLocks noChangeAspect="1" noChangeArrowheads="1"/>
            </p:cNvPicPr>
            <p:nvPr/>
          </p:nvPicPr>
          <p:blipFill>
            <a:blip r:embed="rId4" cstate="print"/>
            <a:srcRect/>
            <a:stretch>
              <a:fillRect/>
            </a:stretch>
          </p:blipFill>
          <p:spPr bwMode="auto">
            <a:xfrm>
              <a:off x="6858000" y="0"/>
              <a:ext cx="2005244" cy="22213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Title 1"/>
            <p:cNvSpPr txBox="1">
              <a:spLocks/>
            </p:cNvSpPr>
            <p:nvPr/>
          </p:nvSpPr>
          <p:spPr bwMode="auto">
            <a:xfrm>
              <a:off x="6934200" y="2209800"/>
              <a:ext cx="1981200" cy="307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CC"/>
                  </a:solidFill>
                  <a:effectLst/>
                  <a:uLnTx/>
                  <a:uFillTx/>
                  <a:latin typeface="+mn-lt"/>
                  <a:ea typeface="+mj-ea"/>
                  <a:cs typeface="+mj-cs"/>
                </a:rPr>
                <a:t>Ludwig </a:t>
              </a:r>
              <a:r>
                <a:rPr kumimoji="0" lang="en-US" sz="1200" b="1" i="0" u="none" strike="noStrike" kern="0" cap="none" spc="0" normalizeH="0" baseline="0" noProof="0" dirty="0" err="1" smtClean="0">
                  <a:ln>
                    <a:noFill/>
                  </a:ln>
                  <a:solidFill>
                    <a:srgbClr val="FFFFCC"/>
                  </a:solidFill>
                  <a:effectLst/>
                  <a:uLnTx/>
                  <a:uFillTx/>
                  <a:latin typeface="+mn-lt"/>
                  <a:ea typeface="+mj-ea"/>
                  <a:cs typeface="+mj-cs"/>
                </a:rPr>
                <a:t>Ingwer</a:t>
              </a:r>
              <a:r>
                <a:rPr kumimoji="0" lang="en-US" sz="1200" b="1" i="0" u="none" strike="noStrike" kern="0" cap="none" spc="0" normalizeH="0" baseline="0" noProof="0" dirty="0" smtClean="0">
                  <a:ln>
                    <a:noFill/>
                  </a:ln>
                  <a:solidFill>
                    <a:srgbClr val="FFFFCC"/>
                  </a:solidFill>
                  <a:effectLst/>
                  <a:uLnTx/>
                  <a:uFillTx/>
                  <a:latin typeface="+mn-lt"/>
                  <a:ea typeface="+mj-ea"/>
                  <a:cs typeface="+mj-cs"/>
                </a:rPr>
                <a:t> </a:t>
              </a:r>
              <a:r>
                <a:rPr kumimoji="0" lang="en-US" sz="1200" b="1" i="0" u="none" strike="noStrike" kern="0" cap="none" spc="0" normalizeH="0" baseline="0" noProof="0" dirty="0" err="1" smtClean="0">
                  <a:ln>
                    <a:noFill/>
                  </a:ln>
                  <a:solidFill>
                    <a:srgbClr val="FFFFCC"/>
                  </a:solidFill>
                  <a:effectLst/>
                  <a:uLnTx/>
                  <a:uFillTx/>
                  <a:latin typeface="+mn-lt"/>
                  <a:ea typeface="+mj-ea"/>
                  <a:cs typeface="+mj-cs"/>
                </a:rPr>
                <a:t>Nommensen</a:t>
              </a:r>
              <a:endParaRPr kumimoji="0" lang="en-US" sz="1200" b="1" i="0" u="none" strike="noStrike" kern="0" cap="none" spc="0" normalizeH="0" baseline="0" noProof="0" dirty="0">
                <a:ln>
                  <a:noFill/>
                </a:ln>
                <a:solidFill>
                  <a:srgbClr val="FFFFCC"/>
                </a:solidFill>
                <a:effectLst/>
                <a:uLnTx/>
                <a:uFillTx/>
                <a:latin typeface="+mn-lt"/>
                <a:ea typeface="+mj-ea"/>
                <a:cs typeface="+mj-cs"/>
              </a:endParaRPr>
            </a:p>
          </p:txBody>
        </p:sp>
      </p:grpSp>
      <p:pic>
        <p:nvPicPr>
          <p:cNvPr id="8" name="Picture 8" descr="http://pargodungan.org/wp-content/uploads/2009/08/LOGO-HKBP-240x300.jpg"/>
          <p:cNvPicPr>
            <a:picLocks noChangeAspect="1" noChangeArrowheads="1"/>
          </p:cNvPicPr>
          <p:nvPr/>
        </p:nvPicPr>
        <p:blipFill>
          <a:blip r:embed="rId5" cstate="print"/>
          <a:srcRect/>
          <a:stretch>
            <a:fillRect/>
          </a:stretch>
        </p:blipFill>
        <p:spPr bwMode="auto">
          <a:xfrm>
            <a:off x="7239000" y="3562169"/>
            <a:ext cx="1295400" cy="165492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3617655"/>
            <a:ext cx="8382000" cy="2862322"/>
          </a:xfrm>
          <a:prstGeom prst="rect">
            <a:avLst/>
          </a:prstGeom>
          <a:solidFill>
            <a:srgbClr val="002060">
              <a:alpha val="60000"/>
            </a:srgbClr>
          </a:solidFill>
          <a:ln>
            <a:solidFill>
              <a:srgbClr val="FFFF00"/>
            </a:solidFill>
          </a:ln>
        </p:spPr>
        <p:txBody>
          <a:bodyPr wrap="square" rtlCol="0">
            <a:spAutoFit/>
          </a:bodyPr>
          <a:lstStyle/>
          <a:p>
            <a:pPr algn="just"/>
            <a:r>
              <a:rPr lang="en-US" sz="2000" b="1" dirty="0" smtClean="0">
                <a:solidFill>
                  <a:schemeClr val="bg1"/>
                </a:solidFill>
                <a:latin typeface="Tahoma" pitchFamily="34" charset="0"/>
                <a:cs typeface="Tahoma" pitchFamily="34" charset="0"/>
              </a:rPr>
              <a:t>P</a:t>
            </a:r>
            <a:r>
              <a:rPr lang="id-ID" sz="2000" b="1" dirty="0" smtClean="0">
                <a:solidFill>
                  <a:schemeClr val="bg1"/>
                </a:solidFill>
                <a:latin typeface="Tahoma" pitchFamily="34" charset="0"/>
                <a:cs typeface="Tahoma" pitchFamily="34" charset="0"/>
              </a:rPr>
              <a:t>emimpin </a:t>
            </a:r>
            <a:r>
              <a:rPr lang="id-ID" sz="2000" b="1" dirty="0">
                <a:solidFill>
                  <a:schemeClr val="bg1"/>
                </a:solidFill>
                <a:latin typeface="Tahoma" pitchFamily="34" charset="0"/>
                <a:cs typeface="Tahoma" pitchFamily="34" charset="0"/>
              </a:rPr>
              <a:t>yang mempunyai suatu pandangan visi misi yang jelas dalam organisasi, pemimpin visioner sangat lah cerdas dalam megamati suatu kejadian di masa depan dan dapat menggambarkan visi misinya dengan jelas</a:t>
            </a:r>
            <a:r>
              <a:rPr lang="id-ID" sz="2000" b="1" dirty="0" smtClean="0">
                <a:solidFill>
                  <a:schemeClr val="bg1"/>
                </a:solidFill>
                <a:latin typeface="Tahoma" pitchFamily="34" charset="0"/>
                <a:cs typeface="Tahoma" pitchFamily="34" charset="0"/>
              </a:rPr>
              <a:t>.</a:t>
            </a:r>
          </a:p>
          <a:p>
            <a:pPr algn="just"/>
            <a:endParaRPr lang="en-US" sz="2000" b="1" dirty="0" smtClean="0">
              <a:solidFill>
                <a:schemeClr val="bg1"/>
              </a:solidFill>
              <a:latin typeface="Tahoma" pitchFamily="34" charset="0"/>
              <a:cs typeface="Tahoma" pitchFamily="34" charset="0"/>
            </a:endParaRPr>
          </a:p>
          <a:p>
            <a:pPr algn="just"/>
            <a:r>
              <a:rPr lang="id-ID" sz="2000" b="1" dirty="0" smtClean="0">
                <a:solidFill>
                  <a:schemeClr val="bg1"/>
                </a:solidFill>
                <a:latin typeface="Tahoma" pitchFamily="34" charset="0"/>
                <a:cs typeface="Tahoma" pitchFamily="34" charset="0"/>
              </a:rPr>
              <a:t>Pemimpin </a:t>
            </a:r>
            <a:r>
              <a:rPr lang="id-ID" sz="2000" b="1" dirty="0">
                <a:solidFill>
                  <a:schemeClr val="bg1"/>
                </a:solidFill>
                <a:latin typeface="Tahoma" pitchFamily="34" charset="0"/>
                <a:cs typeface="Tahoma" pitchFamily="34" charset="0"/>
              </a:rPr>
              <a:t>visioner memiliki ke </a:t>
            </a:r>
            <a:r>
              <a:rPr lang="en-US" sz="2000" b="1" dirty="0" err="1">
                <a:solidFill>
                  <a:schemeClr val="bg1"/>
                </a:solidFill>
                <a:latin typeface="Tahoma" pitchFamily="34" charset="0"/>
                <a:cs typeface="Tahoma" pitchFamily="34" charset="0"/>
              </a:rPr>
              <a:t>mampuan</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m</a:t>
            </a:r>
            <a:r>
              <a:rPr lang="en-US" sz="2000" b="1" dirty="0" err="1">
                <a:solidFill>
                  <a:schemeClr val="bg1"/>
                </a:solidFill>
                <a:latin typeface="Tahoma" pitchFamily="34" charset="0"/>
                <a:cs typeface="Tahoma" pitchFamily="34" charset="0"/>
              </a:rPr>
              <a:t>emandang</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j</a:t>
            </a:r>
            <a:r>
              <a:rPr lang="en-US" sz="2000" b="1" dirty="0" err="1">
                <a:solidFill>
                  <a:schemeClr val="bg1"/>
                </a:solidFill>
                <a:latin typeface="Tahoma" pitchFamily="34" charset="0"/>
                <a:cs typeface="Tahoma" pitchFamily="34" charset="0"/>
              </a:rPr>
              <a:t>auh</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k</a:t>
            </a:r>
            <a:r>
              <a:rPr lang="en-US" sz="2000" b="1" dirty="0">
                <a:solidFill>
                  <a:schemeClr val="bg1"/>
                </a:solidFill>
                <a:latin typeface="Tahoma" pitchFamily="34" charset="0"/>
                <a:cs typeface="Tahoma" pitchFamily="34" charset="0"/>
              </a:rPr>
              <a:t>e </a:t>
            </a:r>
            <a:r>
              <a:rPr lang="id-ID" sz="2000" b="1" dirty="0">
                <a:solidFill>
                  <a:schemeClr val="bg1"/>
                </a:solidFill>
                <a:latin typeface="Tahoma" pitchFamily="34" charset="0"/>
                <a:cs typeface="Tahoma" pitchFamily="34" charset="0"/>
              </a:rPr>
              <a:t>d</a:t>
            </a:r>
            <a:r>
              <a:rPr lang="en-US" sz="2000" b="1" dirty="0" err="1">
                <a:solidFill>
                  <a:schemeClr val="bg1"/>
                </a:solidFill>
                <a:latin typeface="Tahoma" pitchFamily="34" charset="0"/>
                <a:cs typeface="Tahoma" pitchFamily="34" charset="0"/>
              </a:rPr>
              <a:t>epan</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y</a:t>
            </a:r>
            <a:r>
              <a:rPr lang="en-US" sz="2000" b="1" dirty="0" err="1" smtClean="0">
                <a:solidFill>
                  <a:schemeClr val="bg1"/>
                </a:solidFill>
                <a:latin typeface="Tahoma" pitchFamily="34" charset="0"/>
                <a:cs typeface="Tahoma" pitchFamily="34" charset="0"/>
              </a:rPr>
              <a:t>ang</a:t>
            </a:r>
            <a:r>
              <a:rPr lang="id-ID" sz="2000" b="1" dirty="0" smtClean="0">
                <a:solidFill>
                  <a:schemeClr val="bg1"/>
                </a:solidFill>
                <a:latin typeface="Tahoma" pitchFamily="34" charset="0"/>
                <a:cs typeface="Tahoma" pitchFamily="34" charset="0"/>
              </a:rPr>
              <a:t> m</a:t>
            </a:r>
            <a:r>
              <a:rPr lang="en-US" sz="2000" b="1" dirty="0" err="1">
                <a:solidFill>
                  <a:schemeClr val="bg1"/>
                </a:solidFill>
                <a:latin typeface="Tahoma" pitchFamily="34" charset="0"/>
                <a:cs typeface="Tahoma" pitchFamily="34" charset="0"/>
              </a:rPr>
              <a:t>enembus</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b</a:t>
            </a:r>
            <a:r>
              <a:rPr lang="en-US" sz="2000" b="1" dirty="0" err="1">
                <a:solidFill>
                  <a:schemeClr val="bg1"/>
                </a:solidFill>
                <a:latin typeface="Tahoma" pitchFamily="34" charset="0"/>
                <a:cs typeface="Tahoma" pitchFamily="34" charset="0"/>
              </a:rPr>
              <a:t>atas</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w</a:t>
            </a:r>
            <a:r>
              <a:rPr lang="en-US" sz="2000" b="1" dirty="0" err="1" smtClean="0">
                <a:solidFill>
                  <a:schemeClr val="bg1"/>
                </a:solidFill>
                <a:latin typeface="Tahoma" pitchFamily="34" charset="0"/>
                <a:cs typeface="Tahoma" pitchFamily="34" charset="0"/>
              </a:rPr>
              <a:t>aktu</a:t>
            </a:r>
            <a:r>
              <a:rPr lang="en-US" sz="2000" b="1" dirty="0" smtClean="0">
                <a:solidFill>
                  <a:schemeClr val="bg1"/>
                </a:solidFill>
                <a:latin typeface="Tahoma" pitchFamily="34" charset="0"/>
                <a:cs typeface="Tahoma" pitchFamily="34" charset="0"/>
              </a:rPr>
              <a:t>,</a:t>
            </a:r>
            <a:r>
              <a:rPr lang="id-ID" sz="2000" b="1" dirty="0" smtClean="0">
                <a:solidFill>
                  <a:schemeClr val="bg1"/>
                </a:solidFill>
                <a:latin typeface="Tahoma" pitchFamily="34" charset="0"/>
                <a:cs typeface="Tahoma" pitchFamily="34" charset="0"/>
              </a:rPr>
              <a:t> d</a:t>
            </a:r>
            <a:r>
              <a:rPr lang="en-US" sz="2000" b="1" dirty="0" err="1">
                <a:solidFill>
                  <a:schemeClr val="bg1"/>
                </a:solidFill>
                <a:latin typeface="Tahoma" pitchFamily="34" charset="0"/>
                <a:cs typeface="Tahoma" pitchFamily="34" charset="0"/>
              </a:rPr>
              <a:t>imana</a:t>
            </a:r>
            <a:r>
              <a:rPr lang="en-US" sz="2000" b="1" dirty="0">
                <a:solidFill>
                  <a:schemeClr val="bg1"/>
                </a:solidFill>
                <a:latin typeface="Tahoma" pitchFamily="34" charset="0"/>
                <a:cs typeface="Tahoma" pitchFamily="34" charset="0"/>
              </a:rPr>
              <a:t> </a:t>
            </a:r>
            <a:r>
              <a:rPr lang="id-ID" sz="2000" b="1" dirty="0" smtClean="0">
                <a:solidFill>
                  <a:schemeClr val="bg1"/>
                </a:solidFill>
                <a:latin typeface="Tahoma" pitchFamily="34" charset="0"/>
                <a:cs typeface="Tahoma" pitchFamily="34" charset="0"/>
              </a:rPr>
              <a:t>dia d</a:t>
            </a:r>
            <a:r>
              <a:rPr lang="en-US" sz="2000" b="1" dirty="0" err="1" smtClean="0">
                <a:solidFill>
                  <a:schemeClr val="bg1"/>
                </a:solidFill>
                <a:latin typeface="Tahoma" pitchFamily="34" charset="0"/>
                <a:cs typeface="Tahoma" pitchFamily="34" charset="0"/>
              </a:rPr>
              <a:t>apat</a:t>
            </a:r>
            <a:r>
              <a:rPr lang="en-US" sz="2000" b="1" dirty="0" smtClean="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m</a:t>
            </a:r>
            <a:r>
              <a:rPr lang="en-US" sz="2000" b="1" dirty="0" err="1">
                <a:solidFill>
                  <a:schemeClr val="bg1"/>
                </a:solidFill>
                <a:latin typeface="Tahoma" pitchFamily="34" charset="0"/>
                <a:cs typeface="Tahoma" pitchFamily="34" charset="0"/>
              </a:rPr>
              <a:t>emproyeksikan</a:t>
            </a:r>
            <a:r>
              <a:rPr lang="en-US" sz="2000" b="1" dirty="0">
                <a:solidFill>
                  <a:schemeClr val="bg1"/>
                </a:solidFill>
                <a:latin typeface="Tahoma" pitchFamily="34" charset="0"/>
                <a:cs typeface="Tahoma" pitchFamily="34" charset="0"/>
              </a:rPr>
              <a:t> </a:t>
            </a:r>
            <a:r>
              <a:rPr lang="en-US" sz="2000" b="1" dirty="0" err="1">
                <a:solidFill>
                  <a:schemeClr val="bg1"/>
                </a:solidFill>
                <a:latin typeface="Tahoma" pitchFamily="34" charset="0"/>
                <a:cs typeface="Tahoma" pitchFamily="34" charset="0"/>
              </a:rPr>
              <a:t>Diri</a:t>
            </a:r>
            <a:r>
              <a:rPr lang="id-ID" sz="2000" b="1" dirty="0" smtClean="0">
                <a:solidFill>
                  <a:schemeClr val="bg1"/>
                </a:solidFill>
                <a:latin typeface="Tahoma" pitchFamily="34" charset="0"/>
                <a:cs typeface="Tahoma" pitchFamily="34" charset="0"/>
              </a:rPr>
              <a:t>nya d</a:t>
            </a:r>
            <a:r>
              <a:rPr lang="en-US" sz="2000" b="1" dirty="0">
                <a:solidFill>
                  <a:schemeClr val="bg1"/>
                </a:solidFill>
                <a:latin typeface="Tahoma" pitchFamily="34" charset="0"/>
                <a:cs typeface="Tahoma" pitchFamily="34" charset="0"/>
              </a:rPr>
              <a:t>an </a:t>
            </a:r>
            <a:r>
              <a:rPr lang="id-ID" sz="2000" b="1" dirty="0">
                <a:solidFill>
                  <a:schemeClr val="bg1"/>
                </a:solidFill>
                <a:latin typeface="Tahoma" pitchFamily="34" charset="0"/>
                <a:cs typeface="Tahoma" pitchFamily="34" charset="0"/>
              </a:rPr>
              <a:t>m</a:t>
            </a:r>
            <a:r>
              <a:rPr lang="en-US" sz="2000" b="1" dirty="0" err="1">
                <a:solidFill>
                  <a:schemeClr val="bg1"/>
                </a:solidFill>
                <a:latin typeface="Tahoma" pitchFamily="34" charset="0"/>
                <a:cs typeface="Tahoma" pitchFamily="34" charset="0"/>
              </a:rPr>
              <a:t>asa</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d</a:t>
            </a:r>
            <a:r>
              <a:rPr lang="en-US" sz="2000" b="1" dirty="0" err="1">
                <a:solidFill>
                  <a:schemeClr val="bg1"/>
                </a:solidFill>
                <a:latin typeface="Tahoma" pitchFamily="34" charset="0"/>
                <a:cs typeface="Tahoma" pitchFamily="34" charset="0"/>
              </a:rPr>
              <a:t>epan</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pelayanannya s</a:t>
            </a:r>
            <a:r>
              <a:rPr lang="en-US" sz="2000" b="1" dirty="0" err="1">
                <a:solidFill>
                  <a:schemeClr val="bg1"/>
                </a:solidFill>
                <a:latin typeface="Tahoma" pitchFamily="34" charset="0"/>
                <a:cs typeface="Tahoma" pitchFamily="34" charset="0"/>
              </a:rPr>
              <a:t>ebagaimana</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y</a:t>
            </a:r>
            <a:r>
              <a:rPr lang="en-US" sz="2000" b="1" dirty="0" err="1">
                <a:solidFill>
                  <a:schemeClr val="bg1"/>
                </a:solidFill>
                <a:latin typeface="Tahoma" pitchFamily="34" charset="0"/>
                <a:cs typeface="Tahoma" pitchFamily="34" charset="0"/>
              </a:rPr>
              <a:t>ang</a:t>
            </a:r>
            <a:r>
              <a:rPr lang="en-US" sz="2000" b="1" dirty="0">
                <a:solidFill>
                  <a:schemeClr val="bg1"/>
                </a:solidFill>
                <a:latin typeface="Tahoma" pitchFamily="34" charset="0"/>
                <a:cs typeface="Tahoma" pitchFamily="34" charset="0"/>
              </a:rPr>
              <a:t> </a:t>
            </a:r>
            <a:r>
              <a:rPr lang="id-ID" sz="2000" b="1" dirty="0">
                <a:solidFill>
                  <a:schemeClr val="bg1"/>
                </a:solidFill>
                <a:latin typeface="Tahoma" pitchFamily="34" charset="0"/>
                <a:cs typeface="Tahoma" pitchFamily="34" charset="0"/>
              </a:rPr>
              <a:t>dia </a:t>
            </a:r>
            <a:r>
              <a:rPr lang="id-ID" sz="2000" b="1" dirty="0" smtClean="0">
                <a:solidFill>
                  <a:schemeClr val="bg1"/>
                </a:solidFill>
                <a:latin typeface="Tahoma" pitchFamily="34" charset="0"/>
                <a:cs typeface="Tahoma" pitchFamily="34" charset="0"/>
              </a:rPr>
              <a:t>h</a:t>
            </a:r>
            <a:r>
              <a:rPr lang="en-US" sz="2000" b="1" dirty="0" err="1" smtClean="0">
                <a:solidFill>
                  <a:schemeClr val="bg1"/>
                </a:solidFill>
                <a:latin typeface="Tahoma" pitchFamily="34" charset="0"/>
                <a:cs typeface="Tahoma" pitchFamily="34" charset="0"/>
              </a:rPr>
              <a:t>arapkan</a:t>
            </a:r>
            <a:endParaRPr lang="id-ID" sz="2000" b="1" dirty="0">
              <a:solidFill>
                <a:schemeClr val="bg1"/>
              </a:solidFill>
              <a:latin typeface="Tahoma" pitchFamily="34" charset="0"/>
              <a:cs typeface="Tahoma" pitchFamily="34" charset="0"/>
            </a:endParaRPr>
          </a:p>
        </p:txBody>
      </p:sp>
      <p:sp>
        <p:nvSpPr>
          <p:cNvPr id="2" name="Rectangle 1"/>
          <p:cNvSpPr/>
          <p:nvPr/>
        </p:nvSpPr>
        <p:spPr>
          <a:xfrm>
            <a:off x="360879" y="758310"/>
            <a:ext cx="5658921" cy="2554545"/>
          </a:xfrm>
          <a:prstGeom prst="rect">
            <a:avLst/>
          </a:prstGeom>
        </p:spPr>
        <p:txBody>
          <a:bodyPr wrap="none">
            <a:spAutoFit/>
          </a:bodyPr>
          <a:lstStyle/>
          <a:p>
            <a:r>
              <a:rPr lang="id-ID" sz="8000" b="1" dirty="0" smtClean="0">
                <a:solidFill>
                  <a:srgbClr val="FFFF00"/>
                </a:solidFill>
              </a:rPr>
              <a:t>Leadership</a:t>
            </a:r>
          </a:p>
          <a:p>
            <a:r>
              <a:rPr lang="id-ID" sz="8000" b="1" dirty="0" smtClean="0">
                <a:solidFill>
                  <a:srgbClr val="FFFF00"/>
                </a:solidFill>
              </a:rPr>
              <a:t>Visionary</a:t>
            </a:r>
            <a:endParaRPr lang="en-US" sz="8000" dirty="0">
              <a:solidFill>
                <a:srgbClr val="FFFF00"/>
              </a:solidFill>
            </a:endParaRPr>
          </a:p>
        </p:txBody>
      </p:sp>
      <p:grpSp>
        <p:nvGrpSpPr>
          <p:cNvPr id="8" name="Group 7"/>
          <p:cNvGrpSpPr/>
          <p:nvPr/>
        </p:nvGrpSpPr>
        <p:grpSpPr>
          <a:xfrm>
            <a:off x="6477000" y="795080"/>
            <a:ext cx="2057400" cy="2517775"/>
            <a:chOff x="6858000" y="0"/>
            <a:chExt cx="2057400" cy="2517775"/>
          </a:xfrm>
        </p:grpSpPr>
        <p:pic>
          <p:nvPicPr>
            <p:cNvPr id="9" name="Picture 2" descr="http://2.bp.blogspot.com/_l4_oKBZGB8k/SfucHjl6C5I/AAAAAAAAAA4/zS7Rb3xrXsg/s1600/pict-01.jpg"/>
            <p:cNvPicPr>
              <a:picLocks noChangeAspect="1" noChangeArrowheads="1"/>
            </p:cNvPicPr>
            <p:nvPr/>
          </p:nvPicPr>
          <p:blipFill>
            <a:blip r:embed="rId3" cstate="print"/>
            <a:srcRect/>
            <a:stretch>
              <a:fillRect/>
            </a:stretch>
          </p:blipFill>
          <p:spPr bwMode="auto">
            <a:xfrm>
              <a:off x="6858000" y="0"/>
              <a:ext cx="2005244" cy="2221378"/>
            </a:xfrm>
            <a:prstGeom prst="rect">
              <a:avLst/>
            </a:prstGeom>
            <a:noFill/>
            <a:ln w="38100">
              <a:solidFill>
                <a:srgbClr val="FFFF00"/>
              </a:solidFill>
            </a:ln>
          </p:spPr>
        </p:pic>
        <p:sp>
          <p:nvSpPr>
            <p:cNvPr id="10" name="Title 1"/>
            <p:cNvSpPr txBox="1">
              <a:spLocks/>
            </p:cNvSpPr>
            <p:nvPr/>
          </p:nvSpPr>
          <p:spPr bwMode="auto">
            <a:xfrm>
              <a:off x="6934200" y="2209800"/>
              <a:ext cx="1981200" cy="307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85000" lnSpcReduction="10000"/>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CC"/>
                  </a:solidFill>
                  <a:effectLst/>
                  <a:uLnTx/>
                  <a:uFillTx/>
                  <a:latin typeface="+mn-lt"/>
                  <a:ea typeface="+mj-ea"/>
                  <a:cs typeface="+mj-cs"/>
                </a:rPr>
                <a:t>Ludwig </a:t>
              </a:r>
              <a:r>
                <a:rPr kumimoji="0" lang="en-US" sz="1200" b="1" i="0" u="none" strike="noStrike" kern="0" cap="none" spc="0" normalizeH="0" baseline="0" noProof="0" dirty="0" err="1" smtClean="0">
                  <a:ln>
                    <a:noFill/>
                  </a:ln>
                  <a:solidFill>
                    <a:srgbClr val="FFFFCC"/>
                  </a:solidFill>
                  <a:effectLst/>
                  <a:uLnTx/>
                  <a:uFillTx/>
                  <a:latin typeface="+mn-lt"/>
                  <a:ea typeface="+mj-ea"/>
                  <a:cs typeface="+mj-cs"/>
                </a:rPr>
                <a:t>Ingwer</a:t>
              </a:r>
              <a:r>
                <a:rPr kumimoji="0" lang="en-US" sz="1200" b="1" i="0" u="none" strike="noStrike" kern="0" cap="none" spc="0" normalizeH="0" baseline="0" noProof="0" dirty="0" smtClean="0">
                  <a:ln>
                    <a:noFill/>
                  </a:ln>
                  <a:solidFill>
                    <a:srgbClr val="FFFFCC"/>
                  </a:solidFill>
                  <a:effectLst/>
                  <a:uLnTx/>
                  <a:uFillTx/>
                  <a:latin typeface="+mn-lt"/>
                  <a:ea typeface="+mj-ea"/>
                  <a:cs typeface="+mj-cs"/>
                </a:rPr>
                <a:t> </a:t>
              </a:r>
              <a:r>
                <a:rPr kumimoji="0" lang="en-US" sz="1200" b="1" i="0" u="none" strike="noStrike" kern="0" cap="none" spc="0" normalizeH="0" baseline="0" noProof="0" dirty="0" err="1" smtClean="0">
                  <a:ln>
                    <a:noFill/>
                  </a:ln>
                  <a:solidFill>
                    <a:srgbClr val="FFFFCC"/>
                  </a:solidFill>
                  <a:effectLst/>
                  <a:uLnTx/>
                  <a:uFillTx/>
                  <a:latin typeface="+mn-lt"/>
                  <a:ea typeface="+mj-ea"/>
                  <a:cs typeface="+mj-cs"/>
                </a:rPr>
                <a:t>Nommensen</a:t>
              </a:r>
              <a:endParaRPr kumimoji="0" lang="en-US" sz="1200" b="1" i="0" u="none" strike="noStrike" kern="0" cap="none" spc="0" normalizeH="0" baseline="0" noProof="0" dirty="0">
                <a:ln>
                  <a:noFill/>
                </a:ln>
                <a:solidFill>
                  <a:srgbClr val="FFFFCC"/>
                </a:solidFill>
                <a:effectLst/>
                <a:uLnTx/>
                <a:uFillTx/>
                <a:latin typeface="+mn-lt"/>
                <a:ea typeface="+mj-ea"/>
                <a:cs typeface="+mj-cs"/>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1952685"/>
            <a:ext cx="8382000" cy="3970318"/>
          </a:xfrm>
          <a:prstGeom prst="rect">
            <a:avLst/>
          </a:prstGeom>
          <a:solidFill>
            <a:srgbClr val="002060">
              <a:alpha val="60000"/>
            </a:srgbClr>
          </a:solidFill>
          <a:ln>
            <a:solidFill>
              <a:srgbClr val="FFFF00"/>
            </a:solidFill>
          </a:ln>
        </p:spPr>
        <p:txBody>
          <a:bodyPr wrap="square" rtlCol="0">
            <a:spAutoFit/>
          </a:bodyPr>
          <a:lstStyle/>
          <a:p>
            <a:pPr algn="just"/>
            <a:r>
              <a:rPr lang="id-ID" b="1" dirty="0" smtClean="0">
                <a:solidFill>
                  <a:schemeClr val="bg1"/>
                </a:solidFill>
                <a:effectLst>
                  <a:glow rad="63500">
                    <a:schemeClr val="accent4">
                      <a:satMod val="175000"/>
                      <a:alpha val="40000"/>
                    </a:schemeClr>
                  </a:glow>
                </a:effectLst>
                <a:latin typeface="Tahoma" pitchFamily="34" charset="0"/>
                <a:cs typeface="Tahoma" pitchFamily="34" charset="0"/>
              </a:rPr>
              <a:t>Bila </a:t>
            </a:r>
            <a:r>
              <a:rPr lang="id-ID" b="1" dirty="0">
                <a:solidFill>
                  <a:schemeClr val="bg1"/>
                </a:solidFill>
                <a:effectLst>
                  <a:glow rad="63500">
                    <a:schemeClr val="accent4">
                      <a:satMod val="175000"/>
                      <a:alpha val="40000"/>
                    </a:schemeClr>
                  </a:glow>
                </a:effectLst>
                <a:latin typeface="Tahoma" pitchFamily="34" charset="0"/>
                <a:cs typeface="Tahoma" pitchFamily="34" charset="0"/>
              </a:rPr>
              <a:t>tidak ada wahyu (vision), menjadi liarlah rakyat”. (Amsal 29:18). Umat yang tidak memiliki pemimpin visioner akan salah arah atau berputar-putar di tempat – tidak maju walaupun tidak mundur. </a:t>
            </a:r>
            <a:endParaRPr lang="id-ID" b="1" dirty="0" smtClean="0">
              <a:solidFill>
                <a:schemeClr val="bg1"/>
              </a:solidFill>
              <a:effectLst>
                <a:glow rad="63500">
                  <a:schemeClr val="accent4">
                    <a:satMod val="175000"/>
                    <a:alpha val="40000"/>
                  </a:schemeClr>
                </a:glow>
              </a:effectLst>
              <a:latin typeface="Tahoma" pitchFamily="34" charset="0"/>
              <a:cs typeface="Tahoma" pitchFamily="34" charset="0"/>
            </a:endParaRPr>
          </a:p>
          <a:p>
            <a:pPr algn="just"/>
            <a:endParaRPr lang="id-ID" b="1" dirty="0">
              <a:solidFill>
                <a:schemeClr val="bg1"/>
              </a:solidFill>
              <a:effectLst>
                <a:glow rad="63500">
                  <a:schemeClr val="accent4">
                    <a:satMod val="175000"/>
                    <a:alpha val="40000"/>
                  </a:schemeClr>
                </a:glow>
              </a:effectLst>
              <a:latin typeface="Tahoma" pitchFamily="34" charset="0"/>
              <a:cs typeface="Tahoma" pitchFamily="34" charset="0"/>
            </a:endParaRPr>
          </a:p>
          <a:p>
            <a:pPr algn="just"/>
            <a:r>
              <a:rPr lang="id-ID" b="1" dirty="0" smtClean="0">
                <a:solidFill>
                  <a:schemeClr val="bg1"/>
                </a:solidFill>
                <a:effectLst>
                  <a:glow rad="63500">
                    <a:schemeClr val="accent4">
                      <a:satMod val="175000"/>
                      <a:alpha val="40000"/>
                    </a:schemeClr>
                  </a:glow>
                </a:effectLst>
                <a:latin typeface="Tahoma" pitchFamily="34" charset="0"/>
                <a:cs typeface="Tahoma" pitchFamily="34" charset="0"/>
              </a:rPr>
              <a:t>Seorang </a:t>
            </a:r>
            <a:r>
              <a:rPr lang="id-ID" b="1" dirty="0">
                <a:solidFill>
                  <a:schemeClr val="bg1"/>
                </a:solidFill>
                <a:effectLst>
                  <a:glow rad="63500">
                    <a:schemeClr val="accent4">
                      <a:satMod val="175000"/>
                      <a:alpha val="40000"/>
                    </a:schemeClr>
                  </a:glow>
                </a:effectLst>
                <a:latin typeface="Tahoma" pitchFamily="34" charset="0"/>
                <a:cs typeface="Tahoma" pitchFamily="34" charset="0"/>
              </a:rPr>
              <a:t>pemimpin dari Tuhan harus memiliki </a:t>
            </a:r>
            <a:r>
              <a:rPr lang="id-ID" b="1" dirty="0" smtClean="0">
                <a:solidFill>
                  <a:schemeClr val="bg1"/>
                </a:solidFill>
                <a:effectLst>
                  <a:glow rad="63500">
                    <a:schemeClr val="accent4">
                      <a:satMod val="175000"/>
                      <a:alpha val="40000"/>
                    </a:schemeClr>
                  </a:glow>
                </a:effectLst>
                <a:latin typeface="Tahoma" pitchFamily="34" charset="0"/>
                <a:cs typeface="Tahoma" pitchFamily="34" charset="0"/>
              </a:rPr>
              <a:t>visi dari </a:t>
            </a:r>
            <a:r>
              <a:rPr lang="id-ID" b="1" dirty="0">
                <a:solidFill>
                  <a:schemeClr val="bg1"/>
                </a:solidFill>
                <a:effectLst>
                  <a:glow rad="63500">
                    <a:schemeClr val="accent4">
                      <a:satMod val="175000"/>
                      <a:alpha val="40000"/>
                    </a:schemeClr>
                  </a:glow>
                </a:effectLst>
                <a:latin typeface="Tahoma" pitchFamily="34" charset="0"/>
                <a:cs typeface="Tahoma" pitchFamily="34" charset="0"/>
              </a:rPr>
              <a:t>Tuhan, seperti Abraham (Kejadian 12:1-3). </a:t>
            </a:r>
            <a:endParaRPr lang="id-ID" b="1" dirty="0" smtClean="0">
              <a:solidFill>
                <a:schemeClr val="bg1"/>
              </a:solidFill>
              <a:effectLst>
                <a:glow rad="63500">
                  <a:schemeClr val="accent4">
                    <a:satMod val="175000"/>
                    <a:alpha val="40000"/>
                  </a:schemeClr>
                </a:glow>
              </a:effectLst>
              <a:latin typeface="Tahoma" pitchFamily="34" charset="0"/>
              <a:cs typeface="Tahoma" pitchFamily="34" charset="0"/>
            </a:endParaRPr>
          </a:p>
          <a:p>
            <a:pPr algn="just"/>
            <a:endParaRPr lang="id-ID" b="1" dirty="0">
              <a:solidFill>
                <a:schemeClr val="bg1"/>
              </a:solidFill>
              <a:effectLst>
                <a:glow rad="63500">
                  <a:schemeClr val="accent4">
                    <a:satMod val="175000"/>
                    <a:alpha val="40000"/>
                  </a:schemeClr>
                </a:glow>
              </a:effectLst>
              <a:latin typeface="Tahoma" pitchFamily="34" charset="0"/>
              <a:cs typeface="Tahoma" pitchFamily="34" charset="0"/>
            </a:endParaRPr>
          </a:p>
          <a:p>
            <a:pPr algn="just"/>
            <a:r>
              <a:rPr lang="id-ID" b="1" dirty="0" smtClean="0">
                <a:solidFill>
                  <a:schemeClr val="bg1"/>
                </a:solidFill>
                <a:effectLst>
                  <a:glow rad="63500">
                    <a:schemeClr val="accent4">
                      <a:satMod val="175000"/>
                      <a:alpha val="40000"/>
                    </a:schemeClr>
                  </a:glow>
                </a:effectLst>
                <a:latin typeface="Tahoma" pitchFamily="34" charset="0"/>
                <a:cs typeface="Tahoma" pitchFamily="34" charset="0"/>
              </a:rPr>
              <a:t>Visi </a:t>
            </a:r>
            <a:r>
              <a:rPr lang="id-ID" b="1" dirty="0">
                <a:solidFill>
                  <a:schemeClr val="bg1"/>
                </a:solidFill>
                <a:effectLst>
                  <a:glow rad="63500">
                    <a:schemeClr val="accent4">
                      <a:satMod val="175000"/>
                      <a:alpha val="40000"/>
                    </a:schemeClr>
                  </a:glow>
                </a:effectLst>
                <a:latin typeface="Tahoma" pitchFamily="34" charset="0"/>
                <a:cs typeface="Tahoma" pitchFamily="34" charset="0"/>
              </a:rPr>
              <a:t>adalah </a:t>
            </a:r>
            <a:r>
              <a:rPr lang="en-US" b="1" dirty="0" smtClean="0">
                <a:solidFill>
                  <a:schemeClr val="bg1"/>
                </a:solidFill>
                <a:effectLst>
                  <a:glow rad="63500">
                    <a:schemeClr val="accent4">
                      <a:satMod val="175000"/>
                      <a:alpha val="40000"/>
                    </a:schemeClr>
                  </a:glow>
                </a:effectLst>
                <a:latin typeface="Tahoma" pitchFamily="34" charset="0"/>
                <a:cs typeface="Tahoma" pitchFamily="34" charset="0"/>
              </a:rPr>
              <a:t>: S</a:t>
            </a:r>
            <a:r>
              <a:rPr lang="id-ID" b="1" dirty="0" smtClean="0">
                <a:solidFill>
                  <a:schemeClr val="bg1"/>
                </a:solidFill>
                <a:effectLst>
                  <a:glow rad="63500">
                    <a:schemeClr val="accent4">
                      <a:satMod val="175000"/>
                      <a:alpha val="40000"/>
                    </a:schemeClr>
                  </a:glow>
                </a:effectLst>
                <a:latin typeface="Tahoma" pitchFamily="34" charset="0"/>
                <a:cs typeface="Tahoma" pitchFamily="34" charset="0"/>
              </a:rPr>
              <a:t>uatu </a:t>
            </a:r>
            <a:r>
              <a:rPr lang="id-ID" b="1" dirty="0">
                <a:solidFill>
                  <a:schemeClr val="bg1"/>
                </a:solidFill>
                <a:effectLst>
                  <a:glow rad="63500">
                    <a:schemeClr val="accent4">
                      <a:satMod val="175000"/>
                      <a:alpha val="40000"/>
                    </a:schemeClr>
                  </a:glow>
                </a:effectLst>
                <a:latin typeface="Tahoma" pitchFamily="34" charset="0"/>
                <a:cs typeface="Tahoma" pitchFamily="34" charset="0"/>
              </a:rPr>
              <a:t>pandangan rohani yang jauh ke depan, menjangkau hal-hal yang besar, dahsyat, ajaib, tidak mungkin dan mustahil. </a:t>
            </a:r>
            <a:endParaRPr lang="id-ID" b="1" dirty="0" smtClean="0">
              <a:solidFill>
                <a:schemeClr val="bg1"/>
              </a:solidFill>
              <a:effectLst>
                <a:glow rad="63500">
                  <a:schemeClr val="accent4">
                    <a:satMod val="175000"/>
                    <a:alpha val="40000"/>
                  </a:schemeClr>
                </a:glow>
              </a:effectLst>
              <a:latin typeface="Tahoma" pitchFamily="34" charset="0"/>
              <a:cs typeface="Tahoma" pitchFamily="34" charset="0"/>
            </a:endParaRPr>
          </a:p>
          <a:p>
            <a:pPr algn="just"/>
            <a:r>
              <a:rPr lang="id-ID" b="1" dirty="0" smtClean="0">
                <a:solidFill>
                  <a:schemeClr val="bg1"/>
                </a:solidFill>
                <a:effectLst>
                  <a:glow rad="63500">
                    <a:schemeClr val="accent4">
                      <a:satMod val="175000"/>
                      <a:alpha val="40000"/>
                    </a:schemeClr>
                  </a:glow>
                </a:effectLst>
                <a:latin typeface="Tahoma" pitchFamily="34" charset="0"/>
                <a:cs typeface="Tahoma" pitchFamily="34" charset="0"/>
              </a:rPr>
              <a:t>Visi </a:t>
            </a:r>
            <a:r>
              <a:rPr lang="id-ID" b="1" dirty="0">
                <a:solidFill>
                  <a:schemeClr val="bg1"/>
                </a:solidFill>
                <a:effectLst>
                  <a:glow rad="63500">
                    <a:schemeClr val="accent4">
                      <a:satMod val="175000"/>
                      <a:alpha val="40000"/>
                    </a:schemeClr>
                  </a:glow>
                </a:effectLst>
                <a:latin typeface="Tahoma" pitchFamily="34" charset="0"/>
                <a:cs typeface="Tahoma" pitchFamily="34" charset="0"/>
              </a:rPr>
              <a:t>adalah pandangan iman, yang tak terbatas indra mata dan kadar intelegensia. </a:t>
            </a:r>
            <a:endParaRPr lang="id-ID" b="1" dirty="0" smtClean="0">
              <a:solidFill>
                <a:schemeClr val="bg1"/>
              </a:solidFill>
              <a:effectLst>
                <a:glow rad="63500">
                  <a:schemeClr val="accent4">
                    <a:satMod val="175000"/>
                    <a:alpha val="40000"/>
                  </a:schemeClr>
                </a:glow>
              </a:effectLst>
              <a:latin typeface="Tahoma" pitchFamily="34" charset="0"/>
              <a:cs typeface="Tahoma" pitchFamily="34" charset="0"/>
            </a:endParaRPr>
          </a:p>
          <a:p>
            <a:pPr algn="just"/>
            <a:endParaRPr lang="en-US" b="1" dirty="0" smtClean="0">
              <a:solidFill>
                <a:schemeClr val="bg1"/>
              </a:solidFill>
              <a:effectLst>
                <a:glow rad="63500">
                  <a:schemeClr val="accent4">
                    <a:satMod val="175000"/>
                    <a:alpha val="40000"/>
                  </a:schemeClr>
                </a:glow>
              </a:effectLst>
              <a:latin typeface="Tahoma" pitchFamily="34" charset="0"/>
              <a:cs typeface="Tahoma" pitchFamily="34" charset="0"/>
            </a:endParaRPr>
          </a:p>
          <a:p>
            <a:pPr algn="just"/>
            <a:r>
              <a:rPr lang="id-ID" b="1" dirty="0" smtClean="0">
                <a:solidFill>
                  <a:schemeClr val="bg1"/>
                </a:solidFill>
                <a:effectLst>
                  <a:glow rad="63500">
                    <a:schemeClr val="accent4">
                      <a:satMod val="175000"/>
                      <a:alpha val="40000"/>
                    </a:schemeClr>
                  </a:glow>
                </a:effectLst>
                <a:latin typeface="Tahoma" pitchFamily="34" charset="0"/>
                <a:cs typeface="Tahoma" pitchFamily="34" charset="0"/>
              </a:rPr>
              <a:t>Visi </a:t>
            </a:r>
            <a:r>
              <a:rPr lang="id-ID" b="1" dirty="0">
                <a:solidFill>
                  <a:schemeClr val="bg1"/>
                </a:solidFill>
                <a:effectLst>
                  <a:glow rad="63500">
                    <a:schemeClr val="accent4">
                      <a:satMod val="175000"/>
                      <a:alpha val="40000"/>
                    </a:schemeClr>
                  </a:glow>
                </a:effectLst>
                <a:latin typeface="Tahoma" pitchFamily="34" charset="0"/>
                <a:cs typeface="Tahoma" pitchFamily="34" charset="0"/>
              </a:rPr>
              <a:t>berhubungan erat dengan iman (II Korintus 5:7, Efesus 1:18-20, 3:20) dan dengan rencana Tuhan ( I Korintus 2:9, Ayub 42:2). </a:t>
            </a:r>
          </a:p>
        </p:txBody>
      </p:sp>
      <p:sp>
        <p:nvSpPr>
          <p:cNvPr id="3" name="Rectangle 2"/>
          <p:cNvSpPr/>
          <p:nvPr/>
        </p:nvSpPr>
        <p:spPr>
          <a:xfrm>
            <a:off x="372562" y="813137"/>
            <a:ext cx="8390438" cy="1015663"/>
          </a:xfrm>
          <a:prstGeom prst="rect">
            <a:avLst/>
          </a:prstGeom>
        </p:spPr>
        <p:txBody>
          <a:bodyPr wrap="none">
            <a:spAutoFit/>
          </a:bodyPr>
          <a:lstStyle/>
          <a:p>
            <a:r>
              <a:rPr lang="id-ID" sz="6000" b="1" dirty="0" smtClean="0">
                <a:solidFill>
                  <a:srgbClr val="FFFF00"/>
                </a:solidFill>
                <a:effectLst>
                  <a:glow rad="63500">
                    <a:schemeClr val="accent4">
                      <a:satMod val="175000"/>
                      <a:alpha val="40000"/>
                    </a:schemeClr>
                  </a:glow>
                </a:effectLst>
              </a:rPr>
              <a:t>1. PEMIMPIN DAN VISI</a:t>
            </a:r>
            <a:endParaRPr lang="en-US" sz="6000" dirty="0">
              <a:solidFill>
                <a:srgbClr val="FFFF00"/>
              </a:solidFill>
              <a:effectLst>
                <a:glow rad="63500">
                  <a:schemeClr val="accent4">
                    <a:satMod val="175000"/>
                    <a:alpha val="40000"/>
                  </a:schemeClr>
                </a:glow>
              </a:effectLst>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1800" y="2209800"/>
            <a:ext cx="8382000" cy="4190891"/>
          </a:xfrm>
          <a:prstGeom prst="rect">
            <a:avLst/>
          </a:prstGeom>
          <a:solidFill>
            <a:srgbClr val="002060">
              <a:alpha val="60000"/>
            </a:srgbClr>
          </a:solidFill>
          <a:ln>
            <a:solidFill>
              <a:srgbClr val="FFFF00"/>
            </a:solidFill>
          </a:ln>
        </p:spPr>
        <p:txBody>
          <a:bodyPr wrap="square" rtlCol="0">
            <a:spAutoFit/>
          </a:bodyPr>
          <a:lstStyle/>
          <a:p>
            <a:pPr algn="just">
              <a:lnSpc>
                <a:spcPct val="150000"/>
              </a:lnSpc>
            </a:pPr>
            <a:r>
              <a:rPr lang="id-ID" b="1" dirty="0" smtClean="0">
                <a:solidFill>
                  <a:schemeClr val="bg1"/>
                </a:solidFill>
                <a:effectLst>
                  <a:glow rad="63500">
                    <a:schemeClr val="accent4">
                      <a:satMod val="175000"/>
                      <a:alpha val="40000"/>
                    </a:schemeClr>
                  </a:glow>
                </a:effectLst>
                <a:latin typeface="Tahoma" pitchFamily="34" charset="0"/>
                <a:cs typeface="Tahoma" pitchFamily="34" charset="0"/>
              </a:rPr>
              <a:t>Pemimpin </a:t>
            </a:r>
            <a:r>
              <a:rPr lang="id-ID" b="1" dirty="0">
                <a:solidFill>
                  <a:schemeClr val="bg1"/>
                </a:solidFill>
                <a:effectLst>
                  <a:glow rad="63500">
                    <a:schemeClr val="accent4">
                      <a:satMod val="175000"/>
                      <a:alpha val="40000"/>
                    </a:schemeClr>
                  </a:glow>
                </a:effectLst>
                <a:latin typeface="Tahoma" pitchFamily="34" charset="0"/>
                <a:cs typeface="Tahoma" pitchFamily="34" charset="0"/>
              </a:rPr>
              <a:t>rohani didukung Tim Doa. Para pemimpin gereja adalah manusia biasa. Mereka bukanlah “Superman”. Mereka dapat letih, lemah, sakit, luka batin, stress dan jenuh. Mereka harus disokong secara moral dan spiritual. Mereka harus ditopang dengan doa syafaat. Doakan para pemimpin gereja! Rasul Paulus, seorang pemimpin yang dipakai Tuhan secara istimewa dan luar biasa, dengan jujur menulis beberapa kali memohon, agar ia didoakan. (Efesus 6:19, Kolose 4:3, Ibrani 13:18). Kita wajib mentaati dan memiliki roh penundukan kepada pimpinan. (Ibrani 13;17). Mereka yang bekerja keras juga harus dihormati (I Timotius 5:17). </a:t>
            </a:r>
          </a:p>
        </p:txBody>
      </p:sp>
      <p:sp>
        <p:nvSpPr>
          <p:cNvPr id="4" name="Rectangle 3"/>
          <p:cNvSpPr/>
          <p:nvPr/>
        </p:nvSpPr>
        <p:spPr>
          <a:xfrm>
            <a:off x="272521" y="685800"/>
            <a:ext cx="8616461" cy="1323439"/>
          </a:xfrm>
          <a:prstGeom prst="rect">
            <a:avLst/>
          </a:prstGeom>
        </p:spPr>
        <p:txBody>
          <a:bodyPr wrap="none">
            <a:spAutoFit/>
          </a:bodyPr>
          <a:lstStyle/>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2. PEMIMPIN HARUS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DIDOAKAN</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DAN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BANYAK BERDOA</a:t>
            </a:r>
          </a:p>
        </p:txBody>
      </p:sp>
    </p:spTree>
    <p:extLst>
      <p:ext uri="{BB962C8B-B14F-4D97-AF65-F5344CB8AC3E}">
        <p14:creationId xmlns:p14="http://schemas.microsoft.com/office/powerpoint/2010/main" val="275421373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966585"/>
            <a:ext cx="8534400" cy="4662815"/>
          </a:xfrm>
          <a:prstGeom prst="rect">
            <a:avLst/>
          </a:prstGeom>
          <a:solidFill>
            <a:srgbClr val="002060">
              <a:alpha val="60000"/>
            </a:srgbClr>
          </a:solidFill>
          <a:ln>
            <a:solidFill>
              <a:srgbClr val="FFFF00"/>
            </a:solidFill>
          </a:ln>
        </p:spPr>
        <p:txBody>
          <a:bodyPr wrap="square" rtlCol="0">
            <a:spAutoFit/>
          </a:bodyPr>
          <a:lstStyle/>
          <a:p>
            <a:pPr algn="just" defTabSz="1014413" eaLnBrk="0" hangingPunct="0">
              <a:lnSpc>
                <a:spcPct val="150000"/>
              </a:lnSpc>
              <a:spcBef>
                <a:spcPts val="1200"/>
              </a:spcBef>
              <a:spcAft>
                <a:spcPts val="600"/>
              </a:spcAft>
            </a:pPr>
            <a:r>
              <a:rPr lang="id-ID" b="1" dirty="0" smtClean="0">
                <a:solidFill>
                  <a:schemeClr val="bg1"/>
                </a:solidFill>
                <a:latin typeface="Tahoma" pitchFamily="34" charset="0"/>
                <a:cs typeface="Tahoma" pitchFamily="34" charset="0"/>
              </a:rPr>
              <a:t>Seorang Pemimpin wajib menjadi teladan atau contoh (Ibrani 13:7, I Timotius 1:16, 4:12, I Petrus 5:3). Banyak pemimpin adalah ahli – dan seharusnya demikian. Juga banyak yang pandai bicara – dan itu juga satu talenta yang baik. Namun, lebih penting, bahwa ia dapat menjadi contoh dalam semua hal yang diajarkannya. Pemimpin dalam Alkitab adalah seorang yang berjalan di depan dan domba-domba mengikut dari belakang. Dalam strategi Tuhan, pemimpin harus berada di barisan depan. Memberi komando dan diikuti anak buah. Ia menjadi sasaran terdepan dari musuh. Ingatlah kita harus menjadi teladan dalam unsur-unsur Illahi seperti iman dan kasih, dalam soal moral : kekudusan pernikahan. </a:t>
            </a:r>
          </a:p>
        </p:txBody>
      </p:sp>
      <p:sp>
        <p:nvSpPr>
          <p:cNvPr id="3" name="Rectangle 2"/>
          <p:cNvSpPr/>
          <p:nvPr/>
        </p:nvSpPr>
        <p:spPr>
          <a:xfrm>
            <a:off x="272521" y="457200"/>
            <a:ext cx="6986208" cy="1323439"/>
          </a:xfrm>
          <a:prstGeom prst="rect">
            <a:avLst/>
          </a:prstGeom>
        </p:spPr>
        <p:txBody>
          <a:bodyPr wrap="none">
            <a:spAutoFit/>
          </a:bodyPr>
          <a:lstStyle/>
          <a:p>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3.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HARUS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JADI</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TELADAN DAN MODEL</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extLst>
      <p:ext uri="{BB962C8B-B14F-4D97-AF65-F5344CB8AC3E}">
        <p14:creationId xmlns:p14="http://schemas.microsoft.com/office/powerpoint/2010/main" val="275421373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075404"/>
            <a:ext cx="8458200" cy="2944396"/>
          </a:xfrm>
          <a:prstGeom prst="rect">
            <a:avLst/>
          </a:prstGeom>
          <a:solidFill>
            <a:srgbClr val="002060">
              <a:alpha val="60000"/>
            </a:srgbClr>
          </a:solidFill>
          <a:ln>
            <a:solidFill>
              <a:srgbClr val="FFFF00"/>
            </a:solidFill>
          </a:ln>
        </p:spPr>
        <p:txBody>
          <a:bodyPr wrap="square" rtlCol="0">
            <a:spAutoFit/>
          </a:bodyPr>
          <a:lstStyle/>
          <a:p>
            <a:pPr algn="just" defTabSz="1014413" eaLnBrk="0" hangingPunct="0">
              <a:lnSpc>
                <a:spcPct val="150000"/>
              </a:lnSpc>
              <a:spcBef>
                <a:spcPts val="1200"/>
              </a:spcBef>
              <a:spcAft>
                <a:spcPts val="600"/>
              </a:spcAft>
            </a:pPr>
            <a:r>
              <a:rPr lang="id-ID" b="1" dirty="0" smtClean="0">
                <a:solidFill>
                  <a:schemeClr val="bg1"/>
                </a:solidFill>
                <a:latin typeface="Tahoma" pitchFamily="34" charset="0"/>
                <a:cs typeface="Tahoma" pitchFamily="34" charset="0"/>
              </a:rPr>
              <a:t>Harus hidup Kudus. Kalau kita membaca kualifikasi seorang penatua atau penilik jemaat dalam I Timotius 3:1-7dan Titus 1:5-9, bagian terbesar dari persyaratan pemimpin rohani adalah moral dan karakter. Kemurnian, kesalehan dan kekudusan adalah prinsip dasar dari para pemimpin rohani. Kehidupan nikah, pengelolaan keuangan, pengendalian temperamen, pembinaan rumah tangga, sifat perilaku, percakapan, dlsb. </a:t>
            </a:r>
          </a:p>
        </p:txBody>
      </p:sp>
      <p:sp>
        <p:nvSpPr>
          <p:cNvPr id="3" name="Rectangle 2"/>
          <p:cNvSpPr/>
          <p:nvPr/>
        </p:nvSpPr>
        <p:spPr>
          <a:xfrm>
            <a:off x="272521" y="941804"/>
            <a:ext cx="8084264" cy="1938992"/>
          </a:xfrm>
          <a:prstGeom prst="rect">
            <a:avLst/>
          </a:prstGeom>
        </p:spPr>
        <p:txBody>
          <a:bodyPr wrap="none">
            <a:spAutoFit/>
          </a:bodyPr>
          <a:lstStyle/>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4</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ROHANI HARUS</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MEMILIKI STANDAR MORAL</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DAN KARAKTER</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extLst>
      <p:ext uri="{BB962C8B-B14F-4D97-AF65-F5344CB8AC3E}">
        <p14:creationId xmlns:p14="http://schemas.microsoft.com/office/powerpoint/2010/main" val="275421373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590800"/>
            <a:ext cx="8458200" cy="3647152"/>
          </a:xfrm>
          <a:prstGeom prst="rect">
            <a:avLst/>
          </a:prstGeom>
          <a:solidFill>
            <a:srgbClr val="002060">
              <a:alpha val="60000"/>
            </a:srgbClr>
          </a:solidFill>
          <a:ln>
            <a:solidFill>
              <a:srgbClr val="FFFF00"/>
            </a:solidFill>
          </a:ln>
        </p:spPr>
        <p:txBody>
          <a:bodyPr wrap="square" rtlCol="0">
            <a:spAutoFit/>
          </a:bodyPr>
          <a:lstStyle/>
          <a:p>
            <a:pPr marL="404813" indent="-404813" algn="just" defTabSz="1014413" eaLnBrk="0" hangingPunct="0">
              <a:lnSpc>
                <a:spcPct val="150000"/>
              </a:lnSpc>
              <a:spcBef>
                <a:spcPts val="1200"/>
              </a:spcBef>
              <a:spcAft>
                <a:spcPts val="600"/>
              </a:spcAft>
            </a:pPr>
            <a:r>
              <a:rPr lang="en-US" b="1" dirty="0" smtClean="0">
                <a:solidFill>
                  <a:schemeClr val="bg1"/>
                </a:solidFill>
                <a:latin typeface="Tahoma" pitchFamily="34" charset="0"/>
                <a:cs typeface="Tahoma" pitchFamily="34" charset="0"/>
              </a:rPr>
              <a:t>	M</a:t>
            </a:r>
            <a:r>
              <a:rPr lang="id-ID" b="1" dirty="0" smtClean="0">
                <a:solidFill>
                  <a:schemeClr val="bg1"/>
                </a:solidFill>
                <a:latin typeface="Tahoma" pitchFamily="34" charset="0"/>
                <a:cs typeface="Tahoma" pitchFamily="34" charset="0"/>
              </a:rPr>
              <a:t>enjadi unsur-unsur penting pembinaan moral dan karakter. Rasul Paulus mengingatkan para pemimpin : “jagalah dirimu” kemudian baru “jagalah seluruh kawanan” (Kisah 20:28). </a:t>
            </a:r>
            <a:endParaRPr lang="en-US" b="1" dirty="0" smtClean="0">
              <a:solidFill>
                <a:schemeClr val="bg1"/>
              </a:solidFill>
              <a:latin typeface="Tahoma" pitchFamily="34" charset="0"/>
              <a:cs typeface="Tahoma" pitchFamily="34" charset="0"/>
            </a:endParaRPr>
          </a:p>
          <a:p>
            <a:pPr marL="404813" indent="-404813" algn="just" defTabSz="1014413" eaLnBrk="0" hangingPunct="0">
              <a:lnSpc>
                <a:spcPct val="150000"/>
              </a:lnSpc>
              <a:spcBef>
                <a:spcPts val="1200"/>
              </a:spcBef>
              <a:spcAft>
                <a:spcPts val="600"/>
              </a:spcAft>
            </a:pPr>
            <a:r>
              <a:rPr lang="en-US" b="1" dirty="0" smtClean="0">
                <a:solidFill>
                  <a:schemeClr val="bg1"/>
                </a:solidFill>
                <a:latin typeface="Tahoma" pitchFamily="34" charset="0"/>
                <a:cs typeface="Tahoma" pitchFamily="34" charset="0"/>
              </a:rPr>
              <a:t>	</a:t>
            </a:r>
            <a:r>
              <a:rPr lang="id-ID" b="1" dirty="0" smtClean="0">
                <a:solidFill>
                  <a:schemeClr val="bg1"/>
                </a:solidFill>
                <a:latin typeface="Tahoma" pitchFamily="34" charset="0"/>
                <a:cs typeface="Tahoma" pitchFamily="34" charset="0"/>
              </a:rPr>
              <a:t>Di zaman sekarang, terasa sekali betapa sulitnya hidup kudus. Godaan uang, pergaulan, kehidupan enak, kedudukan, kehormatan, godaan film dan literatur, keterbukaan soal-soal seksual, membenarkan dusta, dll tidak luput menghadang para pemimpin rohani. </a:t>
            </a:r>
          </a:p>
        </p:txBody>
      </p:sp>
      <p:sp>
        <p:nvSpPr>
          <p:cNvPr id="3" name="Rectangle 2"/>
          <p:cNvSpPr/>
          <p:nvPr/>
        </p:nvSpPr>
        <p:spPr>
          <a:xfrm>
            <a:off x="272521" y="457200"/>
            <a:ext cx="8084264" cy="1938992"/>
          </a:xfrm>
          <a:prstGeom prst="rect">
            <a:avLst/>
          </a:prstGeom>
        </p:spPr>
        <p:txBody>
          <a:bodyPr wrap="none">
            <a:spAutoFit/>
          </a:bodyPr>
          <a:lstStyle/>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4</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ROHANI HARUS</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MEMILIKI STANDAR MORAL</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DAN KARAKTER (lanjutan)</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extLst>
      <p:ext uri="{BB962C8B-B14F-4D97-AF65-F5344CB8AC3E}">
        <p14:creationId xmlns:p14="http://schemas.microsoft.com/office/powerpoint/2010/main" val="317302408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205877"/>
            <a:ext cx="8458200" cy="2585323"/>
          </a:xfrm>
          <a:prstGeom prst="rect">
            <a:avLst/>
          </a:prstGeom>
          <a:solidFill>
            <a:srgbClr val="002060">
              <a:alpha val="60000"/>
            </a:srgbClr>
          </a:solidFill>
          <a:ln>
            <a:solidFill>
              <a:srgbClr val="FFFF00"/>
            </a:solidFill>
          </a:ln>
        </p:spPr>
        <p:txBody>
          <a:bodyPr wrap="square" rtlCol="0">
            <a:spAutoFit/>
          </a:bodyPr>
          <a:lstStyle/>
          <a:p>
            <a:pPr marL="404813" indent="-404813" algn="just" defTabSz="1014413" eaLnBrk="0" hangingPunct="0">
              <a:lnSpc>
                <a:spcPct val="150000"/>
              </a:lnSpc>
              <a:spcBef>
                <a:spcPts val="1200"/>
              </a:spcBef>
              <a:spcAft>
                <a:spcPts val="600"/>
              </a:spcAft>
            </a:pPr>
            <a:r>
              <a:rPr lang="id-ID" b="1" dirty="0" smtClean="0">
                <a:solidFill>
                  <a:schemeClr val="bg1"/>
                </a:solidFill>
                <a:latin typeface="Tahoma" pitchFamily="34" charset="0"/>
                <a:cs typeface="Tahoma" pitchFamily="34" charset="0"/>
              </a:rPr>
              <a:t>      Tetapi pegangan kita tidak boleh bergeming : “hendaklah kamu menjadi kudus di dalam seluruh hidupmu seperti Dia yang kudus, yang telah memanggil kamu”. (II Petrus 1:15).</a:t>
            </a:r>
            <a:br>
              <a:rPr lang="id-ID" b="1" dirty="0" smtClean="0">
                <a:solidFill>
                  <a:schemeClr val="bg1"/>
                </a:solidFill>
                <a:latin typeface="Tahoma" pitchFamily="34" charset="0"/>
                <a:cs typeface="Tahoma" pitchFamily="34" charset="0"/>
              </a:rPr>
            </a:br>
            <a:r>
              <a:rPr lang="id-ID" b="1" dirty="0" smtClean="0">
                <a:solidFill>
                  <a:schemeClr val="bg1"/>
                </a:solidFill>
                <a:latin typeface="Tahoma" pitchFamily="34" charset="0"/>
                <a:cs typeface="Tahoma" pitchFamily="34" charset="0"/>
              </a:rPr>
              <a:t>Pemimpin yang dipanggil oleh Tuhan harus memiliki hidup kudus, dan jangan terkena pencemaran (Roma 12:1,2, I Korintus 6:19-20, I Petrus 2:6, 2 Korintus 6:12-16).</a:t>
            </a:r>
          </a:p>
        </p:txBody>
      </p:sp>
      <p:sp>
        <p:nvSpPr>
          <p:cNvPr id="3" name="Rectangle 2"/>
          <p:cNvSpPr/>
          <p:nvPr/>
        </p:nvSpPr>
        <p:spPr>
          <a:xfrm>
            <a:off x="272521" y="1072277"/>
            <a:ext cx="8084264" cy="1938992"/>
          </a:xfrm>
          <a:prstGeom prst="rect">
            <a:avLst/>
          </a:prstGeom>
        </p:spPr>
        <p:txBody>
          <a:bodyPr wrap="none">
            <a:spAutoFit/>
          </a:bodyPr>
          <a:lstStyle/>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4</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PEMIMPIN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ROHANI HARUS</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MEMILIKI STANDAR MORAL</a:t>
            </a:r>
          </a:p>
          <a:p>
            <a:r>
              <a:rPr lang="id-ID" sz="4000" b="1" dirty="0">
                <a:solidFill>
                  <a:srgbClr val="FFFF00"/>
                </a:solidFill>
                <a:effectLst>
                  <a:glow rad="63500">
                    <a:schemeClr val="accent4">
                      <a:satMod val="175000"/>
                      <a:alpha val="40000"/>
                    </a:schemeClr>
                  </a:glow>
                </a:effectLst>
                <a:latin typeface="Tahoma" pitchFamily="34" charset="0"/>
                <a:cs typeface="Tahoma" pitchFamily="34" charset="0"/>
              </a:rPr>
              <a:t> </a:t>
            </a:r>
            <a:r>
              <a:rPr lang="id-ID" sz="4000" b="1" dirty="0" smtClean="0">
                <a:solidFill>
                  <a:srgbClr val="FFFF00"/>
                </a:solidFill>
                <a:effectLst>
                  <a:glow rad="63500">
                    <a:schemeClr val="accent4">
                      <a:satMod val="175000"/>
                      <a:alpha val="40000"/>
                    </a:schemeClr>
                  </a:glow>
                </a:effectLst>
                <a:latin typeface="Tahoma" pitchFamily="34" charset="0"/>
                <a:cs typeface="Tahoma" pitchFamily="34" charset="0"/>
              </a:rPr>
              <a:t>   DAN KARAKTER (lanjutan)</a:t>
            </a:r>
            <a:endParaRPr lang="id-ID" sz="4000" b="1" dirty="0">
              <a:solidFill>
                <a:srgbClr val="FFFF00"/>
              </a:solidFill>
              <a:effectLst>
                <a:glow rad="63500">
                  <a:schemeClr val="accent4">
                    <a:satMod val="175000"/>
                    <a:alpha val="40000"/>
                  </a:schemeClr>
                </a:glow>
              </a:effectLst>
              <a:latin typeface="Tahoma" pitchFamily="34" charset="0"/>
              <a:cs typeface="Tahoma" pitchFamily="34" charset="0"/>
            </a:endParaRPr>
          </a:p>
        </p:txBody>
      </p:sp>
    </p:spTree>
    <p:extLst>
      <p:ext uri="{BB962C8B-B14F-4D97-AF65-F5344CB8AC3E}">
        <p14:creationId xmlns:p14="http://schemas.microsoft.com/office/powerpoint/2010/main" val="74090797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4446</TotalTime>
  <Words>1601</Words>
  <Application>Microsoft Office PowerPoint</Application>
  <PresentationFormat>On-screen Show (4:3)</PresentationFormat>
  <Paragraphs>120</Paragraphs>
  <Slides>22</Slides>
  <Notes>12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winxp</dc:creator>
  <cp:lastModifiedBy>Hp</cp:lastModifiedBy>
  <cp:revision>1166</cp:revision>
  <dcterms:created xsi:type="dcterms:W3CDTF">2007-01-26T10:47:33Z</dcterms:created>
  <dcterms:modified xsi:type="dcterms:W3CDTF">2013-10-05T06:11:05Z</dcterms:modified>
</cp:coreProperties>
</file>