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7" r:id="rId6"/>
    <p:sldId id="264" r:id="rId7"/>
    <p:sldId id="265" r:id="rId8"/>
    <p:sldId id="272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0088" y="1477963"/>
            <a:ext cx="71739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9138" y="123348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4938" y="283368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74625"/>
            <a:ext cx="1943100" cy="588327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74625"/>
            <a:ext cx="5676900" cy="588327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4625"/>
            <a:ext cx="77724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46225"/>
            <a:ext cx="7772400" cy="4511675"/>
          </a:xfrm>
        </p:spPr>
        <p:txBody>
          <a:bodyPr/>
          <a:lstStyle/>
          <a:p>
            <a:pPr lvl="0"/>
            <a:r>
              <a:rPr lang="en-US" altLang="zh-CN" noProof="0" smtClean="0"/>
              <a:t>Click icon to add table</a:t>
            </a:r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4625"/>
            <a:ext cx="7772400" cy="114300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546225"/>
            <a:ext cx="3810000" cy="451167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6225"/>
            <a:ext cx="3810000" cy="4511675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46225"/>
            <a:ext cx="381000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46225"/>
            <a:ext cx="381000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smtClean="0"/>
              <a:t>Click icon to add picture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BRICKS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0" y="11430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46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46225"/>
            <a:ext cx="77724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fld id="{7F02545E-7207-4904-ACBF-5459631FD325}" type="datetimeFigureOut">
              <a:rPr lang="en-IN" smtClean="0"/>
              <a:pPr/>
              <a:t>09-03-2013</a:t>
            </a:fld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37462AAE-07B1-4D69-BDEE-099A1F775FD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MIST </a:t>
            </a:r>
            <a:r>
              <a:rPr lang="en-US" dirty="0" err="1" smtClean="0"/>
              <a:t>vs</a:t>
            </a:r>
            <a:r>
              <a:rPr lang="en-US" dirty="0" smtClean="0"/>
              <a:t> BRICS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Saurabh</a:t>
            </a:r>
            <a:r>
              <a:rPr lang="en-US" dirty="0" smtClean="0"/>
              <a:t> Paul</a:t>
            </a:r>
          </a:p>
          <a:p>
            <a:r>
              <a:rPr lang="en-US" dirty="0" err="1" smtClean="0"/>
              <a:t>DoMS,IIT</a:t>
            </a:r>
            <a:r>
              <a:rPr lang="en-US" dirty="0" smtClean="0"/>
              <a:t> </a:t>
            </a:r>
            <a:r>
              <a:rPr lang="en-US" dirty="0" err="1" smtClean="0"/>
              <a:t>Roorkee</a:t>
            </a:r>
            <a:endParaRPr lang="en-IN" dirty="0"/>
          </a:p>
        </p:txBody>
      </p:sp>
      <p:pic>
        <p:nvPicPr>
          <p:cNvPr id="4" name="Picture 3" descr="mistvsbr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412776"/>
            <a:ext cx="2195736" cy="126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ank-yo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692696"/>
            <a:ext cx="6787476" cy="45116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MIST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Goldman Sachs economist Jim O’Neill in 2005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Mexico, Indonesia, South Korea and Turkey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Economy doubled in last decade. 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7% of the world population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3% of global land area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1% of global GDP each</a:t>
            </a:r>
          </a:p>
          <a:p>
            <a:r>
              <a:rPr lang="en-IN" sz="2800" dirty="0" smtClean="0"/>
              <a:t>F</a:t>
            </a:r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ast-growing markets for consumer goods and services</a:t>
            </a:r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Rise of MIST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800" dirty="0" smtClean="0"/>
              <a:t>G</a:t>
            </a:r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lobal economic crisis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Mexico’s growth has outpaced Brazil’s for a second year  </a:t>
            </a:r>
          </a:p>
          <a:p>
            <a:pPr lvl="1"/>
            <a:r>
              <a:rPr lang="en-IN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Brazil imported 5.6 percent of Mexico’s vehicles sold abroad</a:t>
            </a:r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I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Turkey’s strategic location –Eastern Europe and Western Asia. It has been growing by around 3% in the last quarter.</a:t>
            </a:r>
          </a:p>
          <a:p>
            <a:endParaRPr lang="en-IN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I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South Korea, one of the fast growing developed countries has grown by 2.9 percent in the second quarter.</a:t>
            </a:r>
          </a:p>
          <a:p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Indonesia, the largest economy in the Southeast Asia has grown by 6.3 percent in the second quarter supplemented by huge domestic spending and investment.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MIST vs. BRICS- MARKET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Mexico –(</a:t>
            </a:r>
            <a:r>
              <a:rPr lang="en-IN" dirty="0" smtClean="0"/>
              <a:t>MEXBOL) 11 %growth</a:t>
            </a:r>
          </a:p>
          <a:p>
            <a:r>
              <a:rPr lang="en-IN" dirty="0" smtClean="0"/>
              <a:t>Indonesia’s -JCI gained 7.4%</a:t>
            </a:r>
          </a:p>
          <a:p>
            <a:r>
              <a:rPr lang="en-IN" dirty="0" smtClean="0"/>
              <a:t>South Korea’s-KOSPI 3.3% growth.</a:t>
            </a:r>
          </a:p>
          <a:p>
            <a:r>
              <a:rPr lang="en-IN" dirty="0" smtClean="0"/>
              <a:t>Turkey’s-ISE(XU100)-28%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India-(BSE) 13% growth</a:t>
            </a:r>
          </a:p>
          <a:p>
            <a:r>
              <a:rPr lang="en-US" dirty="0" smtClean="0"/>
              <a:t>Russia -2.6% gain</a:t>
            </a:r>
          </a:p>
          <a:p>
            <a:r>
              <a:rPr lang="en-US" dirty="0" smtClean="0"/>
              <a:t>China-SHCOMP 2 % drop</a:t>
            </a:r>
          </a:p>
          <a:p>
            <a:r>
              <a:rPr lang="en-US" dirty="0" smtClean="0"/>
              <a:t>Brazil –IBOV and South Africa -2.8% growth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GDP Growth Rate</a:t>
            </a:r>
            <a:endParaRPr lang="en-IN" dirty="0"/>
          </a:p>
        </p:txBody>
      </p:sp>
      <p:pic>
        <p:nvPicPr>
          <p:cNvPr id="4" name="Content Placeholder 3" descr="mist_bric_compari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0225" y="1556792"/>
            <a:ext cx="5543550" cy="36216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Economies and Governance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11560" y="1700808"/>
          <a:ext cx="7772400" cy="28836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658639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BRICS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MIST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Countries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Countries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Rank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Brazil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Mexico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Russia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Indonesia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India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South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Korea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China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Turkey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South Africa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83568" y="5373216"/>
            <a:ext cx="5184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/>
              <a:t>With regards to parameter of ‘Ease of doing business’ the average rank for MIST is 65, and for BRICS it is 117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1268760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i="1" dirty="0"/>
              <a:t>World Economic Forum’s 2012 trade openness index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 Currency and Inflation</a:t>
            </a:r>
            <a:endParaRPr lang="en-IN" dirty="0"/>
          </a:p>
        </p:txBody>
      </p:sp>
      <p:pic>
        <p:nvPicPr>
          <p:cNvPr id="5" name="Content Placeholder 4" descr="mist_bric_comparison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3810000" cy="2880320"/>
          </a:xfrm>
        </p:spPr>
      </p:pic>
      <p:pic>
        <p:nvPicPr>
          <p:cNvPr id="6" name="Content Placeholder 5" descr="mist_bric_comparison_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628800"/>
            <a:ext cx="3810000" cy="2808312"/>
          </a:xfrm>
        </p:spPr>
      </p:pic>
      <p:pic>
        <p:nvPicPr>
          <p:cNvPr id="7" name="Picture 6" descr="mist_bric_comparison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581128"/>
            <a:ext cx="7992888" cy="207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investor Sentiment and credit rating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F</a:t>
            </a:r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oreign reserves are declining</a:t>
            </a:r>
          </a:p>
          <a:p>
            <a:r>
              <a:rPr lang="en-IN" dirty="0" smtClean="0"/>
              <a:t>D</a:t>
            </a:r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ebt-GDP ratio is increasing</a:t>
            </a:r>
            <a:endParaRPr lang="en-IN" dirty="0" smtClean="0"/>
          </a:p>
          <a:p>
            <a:r>
              <a:rPr lang="en-US" dirty="0" smtClean="0"/>
              <a:t>MIST-South Korea A ,</a:t>
            </a:r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Mexico rated lowest at ‘BBB</a:t>
            </a:r>
            <a:r>
              <a:rPr lang="en-IN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    by S&amp;P</a:t>
            </a:r>
            <a:endParaRPr lang="en-IN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BRICS-</a:t>
            </a:r>
          </a:p>
          <a:p>
            <a:pPr lvl="1"/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China rated highest at ‘AA-‘ </a:t>
            </a:r>
          </a:p>
          <a:p>
            <a:pPr lvl="1"/>
            <a:r>
              <a:rPr lang="en-IN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India lowest at ‘BBB-‘ with a ‘Negative’ outlook.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054D0"/>
      </a:dk1>
      <a:lt1>
        <a:srgbClr val="FFFFFF"/>
      </a:lt1>
      <a:dk2>
        <a:srgbClr val="0054D0"/>
      </a:dk2>
      <a:lt2>
        <a:srgbClr val="808080"/>
      </a:lt2>
      <a:accent1>
        <a:srgbClr val="FFFF66"/>
      </a:accent1>
      <a:accent2>
        <a:srgbClr val="D24041"/>
      </a:accent2>
      <a:accent3>
        <a:srgbClr val="FFFFFF"/>
      </a:accent3>
      <a:accent4>
        <a:srgbClr val="0046B1"/>
      </a:accent4>
      <a:accent5>
        <a:srgbClr val="FFFFB8"/>
      </a:accent5>
      <a:accent6>
        <a:srgbClr val="BE393A"/>
      </a:accent6>
      <a:hlink>
        <a:srgbClr val="5A89E3"/>
      </a:hlink>
      <a:folHlink>
        <a:srgbClr val="53B155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00000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0000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5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FCE600"/>
        </a:accent1>
        <a:accent2>
          <a:srgbClr val="5A89E3"/>
        </a:accent2>
        <a:accent3>
          <a:srgbClr val="FFFFFF"/>
        </a:accent3>
        <a:accent4>
          <a:srgbClr val="0046B1"/>
        </a:accent4>
        <a:accent5>
          <a:srgbClr val="FDF0AA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6">
        <a:dk1>
          <a:srgbClr val="0054D0"/>
        </a:dk1>
        <a:lt1>
          <a:srgbClr val="FFFFFF"/>
        </a:lt1>
        <a:dk2>
          <a:srgbClr val="0054D0"/>
        </a:dk2>
        <a:lt2>
          <a:srgbClr val="808080"/>
        </a:lt2>
        <a:accent1>
          <a:srgbClr val="D24040"/>
        </a:accent1>
        <a:accent2>
          <a:srgbClr val="5A89E3"/>
        </a:accent2>
        <a:accent3>
          <a:srgbClr val="FFFFFF"/>
        </a:accent3>
        <a:accent4>
          <a:srgbClr val="0046B1"/>
        </a:accent4>
        <a:accent5>
          <a:srgbClr val="E5AFAF"/>
        </a:accent5>
        <a:accent6>
          <a:srgbClr val="517CCE"/>
        </a:accent6>
        <a:hlink>
          <a:srgbClr val="469947"/>
        </a:hlink>
        <a:folHlink>
          <a:srgbClr val="D240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education-template-7</Template>
  <TotalTime>522</TotalTime>
  <Words>309</Words>
  <Application>Microsoft Office PowerPoint</Application>
  <PresentationFormat>On-screen Show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 Presentation</vt:lpstr>
      <vt:lpstr>MIST vs BRICS</vt:lpstr>
      <vt:lpstr>About MIST</vt:lpstr>
      <vt:lpstr>The Rise of MIST</vt:lpstr>
      <vt:lpstr>Slide 4</vt:lpstr>
      <vt:lpstr>MIST vs. BRICS- MARKET</vt:lpstr>
      <vt:lpstr>GDP Growth Rate</vt:lpstr>
      <vt:lpstr>Economies and Governance</vt:lpstr>
      <vt:lpstr>Local Currency and Inflation</vt:lpstr>
      <vt:lpstr>Foreign investor Sentiment and credit rating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SAURABH</dc:creator>
  <cp:lastModifiedBy>SAURABH</cp:lastModifiedBy>
  <cp:revision>22</cp:revision>
  <dcterms:created xsi:type="dcterms:W3CDTF">2013-02-12T23:35:18Z</dcterms:created>
  <dcterms:modified xsi:type="dcterms:W3CDTF">2013-03-08T19:00:38Z</dcterms:modified>
</cp:coreProperties>
</file>