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0" r:id="rId2"/>
    <p:sldId id="261" r:id="rId3"/>
    <p:sldId id="266" r:id="rId4"/>
    <p:sldId id="277" r:id="rId5"/>
    <p:sldId id="273" r:id="rId6"/>
    <p:sldId id="274" r:id="rId7"/>
    <p:sldId id="276" r:id="rId8"/>
    <p:sldId id="278" r:id="rId9"/>
    <p:sldId id="279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803" autoAdjust="0"/>
  </p:normalViewPr>
  <p:slideViewPr>
    <p:cSldViewPr>
      <p:cViewPr>
        <p:scale>
          <a:sx n="70" d="100"/>
          <a:sy n="70" d="100"/>
        </p:scale>
        <p:origin x="-1290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9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095615-E45D-4702-9C61-C139325BFC6C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2F56B2-9545-4E7C-AA1C-86FF8C131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81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/>
          <a:lstStyle/>
          <a:p>
            <a:fld id="{F0D30479-5E6F-42AB-8C2A-4FF43D10DAC1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72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Topik</a:t>
            </a:r>
            <a:r>
              <a:rPr lang="en-US" dirty="0" smtClean="0"/>
              <a:t> Nestle </a:t>
            </a:r>
            <a:r>
              <a:rPr lang="en-US" dirty="0" err="1" smtClean="0"/>
              <a:t>mencakup</a:t>
            </a:r>
            <a:r>
              <a:rPr lang="en-US" dirty="0" smtClean="0"/>
              <a:t> </a:t>
            </a:r>
            <a:r>
              <a:rPr lang="en-US" dirty="0" err="1" smtClean="0"/>
              <a:t>ketiga</a:t>
            </a:r>
            <a:r>
              <a:rPr lang="en-US" dirty="0" smtClean="0"/>
              <a:t> </a:t>
            </a:r>
            <a:r>
              <a:rPr lang="en-US" dirty="0" err="1" smtClean="0"/>
              <a:t>topik</a:t>
            </a:r>
            <a:r>
              <a:rPr lang="en-US" dirty="0" smtClean="0"/>
              <a:t> </a:t>
            </a:r>
            <a:r>
              <a:rPr lang="en-US" dirty="0" err="1" smtClean="0"/>
              <a:t>dokter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pembicara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disampaikan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ditekankan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sesuai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dengan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dokter</a:t>
            </a:r>
            <a:r>
              <a:rPr lang="en-US" baseline="0" dirty="0" smtClean="0"/>
              <a:t> yang </a:t>
            </a:r>
            <a:r>
              <a:rPr lang="en-US" baseline="0" dirty="0" err="1" smtClean="0"/>
              <a:t>akan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berbicara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F56B2-9545-4E7C-AA1C-86FF8C13136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05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Mencakup</a:t>
            </a:r>
            <a:r>
              <a:rPr lang="en-US" dirty="0" smtClean="0"/>
              <a:t> </a:t>
            </a:r>
            <a:r>
              <a:rPr lang="en-US" dirty="0" err="1" smtClean="0"/>
              <a:t>ketiga</a:t>
            </a:r>
            <a:r>
              <a:rPr lang="en-US" dirty="0" smtClean="0"/>
              <a:t> </a:t>
            </a:r>
            <a:r>
              <a:rPr lang="en-US" dirty="0" err="1" smtClean="0"/>
              <a:t>topik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dokter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pembicara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2F56B2-9545-4E7C-AA1C-86FF8C13136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96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966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414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992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90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433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365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31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27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7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61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85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6EBAB-FFC8-4D0E-92F3-7F66329320AA}" type="datetimeFigureOut">
              <a:rPr lang="en-US" smtClean="0"/>
              <a:t>3/30/2015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F6F5B-B7DF-43E7-8441-367975AF18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023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 txBox="1">
            <a:spLocks/>
          </p:cNvSpPr>
          <p:nvPr/>
        </p:nvSpPr>
        <p:spPr>
          <a:xfrm>
            <a:off x="0" y="1295400"/>
            <a:ext cx="9144000" cy="25908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298" tIns="45649" rIns="91298" bIns="45649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Pentingnya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Nutrisi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i="1" dirty="0">
                <a:solidFill>
                  <a:schemeClr val="accent1">
                    <a:lumMod val="75000"/>
                  </a:schemeClr>
                </a:solidFill>
              </a:rPr>
              <a:t>Excellent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dan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Stimulasi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Tepat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3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3400" b="1" dirty="0" err="1" smtClean="0">
                <a:solidFill>
                  <a:schemeClr val="accent1">
                    <a:lumMod val="75000"/>
                  </a:schemeClr>
                </a:solidFill>
              </a:rPr>
              <a:t>dalam</a:t>
            </a:r>
            <a:r>
              <a:rPr lang="en-US" sz="3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1000 </a:t>
            </a: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hari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pertama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kehidupan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b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untuk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tumbuh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400" b="1" dirty="0" err="1">
                <a:solidFill>
                  <a:schemeClr val="accent1">
                    <a:lumMod val="75000"/>
                  </a:schemeClr>
                </a:solidFill>
              </a:rPr>
              <a:t>kembang</a:t>
            </a:r>
            <a:r>
              <a:rPr lang="en-US" sz="3400" b="1" dirty="0">
                <a:solidFill>
                  <a:schemeClr val="accent1">
                    <a:lumMod val="75000"/>
                  </a:schemeClr>
                </a:solidFill>
              </a:rPr>
              <a:t> optimal</a:t>
            </a:r>
            <a:endParaRPr lang="en-US" sz="3400" b="1" dirty="0" smtClean="0">
              <a:solidFill>
                <a:schemeClr val="accent1">
                  <a:lumMod val="75000"/>
                </a:schemeClr>
              </a:solidFill>
              <a:cs typeface="VAG Rounded Std Bold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95600" y="4964668"/>
            <a:ext cx="34304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Dancow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Parenting Center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48686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0" y="533400"/>
            <a:ext cx="9144000" cy="12192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298" tIns="45649" rIns="91298" bIns="45649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Nutrisi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dan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Stimulasi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Berperan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Penting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dalam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Pertumbuhan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dan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Perkembangan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  <a:r>
              <a:rPr lang="en-US" sz="2600" b="1" dirty="0" err="1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Anak</a:t>
            </a:r>
            <a:r>
              <a:rPr lang="en-US" sz="2600" b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 </a:t>
            </a:r>
          </a:p>
        </p:txBody>
      </p:sp>
      <p:pic>
        <p:nvPicPr>
          <p:cNvPr id="1026" name="Picture 2" descr="http://www.healthyfamiliesnow.net/sites/default/files/baby-crawl-to-wal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56" y="1981200"/>
            <a:ext cx="7463044" cy="266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Rounded Rectangle 6"/>
          <p:cNvSpPr/>
          <p:nvPr/>
        </p:nvSpPr>
        <p:spPr>
          <a:xfrm>
            <a:off x="4745170" y="5025736"/>
            <a:ext cx="3027230" cy="6892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Stimulasi</a:t>
            </a:r>
            <a:endParaRPr lang="en-US" sz="36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1295400" y="5025736"/>
            <a:ext cx="3103405" cy="68926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/>
              <a:t>Nutrisi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29759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72570" y="1752600"/>
            <a:ext cx="2211602" cy="3886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340426" y="1752600"/>
            <a:ext cx="2211602" cy="38862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599200" y="1752600"/>
            <a:ext cx="2211602" cy="3886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856172" y="1752600"/>
            <a:ext cx="2211602" cy="47244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533400"/>
            <a:ext cx="9144000" cy="93272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298" tIns="45649" rIns="91298" bIns="45649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i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Dancow Parenting Center Expert </a:t>
            </a:r>
            <a:endParaRPr lang="en-US" sz="2600" b="1" i="1" dirty="0">
              <a:solidFill>
                <a:schemeClr val="accent5">
                  <a:lumMod val="50000"/>
                </a:schemeClr>
              </a:solidFill>
              <a:latin typeface="VAG Rounded Std Bold"/>
              <a:cs typeface="VAG Rounded Std Bold"/>
            </a:endParaRPr>
          </a:p>
        </p:txBody>
      </p:sp>
      <p:pic>
        <p:nvPicPr>
          <p:cNvPr id="1030" name="Picture 6" descr="http://4.bp.blogspot.com/-2SvqNqT_Mic/T85RbHk6sgI/AAAAAAAAACE/G9ZRZh5uvjg/s1600/sapt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" t="4701" r="9386" b="22307"/>
          <a:stretch/>
        </p:blipFill>
        <p:spPr bwMode="auto">
          <a:xfrm>
            <a:off x="2691047" y="1960575"/>
            <a:ext cx="1512639" cy="1823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2" name="Picture 8" descr="http://www.nestlenutrition-institute.org/country/id/News/PublishingImages/konas-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69" t="30523" r="-1" b="3195"/>
          <a:stretch/>
        </p:blipFill>
        <p:spPr bwMode="auto">
          <a:xfrm>
            <a:off x="4996943" y="1890881"/>
            <a:ext cx="1464291" cy="19371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34" name="Picture 10" descr="http://www.hidupkatolik.com/foto/bank/images/Antonia-Ratih-Andjayani-Ibrahim-2014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4" r="12968"/>
          <a:stretch/>
        </p:blipFill>
        <p:spPr bwMode="auto">
          <a:xfrm>
            <a:off x="7162800" y="1951701"/>
            <a:ext cx="1684318" cy="18763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TextBox 4"/>
          <p:cNvSpPr txBox="1"/>
          <p:nvPr/>
        </p:nvSpPr>
        <p:spPr>
          <a:xfrm>
            <a:off x="333828" y="3917304"/>
            <a:ext cx="1750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Dr. dr. Ali </a:t>
            </a:r>
            <a:r>
              <a:rPr lang="en-US" sz="1400" b="1" dirty="0" err="1" smtClean="0">
                <a:solidFill>
                  <a:schemeClr val="bg1"/>
                </a:solidFill>
              </a:rPr>
              <a:t>Sungkar</a:t>
            </a:r>
            <a:r>
              <a:rPr lang="en-US" sz="1400" b="1" dirty="0" smtClean="0">
                <a:solidFill>
                  <a:schemeClr val="bg1"/>
                </a:solidFill>
              </a:rPr>
              <a:t>, </a:t>
            </a:r>
            <a:r>
              <a:rPr lang="en-US" sz="1400" b="1" dirty="0" err="1" smtClean="0">
                <a:solidFill>
                  <a:schemeClr val="bg1"/>
                </a:solidFill>
              </a:rPr>
              <a:t>Sp.OG</a:t>
            </a:r>
            <a:r>
              <a:rPr lang="en-US" sz="1400" b="1" dirty="0" smtClean="0">
                <a:solidFill>
                  <a:schemeClr val="bg1"/>
                </a:solidFill>
              </a:rPr>
              <a:t> (K) 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68430" y="3960355"/>
            <a:ext cx="1750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</a:rPr>
              <a:t>Dra</a:t>
            </a:r>
            <a:r>
              <a:rPr lang="en-US" sz="1400" b="1" dirty="0" smtClean="0">
                <a:solidFill>
                  <a:schemeClr val="bg1"/>
                </a:solidFill>
              </a:rPr>
              <a:t>. Ratih Ibrahim, MM, Psi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78602" y="3972580"/>
            <a:ext cx="1750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Dr. dr. </a:t>
            </a:r>
            <a:r>
              <a:rPr lang="en-US" sz="1400" b="1" dirty="0" err="1" smtClean="0">
                <a:solidFill>
                  <a:schemeClr val="bg1"/>
                </a:solidFill>
              </a:rPr>
              <a:t>Soedjatmiko</a:t>
            </a:r>
            <a:r>
              <a:rPr lang="en-US" sz="1400" b="1" dirty="0" smtClean="0">
                <a:solidFill>
                  <a:schemeClr val="bg1"/>
                </a:solidFill>
              </a:rPr>
              <a:t>, </a:t>
            </a:r>
            <a:r>
              <a:rPr lang="en-US" sz="1400" b="1" dirty="0" err="1" smtClean="0">
                <a:solidFill>
                  <a:schemeClr val="bg1"/>
                </a:solidFill>
              </a:rPr>
              <a:t>Sp.A</a:t>
            </a:r>
            <a:r>
              <a:rPr lang="en-US" sz="1400" b="1" dirty="0" smtClean="0">
                <a:solidFill>
                  <a:schemeClr val="bg1"/>
                </a:solidFill>
              </a:rPr>
              <a:t>(K), </a:t>
            </a:r>
            <a:r>
              <a:rPr lang="en-US" sz="1400" b="1" dirty="0" err="1" smtClean="0">
                <a:solidFill>
                  <a:schemeClr val="bg1"/>
                </a:solidFill>
              </a:rPr>
              <a:t>MSi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452888" y="3960355"/>
            <a:ext cx="1750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Dr. dr. </a:t>
            </a:r>
            <a:r>
              <a:rPr lang="en-US" sz="1400" b="1" dirty="0" err="1" smtClean="0">
                <a:solidFill>
                  <a:schemeClr val="bg1"/>
                </a:solidFill>
              </a:rPr>
              <a:t>Saptawati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</a:rPr>
              <a:t>Bardososno</a:t>
            </a:r>
            <a:r>
              <a:rPr lang="en-US" sz="1400" b="1" dirty="0" smtClean="0">
                <a:solidFill>
                  <a:schemeClr val="bg1"/>
                </a:solidFill>
              </a:rPr>
              <a:t>, MSc 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028" y="4639270"/>
            <a:ext cx="220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i="1" dirty="0" smtClean="0">
                <a:solidFill>
                  <a:schemeClr val="bg1"/>
                </a:solidFill>
              </a:rPr>
              <a:t>“Masa </a:t>
            </a:r>
            <a:r>
              <a:rPr lang="en-US" b="1" i="1" dirty="0" err="1" smtClean="0">
                <a:solidFill>
                  <a:schemeClr val="bg1"/>
                </a:solidFill>
              </a:rPr>
              <a:t>Kehamilan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investasi</a:t>
            </a:r>
            <a:r>
              <a:rPr lang="en-US" b="1" i="1" dirty="0" smtClean="0">
                <a:solidFill>
                  <a:schemeClr val="bg1"/>
                </a:solidFill>
              </a:rPr>
              <a:t> masa </a:t>
            </a:r>
            <a:r>
              <a:rPr lang="en-US" b="1" i="1" dirty="0" err="1" smtClean="0">
                <a:solidFill>
                  <a:schemeClr val="bg1"/>
                </a:solidFill>
              </a:rPr>
              <a:t>depan</a:t>
            </a:r>
            <a:r>
              <a:rPr lang="en-US" b="1" i="1" dirty="0" smtClean="0">
                <a:solidFill>
                  <a:schemeClr val="bg1"/>
                </a:solidFill>
              </a:rPr>
              <a:t> </a:t>
            </a:r>
            <a:r>
              <a:rPr lang="en-US" b="1" i="1" dirty="0" err="1" smtClean="0">
                <a:solidFill>
                  <a:schemeClr val="bg1"/>
                </a:solidFill>
              </a:rPr>
              <a:t>anak</a:t>
            </a:r>
            <a:r>
              <a:rPr lang="en-US" b="1" i="1" dirty="0" smtClean="0">
                <a:solidFill>
                  <a:schemeClr val="bg1"/>
                </a:solidFill>
              </a:rPr>
              <a:t>”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74885" y="4639270"/>
            <a:ext cx="21336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>
                <a:solidFill>
                  <a:schemeClr val="bg1"/>
                </a:solidFill>
              </a:rPr>
              <a:t>“</a:t>
            </a:r>
            <a:r>
              <a:rPr lang="en-US" b="1" dirty="0" err="1" smtClean="0">
                <a:solidFill>
                  <a:schemeClr val="bg1"/>
                </a:solidFill>
              </a:rPr>
              <a:t>Nutrisi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i="1" dirty="0">
                <a:solidFill>
                  <a:schemeClr val="bg1"/>
                </a:solidFill>
              </a:rPr>
              <a:t>Excellent: </a:t>
            </a:r>
            <a:endParaRPr lang="en-US" b="1" i="1" dirty="0" smtClean="0">
              <a:solidFill>
                <a:schemeClr val="bg1"/>
              </a:solidFill>
            </a:endParaRPr>
          </a:p>
          <a:p>
            <a:pPr lvl="0" algn="ctr"/>
            <a:r>
              <a:rPr lang="en-US" b="1" dirty="0" err="1" smtClean="0">
                <a:solidFill>
                  <a:schemeClr val="bg1"/>
                </a:solidFill>
              </a:rPr>
              <a:t>Apa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dan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Kapan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diberikan</a:t>
            </a:r>
            <a:r>
              <a:rPr lang="en-US" b="1" dirty="0" smtClean="0">
                <a:solidFill>
                  <a:schemeClr val="bg1"/>
                </a:solidFill>
              </a:rPr>
              <a:t>?”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99201" y="4617161"/>
            <a:ext cx="22116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dirty="0" smtClean="0">
                <a:solidFill>
                  <a:schemeClr val="bg1"/>
                </a:solidFill>
              </a:rPr>
              <a:t>“</a:t>
            </a:r>
            <a:r>
              <a:rPr lang="en-US" b="1" dirty="0" err="1" smtClean="0">
                <a:solidFill>
                  <a:schemeClr val="bg1"/>
                </a:solidFill>
              </a:rPr>
              <a:t>Stimulasi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tepat</a:t>
            </a:r>
            <a:r>
              <a:rPr lang="en-US" b="1" dirty="0">
                <a:solidFill>
                  <a:schemeClr val="bg1"/>
                </a:solidFill>
              </a:rPr>
              <a:t>: </a:t>
            </a:r>
            <a:r>
              <a:rPr lang="en-US" b="1" dirty="0" err="1">
                <a:solidFill>
                  <a:schemeClr val="bg1"/>
                </a:solidFill>
              </a:rPr>
              <a:t>Apa</a:t>
            </a:r>
            <a:r>
              <a:rPr lang="en-US" b="1" dirty="0">
                <a:solidFill>
                  <a:schemeClr val="bg1"/>
                </a:solidFill>
              </a:rPr>
              <a:t>, </a:t>
            </a:r>
            <a:r>
              <a:rPr lang="en-US" b="1" dirty="0" err="1">
                <a:solidFill>
                  <a:schemeClr val="bg1"/>
                </a:solidFill>
              </a:rPr>
              <a:t>Kapan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>
                <a:solidFill>
                  <a:schemeClr val="bg1"/>
                </a:solidFill>
              </a:rPr>
              <a:t>dan</a:t>
            </a:r>
            <a:r>
              <a:rPr lang="en-US" b="1" dirty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Bagaimana</a:t>
            </a:r>
            <a:r>
              <a:rPr lang="en-US" b="1" dirty="0" smtClean="0">
                <a:solidFill>
                  <a:schemeClr val="bg1"/>
                </a:solidFill>
              </a:rPr>
              <a:t>?”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03344" y="5159514"/>
            <a:ext cx="2057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i="1" dirty="0" smtClean="0">
                <a:solidFill>
                  <a:schemeClr val="bg1"/>
                </a:solidFill>
              </a:rPr>
              <a:t>“Being </a:t>
            </a:r>
            <a:r>
              <a:rPr lang="en-US" sz="2000" b="1" i="1" dirty="0">
                <a:solidFill>
                  <a:schemeClr val="bg1"/>
                </a:solidFill>
              </a:rPr>
              <a:t>Parent </a:t>
            </a:r>
            <a:r>
              <a:rPr lang="en-US" sz="2000" b="1" i="1" dirty="0" smtClean="0">
                <a:solidFill>
                  <a:schemeClr val="bg1"/>
                </a:solidFill>
              </a:rPr>
              <a:t>Ready”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04079" y="5715000"/>
            <a:ext cx="6466265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33827" y="5742296"/>
            <a:ext cx="61596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i="1" dirty="0" smtClean="0">
                <a:solidFill>
                  <a:schemeClr val="bg1"/>
                </a:solidFill>
              </a:rPr>
              <a:t>“</a:t>
            </a:r>
            <a:r>
              <a:rPr lang="en-US" sz="2000" b="1" i="1" dirty="0" err="1" smtClean="0">
                <a:solidFill>
                  <a:schemeClr val="bg1"/>
                </a:solidFill>
              </a:rPr>
              <a:t>Nutrisi</a:t>
            </a:r>
            <a:r>
              <a:rPr lang="en-US" sz="2000" b="1" i="1" dirty="0" smtClean="0">
                <a:solidFill>
                  <a:schemeClr val="bg1"/>
                </a:solidFill>
              </a:rPr>
              <a:t> </a:t>
            </a:r>
            <a:r>
              <a:rPr lang="en-US" sz="2000" b="1" i="1" dirty="0" err="1" smtClean="0">
                <a:solidFill>
                  <a:schemeClr val="bg1"/>
                </a:solidFill>
              </a:rPr>
              <a:t>dan</a:t>
            </a:r>
            <a:r>
              <a:rPr lang="en-US" sz="2000" b="1" i="1" dirty="0" smtClean="0">
                <a:solidFill>
                  <a:schemeClr val="bg1"/>
                </a:solidFill>
              </a:rPr>
              <a:t> </a:t>
            </a:r>
            <a:r>
              <a:rPr lang="en-US" sz="2000" b="1" i="1" dirty="0" err="1" smtClean="0">
                <a:solidFill>
                  <a:schemeClr val="bg1"/>
                </a:solidFill>
              </a:rPr>
              <a:t>Stimulasi</a:t>
            </a:r>
            <a:r>
              <a:rPr lang="en-US" sz="2000" b="1" i="1" dirty="0" smtClean="0">
                <a:solidFill>
                  <a:schemeClr val="bg1"/>
                </a:solidFill>
              </a:rPr>
              <a:t> </a:t>
            </a:r>
            <a:r>
              <a:rPr lang="en-US" sz="2000" b="1" i="1" dirty="0" err="1" smtClean="0">
                <a:solidFill>
                  <a:schemeClr val="bg1"/>
                </a:solidFill>
              </a:rPr>
              <a:t>Tepat</a:t>
            </a:r>
            <a:r>
              <a:rPr lang="en-US" sz="2000" b="1" i="1" dirty="0" smtClean="0">
                <a:solidFill>
                  <a:schemeClr val="bg1"/>
                </a:solidFill>
              </a:rPr>
              <a:t> </a:t>
            </a:r>
            <a:r>
              <a:rPr lang="en-US" sz="2000" b="1" i="1" dirty="0" err="1" smtClean="0">
                <a:solidFill>
                  <a:schemeClr val="bg1"/>
                </a:solidFill>
              </a:rPr>
              <a:t>Sejak</a:t>
            </a:r>
            <a:r>
              <a:rPr lang="en-US" sz="2000" b="1" i="1" dirty="0" smtClean="0">
                <a:solidFill>
                  <a:schemeClr val="bg1"/>
                </a:solidFill>
              </a:rPr>
              <a:t> Dini </a:t>
            </a:r>
            <a:r>
              <a:rPr lang="en-US" sz="2000" b="1" i="1" dirty="0" err="1" smtClean="0">
                <a:solidFill>
                  <a:schemeClr val="bg1"/>
                </a:solidFill>
              </a:rPr>
              <a:t>untuk</a:t>
            </a:r>
            <a:r>
              <a:rPr lang="en-US" sz="2000" b="1" i="1" dirty="0" smtClean="0">
                <a:solidFill>
                  <a:schemeClr val="bg1"/>
                </a:solidFill>
              </a:rPr>
              <a:t> </a:t>
            </a:r>
            <a:r>
              <a:rPr lang="en-US" sz="2000" b="1" i="1" dirty="0" err="1" smtClean="0">
                <a:solidFill>
                  <a:schemeClr val="bg1"/>
                </a:solidFill>
              </a:rPr>
              <a:t>Maksimalkan</a:t>
            </a:r>
            <a:r>
              <a:rPr lang="en-US" sz="2000" b="1" i="1" dirty="0" smtClean="0">
                <a:solidFill>
                  <a:schemeClr val="bg1"/>
                </a:solidFill>
              </a:rPr>
              <a:t> </a:t>
            </a:r>
            <a:r>
              <a:rPr lang="en-US" sz="2000" b="1" i="1" dirty="0" err="1" smtClean="0">
                <a:solidFill>
                  <a:schemeClr val="bg1"/>
                </a:solidFill>
              </a:rPr>
              <a:t>Potensi</a:t>
            </a:r>
            <a:r>
              <a:rPr lang="en-US" sz="2000" b="1" i="1" dirty="0" smtClean="0">
                <a:solidFill>
                  <a:schemeClr val="bg1"/>
                </a:solidFill>
              </a:rPr>
              <a:t> Si Kecil”</a:t>
            </a:r>
            <a:endParaRPr lang="en-US" sz="2000" b="1" i="1" dirty="0">
              <a:solidFill>
                <a:schemeClr val="bg1"/>
              </a:solidFill>
            </a:endParaRP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70"/>
          <a:stretch/>
        </p:blipFill>
        <p:spPr bwMode="auto">
          <a:xfrm rot="5400000">
            <a:off x="264820" y="2064978"/>
            <a:ext cx="1861202" cy="1628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541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26798" y="1600200"/>
            <a:ext cx="2211602" cy="50292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533400"/>
            <a:ext cx="9144000" cy="93272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298" tIns="45649" rIns="91298" bIns="45649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i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Dancow Parenting Center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8056" y="3917304"/>
            <a:ext cx="1750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Dr. dr. Ali </a:t>
            </a:r>
            <a:r>
              <a:rPr lang="en-US" sz="1400" b="1" dirty="0" err="1" smtClean="0">
                <a:solidFill>
                  <a:schemeClr val="bg1"/>
                </a:solidFill>
              </a:rPr>
              <a:t>Sungkar</a:t>
            </a:r>
            <a:r>
              <a:rPr lang="en-US" sz="1400" b="1" dirty="0" smtClean="0">
                <a:solidFill>
                  <a:schemeClr val="bg1"/>
                </a:solidFill>
              </a:rPr>
              <a:t>, </a:t>
            </a:r>
            <a:r>
              <a:rPr lang="en-US" sz="1400" b="1" dirty="0" err="1" smtClean="0">
                <a:solidFill>
                  <a:schemeClr val="bg1"/>
                </a:solidFill>
              </a:rPr>
              <a:t>Sp.OG</a:t>
            </a:r>
            <a:r>
              <a:rPr lang="en-US" sz="1400" b="1" dirty="0" smtClean="0">
                <a:solidFill>
                  <a:schemeClr val="bg1"/>
                </a:solidFill>
              </a:rPr>
              <a:t> (K)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29996" y="1676400"/>
            <a:ext cx="62854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Talking Point </a:t>
            </a:r>
            <a:r>
              <a:rPr lang="en-US" sz="2000" dirty="0" err="1" smtClean="0"/>
              <a:t>untuk</a:t>
            </a:r>
            <a:r>
              <a:rPr lang="en-US" sz="2000" dirty="0" smtClean="0"/>
              <a:t> Seminar </a:t>
            </a:r>
            <a:r>
              <a:rPr lang="en-US" sz="2000" dirty="0" err="1" smtClean="0"/>
              <a:t>Konsumen</a:t>
            </a:r>
            <a:r>
              <a:rPr lang="en-US" sz="2000" dirty="0" smtClean="0"/>
              <a:t>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 smtClean="0"/>
              <a:t>Investasi</a:t>
            </a:r>
            <a:r>
              <a:rPr lang="en-US" sz="2000" dirty="0" smtClean="0"/>
              <a:t> </a:t>
            </a:r>
            <a:r>
              <a:rPr lang="en-US" sz="2000" dirty="0" err="1" smtClean="0"/>
              <a:t>nutrisi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stimulasi</a:t>
            </a:r>
            <a:r>
              <a:rPr lang="en-US" sz="2000" dirty="0" smtClean="0"/>
              <a:t> </a:t>
            </a:r>
            <a:r>
              <a:rPr lang="en-US" sz="2000" dirty="0" err="1" smtClean="0"/>
              <a:t>sejak</a:t>
            </a:r>
            <a:r>
              <a:rPr lang="en-US" sz="2000" dirty="0" smtClean="0"/>
              <a:t> masa </a:t>
            </a:r>
            <a:r>
              <a:rPr lang="en-US" sz="2000" dirty="0" err="1" smtClean="0"/>
              <a:t>kehamilan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membentuk</a:t>
            </a:r>
            <a:r>
              <a:rPr lang="en-US" sz="2000" dirty="0" smtClean="0"/>
              <a:t> masa </a:t>
            </a:r>
            <a:r>
              <a:rPr lang="en-US" sz="2000" dirty="0" err="1" smtClean="0"/>
              <a:t>depan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baik</a:t>
            </a:r>
            <a:r>
              <a:rPr lang="en-US" sz="2000" dirty="0" smtClean="0"/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 smtClean="0"/>
              <a:t>Dampak</a:t>
            </a:r>
            <a:r>
              <a:rPr lang="en-US" sz="2000" dirty="0" smtClean="0"/>
              <a:t> </a:t>
            </a:r>
            <a:r>
              <a:rPr lang="en-US" sz="2000" dirty="0" err="1" smtClean="0"/>
              <a:t>kurangnya</a:t>
            </a:r>
            <a:r>
              <a:rPr lang="en-US" sz="2000" dirty="0" smtClean="0"/>
              <a:t> </a:t>
            </a:r>
            <a:r>
              <a:rPr lang="en-US" sz="2000" dirty="0" err="1" smtClean="0"/>
              <a:t>nutrisi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stimulasi</a:t>
            </a:r>
            <a:r>
              <a:rPr lang="en-US" sz="2000" dirty="0" smtClean="0"/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smtClean="0"/>
              <a:t>Tips </a:t>
            </a:r>
            <a:r>
              <a:rPr lang="en-US" sz="2000" dirty="0" err="1" smtClean="0"/>
              <a:t>nutrisi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stimulasi</a:t>
            </a:r>
            <a:r>
              <a:rPr lang="en-US" sz="2000" dirty="0" smtClean="0"/>
              <a:t> </a:t>
            </a:r>
            <a:r>
              <a:rPr lang="en-US" sz="2000" dirty="0" err="1" smtClean="0"/>
              <a:t>praktis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Calon</a:t>
            </a:r>
            <a:r>
              <a:rPr lang="en-US" sz="2000" dirty="0" smtClean="0"/>
              <a:t> </a:t>
            </a:r>
            <a:r>
              <a:rPr lang="en-US" sz="2000" dirty="0" err="1" smtClean="0"/>
              <a:t>Ibu</a:t>
            </a:r>
            <a:r>
              <a:rPr lang="en-US" sz="2000" dirty="0" smtClean="0"/>
              <a:t> </a:t>
            </a:r>
            <a:r>
              <a:rPr lang="en-US" sz="2000" dirty="0" err="1" smtClean="0"/>
              <a:t>mengawali</a:t>
            </a:r>
            <a:r>
              <a:rPr lang="en-US" sz="2000" dirty="0"/>
              <a:t> </a:t>
            </a:r>
            <a:r>
              <a:rPr lang="en-US" sz="2000" dirty="0" smtClean="0"/>
              <a:t>masa </a:t>
            </a:r>
            <a:r>
              <a:rPr lang="en-US" sz="2000" dirty="0" err="1" smtClean="0"/>
              <a:t>depan</a:t>
            </a:r>
            <a:r>
              <a:rPr lang="en-US" sz="2000" dirty="0" smtClean="0"/>
              <a:t> </a:t>
            </a:r>
            <a:r>
              <a:rPr lang="en-US" sz="2000" dirty="0" err="1" smtClean="0"/>
              <a:t>Calon</a:t>
            </a:r>
            <a:r>
              <a:rPr lang="en-US" sz="2000" dirty="0" smtClean="0"/>
              <a:t> Si Kecil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Nutrisi</a:t>
            </a:r>
            <a:r>
              <a:rPr lang="en-US" sz="2000" dirty="0" smtClean="0"/>
              <a:t> </a:t>
            </a:r>
            <a:r>
              <a:rPr lang="en-US" sz="2000" dirty="0" err="1" smtClean="0"/>
              <a:t>apa</a:t>
            </a:r>
            <a:r>
              <a:rPr lang="en-US" sz="2000" dirty="0" smtClean="0"/>
              <a:t> yang </a:t>
            </a:r>
            <a:r>
              <a:rPr lang="en-US" sz="2000" dirty="0" err="1" smtClean="0"/>
              <a:t>penting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diberikan</a:t>
            </a:r>
            <a:endParaRPr lang="en-US" sz="2000" dirty="0" smtClean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Stimulasi</a:t>
            </a:r>
            <a:r>
              <a:rPr lang="en-US" sz="2000" dirty="0" smtClean="0"/>
              <a:t> </a:t>
            </a:r>
            <a:r>
              <a:rPr lang="en-US" sz="2000" dirty="0" err="1" smtClean="0"/>
              <a:t>apa</a:t>
            </a:r>
            <a:r>
              <a:rPr lang="en-US" sz="2000" dirty="0" smtClean="0"/>
              <a:t> yang </a:t>
            </a:r>
            <a:r>
              <a:rPr lang="en-US" sz="2000" dirty="0" err="1" smtClean="0"/>
              <a:t>dapat</a:t>
            </a:r>
            <a:r>
              <a:rPr lang="en-US" sz="2000" dirty="0" smtClean="0"/>
              <a:t> </a:t>
            </a:r>
            <a:r>
              <a:rPr lang="en-US" sz="2000" dirty="0" err="1" smtClean="0"/>
              <a:t>dilakukan</a:t>
            </a:r>
            <a:endParaRPr lang="en-US" sz="20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270"/>
          <a:stretch/>
        </p:blipFill>
        <p:spPr bwMode="auto">
          <a:xfrm rot="5400000">
            <a:off x="420109" y="2010511"/>
            <a:ext cx="1861202" cy="16288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91142" y="5029200"/>
            <a:ext cx="18948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i="1" dirty="0">
                <a:solidFill>
                  <a:schemeClr val="bg1"/>
                </a:solidFill>
              </a:rPr>
              <a:t>“Masa </a:t>
            </a:r>
            <a:r>
              <a:rPr lang="en-US" b="1" i="1" dirty="0" err="1">
                <a:solidFill>
                  <a:schemeClr val="bg1"/>
                </a:solidFill>
              </a:rPr>
              <a:t>Kehamilan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investasi</a:t>
            </a:r>
            <a:r>
              <a:rPr lang="en-US" b="1" i="1" dirty="0">
                <a:solidFill>
                  <a:schemeClr val="bg1"/>
                </a:solidFill>
              </a:rPr>
              <a:t> masa </a:t>
            </a:r>
            <a:r>
              <a:rPr lang="en-US" b="1" i="1" dirty="0" err="1">
                <a:solidFill>
                  <a:schemeClr val="bg1"/>
                </a:solidFill>
              </a:rPr>
              <a:t>depan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en-US" b="1" i="1" dirty="0" err="1">
                <a:solidFill>
                  <a:schemeClr val="bg1"/>
                </a:solidFill>
              </a:rPr>
              <a:t>anak</a:t>
            </a:r>
            <a:r>
              <a:rPr lang="en-US" b="1" i="1" dirty="0">
                <a:solidFill>
                  <a:schemeClr val="bg1"/>
                </a:solidFill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66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6798" y="1600200"/>
            <a:ext cx="2211602" cy="502920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533400"/>
            <a:ext cx="9144000" cy="93272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298" tIns="45649" rIns="91298" bIns="45649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i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Dancow Parenting Center</a:t>
            </a:r>
            <a:endParaRPr lang="en-US" sz="2600" b="1" i="1" dirty="0">
              <a:solidFill>
                <a:schemeClr val="accent5">
                  <a:lumMod val="50000"/>
                </a:schemeClr>
              </a:solidFill>
              <a:latin typeface="VAG Rounded Std Bold"/>
              <a:cs typeface="VAG Rounded Std Bold"/>
            </a:endParaRPr>
          </a:p>
        </p:txBody>
      </p:sp>
      <p:pic>
        <p:nvPicPr>
          <p:cNvPr id="1030" name="Picture 6" descr="http://4.bp.blogspot.com/-2SvqNqT_Mic/T85RbHk6sgI/AAAAAAAAACE/G9ZRZh5uvjg/s1600/sapt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" t="4701" r="9386" b="22307"/>
          <a:stretch/>
        </p:blipFill>
        <p:spPr bwMode="auto">
          <a:xfrm>
            <a:off x="498589" y="2001983"/>
            <a:ext cx="1512639" cy="18236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3" name="TextBox 12"/>
          <p:cNvSpPr txBox="1"/>
          <p:nvPr/>
        </p:nvSpPr>
        <p:spPr>
          <a:xfrm>
            <a:off x="339260" y="3960355"/>
            <a:ext cx="1750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Dr. </a:t>
            </a:r>
            <a:r>
              <a:rPr lang="en-US" sz="1400" b="1" dirty="0">
                <a:solidFill>
                  <a:schemeClr val="bg1"/>
                </a:solidFill>
              </a:rPr>
              <a:t>d</a:t>
            </a:r>
            <a:r>
              <a:rPr lang="en-US" sz="1400" b="1" dirty="0" smtClean="0">
                <a:solidFill>
                  <a:schemeClr val="bg1"/>
                </a:solidFill>
              </a:rPr>
              <a:t>r. </a:t>
            </a:r>
            <a:r>
              <a:rPr lang="en-US" sz="1400" b="1" dirty="0" err="1" smtClean="0">
                <a:solidFill>
                  <a:schemeClr val="bg1"/>
                </a:solidFill>
              </a:rPr>
              <a:t>Saptawati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en-US" sz="1400" b="1" dirty="0" err="1" smtClean="0">
                <a:solidFill>
                  <a:schemeClr val="bg1"/>
                </a:solidFill>
              </a:rPr>
              <a:t>Bardososno</a:t>
            </a:r>
            <a:r>
              <a:rPr lang="en-US" sz="1400" b="1" dirty="0" smtClean="0">
                <a:solidFill>
                  <a:schemeClr val="bg1"/>
                </a:solidFill>
              </a:rPr>
              <a:t>, MSc 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1257" y="4851737"/>
            <a:ext cx="21336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 smtClean="0">
                <a:solidFill>
                  <a:schemeClr val="bg1"/>
                </a:solidFill>
              </a:rPr>
              <a:t>“</a:t>
            </a:r>
            <a:r>
              <a:rPr lang="en-US" sz="2000" b="1" dirty="0" err="1" smtClean="0">
                <a:solidFill>
                  <a:schemeClr val="bg1"/>
                </a:solidFill>
              </a:rPr>
              <a:t>Nutrisi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i="1" dirty="0">
                <a:solidFill>
                  <a:schemeClr val="bg1"/>
                </a:solidFill>
              </a:rPr>
              <a:t>Excellent: </a:t>
            </a:r>
            <a:endParaRPr lang="en-US" sz="2000" b="1" i="1" dirty="0" smtClean="0">
              <a:solidFill>
                <a:schemeClr val="bg1"/>
              </a:solidFill>
            </a:endParaRPr>
          </a:p>
          <a:p>
            <a:pPr lvl="0" algn="ctr"/>
            <a:r>
              <a:rPr lang="en-US" sz="2000" b="1" dirty="0" err="1" smtClean="0">
                <a:solidFill>
                  <a:schemeClr val="bg1"/>
                </a:solidFill>
              </a:rPr>
              <a:t>Apa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dan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>
                <a:solidFill>
                  <a:schemeClr val="bg1"/>
                </a:solidFill>
              </a:rPr>
              <a:t>Kapan</a:t>
            </a:r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diberikan</a:t>
            </a:r>
            <a:r>
              <a:rPr lang="en-US" sz="2000" b="1" dirty="0" smtClean="0">
                <a:solidFill>
                  <a:schemeClr val="bg1"/>
                </a:solidFill>
              </a:rPr>
              <a:t>?”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90800" y="1524000"/>
            <a:ext cx="62484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Talking Point </a:t>
            </a:r>
            <a:r>
              <a:rPr lang="en-US" sz="2000" dirty="0" err="1"/>
              <a:t>untuk</a:t>
            </a:r>
            <a:r>
              <a:rPr lang="en-US" sz="2000" dirty="0"/>
              <a:t> Seminar </a:t>
            </a:r>
            <a:r>
              <a:rPr lang="en-US" sz="2000" dirty="0" err="1"/>
              <a:t>Konsumen</a:t>
            </a:r>
            <a:r>
              <a:rPr lang="en-US" sz="2000" dirty="0"/>
              <a:t>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 smtClean="0"/>
              <a:t>Pentingnya</a:t>
            </a:r>
            <a:r>
              <a:rPr lang="en-US" sz="2000" dirty="0" smtClean="0"/>
              <a:t> </a:t>
            </a:r>
            <a:r>
              <a:rPr lang="en-US" sz="2000" dirty="0" err="1"/>
              <a:t>nutrisi</a:t>
            </a:r>
            <a:r>
              <a:rPr lang="en-US" sz="2000" dirty="0"/>
              <a:t> </a:t>
            </a:r>
            <a:r>
              <a:rPr lang="en-US" sz="2000" dirty="0" err="1"/>
              <a:t>dalam</a:t>
            </a:r>
            <a:r>
              <a:rPr lang="en-US" sz="2000" dirty="0"/>
              <a:t> </a:t>
            </a:r>
            <a:r>
              <a:rPr lang="en-US" sz="2000" dirty="0" err="1"/>
              <a:t>mendukung</a:t>
            </a:r>
            <a:r>
              <a:rPr lang="en-US" sz="2000" dirty="0"/>
              <a:t> </a:t>
            </a:r>
            <a:r>
              <a:rPr lang="en-US" sz="2000" dirty="0" err="1"/>
              <a:t>tumbuh</a:t>
            </a:r>
            <a:r>
              <a:rPr lang="en-US" sz="2000" dirty="0"/>
              <a:t> </a:t>
            </a:r>
            <a:r>
              <a:rPr lang="en-US" sz="2000" dirty="0" err="1"/>
              <a:t>kembang</a:t>
            </a:r>
            <a:r>
              <a:rPr lang="en-US" sz="2000" dirty="0"/>
              <a:t> optimal </a:t>
            </a:r>
            <a:r>
              <a:rPr lang="en-US" sz="2000" dirty="0" err="1"/>
              <a:t>anak</a:t>
            </a:r>
            <a:r>
              <a:rPr lang="en-US" sz="2000" dirty="0"/>
              <a:t> </a:t>
            </a:r>
            <a:endParaRPr lang="en-US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/>
              <a:t>Nutrisi</a:t>
            </a:r>
            <a:r>
              <a:rPr lang="en-US" sz="2000" dirty="0"/>
              <a:t> yang </a:t>
            </a:r>
            <a:r>
              <a:rPr lang="en-US" sz="2000" dirty="0" err="1"/>
              <a:t>diperlukan</a:t>
            </a:r>
            <a:r>
              <a:rPr lang="en-US" sz="2000" dirty="0"/>
              <a:t> </a:t>
            </a:r>
            <a:r>
              <a:rPr lang="en-US" sz="2000" dirty="0" err="1"/>
              <a:t>anak</a:t>
            </a:r>
            <a:r>
              <a:rPr lang="en-US" sz="2000" dirty="0"/>
              <a:t>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Perkembangan</a:t>
            </a:r>
            <a:r>
              <a:rPr lang="en-US" sz="2000" dirty="0"/>
              <a:t> </a:t>
            </a:r>
            <a:r>
              <a:rPr lang="en-US" sz="2000" dirty="0" err="1"/>
              <a:t>Otak</a:t>
            </a:r>
            <a:r>
              <a:rPr lang="en-US" sz="2000" dirty="0"/>
              <a:t> (</a:t>
            </a:r>
            <a:r>
              <a:rPr lang="en-US" sz="2000" dirty="0" err="1"/>
              <a:t>Zat</a:t>
            </a:r>
            <a:r>
              <a:rPr lang="en-US" sz="2000" dirty="0"/>
              <a:t> </a:t>
            </a:r>
            <a:r>
              <a:rPr lang="en-US" sz="2000" dirty="0" err="1"/>
              <a:t>besi</a:t>
            </a:r>
            <a:r>
              <a:rPr lang="en-US" sz="2000" dirty="0"/>
              <a:t> LA, ALA, DHA, AA)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Perlindungan</a:t>
            </a:r>
            <a:r>
              <a:rPr lang="en-US" sz="2000" dirty="0"/>
              <a:t>, </a:t>
            </a:r>
            <a:r>
              <a:rPr lang="en-US" sz="2000" dirty="0" err="1"/>
              <a:t>termasuk</a:t>
            </a:r>
            <a:r>
              <a:rPr lang="en-US" sz="2000" dirty="0"/>
              <a:t> </a:t>
            </a:r>
            <a:r>
              <a:rPr lang="en-US" sz="2000" dirty="0" err="1"/>
              <a:t>prebiotik</a:t>
            </a:r>
            <a:r>
              <a:rPr lang="en-US" sz="2000" dirty="0"/>
              <a:t> - </a:t>
            </a:r>
            <a:r>
              <a:rPr lang="en-US" sz="2000" dirty="0" err="1"/>
              <a:t>probiotik</a:t>
            </a:r>
            <a:endParaRPr lang="en-US" sz="20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Pertumbuhan</a:t>
            </a:r>
            <a:r>
              <a:rPr lang="en-US" sz="2000" dirty="0"/>
              <a:t> </a:t>
            </a:r>
            <a:r>
              <a:rPr lang="en-US" sz="2000" dirty="0" err="1"/>
              <a:t>Fisik</a:t>
            </a:r>
            <a:r>
              <a:rPr lang="en-US" sz="2000" dirty="0"/>
              <a:t> (protein </a:t>
            </a:r>
            <a:r>
              <a:rPr lang="en-US" sz="2000" dirty="0" err="1"/>
              <a:t>dan</a:t>
            </a:r>
            <a:r>
              <a:rPr lang="en-US" sz="2000" dirty="0"/>
              <a:t> </a:t>
            </a:r>
            <a:r>
              <a:rPr lang="en-US" sz="2000" dirty="0" err="1"/>
              <a:t>kalsium</a:t>
            </a:r>
            <a:r>
              <a:rPr lang="en-US" sz="2000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 smtClean="0"/>
              <a:t>Dampak</a:t>
            </a:r>
            <a:r>
              <a:rPr lang="en-US" sz="2000" dirty="0" smtClean="0"/>
              <a:t> </a:t>
            </a:r>
            <a:r>
              <a:rPr lang="en-US" sz="2000" dirty="0" err="1" smtClean="0"/>
              <a:t>malnutrisi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masa </a:t>
            </a:r>
            <a:r>
              <a:rPr lang="en-US" sz="2000" dirty="0" err="1" smtClean="0"/>
              <a:t>depan</a:t>
            </a:r>
            <a:r>
              <a:rPr lang="en-US" sz="2000" dirty="0" smtClean="0"/>
              <a:t> </a:t>
            </a:r>
            <a:r>
              <a:rPr lang="en-US" sz="2000" dirty="0" err="1" smtClean="0"/>
              <a:t>anak</a:t>
            </a:r>
            <a:endParaRPr lang="en-US" sz="2000" dirty="0" smtClean="0"/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smtClean="0"/>
              <a:t>Tips </a:t>
            </a:r>
            <a:r>
              <a:rPr lang="en-US" sz="2000" dirty="0" err="1" smtClean="0"/>
              <a:t>praktis</a:t>
            </a:r>
            <a:r>
              <a:rPr lang="en-US" sz="2000" dirty="0" smtClean="0"/>
              <a:t>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/>
              <a:t>Nutrisi</a:t>
            </a:r>
            <a:r>
              <a:rPr lang="en-US" sz="2000" dirty="0"/>
              <a:t> </a:t>
            </a:r>
            <a:r>
              <a:rPr lang="en-US" sz="2000" i="1" dirty="0" smtClean="0"/>
              <a:t>Excellent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bantu </a:t>
            </a:r>
            <a:r>
              <a:rPr lang="en-US" sz="2000" dirty="0" err="1" smtClean="0"/>
              <a:t>lindungi</a:t>
            </a:r>
            <a:r>
              <a:rPr lang="en-US" sz="2000" dirty="0" smtClean="0"/>
              <a:t> Si Kecil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3151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1600200"/>
            <a:ext cx="2211602" cy="50292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533400"/>
            <a:ext cx="9144000" cy="93272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298" tIns="45649" rIns="91298" bIns="45649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i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Dancow Parenting Center </a:t>
            </a:r>
            <a:endParaRPr lang="en-US" sz="2600" b="1" i="1" dirty="0">
              <a:solidFill>
                <a:schemeClr val="accent5">
                  <a:lumMod val="50000"/>
                </a:schemeClr>
              </a:solidFill>
              <a:latin typeface="VAG Rounded Std Bold"/>
              <a:cs typeface="VAG Rounded Std Bol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4038600"/>
            <a:ext cx="1750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Dr. dr. </a:t>
            </a:r>
            <a:r>
              <a:rPr lang="en-US" sz="1400" b="1" dirty="0" err="1" smtClean="0">
                <a:solidFill>
                  <a:schemeClr val="bg1"/>
                </a:solidFill>
              </a:rPr>
              <a:t>Soedjatmiko</a:t>
            </a:r>
            <a:r>
              <a:rPr lang="en-US" sz="1400" b="1" dirty="0" smtClean="0">
                <a:solidFill>
                  <a:schemeClr val="bg1"/>
                </a:solidFill>
              </a:rPr>
              <a:t>, </a:t>
            </a:r>
            <a:r>
              <a:rPr lang="en-US" sz="1400" b="1" dirty="0" err="1" smtClean="0">
                <a:solidFill>
                  <a:schemeClr val="bg1"/>
                </a:solidFill>
              </a:rPr>
              <a:t>Sp.A</a:t>
            </a:r>
            <a:r>
              <a:rPr lang="en-US" sz="1400" b="1" dirty="0" smtClean="0">
                <a:solidFill>
                  <a:schemeClr val="bg1"/>
                </a:solidFill>
              </a:rPr>
              <a:t>(K), </a:t>
            </a:r>
            <a:r>
              <a:rPr lang="en-US" sz="1400" b="1" dirty="0" err="1" smtClean="0">
                <a:solidFill>
                  <a:schemeClr val="bg1"/>
                </a:solidFill>
              </a:rPr>
              <a:t>MSi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1" y="4829628"/>
            <a:ext cx="22116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dirty="0" smtClean="0">
                <a:solidFill>
                  <a:schemeClr val="bg1"/>
                </a:solidFill>
              </a:rPr>
              <a:t>“</a:t>
            </a:r>
            <a:r>
              <a:rPr lang="en-US" sz="2000" b="1" dirty="0" err="1" smtClean="0">
                <a:solidFill>
                  <a:schemeClr val="bg1"/>
                </a:solidFill>
              </a:rPr>
              <a:t>Stimulasi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tepat</a:t>
            </a:r>
            <a:r>
              <a:rPr lang="en-US" sz="2000" b="1" dirty="0" smtClean="0">
                <a:solidFill>
                  <a:schemeClr val="bg1"/>
                </a:solidFill>
              </a:rPr>
              <a:t>: </a:t>
            </a:r>
            <a:r>
              <a:rPr lang="en-US" sz="2000" b="1" dirty="0" err="1" smtClean="0">
                <a:solidFill>
                  <a:schemeClr val="bg1"/>
                </a:solidFill>
              </a:rPr>
              <a:t>Apa</a:t>
            </a:r>
            <a:r>
              <a:rPr lang="en-US" sz="2000" b="1" dirty="0" smtClean="0">
                <a:solidFill>
                  <a:schemeClr val="bg1"/>
                </a:solidFill>
              </a:rPr>
              <a:t>, </a:t>
            </a:r>
            <a:r>
              <a:rPr lang="en-US" sz="2000" b="1" dirty="0" err="1" smtClean="0">
                <a:solidFill>
                  <a:schemeClr val="bg1"/>
                </a:solidFill>
              </a:rPr>
              <a:t>Kapan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dan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</a:rPr>
              <a:t>Bagaimana</a:t>
            </a:r>
            <a:r>
              <a:rPr lang="en-US" sz="2000" b="1" dirty="0" smtClean="0">
                <a:solidFill>
                  <a:schemeClr val="bg1"/>
                </a:solidFill>
              </a:rPr>
              <a:t>?”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0" y="1676400"/>
            <a:ext cx="601980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Talking Point </a:t>
            </a:r>
            <a:r>
              <a:rPr lang="en-US" sz="2000" dirty="0" err="1"/>
              <a:t>untuk</a:t>
            </a:r>
            <a:r>
              <a:rPr lang="en-US" sz="2000" dirty="0"/>
              <a:t> Seminar </a:t>
            </a:r>
            <a:r>
              <a:rPr lang="en-US" sz="2000" dirty="0" err="1"/>
              <a:t>Konsumen</a:t>
            </a:r>
            <a:r>
              <a:rPr lang="en-US" sz="2000" dirty="0"/>
              <a:t>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 smtClean="0"/>
              <a:t>Pentingnya</a:t>
            </a:r>
            <a:r>
              <a:rPr lang="en-US" sz="2000" dirty="0" smtClean="0"/>
              <a:t> </a:t>
            </a:r>
            <a:r>
              <a:rPr lang="en-US" sz="2000" dirty="0" err="1" smtClean="0"/>
              <a:t>stimulasi</a:t>
            </a:r>
            <a:r>
              <a:rPr lang="en-US" sz="2000" dirty="0" smtClean="0"/>
              <a:t> </a:t>
            </a:r>
            <a:r>
              <a:rPr lang="en-US" sz="2000" dirty="0" err="1" smtClean="0"/>
              <a:t>dalam</a:t>
            </a:r>
            <a:r>
              <a:rPr lang="en-US" sz="2000" dirty="0" smtClean="0"/>
              <a:t> </a:t>
            </a:r>
            <a:r>
              <a:rPr lang="en-US" sz="2000" dirty="0" err="1" smtClean="0"/>
              <a:t>mendukung</a:t>
            </a:r>
            <a:r>
              <a:rPr lang="en-US" sz="2000" dirty="0" smtClean="0"/>
              <a:t> </a:t>
            </a:r>
            <a:r>
              <a:rPr lang="en-US" sz="2000" dirty="0" err="1" smtClean="0"/>
              <a:t>tumbuh</a:t>
            </a:r>
            <a:r>
              <a:rPr lang="en-US" sz="2000" dirty="0" smtClean="0"/>
              <a:t> </a:t>
            </a:r>
            <a:r>
              <a:rPr lang="en-US" sz="2000" dirty="0" err="1" smtClean="0"/>
              <a:t>kembang</a:t>
            </a:r>
            <a:r>
              <a:rPr lang="en-US" sz="2000" dirty="0" smtClean="0"/>
              <a:t> optimal </a:t>
            </a:r>
            <a:r>
              <a:rPr lang="en-US" sz="2000" dirty="0" err="1" smtClean="0"/>
              <a:t>anak</a:t>
            </a:r>
            <a:r>
              <a:rPr lang="en-US" sz="2000" dirty="0" smtClean="0"/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 smtClean="0"/>
              <a:t>Pengenalan</a:t>
            </a:r>
            <a:r>
              <a:rPr lang="en-US" sz="2000" dirty="0" smtClean="0"/>
              <a:t> </a:t>
            </a:r>
            <a:r>
              <a:rPr lang="en-US" sz="2000" dirty="0" err="1"/>
              <a:t>Berbagai</a:t>
            </a:r>
            <a:r>
              <a:rPr lang="en-US" sz="2000" dirty="0"/>
              <a:t> </a:t>
            </a:r>
            <a:r>
              <a:rPr lang="en-US" sz="2000" dirty="0" err="1"/>
              <a:t>Alat</a:t>
            </a:r>
            <a:r>
              <a:rPr lang="en-US" sz="2000" dirty="0"/>
              <a:t> </a:t>
            </a:r>
            <a:r>
              <a:rPr lang="en-US" sz="2000" dirty="0" err="1"/>
              <a:t>dan</a:t>
            </a:r>
            <a:r>
              <a:rPr lang="en-US" sz="2000" dirty="0"/>
              <a:t> Media </a:t>
            </a:r>
            <a:r>
              <a:rPr lang="en-US" sz="2000" dirty="0" err="1"/>
              <a:t>Stimulasi</a:t>
            </a:r>
            <a:r>
              <a:rPr lang="en-US" sz="2000" dirty="0"/>
              <a:t> </a:t>
            </a:r>
            <a:endParaRPr lang="en-US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smtClean="0"/>
              <a:t>Parents Check List </a:t>
            </a:r>
            <a:r>
              <a:rPr lang="en-US" sz="2000" dirty="0" err="1" smtClean="0"/>
              <a:t>dan</a:t>
            </a:r>
            <a:r>
              <a:rPr lang="en-US" sz="2000" dirty="0" smtClean="0"/>
              <a:t> Snap Shot </a:t>
            </a:r>
            <a:r>
              <a:rPr lang="en-US" sz="2000" dirty="0" err="1" smtClean="0"/>
              <a:t>Imunisasi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8" name="Picture 8" descr="http://www.nestlenutrition-institute.org/country/id/News/PublishingImages/konas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69" t="30523" r="-1" b="4521"/>
          <a:stretch/>
        </p:blipFill>
        <p:spPr bwMode="auto">
          <a:xfrm>
            <a:off x="625366" y="1905000"/>
            <a:ext cx="1573725" cy="20402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65059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79198" y="1600200"/>
            <a:ext cx="2211602" cy="502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533400"/>
            <a:ext cx="9144000" cy="93272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298" tIns="45649" rIns="91298" bIns="45649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i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Dancow Parenting Center </a:t>
            </a:r>
            <a:endParaRPr lang="en-US" sz="2600" b="1" i="1" dirty="0">
              <a:solidFill>
                <a:schemeClr val="accent5">
                  <a:lumMod val="50000"/>
                </a:schemeClr>
              </a:solidFill>
              <a:latin typeface="VAG Rounded Std Bold"/>
              <a:cs typeface="VAG Rounded Std Bold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3666" y="4267200"/>
            <a:ext cx="2057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i="1" dirty="0">
                <a:solidFill>
                  <a:schemeClr val="bg1"/>
                </a:solidFill>
              </a:rPr>
              <a:t>“</a:t>
            </a:r>
            <a:r>
              <a:rPr lang="en-US" sz="2000" b="1" i="1" dirty="0" err="1">
                <a:solidFill>
                  <a:schemeClr val="bg1"/>
                </a:solidFill>
              </a:rPr>
              <a:t>Nutrisi</a:t>
            </a:r>
            <a:r>
              <a:rPr lang="en-US" sz="2000" b="1" i="1" dirty="0">
                <a:solidFill>
                  <a:schemeClr val="bg1"/>
                </a:solidFill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</a:rPr>
              <a:t>dan</a:t>
            </a:r>
            <a:r>
              <a:rPr lang="en-US" sz="2000" b="1" i="1" dirty="0">
                <a:solidFill>
                  <a:schemeClr val="bg1"/>
                </a:solidFill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</a:rPr>
              <a:t>Stimulasi</a:t>
            </a:r>
            <a:r>
              <a:rPr lang="en-US" sz="2000" b="1" i="1" dirty="0">
                <a:solidFill>
                  <a:schemeClr val="bg1"/>
                </a:solidFill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</a:rPr>
              <a:t>Tepat</a:t>
            </a:r>
            <a:r>
              <a:rPr lang="en-US" sz="2000" b="1" i="1" dirty="0">
                <a:solidFill>
                  <a:schemeClr val="bg1"/>
                </a:solidFill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</a:rPr>
              <a:t>Sejak</a:t>
            </a:r>
            <a:r>
              <a:rPr lang="en-US" sz="2000" b="1" i="1" dirty="0">
                <a:solidFill>
                  <a:schemeClr val="bg1"/>
                </a:solidFill>
              </a:rPr>
              <a:t> Dini </a:t>
            </a:r>
            <a:r>
              <a:rPr lang="en-US" sz="2000" b="1" i="1" dirty="0" err="1">
                <a:solidFill>
                  <a:schemeClr val="bg1"/>
                </a:solidFill>
              </a:rPr>
              <a:t>untuk</a:t>
            </a:r>
            <a:r>
              <a:rPr lang="en-US" sz="2000" b="1" i="1" dirty="0">
                <a:solidFill>
                  <a:schemeClr val="bg1"/>
                </a:solidFill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</a:rPr>
              <a:t>Maksimalkan</a:t>
            </a:r>
            <a:r>
              <a:rPr lang="en-US" sz="2000" b="1" i="1" dirty="0">
                <a:solidFill>
                  <a:schemeClr val="bg1"/>
                </a:solidFill>
              </a:rPr>
              <a:t> </a:t>
            </a:r>
            <a:r>
              <a:rPr lang="en-US" sz="2000" b="1" i="1" dirty="0" err="1">
                <a:solidFill>
                  <a:schemeClr val="bg1"/>
                </a:solidFill>
              </a:rPr>
              <a:t>Potensi</a:t>
            </a:r>
            <a:r>
              <a:rPr lang="en-US" sz="2000" b="1" i="1" dirty="0">
                <a:solidFill>
                  <a:schemeClr val="bg1"/>
                </a:solidFill>
              </a:rPr>
              <a:t> Si Kecil”</a:t>
            </a:r>
          </a:p>
        </p:txBody>
      </p:sp>
      <p:sp>
        <p:nvSpPr>
          <p:cNvPr id="9" name="Rectangle 8"/>
          <p:cNvSpPr/>
          <p:nvPr/>
        </p:nvSpPr>
        <p:spPr>
          <a:xfrm>
            <a:off x="2743200" y="1726317"/>
            <a:ext cx="6096000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Talking Point </a:t>
            </a:r>
            <a:r>
              <a:rPr lang="en-US" sz="2000" dirty="0" err="1"/>
              <a:t>untuk</a:t>
            </a:r>
            <a:r>
              <a:rPr lang="en-US" sz="2000" dirty="0"/>
              <a:t> Seminar </a:t>
            </a:r>
            <a:r>
              <a:rPr lang="en-US" sz="2000" dirty="0" err="1"/>
              <a:t>Konsumen</a:t>
            </a:r>
            <a:r>
              <a:rPr lang="en-US" sz="2000" dirty="0"/>
              <a:t>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err="1"/>
              <a:t>Pentingnya</a:t>
            </a:r>
            <a:r>
              <a:rPr lang="en-US" dirty="0"/>
              <a:t> </a:t>
            </a:r>
            <a:r>
              <a:rPr lang="en-US" dirty="0" err="1"/>
              <a:t>nutrisi</a:t>
            </a:r>
            <a:r>
              <a:rPr lang="en-US" dirty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stimulasi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mendukung</a:t>
            </a:r>
            <a:r>
              <a:rPr lang="en-US" dirty="0" smtClean="0"/>
              <a:t> </a:t>
            </a:r>
            <a:r>
              <a:rPr lang="en-US" dirty="0" err="1"/>
              <a:t>t</a:t>
            </a:r>
            <a:r>
              <a:rPr lang="en-US" dirty="0" err="1" smtClean="0"/>
              <a:t>umbuh</a:t>
            </a:r>
            <a:r>
              <a:rPr lang="en-US" dirty="0" smtClean="0"/>
              <a:t> </a:t>
            </a:r>
            <a:r>
              <a:rPr lang="en-US" dirty="0" err="1" smtClean="0"/>
              <a:t>kembang</a:t>
            </a:r>
            <a:r>
              <a:rPr lang="en-US" dirty="0" smtClean="0"/>
              <a:t> Si Kecil yang optimal</a:t>
            </a:r>
            <a:endParaRPr lang="en-US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 err="1" smtClean="0"/>
              <a:t>Nutrisi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diperlukan</a:t>
            </a:r>
            <a:r>
              <a:rPr lang="en-US" dirty="0"/>
              <a:t> </a:t>
            </a:r>
            <a:r>
              <a:rPr lang="en-US" dirty="0" err="1"/>
              <a:t>anak</a:t>
            </a:r>
            <a:r>
              <a:rPr lang="en-US" dirty="0"/>
              <a:t>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Perlindungan</a:t>
            </a:r>
            <a:r>
              <a:rPr lang="en-US" dirty="0" smtClean="0"/>
              <a:t> &amp; </a:t>
            </a:r>
            <a:r>
              <a:rPr lang="en-US" dirty="0" err="1" smtClean="0"/>
              <a:t>Kesehatan</a:t>
            </a:r>
            <a:r>
              <a:rPr lang="en-US" dirty="0" smtClean="0"/>
              <a:t> </a:t>
            </a:r>
            <a:r>
              <a:rPr lang="en-US" dirty="0" err="1" smtClean="0"/>
              <a:t>Saluran</a:t>
            </a:r>
            <a:r>
              <a:rPr lang="en-US" dirty="0" smtClean="0"/>
              <a:t> </a:t>
            </a:r>
            <a:r>
              <a:rPr lang="en-US" dirty="0" err="1" smtClean="0"/>
              <a:t>Cerna</a:t>
            </a:r>
            <a:r>
              <a:rPr lang="en-US" dirty="0" smtClean="0"/>
              <a:t>, </a:t>
            </a:r>
            <a:r>
              <a:rPr lang="en-US" dirty="0" err="1"/>
              <a:t>termasuk</a:t>
            </a:r>
            <a:r>
              <a:rPr lang="en-US" dirty="0"/>
              <a:t> </a:t>
            </a:r>
            <a:r>
              <a:rPr lang="en-US" dirty="0" err="1"/>
              <a:t>prebiotik</a:t>
            </a:r>
            <a:r>
              <a:rPr lang="en-US" dirty="0"/>
              <a:t> - </a:t>
            </a:r>
            <a:r>
              <a:rPr lang="en-US" dirty="0" err="1"/>
              <a:t>probiotik</a:t>
            </a:r>
            <a:endParaRPr lang="en-US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Perkembangan</a:t>
            </a:r>
            <a:r>
              <a:rPr lang="en-US" dirty="0" smtClean="0"/>
              <a:t> </a:t>
            </a:r>
            <a:r>
              <a:rPr lang="en-US" dirty="0" err="1"/>
              <a:t>Otak</a:t>
            </a:r>
            <a:r>
              <a:rPr lang="en-US" dirty="0"/>
              <a:t> (</a:t>
            </a:r>
            <a:r>
              <a:rPr lang="en-US" dirty="0" err="1"/>
              <a:t>Zat</a:t>
            </a:r>
            <a:r>
              <a:rPr lang="en-US" dirty="0"/>
              <a:t> </a:t>
            </a:r>
            <a:r>
              <a:rPr lang="en-US" dirty="0" err="1"/>
              <a:t>besi</a:t>
            </a:r>
            <a:r>
              <a:rPr lang="en-US" dirty="0"/>
              <a:t> LA, ALA, </a:t>
            </a:r>
            <a:r>
              <a:rPr lang="en-US" dirty="0" err="1" smtClean="0"/>
              <a:t>Minyak</a:t>
            </a:r>
            <a:r>
              <a:rPr lang="en-US" dirty="0" smtClean="0"/>
              <a:t> </a:t>
            </a:r>
            <a:r>
              <a:rPr lang="en-US" dirty="0" err="1" smtClean="0"/>
              <a:t>Ikan</a:t>
            </a:r>
            <a:r>
              <a:rPr lang="en-US" dirty="0" smtClean="0"/>
              <a:t> (DHA)</a:t>
            </a:r>
            <a:endParaRPr lang="en-US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/>
              <a:t>Fisik</a:t>
            </a:r>
            <a:r>
              <a:rPr lang="en-US" dirty="0"/>
              <a:t> (protein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kalsium</a:t>
            </a:r>
            <a:r>
              <a:rPr lang="en-US" dirty="0"/>
              <a:t>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/>
              <a:t>Parents Check List </a:t>
            </a:r>
            <a:r>
              <a:rPr lang="en-US" dirty="0" err="1"/>
              <a:t>dan</a:t>
            </a:r>
            <a:r>
              <a:rPr lang="en-US" dirty="0"/>
              <a:t> Snap Shot </a:t>
            </a:r>
            <a:r>
              <a:rPr lang="en-US" dirty="0" err="1"/>
              <a:t>Imunisasi</a:t>
            </a:r>
            <a:r>
              <a:rPr lang="en-US" dirty="0"/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048" y="2528248"/>
            <a:ext cx="1871662" cy="621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40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79198" y="1600200"/>
            <a:ext cx="2211602" cy="502920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533400"/>
            <a:ext cx="9144000" cy="93272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298" tIns="45649" rIns="91298" bIns="45649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b="1" i="1" dirty="0" smtClean="0">
                <a:solidFill>
                  <a:schemeClr val="accent5">
                    <a:lumMod val="50000"/>
                  </a:schemeClr>
                </a:solidFill>
                <a:latin typeface="VAG Rounded Std Bold"/>
                <a:cs typeface="VAG Rounded Std Bold"/>
              </a:rPr>
              <a:t>Dancow Parenting Center </a:t>
            </a:r>
            <a:endParaRPr lang="en-US" sz="2600" b="1" i="1" dirty="0">
              <a:solidFill>
                <a:schemeClr val="accent5">
                  <a:lumMod val="50000"/>
                </a:schemeClr>
              </a:solidFill>
              <a:latin typeface="VAG Rounded Std Bold"/>
              <a:cs typeface="VAG Rounded Std Bold"/>
            </a:endParaRPr>
          </a:p>
        </p:txBody>
      </p:sp>
      <p:pic>
        <p:nvPicPr>
          <p:cNvPr id="1034" name="Picture 10" descr="http://www.hidupkatolik.com/foto/bank/images/Antonia-Ratih-Andjayani-Ibrahim-201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24" r="12968"/>
          <a:stretch/>
        </p:blipFill>
        <p:spPr bwMode="auto">
          <a:xfrm>
            <a:off x="656898" y="1952298"/>
            <a:ext cx="1641645" cy="1828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1" name="TextBox 10"/>
          <p:cNvSpPr txBox="1"/>
          <p:nvPr/>
        </p:nvSpPr>
        <p:spPr>
          <a:xfrm>
            <a:off x="591456" y="3960355"/>
            <a:ext cx="1750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 smtClean="0">
                <a:solidFill>
                  <a:schemeClr val="bg1"/>
                </a:solidFill>
              </a:rPr>
              <a:t>Dra</a:t>
            </a:r>
            <a:r>
              <a:rPr lang="en-US" sz="1400" b="1" dirty="0" smtClean="0">
                <a:solidFill>
                  <a:schemeClr val="bg1"/>
                </a:solidFill>
              </a:rPr>
              <a:t>. Ratih Ibrahim, MM, Psi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6370" y="5007114"/>
            <a:ext cx="2057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2000" b="1" i="1" dirty="0" smtClean="0">
                <a:solidFill>
                  <a:schemeClr val="bg1"/>
                </a:solidFill>
              </a:rPr>
              <a:t>“Being </a:t>
            </a:r>
            <a:r>
              <a:rPr lang="en-US" sz="2000" b="1" i="1" dirty="0">
                <a:solidFill>
                  <a:schemeClr val="bg1"/>
                </a:solidFill>
              </a:rPr>
              <a:t>Parent </a:t>
            </a:r>
            <a:r>
              <a:rPr lang="en-US" sz="2000" b="1" i="1" dirty="0" smtClean="0">
                <a:solidFill>
                  <a:schemeClr val="bg1"/>
                </a:solidFill>
              </a:rPr>
              <a:t>Ready”</a:t>
            </a:r>
          </a:p>
        </p:txBody>
      </p:sp>
      <p:sp>
        <p:nvSpPr>
          <p:cNvPr id="9" name="Rectangle 8"/>
          <p:cNvSpPr/>
          <p:nvPr/>
        </p:nvSpPr>
        <p:spPr>
          <a:xfrm>
            <a:off x="2819400" y="1676400"/>
            <a:ext cx="58674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Talking Point </a:t>
            </a:r>
            <a:r>
              <a:rPr lang="en-US" sz="2000" dirty="0" err="1"/>
              <a:t>untuk</a:t>
            </a:r>
            <a:r>
              <a:rPr lang="en-US" sz="2000" dirty="0"/>
              <a:t> Seminar </a:t>
            </a:r>
            <a:r>
              <a:rPr lang="en-US" sz="2000" dirty="0" err="1"/>
              <a:t>Konsumen</a:t>
            </a:r>
            <a:r>
              <a:rPr lang="en-US" sz="2000" dirty="0"/>
              <a:t>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 smtClean="0"/>
              <a:t>Siapkah</a:t>
            </a:r>
            <a:r>
              <a:rPr lang="en-US" sz="2000" dirty="0" smtClean="0"/>
              <a:t> </a:t>
            </a:r>
            <a:r>
              <a:rPr lang="en-US" sz="2000" dirty="0" err="1"/>
              <a:t>Anda</a:t>
            </a:r>
            <a:r>
              <a:rPr lang="en-US" sz="2000" dirty="0"/>
              <a:t> </a:t>
            </a:r>
            <a:r>
              <a:rPr lang="en-US" sz="2000" dirty="0" err="1"/>
              <a:t>Menjadi</a:t>
            </a:r>
            <a:r>
              <a:rPr lang="en-US" sz="2000" dirty="0"/>
              <a:t> </a:t>
            </a:r>
            <a:r>
              <a:rPr lang="en-US" sz="2000" dirty="0" err="1"/>
              <a:t>Orangtua</a:t>
            </a:r>
            <a:r>
              <a:rPr lang="en-US" sz="2000" dirty="0"/>
              <a:t> </a:t>
            </a:r>
            <a:r>
              <a:rPr lang="en-US" sz="2000" dirty="0" err="1" smtClean="0"/>
              <a:t>Siap</a:t>
            </a:r>
            <a:r>
              <a:rPr lang="en-US" sz="2000" dirty="0" smtClean="0"/>
              <a:t>?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 smtClean="0"/>
              <a:t>Dampak</a:t>
            </a:r>
            <a:r>
              <a:rPr lang="en-US" sz="2000" dirty="0" smtClean="0"/>
              <a:t> </a:t>
            </a:r>
            <a:r>
              <a:rPr lang="en-US" sz="2000" dirty="0" err="1" smtClean="0"/>
              <a:t>ketidak</a:t>
            </a:r>
            <a:r>
              <a:rPr lang="en-US" sz="2000" dirty="0" smtClean="0"/>
              <a:t>-</a:t>
            </a:r>
            <a:r>
              <a:rPr lang="en-US" sz="2000" dirty="0" err="1" smtClean="0"/>
              <a:t>Siap</a:t>
            </a:r>
            <a:r>
              <a:rPr lang="en-US" sz="2000" dirty="0" smtClean="0"/>
              <a:t>-an Orang </a:t>
            </a:r>
            <a:r>
              <a:rPr lang="en-US" sz="2000" dirty="0" err="1" smtClean="0"/>
              <a:t>tua</a:t>
            </a:r>
            <a:r>
              <a:rPr lang="en-US" sz="2000" dirty="0" smtClean="0"/>
              <a:t> </a:t>
            </a:r>
            <a:r>
              <a:rPr lang="en-US" sz="2000" dirty="0" err="1" smtClean="0"/>
              <a:t>pada</a:t>
            </a:r>
            <a:r>
              <a:rPr lang="en-US" sz="2000" dirty="0" smtClean="0"/>
              <a:t> masa </a:t>
            </a:r>
            <a:r>
              <a:rPr lang="en-US" sz="2000" dirty="0" err="1" smtClean="0"/>
              <a:t>depan</a:t>
            </a:r>
            <a:r>
              <a:rPr lang="en-US" sz="2000" dirty="0" smtClean="0"/>
              <a:t> </a:t>
            </a:r>
            <a:r>
              <a:rPr lang="en-US" sz="2000" dirty="0" err="1" smtClean="0"/>
              <a:t>anak</a:t>
            </a:r>
            <a:endParaRPr lang="en-US" sz="2000" dirty="0" smtClean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dirty="0" err="1" smtClean="0"/>
              <a:t>Menjadi</a:t>
            </a:r>
            <a:r>
              <a:rPr lang="en-US" sz="2000" dirty="0" smtClean="0"/>
              <a:t> “Parents Ready”</a:t>
            </a:r>
            <a:endParaRPr lang="en-US" sz="2000" dirty="0"/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Mempersiapkan</a:t>
            </a:r>
            <a:r>
              <a:rPr lang="en-US" sz="2000" dirty="0" smtClean="0"/>
              <a:t> </a:t>
            </a:r>
            <a:r>
              <a:rPr lang="en-US" sz="2000" dirty="0" err="1"/>
              <a:t>stimulasi</a:t>
            </a:r>
            <a:r>
              <a:rPr lang="en-US" sz="2000" dirty="0"/>
              <a:t> yang </a:t>
            </a:r>
            <a:r>
              <a:rPr lang="en-US" sz="2000" dirty="0" err="1"/>
              <a:t>tepat</a:t>
            </a:r>
            <a:r>
              <a:rPr lang="en-US" sz="2000" dirty="0"/>
              <a:t>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 err="1" smtClean="0"/>
              <a:t>Mengenali</a:t>
            </a:r>
            <a:r>
              <a:rPr lang="en-US" sz="2000" dirty="0" smtClean="0"/>
              <a:t> </a:t>
            </a:r>
            <a:r>
              <a:rPr lang="en-US" sz="2000" dirty="0" err="1" smtClean="0"/>
              <a:t>karakteristik</a:t>
            </a:r>
            <a:r>
              <a:rPr lang="en-US" sz="2000" dirty="0" smtClean="0"/>
              <a:t> </a:t>
            </a:r>
            <a:r>
              <a:rPr lang="en-US" sz="2000" dirty="0" err="1" smtClean="0"/>
              <a:t>umum</a:t>
            </a:r>
            <a:r>
              <a:rPr lang="en-US" sz="2000" dirty="0" smtClean="0"/>
              <a:t> </a:t>
            </a:r>
            <a:r>
              <a:rPr lang="en-US" sz="2000" dirty="0" err="1" smtClean="0"/>
              <a:t>balita</a:t>
            </a:r>
            <a:r>
              <a:rPr lang="en-US" sz="2000" dirty="0" smtClean="0"/>
              <a:t>, </a:t>
            </a:r>
            <a:r>
              <a:rPr lang="en-US" sz="2000" dirty="0" err="1" smtClean="0"/>
              <a:t>termasuk</a:t>
            </a:r>
            <a:r>
              <a:rPr lang="en-US" sz="2000" dirty="0" smtClean="0"/>
              <a:t> tantrum, picky eater, “no” attitude, gadget freak.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Tips </a:t>
            </a:r>
            <a:r>
              <a:rPr lang="en-US" sz="2000" dirty="0" err="1"/>
              <a:t>Praktis</a:t>
            </a:r>
            <a:r>
              <a:rPr lang="en-US" sz="2000" dirty="0"/>
              <a:t> </a:t>
            </a:r>
            <a:r>
              <a:rPr lang="en-US" sz="2000" dirty="0" err="1"/>
              <a:t>menjadi</a:t>
            </a:r>
            <a:r>
              <a:rPr lang="en-US" sz="2000" dirty="0"/>
              <a:t> “Parent Ready</a:t>
            </a:r>
            <a:r>
              <a:rPr lang="en-US" sz="2000" dirty="0" smtClean="0"/>
              <a:t>” </a:t>
            </a:r>
          </a:p>
        </p:txBody>
      </p:sp>
    </p:spTree>
    <p:extLst>
      <p:ext uri="{BB962C8B-B14F-4D97-AF65-F5344CB8AC3E}">
        <p14:creationId xmlns:p14="http://schemas.microsoft.com/office/powerpoint/2010/main" val="176941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393" y="685800"/>
            <a:ext cx="9144000" cy="524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112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1359</TotalTime>
  <Words>487</Words>
  <Application>Microsoft Office PowerPoint</Application>
  <PresentationFormat>On-screen Show (4:3)</PresentationFormat>
  <Paragraphs>70</Paragraphs>
  <Slides>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Nestlé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Novikasari,Mifta,JAKARTA,Medical Nutrition Services</dc:creator>
  <cp:lastModifiedBy>Desria,Vinka,JAKARTA,Medical Nutrition Services</cp:lastModifiedBy>
  <cp:revision>59</cp:revision>
  <cp:lastPrinted>2015-03-27T10:47:52Z</cp:lastPrinted>
  <dcterms:created xsi:type="dcterms:W3CDTF">2014-12-29T09:27:32Z</dcterms:created>
  <dcterms:modified xsi:type="dcterms:W3CDTF">2015-03-30T12:04:00Z</dcterms:modified>
</cp:coreProperties>
</file>