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 id="2147483650" r:id="rId3"/>
    <p:sldMasterId id="2147483686" r:id="rId4"/>
  </p:sldMasterIdLst>
  <p:notesMasterIdLst>
    <p:notesMasterId r:id="rId64"/>
  </p:notesMasterIdLst>
  <p:handoutMasterIdLst>
    <p:handoutMasterId r:id="rId65"/>
  </p:handoutMasterIdLst>
  <p:sldIdLst>
    <p:sldId id="273" r:id="rId5"/>
    <p:sldId id="256" r:id="rId6"/>
    <p:sldId id="283" r:id="rId7"/>
    <p:sldId id="284" r:id="rId8"/>
    <p:sldId id="285" r:id="rId9"/>
    <p:sldId id="286" r:id="rId10"/>
    <p:sldId id="287" r:id="rId11"/>
    <p:sldId id="288" r:id="rId12"/>
    <p:sldId id="278" r:id="rId13"/>
    <p:sldId id="274" r:id="rId14"/>
    <p:sldId id="258" r:id="rId15"/>
    <p:sldId id="259" r:id="rId16"/>
    <p:sldId id="260" r:id="rId17"/>
    <p:sldId id="261" r:id="rId18"/>
    <p:sldId id="262" r:id="rId19"/>
    <p:sldId id="275" r:id="rId20"/>
    <p:sldId id="264" r:id="rId21"/>
    <p:sldId id="265" r:id="rId22"/>
    <p:sldId id="277" r:id="rId23"/>
    <p:sldId id="266" r:id="rId24"/>
    <p:sldId id="267" r:id="rId25"/>
    <p:sldId id="280" r:id="rId26"/>
    <p:sldId id="281" r:id="rId27"/>
    <p:sldId id="279" r:id="rId28"/>
    <p:sldId id="270" r:id="rId29"/>
    <p:sldId id="334" r:id="rId30"/>
    <p:sldId id="335" r:id="rId31"/>
    <p:sldId id="336" r:id="rId32"/>
    <p:sldId id="271" r:id="rId33"/>
    <p:sldId id="342" r:id="rId34"/>
    <p:sldId id="290" r:id="rId35"/>
    <p:sldId id="341" r:id="rId36"/>
    <p:sldId id="291" r:id="rId37"/>
    <p:sldId id="299" r:id="rId38"/>
    <p:sldId id="346" r:id="rId39"/>
    <p:sldId id="347" r:id="rId40"/>
    <p:sldId id="367" r:id="rId41"/>
    <p:sldId id="345" r:id="rId42"/>
    <p:sldId id="366" r:id="rId43"/>
    <p:sldId id="332" r:id="rId44"/>
    <p:sldId id="368" r:id="rId45"/>
    <p:sldId id="344" r:id="rId46"/>
    <p:sldId id="338" r:id="rId47"/>
    <p:sldId id="330" r:id="rId48"/>
    <p:sldId id="369" r:id="rId49"/>
    <p:sldId id="370" r:id="rId50"/>
    <p:sldId id="352" r:id="rId51"/>
    <p:sldId id="353" r:id="rId52"/>
    <p:sldId id="354" r:id="rId53"/>
    <p:sldId id="355" r:id="rId54"/>
    <p:sldId id="356" r:id="rId55"/>
    <p:sldId id="357" r:id="rId56"/>
    <p:sldId id="358" r:id="rId57"/>
    <p:sldId id="359" r:id="rId58"/>
    <p:sldId id="362" r:id="rId59"/>
    <p:sldId id="276" r:id="rId60"/>
    <p:sldId id="282" r:id="rId61"/>
    <p:sldId id="365" r:id="rId62"/>
    <p:sldId id="363" r:id="rId6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FF6600"/>
    <a:srgbClr val="00FF00"/>
    <a:srgbClr val="FF0000"/>
    <a:srgbClr val="3399FF"/>
    <a:srgbClr val="FFFF99"/>
    <a:srgbClr val="FFFF00"/>
    <a:srgbClr val="FFFF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686" autoAdjust="0"/>
    <p:restoredTop sz="96613" autoAdjust="0"/>
  </p:normalViewPr>
  <p:slideViewPr>
    <p:cSldViewPr>
      <p:cViewPr varScale="1">
        <p:scale>
          <a:sx n="93" d="100"/>
          <a:sy n="93" d="100"/>
        </p:scale>
        <p:origin x="-300" y="-96"/>
      </p:cViewPr>
      <p:guideLst>
        <p:guide orient="horz" pos="2160"/>
        <p:guide pos="2880"/>
      </p:guideLst>
    </p:cSldViewPr>
  </p:slideViewPr>
  <p:notesTextViewPr>
    <p:cViewPr>
      <p:scale>
        <a:sx n="100" d="100"/>
        <a:sy n="100" d="100"/>
      </p:scale>
      <p:origin x="0" y="0"/>
    </p:cViewPr>
  </p:notesTextViewPr>
  <p:sorterViewPr>
    <p:cViewPr>
      <p:scale>
        <a:sx n="90" d="100"/>
        <a:sy n="9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945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946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946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3A06C8A2-1690-41F3-B3AC-97CBC2987715}"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en-US"/>
          </a:p>
        </p:txBody>
      </p:sp>
      <p:sp>
        <p:nvSpPr>
          <p:cNvPr id="9421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81B0DF50-685C-47BB-8665-B1DE6511D076}" type="datetimeFigureOut">
              <a:rPr lang="en-US"/>
              <a:pPr>
                <a:defRPr/>
              </a:pPr>
              <a:t>9/1/2010</a:t>
            </a:fld>
            <a:endParaRPr lang="en-US"/>
          </a:p>
        </p:txBody>
      </p:sp>
      <p:sp>
        <p:nvSpPr>
          <p:cNvPr id="6656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US"/>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D8D4699C-5870-4D13-A6A4-7C0197D3B91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Ro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pPr eaLnBrk="1" hangingPunct="1"/>
            <a:endParaRPr lang="en-I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AA2ED59-E8CD-4A20-8E94-00FC5026238D}" type="slidenum">
              <a:rPr lang="en-US"/>
              <a:pPr>
                <a:defRPr/>
              </a:pPr>
              <a:t>‹#›</a:t>
            </a:fld>
            <a:endParaRPr lang="en-US"/>
          </a:p>
        </p:txBody>
      </p:sp>
    </p:spTree>
  </p:cSld>
  <p:clrMapOvr>
    <a:masterClrMapping/>
  </p:clrMapOvr>
  <p:transition spd="med" advClick="0" advTm="6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4898B72-78F0-4C69-BFB5-1E59039AF5D2}" type="slidenum">
              <a:rPr lang="en-US"/>
              <a:pPr>
                <a:defRPr/>
              </a:pPr>
              <a:t>‹#›</a:t>
            </a:fld>
            <a:endParaRPr lang="en-US"/>
          </a:p>
        </p:txBody>
      </p:sp>
    </p:spTree>
  </p:cSld>
  <p:clrMapOvr>
    <a:masterClrMapping/>
  </p:clrMapOvr>
  <p:transition spd="med" advClick="0" advTm="6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C27056D-4E8F-4ADE-BEE4-035FCAD803BC}" type="slidenum">
              <a:rPr lang="en-US"/>
              <a:pPr>
                <a:defRPr/>
              </a:pPr>
              <a:t>‹#›</a:t>
            </a:fld>
            <a:endParaRPr lang="en-US"/>
          </a:p>
        </p:txBody>
      </p:sp>
    </p:spTree>
  </p:cSld>
  <p:clrMapOvr>
    <a:masterClrMapping/>
  </p:clrMapOvr>
  <p:transition spd="med" advClick="0" advTm="6000"/>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C366632-10CC-425C-B57E-715ECBB9B520}" type="slidenum">
              <a:rPr lang="en-US"/>
              <a:pPr>
                <a:defRPr/>
              </a:pPr>
              <a:t>‹#›</a:t>
            </a:fld>
            <a:endParaRPr lang="en-US"/>
          </a:p>
        </p:txBody>
      </p:sp>
    </p:spTree>
  </p:cSld>
  <p:clrMapOvr>
    <a:masterClrMapping/>
  </p:clrMapOvr>
  <p:transition spd="med" advClick="0" advTm="6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1D3DE66-6E4C-4FDC-B13D-867D3AF8E25F}" type="slidenum">
              <a:rPr lang="en-US"/>
              <a:pPr>
                <a:defRPr/>
              </a:pPr>
              <a:t>‹#›</a:t>
            </a:fld>
            <a:endParaRPr lang="en-US"/>
          </a:p>
        </p:txBody>
      </p:sp>
    </p:spTree>
  </p:cSld>
  <p:clrMapOvr>
    <a:masterClrMapping/>
  </p:clrMapOvr>
  <p:transition spd="med" advClick="0" advTm="600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2193D4-175C-4851-82F7-BB0A9DE791EA}" type="slidenum">
              <a:rPr lang="en-US"/>
              <a:pPr>
                <a:defRPr/>
              </a:pPr>
              <a:t>‹#›</a:t>
            </a:fld>
            <a:endParaRPr lang="en-US"/>
          </a:p>
        </p:txBody>
      </p:sp>
    </p:spTree>
  </p:cSld>
  <p:clrMapOvr>
    <a:masterClrMapping/>
  </p:clrMapOvr>
  <p:transition spd="med" advClick="0" advTm="600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A328AE-E7A1-4795-9D7C-58FA2CD53BAA}" type="slidenum">
              <a:rPr lang="en-US"/>
              <a:pPr>
                <a:defRPr/>
              </a:pPr>
              <a:t>‹#›</a:t>
            </a:fld>
            <a:endParaRPr lang="en-US"/>
          </a:p>
        </p:txBody>
      </p:sp>
    </p:spTree>
  </p:cSld>
  <p:clrMapOvr>
    <a:masterClrMapping/>
  </p:clrMapOvr>
  <p:transition spd="med" advClick="0" advTm="6000"/>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04AD0A8-4B4A-4F02-A259-22BA7DC7F21B}" type="slidenum">
              <a:rPr lang="en-US"/>
              <a:pPr>
                <a:defRPr/>
              </a:pPr>
              <a:t>‹#›</a:t>
            </a:fld>
            <a:endParaRPr lang="en-US"/>
          </a:p>
        </p:txBody>
      </p:sp>
    </p:spTree>
  </p:cSld>
  <p:clrMapOvr>
    <a:masterClrMapping/>
  </p:clrMapOvr>
  <p:transition spd="med" advClick="0" advTm="600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F17D06D-5020-47D8-9E0A-10591E450C0B}" type="slidenum">
              <a:rPr lang="en-US"/>
              <a:pPr>
                <a:defRPr/>
              </a:pPr>
              <a:t>‹#›</a:t>
            </a:fld>
            <a:endParaRPr lang="en-US"/>
          </a:p>
        </p:txBody>
      </p:sp>
    </p:spTree>
  </p:cSld>
  <p:clrMapOvr>
    <a:masterClrMapping/>
  </p:clrMapOvr>
  <p:transition spd="med" advClick="0" advTm="6000"/>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0701C43-C38E-447A-92E0-12CE62E6F043}" type="slidenum">
              <a:rPr lang="en-US"/>
              <a:pPr>
                <a:defRPr/>
              </a:pPr>
              <a:t>‹#›</a:t>
            </a:fld>
            <a:endParaRPr lang="en-US"/>
          </a:p>
        </p:txBody>
      </p:sp>
    </p:spTree>
  </p:cSld>
  <p:clrMapOvr>
    <a:masterClrMapping/>
  </p:clrMapOvr>
  <p:transition spd="med" advClick="0" advTm="600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E1B4EB6-F480-4B8E-BCCB-847852BF6B26}" type="slidenum">
              <a:rPr lang="en-US"/>
              <a:pPr>
                <a:defRPr/>
              </a:pPr>
              <a:t>‹#›</a:t>
            </a:fld>
            <a:endParaRPr lang="en-US"/>
          </a:p>
        </p:txBody>
      </p:sp>
    </p:spTree>
  </p:cSld>
  <p:clrMapOvr>
    <a:masterClrMapping/>
  </p:clrMapOvr>
  <p:transition spd="med" advClick="0" advTm="6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4428C3F-29A7-4E70-961C-FFF60B88689C}" type="slidenum">
              <a:rPr lang="en-US"/>
              <a:pPr>
                <a:defRPr/>
              </a:pPr>
              <a:t>‹#›</a:t>
            </a:fld>
            <a:endParaRPr lang="en-US"/>
          </a:p>
        </p:txBody>
      </p:sp>
    </p:spTree>
  </p:cSld>
  <p:clrMapOvr>
    <a:masterClrMapping/>
  </p:clrMapOvr>
  <p:transition spd="med" advClick="0" advTm="600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D5E2556-A562-48EF-9EC1-A1E649C59B64}" type="slidenum">
              <a:rPr lang="en-US"/>
              <a:pPr>
                <a:defRPr/>
              </a:pPr>
              <a:t>‹#›</a:t>
            </a:fld>
            <a:endParaRPr lang="en-US"/>
          </a:p>
        </p:txBody>
      </p:sp>
    </p:spTree>
  </p:cSld>
  <p:clrMapOvr>
    <a:masterClrMapping/>
  </p:clrMapOvr>
  <p:transition spd="med" advClick="0" advTm="6000"/>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B6B8D81-6203-4F35-8A31-755BE829BE27}" type="slidenum">
              <a:rPr lang="en-US"/>
              <a:pPr>
                <a:defRPr/>
              </a:pPr>
              <a:t>‹#›</a:t>
            </a:fld>
            <a:endParaRPr lang="en-US"/>
          </a:p>
        </p:txBody>
      </p:sp>
    </p:spTree>
  </p:cSld>
  <p:clrMapOvr>
    <a:masterClrMapping/>
  </p:clrMapOvr>
  <p:transition spd="med" advClick="0" advTm="6000"/>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0BE5013-9D27-4701-8C1E-DE64B01362D4}" type="slidenum">
              <a:rPr lang="en-US"/>
              <a:pPr>
                <a:defRPr/>
              </a:pPr>
              <a:t>‹#›</a:t>
            </a:fld>
            <a:endParaRPr lang="en-US"/>
          </a:p>
        </p:txBody>
      </p:sp>
    </p:spTree>
  </p:cSld>
  <p:clrMapOvr>
    <a:masterClrMapping/>
  </p:clrMapOvr>
  <p:transition spd="med" advClick="0" advTm="600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03993EE-2069-4787-A58A-CD6FC07C3A69}" type="slidenum">
              <a:rPr lang="en-US"/>
              <a:pPr>
                <a:defRPr/>
              </a:pPr>
              <a:t>‹#›</a:t>
            </a:fld>
            <a:endParaRPr lang="en-US"/>
          </a:p>
        </p:txBody>
      </p:sp>
    </p:spTree>
  </p:cSld>
  <p:clrMapOvr>
    <a:masterClrMapping/>
  </p:clrMapOvr>
  <p:transition spd="med" advClick="0" advTm="6000"/>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E6963AD-C71B-402B-93AD-02106C76FB75}" type="slidenum">
              <a:rPr lang="en-US"/>
              <a:pPr>
                <a:defRPr/>
              </a:pPr>
              <a:t>‹#›</a:t>
            </a:fld>
            <a:endParaRPr lang="en-US"/>
          </a:p>
        </p:txBody>
      </p:sp>
    </p:spTree>
  </p:cSld>
  <p:clrMapOvr>
    <a:masterClrMapping/>
  </p:clrMapOvr>
  <p:transition spd="med" advClick="0" advTm="6000"/>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C87F902-EF2A-4179-A56B-CF8751566DBE}" type="slidenum">
              <a:rPr lang="en-US"/>
              <a:pPr>
                <a:defRPr/>
              </a:pPr>
              <a:t>‹#›</a:t>
            </a:fld>
            <a:endParaRPr lang="en-US"/>
          </a:p>
        </p:txBody>
      </p:sp>
    </p:spTree>
  </p:cSld>
  <p:clrMapOvr>
    <a:masterClrMapping/>
  </p:clrMapOvr>
  <p:transition spd="med" advClick="0" advTm="6000"/>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5DE409-681C-4149-95C1-A89B1DFE3E88}" type="slidenum">
              <a:rPr lang="en-US"/>
              <a:pPr>
                <a:defRPr/>
              </a:pPr>
              <a:t>‹#›</a:t>
            </a:fld>
            <a:endParaRPr lang="en-US"/>
          </a:p>
        </p:txBody>
      </p:sp>
    </p:spTree>
  </p:cSld>
  <p:clrMapOvr>
    <a:masterClrMapping/>
  </p:clrMapOvr>
  <p:transition spd="med" advClick="0" advTm="6000"/>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F9D5553-BB9C-47C1-9F1B-0BEA7383C7A3}" type="slidenum">
              <a:rPr lang="en-US"/>
              <a:pPr>
                <a:defRPr/>
              </a:pPr>
              <a:t>‹#›</a:t>
            </a:fld>
            <a:endParaRPr lang="en-US"/>
          </a:p>
        </p:txBody>
      </p:sp>
    </p:spTree>
  </p:cSld>
  <p:clrMapOvr>
    <a:masterClrMapping/>
  </p:clrMapOvr>
  <p:transition spd="med" advClick="0" advTm="6000"/>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1709CEF-70EE-434F-B80D-DE6A17111A84}" type="slidenum">
              <a:rPr lang="en-US"/>
              <a:pPr>
                <a:defRPr/>
              </a:pPr>
              <a:t>‹#›</a:t>
            </a:fld>
            <a:endParaRPr lang="en-US"/>
          </a:p>
        </p:txBody>
      </p:sp>
    </p:spTree>
  </p:cSld>
  <p:clrMapOvr>
    <a:masterClrMapping/>
  </p:clrMapOvr>
  <p:transition spd="med" advClick="0" advTm="6000"/>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6644BF9-BB1B-4AFE-A34C-80D03CE5330A}" type="slidenum">
              <a:rPr lang="en-US"/>
              <a:pPr>
                <a:defRPr/>
              </a:pPr>
              <a:t>‹#›</a:t>
            </a:fld>
            <a:endParaRPr lang="en-US"/>
          </a:p>
        </p:txBody>
      </p:sp>
    </p:spTree>
  </p:cSld>
  <p:clrMapOvr>
    <a:masterClrMapping/>
  </p:clrMapOvr>
  <p:transition spd="med" advClick="0" advTm="6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09CF62C-D4CC-49C8-832A-44195D707457}" type="slidenum">
              <a:rPr lang="en-US"/>
              <a:pPr>
                <a:defRPr/>
              </a:pPr>
              <a:t>‹#›</a:t>
            </a:fld>
            <a:endParaRPr lang="en-US"/>
          </a:p>
        </p:txBody>
      </p:sp>
    </p:spTree>
  </p:cSld>
  <p:clrMapOvr>
    <a:masterClrMapping/>
  </p:clrMapOvr>
  <p:transition spd="med" advClick="0" advTm="6000"/>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A1FE708-FD52-4A5C-A177-EE25E93EC322}" type="slidenum">
              <a:rPr lang="en-US"/>
              <a:pPr>
                <a:defRPr/>
              </a:pPr>
              <a:t>‹#›</a:t>
            </a:fld>
            <a:endParaRPr lang="en-US"/>
          </a:p>
        </p:txBody>
      </p:sp>
    </p:spTree>
  </p:cSld>
  <p:clrMapOvr>
    <a:masterClrMapping/>
  </p:clrMapOvr>
  <p:transition spd="med" advClick="0" advTm="6000"/>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056D406-EA05-44B6-A8EB-98B3C6B657B9}" type="slidenum">
              <a:rPr lang="en-US"/>
              <a:pPr>
                <a:defRPr/>
              </a:pPr>
              <a:t>‹#›</a:t>
            </a:fld>
            <a:endParaRPr lang="en-US"/>
          </a:p>
        </p:txBody>
      </p:sp>
    </p:spTree>
  </p:cSld>
  <p:clrMapOvr>
    <a:masterClrMapping/>
  </p:clrMapOvr>
  <p:transition spd="med" advClick="0" advTm="6000"/>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FB96EB5-35E5-43BE-95CC-F04255E01271}" type="slidenum">
              <a:rPr lang="en-US"/>
              <a:pPr>
                <a:defRPr/>
              </a:pPr>
              <a:t>‹#›</a:t>
            </a:fld>
            <a:endParaRPr lang="en-US"/>
          </a:p>
        </p:txBody>
      </p:sp>
    </p:spTree>
  </p:cSld>
  <p:clrMapOvr>
    <a:masterClrMapping/>
  </p:clrMapOvr>
  <p:transition spd="med" advClick="0" advTm="6000"/>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5FA8A9A-8ED4-493F-AF2F-BC665FE569F1}" type="slidenum">
              <a:rPr lang="en-US"/>
              <a:pPr>
                <a:defRPr/>
              </a:pPr>
              <a:t>‹#›</a:t>
            </a:fld>
            <a:endParaRPr lang="en-US"/>
          </a:p>
        </p:txBody>
      </p:sp>
    </p:spTree>
  </p:cSld>
  <p:clrMapOvr>
    <a:masterClrMapping/>
  </p:clrMapOvr>
  <p:transition spd="med" advClick="0" advTm="6000"/>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7842F52-1A91-4F2A-A11B-12AE745387C7}" type="slidenum">
              <a:rPr lang="en-US"/>
              <a:pPr>
                <a:defRPr/>
              </a:pPr>
              <a:t>‹#›</a:t>
            </a:fld>
            <a:endParaRPr lang="en-US"/>
          </a:p>
        </p:txBody>
      </p:sp>
    </p:spTree>
  </p:cSld>
  <p:clrMapOvr>
    <a:masterClrMapping/>
  </p:clrMapOvr>
  <p:transition spd="med" advClick="0" advTm="6000"/>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955C2AC-FB5D-4D72-8306-95BCC2DBA9CE}" type="slidenum">
              <a:rPr lang="en-US"/>
              <a:pPr>
                <a:defRPr/>
              </a:pPr>
              <a:t>‹#›</a:t>
            </a:fld>
            <a:endParaRPr lang="en-US"/>
          </a:p>
        </p:txBody>
      </p:sp>
    </p:spTree>
  </p:cSld>
  <p:clrMapOvr>
    <a:masterClrMapping/>
  </p:clrMapOvr>
  <p:transition spd="med" advClick="0" advTm="6000"/>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2E87082-6014-46D0-A135-852D906B04B4}" type="datetimeFigureOut">
              <a:rPr lang="en-US"/>
              <a:pPr>
                <a:defRPr/>
              </a:pPr>
              <a:t>9/1/2010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4466BED-CAEE-48B1-9258-063FD11A60AF}" type="slidenum">
              <a:rPr lang="en-US"/>
              <a:pPr>
                <a:defRPr/>
              </a:pPr>
              <a:t>‹#›</a:t>
            </a:fld>
            <a:endParaRPr lang="en-US"/>
          </a:p>
        </p:txBody>
      </p:sp>
    </p:spTree>
  </p:cSld>
  <p:clrMapOvr>
    <a:masterClrMapping/>
  </p:clrMapOvr>
  <p:transition spd="med" advClick="0" advTm="6000"/>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669C965-0CCC-460D-8BEC-77855EC32B1F}" type="datetimeFigureOut">
              <a:rPr lang="en-US"/>
              <a:pPr>
                <a:defRPr/>
              </a:pPr>
              <a:t>9/1/2010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6DD21C2-4FCC-4D7E-BBC3-91894F030855}" type="slidenum">
              <a:rPr lang="en-US"/>
              <a:pPr>
                <a:defRPr/>
              </a:pPr>
              <a:t>‹#›</a:t>
            </a:fld>
            <a:endParaRPr lang="en-US"/>
          </a:p>
        </p:txBody>
      </p:sp>
    </p:spTree>
  </p:cSld>
  <p:clrMapOvr>
    <a:masterClrMapping/>
  </p:clrMapOvr>
  <p:transition spd="med" advClick="0" advTm="6000"/>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C37CCB7-C75E-4A3F-A6D3-0EAF0F64054A}" type="datetimeFigureOut">
              <a:rPr lang="en-US"/>
              <a:pPr>
                <a:defRPr/>
              </a:pPr>
              <a:t>9/1/2010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DB8CBF1-87C1-47B3-9A21-78ECC0F633AB}" type="slidenum">
              <a:rPr lang="en-US"/>
              <a:pPr>
                <a:defRPr/>
              </a:pPr>
              <a:t>‹#›</a:t>
            </a:fld>
            <a:endParaRPr lang="en-US"/>
          </a:p>
        </p:txBody>
      </p:sp>
    </p:spTree>
  </p:cSld>
  <p:clrMapOvr>
    <a:masterClrMapping/>
  </p:clrMapOvr>
  <p:transition spd="med" advClick="0" advTm="6000"/>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A18AE1E-61F5-4A2C-BC29-E56F665C2FA1}" type="datetimeFigureOut">
              <a:rPr lang="en-US"/>
              <a:pPr>
                <a:defRPr/>
              </a:pPr>
              <a:t>9/1/2010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2B6EF43-CCB8-4E99-A4CD-D3460D6E6146}" type="slidenum">
              <a:rPr lang="en-US"/>
              <a:pPr>
                <a:defRPr/>
              </a:pPr>
              <a:t>‹#›</a:t>
            </a:fld>
            <a:endParaRPr lang="en-US"/>
          </a:p>
        </p:txBody>
      </p:sp>
    </p:spTree>
  </p:cSld>
  <p:clrMapOvr>
    <a:masterClrMapping/>
  </p:clrMapOvr>
  <p:transition spd="med" advClick="0" advTm="6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E8A0908-CDEF-45FB-AC5D-6F223751F8BC}" type="slidenum">
              <a:rPr lang="en-US"/>
              <a:pPr>
                <a:defRPr/>
              </a:pPr>
              <a:t>‹#›</a:t>
            </a:fld>
            <a:endParaRPr lang="en-US"/>
          </a:p>
        </p:txBody>
      </p:sp>
    </p:spTree>
  </p:cSld>
  <p:clrMapOvr>
    <a:masterClrMapping/>
  </p:clrMapOvr>
  <p:transition spd="med" advClick="0" advTm="6000"/>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1AF93B5-7939-4D76-9978-4C6CCA526D82}" type="datetimeFigureOut">
              <a:rPr lang="en-US"/>
              <a:pPr>
                <a:defRPr/>
              </a:pPr>
              <a:t>9/1/2010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5F7A1F5-BCE8-4835-912B-88B55E9CA711}" type="slidenum">
              <a:rPr lang="en-US"/>
              <a:pPr>
                <a:defRPr/>
              </a:pPr>
              <a:t>‹#›</a:t>
            </a:fld>
            <a:endParaRPr lang="en-US"/>
          </a:p>
        </p:txBody>
      </p:sp>
    </p:spTree>
  </p:cSld>
  <p:clrMapOvr>
    <a:masterClrMapping/>
  </p:clrMapOvr>
  <p:transition spd="med" advClick="0" advTm="6000"/>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B8EBD0C-8D27-4AD0-A3E2-DE4D90EDDFBC}" type="datetimeFigureOut">
              <a:rPr lang="en-US"/>
              <a:pPr>
                <a:defRPr/>
              </a:pPr>
              <a:t>9/1/2010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5F3FFC5-F28D-40E7-81F2-02E25DE082DD}" type="slidenum">
              <a:rPr lang="en-US"/>
              <a:pPr>
                <a:defRPr/>
              </a:pPr>
              <a:t>‹#›</a:t>
            </a:fld>
            <a:endParaRPr lang="en-US"/>
          </a:p>
        </p:txBody>
      </p:sp>
    </p:spTree>
  </p:cSld>
  <p:clrMapOvr>
    <a:masterClrMapping/>
  </p:clrMapOvr>
  <p:transition spd="med" advClick="0" advTm="6000"/>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F6E6AF5-FA36-453A-8434-657054E111B9}" type="datetimeFigureOut">
              <a:rPr lang="en-US"/>
              <a:pPr>
                <a:defRPr/>
              </a:pPr>
              <a:t>9/1/2010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BD2230F-6F71-4628-8A94-C005687A23CE}" type="slidenum">
              <a:rPr lang="en-US"/>
              <a:pPr>
                <a:defRPr/>
              </a:pPr>
              <a:t>‹#›</a:t>
            </a:fld>
            <a:endParaRPr lang="en-US"/>
          </a:p>
        </p:txBody>
      </p:sp>
    </p:spTree>
  </p:cSld>
  <p:clrMapOvr>
    <a:masterClrMapping/>
  </p:clrMapOvr>
  <p:transition spd="med" advClick="0" advTm="6000"/>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076A0E5-538B-45F0-8F95-2FF4C96BF713}" type="datetimeFigureOut">
              <a:rPr lang="en-US"/>
              <a:pPr>
                <a:defRPr/>
              </a:pPr>
              <a:t>9/1/2010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52309E1-F16E-49B9-8EFA-AB662639ECCD}" type="slidenum">
              <a:rPr lang="en-US"/>
              <a:pPr>
                <a:defRPr/>
              </a:pPr>
              <a:t>‹#›</a:t>
            </a:fld>
            <a:endParaRPr lang="en-US"/>
          </a:p>
        </p:txBody>
      </p:sp>
    </p:spTree>
  </p:cSld>
  <p:clrMapOvr>
    <a:masterClrMapping/>
  </p:clrMapOvr>
  <p:transition spd="med" advClick="0" advTm="6000"/>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406DF71-EEB7-46A2-A28D-8B18B9C2A55E}" type="datetimeFigureOut">
              <a:rPr lang="en-US"/>
              <a:pPr>
                <a:defRPr/>
              </a:pPr>
              <a:t>9/1/2010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BCD276D-5801-45B5-AE99-A60C0278EE2C}" type="slidenum">
              <a:rPr lang="en-US"/>
              <a:pPr>
                <a:defRPr/>
              </a:pPr>
              <a:t>‹#›</a:t>
            </a:fld>
            <a:endParaRPr lang="en-US"/>
          </a:p>
        </p:txBody>
      </p:sp>
    </p:spTree>
  </p:cSld>
  <p:clrMapOvr>
    <a:masterClrMapping/>
  </p:clrMapOvr>
  <p:transition spd="med" advClick="0" advTm="6000"/>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827AB54-CE2D-413F-A018-4A390F9B517F}" type="datetimeFigureOut">
              <a:rPr lang="en-US"/>
              <a:pPr>
                <a:defRPr/>
              </a:pPr>
              <a:t>9/1/2010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3956386-459D-47DB-9D13-1299F1C8C60E}" type="slidenum">
              <a:rPr lang="en-US"/>
              <a:pPr>
                <a:defRPr/>
              </a:pPr>
              <a:t>‹#›</a:t>
            </a:fld>
            <a:endParaRPr lang="en-US"/>
          </a:p>
        </p:txBody>
      </p:sp>
    </p:spTree>
  </p:cSld>
  <p:clrMapOvr>
    <a:masterClrMapping/>
  </p:clrMapOvr>
  <p:transition spd="med" advClick="0" advTm="6000"/>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DC53AC9-E80F-41DD-A5A0-DBB0D1093FD3}" type="datetimeFigureOut">
              <a:rPr lang="en-US"/>
              <a:pPr>
                <a:defRPr/>
              </a:pPr>
              <a:t>9/1/2010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22D9144-96E9-4C21-A953-90A0174D0945}" type="slidenum">
              <a:rPr lang="en-US"/>
              <a:pPr>
                <a:defRPr/>
              </a:pPr>
              <a:t>‹#›</a:t>
            </a:fld>
            <a:endParaRPr lang="en-US"/>
          </a:p>
        </p:txBody>
      </p:sp>
    </p:spTree>
  </p:cSld>
  <p:clrMapOvr>
    <a:masterClrMapping/>
  </p:clrMapOvr>
  <p:transition spd="med" advClick="0" advTm="6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D7EC460-DB79-4DFB-AADF-4146B99563F5}" type="slidenum">
              <a:rPr lang="en-US"/>
              <a:pPr>
                <a:defRPr/>
              </a:pPr>
              <a:t>‹#›</a:t>
            </a:fld>
            <a:endParaRPr lang="en-US"/>
          </a:p>
        </p:txBody>
      </p:sp>
    </p:spTree>
  </p:cSld>
  <p:clrMapOvr>
    <a:masterClrMapping/>
  </p:clrMapOvr>
  <p:transition spd="med" advClick="0" advTm="6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CCFC559-43D9-4206-9F5B-CCAA0B294557}" type="slidenum">
              <a:rPr lang="en-US"/>
              <a:pPr>
                <a:defRPr/>
              </a:pPr>
              <a:t>‹#›</a:t>
            </a:fld>
            <a:endParaRPr lang="en-US"/>
          </a:p>
        </p:txBody>
      </p:sp>
    </p:spTree>
  </p:cSld>
  <p:clrMapOvr>
    <a:masterClrMapping/>
  </p:clrMapOvr>
  <p:transition spd="med" advClick="0" advTm="6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57A84B6-48A5-4963-BB75-666666808C2D}" type="slidenum">
              <a:rPr lang="en-US"/>
              <a:pPr>
                <a:defRPr/>
              </a:pPr>
              <a:t>‹#›</a:t>
            </a:fld>
            <a:endParaRPr lang="en-US"/>
          </a:p>
        </p:txBody>
      </p:sp>
    </p:spTree>
  </p:cSld>
  <p:clrMapOvr>
    <a:masterClrMapping/>
  </p:clrMapOvr>
  <p:transition spd="med" advClick="0" advTm="6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3E3C7E7-2CCE-4C74-9471-90366A20D702}" type="slidenum">
              <a:rPr lang="en-US"/>
              <a:pPr>
                <a:defRPr/>
              </a:pPr>
              <a:t>‹#›</a:t>
            </a:fld>
            <a:endParaRPr lang="en-US"/>
          </a:p>
        </p:txBody>
      </p:sp>
    </p:spTree>
  </p:cSld>
  <p:clrMapOvr>
    <a:masterClrMapping/>
  </p:clrMapOvr>
  <p:transition spd="med" advClick="0" advTm="6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6F18EBA-CF6C-45C7-A421-C084D4C4BD87}" type="slidenum">
              <a:rPr lang="en-US"/>
              <a:pPr>
                <a:defRPr/>
              </a:pPr>
              <a:t>‹#›</a:t>
            </a:fld>
            <a:endParaRPr lang="en-US"/>
          </a:p>
        </p:txBody>
      </p:sp>
    </p:spTree>
  </p:cSld>
  <p:clrMapOvr>
    <a:masterClrMapping/>
  </p:clrMapOvr>
  <p:transition spd="med" advClick="0" advTm="6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B978840-D195-4722-8188-AA8E760ACDE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transition spd="med" advClick="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584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3584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3584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D30F704-6D7A-467D-A9E5-BA5B282073C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ransition spd="med" advClick="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403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4403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4403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F112230E-1DB0-4490-8B56-5ED27EC7D7B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ransition spd="med" advClick="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BB15C67F-A135-41EC-A5DD-7D673AC1CC38}" type="datetimeFigureOut">
              <a:rPr lang="en-US"/>
              <a:pPr>
                <a:defRPr/>
              </a:pPr>
              <a:t>9/1/2010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BF474918-C228-4CFA-96FE-6CB3E47CBE11}"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ransition spd="med" advClick="0" advTm="500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video" Target="file:///C:\Documents%20and%20Settings\Administrator\My%20Documents\Final%20ppt%20Motivtion\Intro%20Movie.mpg" TargetMode="Externa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 Id="rId9"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7.xml"/><Relationship Id="rId1" Type="http://schemas.openxmlformats.org/officeDocument/2006/relationships/video" Target="file:///C:\Documents%20and%20Settings\Administrator\My%20Documents\Final%20ppt%20Motivtion\Quality%20of%20Life%20Film%201.mpg" TargetMode="External"/><Relationship Id="rId5" Type="http://schemas.openxmlformats.org/officeDocument/2006/relationships/image" Target="../media/image30.jpeg"/><Relationship Id="rId4" Type="http://schemas.openxmlformats.org/officeDocument/2006/relationships/image" Target="../media/image46.jpeg"/></Relationships>
</file>

<file path=ppt/slides/_rels/slide1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30.jpeg"/><Relationship Id="rId2" Type="http://schemas.openxmlformats.org/officeDocument/2006/relationships/image" Target="../media/image47.jpeg"/><Relationship Id="rId1" Type="http://schemas.openxmlformats.org/officeDocument/2006/relationships/slideLayout" Target="../slideLayouts/slideLayout7.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56.jpeg"/><Relationship Id="rId5" Type="http://schemas.openxmlformats.org/officeDocument/2006/relationships/image" Target="../media/image55.jpeg"/><Relationship Id="rId10" Type="http://schemas.openxmlformats.org/officeDocument/2006/relationships/image" Target="../media/image60.jpeg"/><Relationship Id="rId4" Type="http://schemas.openxmlformats.org/officeDocument/2006/relationships/image" Target="../media/image54.jpeg"/><Relationship Id="rId9" Type="http://schemas.openxmlformats.org/officeDocument/2006/relationships/image" Target="../media/image59.jpeg"/></Relationships>
</file>

<file path=ppt/slides/_rels/slide23.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2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0.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slideLayout" Target="../slideLayouts/slideLayout7.xml"/><Relationship Id="rId7" Type="http://schemas.openxmlformats.org/officeDocument/2006/relationships/image" Target="../media/image30.jpeg"/><Relationship Id="rId2" Type="http://schemas.openxmlformats.org/officeDocument/2006/relationships/video" Target="file:///C:\Documents%20and%20Settings\Administrator\My%20Documents\Final%20ppt%20Motivtion\Quality%20of%20Life%20Film%201.mpg" TargetMode="External"/><Relationship Id="rId1" Type="http://schemas.openxmlformats.org/officeDocument/2006/relationships/video" Target="file:///C:\Documents%20and%20Settings\Administrator\My%20Documents\Final%20ppt%20Motivtion\Simply%20the%20best%2040%20Sec..mpg" TargetMode="External"/><Relationship Id="rId6" Type="http://schemas.openxmlformats.org/officeDocument/2006/relationships/image" Target="../media/image45.jpeg"/><Relationship Id="rId5" Type="http://schemas.openxmlformats.org/officeDocument/2006/relationships/image" Target="../media/image70.jpeg"/><Relationship Id="rId4" Type="http://schemas.openxmlformats.org/officeDocument/2006/relationships/image" Target="../media/image6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30.jpeg"/><Relationship Id="rId1" Type="http://schemas.openxmlformats.org/officeDocument/2006/relationships/slideLayout" Target="../slideLayouts/slideLayout7.xml"/><Relationship Id="rId5" Type="http://schemas.openxmlformats.org/officeDocument/2006/relationships/image" Target="../media/image75.jpeg"/><Relationship Id="rId4" Type="http://schemas.openxmlformats.org/officeDocument/2006/relationships/image" Target="../media/image74.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20.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36.xml"/></Relationships>
</file>

<file path=ppt/slides/_rels/slide48.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36.xml"/></Relationships>
</file>

<file path=ppt/slides/_rels/slide49.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42.xml"/></Relationships>
</file>

<file path=ppt/slides/_rels/slide5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42.xml"/></Relationships>
</file>

<file path=ppt/slides/_rels/slide52.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42.xml"/></Relationships>
</file>

<file path=ppt/slides/_rels/slide53.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42.xml"/></Relationships>
</file>

<file path=ppt/slides/_rels/slide5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42.xml"/></Relationships>
</file>

<file path=ppt/slides/_rels/slide5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42.xml"/><Relationship Id="rId1" Type="http://schemas.openxmlformats.org/officeDocument/2006/relationships/video" Target="file:///F:\28-7-09\My%20Documents\Final%20Leh%20ppt\Simply%20the%20best%2040%20Sec..mpg" TargetMode="External"/><Relationship Id="rId4" Type="http://schemas.openxmlformats.org/officeDocument/2006/relationships/image" Target="../media/image69.png"/></Relationships>
</file>

<file path=ppt/slides/_rels/slide56.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slideLayout" Target="../slideLayouts/slideLayout7.xml"/><Relationship Id="rId1" Type="http://schemas.openxmlformats.org/officeDocument/2006/relationships/video" Target="file:///F:\28-7-09\My%20Documents\Final%20Leh%20ppt\Conclusion%20Movie.mpg" TargetMode="External"/><Relationship Id="rId5" Type="http://schemas.openxmlformats.org/officeDocument/2006/relationships/image" Target="../media/image86.png"/><Relationship Id="rId4" Type="http://schemas.openxmlformats.org/officeDocument/2006/relationships/image" Target="../media/image85.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hyperlink" Target="file:///C:\Users\kashid\Documents\Final%20Leh%20ppt\MPEGAV\AVSEQ01.DAT" TargetMode="External"/><Relationship Id="rId2" Type="http://schemas.openxmlformats.org/officeDocument/2006/relationships/slideLayout" Target="../slideLayouts/slideLayout7.xml"/><Relationship Id="rId1" Type="http://schemas.openxmlformats.org/officeDocument/2006/relationships/video" Target="file:///C:\Documents%20and%20Settings\Administrator\My%20Documents\Final%20Leh%20ppt\AVSEQ01.mpg" TargetMode="External"/><Relationship Id="rId4" Type="http://schemas.openxmlformats.org/officeDocument/2006/relationships/image" Target="../media/image87.png"/></Relationships>
</file>

<file path=ppt/slides/_rels/slide6.xml.rels><?xml version="1.0" encoding="UTF-8" standalone="yes"?>
<Relationships xmlns="http://schemas.openxmlformats.org/package/2006/relationships"><Relationship Id="rId8" Type="http://schemas.openxmlformats.org/officeDocument/2006/relationships/image" Target="../media/image21.jpeg"/><Relationship Id="rId13" Type="http://schemas.openxmlformats.org/officeDocument/2006/relationships/image" Target="../media/image26.jpeg"/><Relationship Id="rId3" Type="http://schemas.openxmlformats.org/officeDocument/2006/relationships/image" Target="../media/image16.jpeg"/><Relationship Id="rId7" Type="http://schemas.openxmlformats.org/officeDocument/2006/relationships/image" Target="../media/image20.jpeg"/><Relationship Id="rId12" Type="http://schemas.openxmlformats.org/officeDocument/2006/relationships/image" Target="../media/image25.jpeg"/><Relationship Id="rId2" Type="http://schemas.openxmlformats.org/officeDocument/2006/relationships/image" Target="../media/image15.png"/><Relationship Id="rId1" Type="http://schemas.openxmlformats.org/officeDocument/2006/relationships/slideLayout" Target="../slideLayouts/slideLayout28.xml"/><Relationship Id="rId6" Type="http://schemas.openxmlformats.org/officeDocument/2006/relationships/image" Target="../media/image19.jpeg"/><Relationship Id="rId11" Type="http://schemas.openxmlformats.org/officeDocument/2006/relationships/image" Target="../media/image24.jpeg"/><Relationship Id="rId5" Type="http://schemas.openxmlformats.org/officeDocument/2006/relationships/image" Target="../media/image18.jpeg"/><Relationship Id="rId10" Type="http://schemas.openxmlformats.org/officeDocument/2006/relationships/image" Target="../media/image23.jpeg"/><Relationship Id="rId4" Type="http://schemas.openxmlformats.org/officeDocument/2006/relationships/image" Target="../media/image17.jpeg"/><Relationship Id="rId9" Type="http://schemas.openxmlformats.org/officeDocument/2006/relationships/image" Target="../media/image22.jpeg"/></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AutoShape 5"/>
          <p:cNvSpPr>
            <a:spLocks noChangeArrowheads="1"/>
          </p:cNvSpPr>
          <p:nvPr/>
        </p:nvSpPr>
        <p:spPr bwMode="auto">
          <a:xfrm>
            <a:off x="2133600" y="2209800"/>
            <a:ext cx="4876800" cy="3810000"/>
          </a:xfrm>
          <a:prstGeom prst="bevel">
            <a:avLst>
              <a:gd name="adj" fmla="val 5875"/>
            </a:avLst>
          </a:prstGeom>
          <a:blipFill dpi="0" rotWithShape="1">
            <a:blip r:embed="rId3"/>
            <a:srcRect/>
            <a:tile tx="0" ty="0" sx="100000" sy="100000" flip="none" algn="tl"/>
          </a:blipFill>
          <a:ln w="9525">
            <a:noFill/>
            <a:miter lim="800000"/>
            <a:headEnd/>
            <a:tailEnd/>
          </a:ln>
        </p:spPr>
        <p:txBody>
          <a:bodyPr wrap="none" anchor="ctr"/>
          <a:lstStyle/>
          <a:p>
            <a:endParaRPr lang="en-IN"/>
          </a:p>
        </p:txBody>
      </p:sp>
      <p:sp>
        <p:nvSpPr>
          <p:cNvPr id="5123" name="WordArt 8"/>
          <p:cNvSpPr>
            <a:spLocks noChangeArrowheads="1" noChangeShapeType="1" noTextEdit="1"/>
          </p:cNvSpPr>
          <p:nvPr/>
        </p:nvSpPr>
        <p:spPr bwMode="auto">
          <a:xfrm>
            <a:off x="914400" y="609600"/>
            <a:ext cx="7391400" cy="4953000"/>
          </a:xfrm>
          <a:prstGeom prst="rect">
            <a:avLst/>
          </a:prstGeom>
        </p:spPr>
        <p:txBody>
          <a:bodyPr spcFirstLastPara="1" wrap="none" fromWordArt="1">
            <a:prstTxWarp prst="textArchUp">
              <a:avLst>
                <a:gd name="adj" fmla="val 10891916"/>
              </a:avLst>
            </a:prstTxWarp>
          </a:bodyPr>
          <a:lstStyle/>
          <a:p>
            <a:pPr algn="ctr"/>
            <a:r>
              <a:rPr lang="en-US" sz="3600" kern="10">
                <a:ln w="34925">
                  <a:solidFill>
                    <a:srgbClr val="00FF00"/>
                  </a:solidFill>
                  <a:round/>
                  <a:headEnd/>
                  <a:tailEnd/>
                </a:ln>
                <a:solidFill>
                  <a:srgbClr val="003300"/>
                </a:solidFill>
                <a:latin typeface="Arial Black"/>
              </a:rPr>
              <a:t>LIFE IN THE OLIVE GREENS</a:t>
            </a:r>
          </a:p>
        </p:txBody>
      </p:sp>
      <p:pic>
        <p:nvPicPr>
          <p:cNvPr id="21513" name="Intro Movie.mpg">
            <a:hlinkClick r:id="" action="ppaction://media"/>
          </p:cNvPr>
          <p:cNvPicPr>
            <a:picLocks noRot="1" noChangeAspect="1" noChangeArrowheads="1"/>
          </p:cNvPicPr>
          <p:nvPr>
            <a:videoFile r:link="rId1"/>
          </p:nvPr>
        </p:nvPicPr>
        <p:blipFill>
          <a:blip r:embed="rId4"/>
          <a:srcRect/>
          <a:stretch>
            <a:fillRect/>
          </a:stretch>
        </p:blipFill>
        <p:spPr bwMode="auto">
          <a:xfrm>
            <a:off x="2362200" y="2438400"/>
            <a:ext cx="4419600" cy="3314700"/>
          </a:xfrm>
          <a:prstGeom prst="rect">
            <a:avLst/>
          </a:prstGeom>
          <a:noFill/>
          <a:ln w="9525">
            <a:noFill/>
            <a:miter lim="800000"/>
            <a:headEnd/>
            <a:tailEnd/>
          </a:ln>
        </p:spPr>
      </p:pic>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3681" fill="hold"/>
                                        <p:tgtEl>
                                          <p:spTgt spid="215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1513"/>
                </p:tgtEl>
              </p:cMediaNode>
            </p:video>
            <p:seq concurrent="1" nextAc="seek">
              <p:cTn id="8" restart="whenNotActive" fill="hold" evtFilter="cancelBubble" nodeType="interactiveSeq">
                <p:stCondLst>
                  <p:cond evt="onClick" delay="0">
                    <p:tgtEl>
                      <p:spTgt spid="2151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1513"/>
                                        </p:tgtEl>
                                      </p:cBhvr>
                                    </p:cmd>
                                  </p:childTnLst>
                                </p:cTn>
                              </p:par>
                            </p:childTnLst>
                          </p:cTn>
                        </p:par>
                      </p:childTnLst>
                    </p:cTn>
                  </p:par>
                </p:childTnLst>
              </p:cTn>
              <p:nextCondLst>
                <p:cond evt="onClick" delay="0">
                  <p:tgtEl>
                    <p:spTgt spid="21513"/>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2"/>
          <p:cNvGrpSpPr>
            <a:grpSpLocks/>
          </p:cNvGrpSpPr>
          <p:nvPr/>
        </p:nvGrpSpPr>
        <p:grpSpPr bwMode="auto">
          <a:xfrm>
            <a:off x="0" y="0"/>
            <a:ext cx="9144000" cy="6858000"/>
            <a:chOff x="0" y="0"/>
            <a:chExt cx="5760" cy="4320"/>
          </a:xfrm>
        </p:grpSpPr>
        <p:sp>
          <p:nvSpPr>
            <p:cNvPr id="15368" name="Rectangle 3"/>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15369" name="Rectangle 4"/>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15363" name="Text Box 5"/>
          <p:cNvSpPr txBox="1">
            <a:spLocks noChangeArrowheads="1"/>
          </p:cNvSpPr>
          <p:nvPr/>
        </p:nvSpPr>
        <p:spPr bwMode="auto">
          <a:xfrm>
            <a:off x="914400" y="457200"/>
            <a:ext cx="8229600" cy="585788"/>
          </a:xfrm>
          <a:prstGeom prst="rect">
            <a:avLst/>
          </a:prstGeom>
          <a:noFill/>
          <a:ln w="9525">
            <a:noFill/>
            <a:miter lim="800000"/>
            <a:headEnd/>
            <a:tailEnd/>
          </a:ln>
        </p:spPr>
        <p:txBody>
          <a:bodyPr>
            <a:spAutoFit/>
          </a:bodyPr>
          <a:lstStyle/>
          <a:p>
            <a:pPr algn="ctr">
              <a:lnSpc>
                <a:spcPct val="90000"/>
              </a:lnSpc>
            </a:pPr>
            <a:r>
              <a:rPr lang="en-US" sz="3600" b="1">
                <a:solidFill>
                  <a:srgbClr val="FFCC66"/>
                </a:solidFill>
              </a:rPr>
              <a:t>SOLDIERING</a:t>
            </a:r>
            <a:endParaRPr lang="en-US" sz="2800" b="1">
              <a:solidFill>
                <a:srgbClr val="CCFFCC"/>
              </a:solidFill>
            </a:endParaRPr>
          </a:p>
        </p:txBody>
      </p:sp>
      <p:grpSp>
        <p:nvGrpSpPr>
          <p:cNvPr id="15364" name="Group 16"/>
          <p:cNvGrpSpPr>
            <a:grpSpLocks/>
          </p:cNvGrpSpPr>
          <p:nvPr/>
        </p:nvGrpSpPr>
        <p:grpSpPr bwMode="auto">
          <a:xfrm>
            <a:off x="0" y="0"/>
            <a:ext cx="838200" cy="990600"/>
            <a:chOff x="0" y="0"/>
            <a:chExt cx="528" cy="624"/>
          </a:xfrm>
        </p:grpSpPr>
        <p:sp>
          <p:nvSpPr>
            <p:cNvPr id="15366" name="Rectangle 15"/>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15367" name="Picture 6" descr="Indian Army"/>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
        <p:nvSpPr>
          <p:cNvPr id="22537" name="Rectangle 9"/>
          <p:cNvSpPr>
            <a:spLocks noChangeArrowheads="1"/>
          </p:cNvSpPr>
          <p:nvPr/>
        </p:nvSpPr>
        <p:spPr bwMode="auto">
          <a:xfrm>
            <a:off x="990600" y="1412875"/>
            <a:ext cx="8153400" cy="5216525"/>
          </a:xfrm>
          <a:prstGeom prst="rect">
            <a:avLst/>
          </a:prstGeom>
          <a:noFill/>
          <a:ln w="9525">
            <a:noFill/>
            <a:miter lim="800000"/>
            <a:headEnd/>
            <a:tailEnd/>
          </a:ln>
        </p:spPr>
        <p:txBody>
          <a:bodyPr>
            <a:spAutoFit/>
          </a:bodyPr>
          <a:lstStyle/>
          <a:p>
            <a:pPr>
              <a:buFont typeface="Webdings" pitchFamily="18" charset="2"/>
              <a:buChar char="ÿ"/>
            </a:pPr>
            <a:r>
              <a:rPr lang="en-US" sz="2800" b="1">
                <a:solidFill>
                  <a:srgbClr val="FF99FF"/>
                </a:solidFill>
              </a:rPr>
              <a:t>   Defending the Nation from External Threat</a:t>
            </a:r>
          </a:p>
          <a:p>
            <a:pPr lvl="1">
              <a:buFont typeface="Webdings" pitchFamily="18" charset="2"/>
              <a:buChar char="ÿ"/>
            </a:pPr>
            <a:endParaRPr lang="en-US" sz="2800" b="1">
              <a:solidFill>
                <a:srgbClr val="FF99FF"/>
              </a:solidFill>
            </a:endParaRPr>
          </a:p>
          <a:p>
            <a:pPr>
              <a:buFont typeface="Webdings" pitchFamily="18" charset="2"/>
              <a:buChar char="ÿ"/>
            </a:pPr>
            <a:r>
              <a:rPr lang="en-US" sz="2800" b="1">
                <a:solidFill>
                  <a:schemeClr val="bg1"/>
                </a:solidFill>
              </a:rPr>
              <a:t>   Protecting the Nation from Internal Threats</a:t>
            </a:r>
          </a:p>
          <a:p>
            <a:pPr lvl="1">
              <a:buFont typeface="Webdings" pitchFamily="18" charset="2"/>
              <a:buChar char="ÿ"/>
            </a:pPr>
            <a:endParaRPr lang="en-US" sz="2800" b="1">
              <a:solidFill>
                <a:srgbClr val="FFCC66"/>
              </a:solidFill>
            </a:endParaRPr>
          </a:p>
          <a:p>
            <a:pPr>
              <a:buFont typeface="Webdings" pitchFamily="18" charset="2"/>
              <a:buChar char="ÿ"/>
            </a:pPr>
            <a:r>
              <a:rPr lang="en-US" sz="2800" b="1">
                <a:solidFill>
                  <a:srgbClr val="FFFF00"/>
                </a:solidFill>
              </a:rPr>
              <a:t>   Aid to Civil Authorities</a:t>
            </a:r>
          </a:p>
          <a:p>
            <a:pPr lvl="1">
              <a:buFont typeface="Webdings" pitchFamily="18" charset="2"/>
              <a:buChar char="ÿ"/>
            </a:pPr>
            <a:endParaRPr lang="en-US" sz="2800" b="1">
              <a:solidFill>
                <a:srgbClr val="FFFF00"/>
              </a:solidFill>
            </a:endParaRPr>
          </a:p>
          <a:p>
            <a:pPr>
              <a:buFont typeface="Webdings" pitchFamily="18" charset="2"/>
              <a:buChar char="ÿ"/>
            </a:pPr>
            <a:r>
              <a:rPr lang="en-US" sz="2800" b="1">
                <a:solidFill>
                  <a:srgbClr val="FFFF00"/>
                </a:solidFill>
              </a:rPr>
              <a:t>   </a:t>
            </a:r>
            <a:r>
              <a:rPr lang="en-US" sz="2800" b="1">
                <a:solidFill>
                  <a:srgbClr val="CCECFF"/>
                </a:solidFill>
              </a:rPr>
              <a:t>World Wide Peacekeeping</a:t>
            </a:r>
          </a:p>
          <a:p>
            <a:pPr lvl="1">
              <a:buFont typeface="Webdings" pitchFamily="18" charset="2"/>
              <a:buNone/>
            </a:pPr>
            <a:endParaRPr lang="en-US" sz="2800" b="1">
              <a:solidFill>
                <a:srgbClr val="FFCC66"/>
              </a:solidFill>
            </a:endParaRPr>
          </a:p>
          <a:p>
            <a:pPr>
              <a:buFont typeface="Webdings" pitchFamily="18" charset="2"/>
              <a:buChar char="ÿ"/>
            </a:pPr>
            <a:r>
              <a:rPr lang="en-US" sz="2800" b="1">
                <a:solidFill>
                  <a:srgbClr val="00FF00"/>
                </a:solidFill>
              </a:rPr>
              <a:t>   Social and Environmental Causes</a:t>
            </a:r>
          </a:p>
          <a:p>
            <a:pPr lvl="1">
              <a:buFont typeface="Webdings" pitchFamily="18" charset="2"/>
              <a:buNone/>
            </a:pPr>
            <a:endParaRPr lang="en-US" sz="2800" b="1">
              <a:solidFill>
                <a:srgbClr val="00FF00"/>
              </a:solidFill>
            </a:endParaRPr>
          </a:p>
          <a:p>
            <a:pPr>
              <a:buFont typeface="Webdings" pitchFamily="18" charset="2"/>
              <a:buChar char="ÿ"/>
            </a:pPr>
            <a:r>
              <a:rPr lang="en-US" sz="2800" b="1">
                <a:solidFill>
                  <a:srgbClr val="FF9933"/>
                </a:solidFill>
              </a:rPr>
              <a:t>   Life Dedicated to the Nation</a:t>
            </a:r>
          </a:p>
          <a:p>
            <a:pPr lvl="1">
              <a:buFont typeface="Webdings" pitchFamily="18" charset="2"/>
              <a:buChar char="ÿ"/>
            </a:pPr>
            <a:endParaRPr lang="en-US" sz="2800" b="1">
              <a:solidFill>
                <a:srgbClr val="FF9933"/>
              </a:solidFill>
            </a:endParaRPr>
          </a:p>
        </p:txBody>
      </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7">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22537">
                                            <p:txEl>
                                              <p:pRg st="0" end="0"/>
                                            </p:txEl>
                                          </p:spTgt>
                                        </p:tgtEl>
                                        <p:attrNameLst>
                                          <p:attrName>ppt_c</p:attrName>
                                        </p:attrNameLst>
                                      </p:cBhvr>
                                      <p:to>
                                        <a:srgbClr val="4D4D4D"/>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537">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22537">
                                            <p:txEl>
                                              <p:pRg st="2" end="2"/>
                                            </p:txEl>
                                          </p:spTgt>
                                        </p:tgtEl>
                                        <p:attrNameLst>
                                          <p:attrName>ppt_c</p:attrName>
                                        </p:attrNameLst>
                                      </p:cBhvr>
                                      <p:to>
                                        <a:srgbClr val="4D4D4D"/>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537">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22537">
                                            <p:txEl>
                                              <p:pRg st="4" end="4"/>
                                            </p:txEl>
                                          </p:spTgt>
                                        </p:tgtEl>
                                        <p:attrNameLst>
                                          <p:attrName>ppt_c</p:attrName>
                                        </p:attrNameLst>
                                      </p:cBhvr>
                                      <p:to>
                                        <a:srgbClr val="4D4D4D"/>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537">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22537">
                                            <p:txEl>
                                              <p:pRg st="6" end="6"/>
                                            </p:txEl>
                                          </p:spTgt>
                                        </p:tgtEl>
                                        <p:attrNameLst>
                                          <p:attrName>ppt_c</p:attrName>
                                        </p:attrNameLst>
                                      </p:cBhvr>
                                      <p:to>
                                        <a:srgbClr val="4D4D4D"/>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537">
                                            <p:txEl>
                                              <p:pRg st="8" end="8"/>
                                            </p:txEl>
                                          </p:spTgt>
                                        </p:tgtEl>
                                        <p:attrNameLst>
                                          <p:attrName>style.visibility</p:attrName>
                                        </p:attrNameLst>
                                      </p:cBhvr>
                                      <p:to>
                                        <p:strVal val="visible"/>
                                      </p:to>
                                    </p:set>
                                  </p:childTnLst>
                                  <p:subTnLst>
                                    <p:animClr clrSpc="rgb" dir="cw">
                                      <p:cBhvr override="childStyle">
                                        <p:cTn dur="1" fill="hold" display="0" masterRel="nextClick" afterEffect="1"/>
                                        <p:tgtEl>
                                          <p:spTgt spid="22537">
                                            <p:txEl>
                                              <p:pRg st="8" end="8"/>
                                            </p:txEl>
                                          </p:spTgt>
                                        </p:tgtEl>
                                        <p:attrNameLst>
                                          <p:attrName>ppt_c</p:attrName>
                                        </p:attrNameLst>
                                      </p:cBhvr>
                                      <p:to>
                                        <a:srgbClr val="4D4D4D"/>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537">
                                            <p:txEl>
                                              <p:pRg st="10" end="10"/>
                                            </p:txEl>
                                          </p:spTgt>
                                        </p:tgtEl>
                                        <p:attrNameLst>
                                          <p:attrName>style.visibility</p:attrName>
                                        </p:attrNameLst>
                                      </p:cBhvr>
                                      <p:to>
                                        <p:strVal val="visible"/>
                                      </p:to>
                                    </p:set>
                                  </p:childTnLst>
                                  <p:subTnLst>
                                    <p:animClr clrSpc="rgb" dir="cw">
                                      <p:cBhvr override="childStyle">
                                        <p:cTn dur="1" fill="hold" display="0" masterRel="nextClick" afterEffect="1"/>
                                        <p:tgtEl>
                                          <p:spTgt spid="22537">
                                            <p:txEl>
                                              <p:pRg st="10" end="10"/>
                                            </p:txEl>
                                          </p:spTgt>
                                        </p:tgtEl>
                                        <p:attrNameLst>
                                          <p:attrName>ppt_c</p:attrName>
                                        </p:attrNameLst>
                                      </p:cBhvr>
                                      <p:to>
                                        <a:srgbClr val="4D4D4D"/>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7" grpId="0" build="p" bldLvl="5"/>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4"/>
          <p:cNvGrpSpPr>
            <a:grpSpLocks/>
          </p:cNvGrpSpPr>
          <p:nvPr/>
        </p:nvGrpSpPr>
        <p:grpSpPr bwMode="auto">
          <a:xfrm>
            <a:off x="0" y="0"/>
            <a:ext cx="9144000" cy="6858000"/>
            <a:chOff x="0" y="0"/>
            <a:chExt cx="5760" cy="4320"/>
          </a:xfrm>
        </p:grpSpPr>
        <p:sp>
          <p:nvSpPr>
            <p:cNvPr id="16395" name="Rectangle 5"/>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16396" name="Rectangle 6"/>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16387" name="Text Box 2"/>
          <p:cNvSpPr txBox="1">
            <a:spLocks noChangeArrowheads="1"/>
          </p:cNvSpPr>
          <p:nvPr/>
        </p:nvSpPr>
        <p:spPr bwMode="auto">
          <a:xfrm>
            <a:off x="914400" y="533400"/>
            <a:ext cx="8229600" cy="1296988"/>
          </a:xfrm>
          <a:prstGeom prst="rect">
            <a:avLst/>
          </a:prstGeom>
          <a:noFill/>
          <a:ln w="9525">
            <a:noFill/>
            <a:miter lim="800000"/>
            <a:headEnd/>
            <a:tailEnd/>
          </a:ln>
        </p:spPr>
        <p:txBody>
          <a:bodyPr>
            <a:spAutoFit/>
          </a:bodyPr>
          <a:lstStyle/>
          <a:p>
            <a:pPr algn="ctr">
              <a:lnSpc>
                <a:spcPct val="90000"/>
              </a:lnSpc>
            </a:pPr>
            <a:r>
              <a:rPr lang="en-US" sz="3200" b="1">
                <a:solidFill>
                  <a:schemeClr val="bg1"/>
                </a:solidFill>
              </a:rPr>
              <a:t>AN OFFICER AND A GENTLEMAN</a:t>
            </a:r>
          </a:p>
          <a:p>
            <a:pPr algn="ctr">
              <a:lnSpc>
                <a:spcPct val="90000"/>
              </a:lnSpc>
            </a:pPr>
            <a:endParaRPr lang="en-US" sz="3200" b="1">
              <a:solidFill>
                <a:srgbClr val="FFCC66"/>
              </a:solidFill>
            </a:endParaRPr>
          </a:p>
          <a:p>
            <a:pPr lvl="1" algn="ctr">
              <a:lnSpc>
                <a:spcPct val="90000"/>
              </a:lnSpc>
              <a:buFont typeface="Webdings" pitchFamily="18" charset="2"/>
              <a:buChar char="ÿ"/>
            </a:pPr>
            <a:endParaRPr lang="en-US" sz="2400" b="1" i="1">
              <a:solidFill>
                <a:srgbClr val="CCFFCC"/>
              </a:solidFill>
            </a:endParaRPr>
          </a:p>
        </p:txBody>
      </p:sp>
      <p:sp>
        <p:nvSpPr>
          <p:cNvPr id="16388" name="Text Box 3"/>
          <p:cNvSpPr txBox="1">
            <a:spLocks noChangeArrowheads="1"/>
          </p:cNvSpPr>
          <p:nvPr/>
        </p:nvSpPr>
        <p:spPr bwMode="auto">
          <a:xfrm>
            <a:off x="914400" y="6278563"/>
            <a:ext cx="8229600" cy="457200"/>
          </a:xfrm>
          <a:prstGeom prst="rect">
            <a:avLst/>
          </a:prstGeom>
          <a:noFill/>
          <a:ln w="9525">
            <a:noFill/>
            <a:miter lim="800000"/>
            <a:headEnd/>
            <a:tailEnd/>
          </a:ln>
        </p:spPr>
        <p:txBody>
          <a:bodyPr>
            <a:spAutoFit/>
          </a:bodyPr>
          <a:lstStyle/>
          <a:p>
            <a:pPr algn="ctr"/>
            <a:r>
              <a:rPr lang="en-US" sz="2400" b="1">
                <a:solidFill>
                  <a:srgbClr val="FFCC66"/>
                </a:solidFill>
                <a:latin typeface="Monotype Corsiva" pitchFamily="66" charset="0"/>
              </a:rPr>
              <a:t>Difficult will be done immediately – Impossible might take a little time !</a:t>
            </a:r>
          </a:p>
        </p:txBody>
      </p:sp>
      <p:sp>
        <p:nvSpPr>
          <p:cNvPr id="4106" name="Rectangle 10"/>
          <p:cNvSpPr>
            <a:spLocks noChangeArrowheads="1"/>
          </p:cNvSpPr>
          <p:nvPr/>
        </p:nvSpPr>
        <p:spPr bwMode="auto">
          <a:xfrm>
            <a:off x="6248400" y="1219200"/>
            <a:ext cx="2895600" cy="4054475"/>
          </a:xfrm>
          <a:prstGeom prst="rect">
            <a:avLst/>
          </a:prstGeom>
          <a:noFill/>
          <a:ln w="9525">
            <a:noFill/>
            <a:miter lim="800000"/>
            <a:headEnd/>
            <a:tailEnd/>
          </a:ln>
        </p:spPr>
        <p:txBody>
          <a:bodyPr>
            <a:spAutoFit/>
          </a:bodyPr>
          <a:lstStyle/>
          <a:p>
            <a:pPr lvl="1">
              <a:buFont typeface="Webdings" pitchFamily="18" charset="2"/>
              <a:buChar char="ÿ"/>
            </a:pPr>
            <a:r>
              <a:rPr lang="en-US" sz="2000" b="1">
                <a:solidFill>
                  <a:srgbClr val="FFCCCC"/>
                </a:solidFill>
              </a:rPr>
              <a:t> A manager of human, material and technological resources</a:t>
            </a:r>
          </a:p>
          <a:p>
            <a:pPr lvl="1">
              <a:buFont typeface="Webdings" pitchFamily="18" charset="2"/>
              <a:buChar char="ÿ"/>
            </a:pPr>
            <a:endParaRPr lang="en-US" sz="2000" b="1">
              <a:solidFill>
                <a:srgbClr val="FFCCCC"/>
              </a:solidFill>
            </a:endParaRPr>
          </a:p>
          <a:p>
            <a:pPr lvl="1">
              <a:buFont typeface="Webdings" pitchFamily="18" charset="2"/>
              <a:buChar char="ÿ"/>
            </a:pPr>
            <a:r>
              <a:rPr lang="en-US" sz="2000" b="1">
                <a:solidFill>
                  <a:srgbClr val="CCECFF"/>
                </a:solidFill>
              </a:rPr>
              <a:t>   A model of character, virtue and valour </a:t>
            </a:r>
          </a:p>
          <a:p>
            <a:pPr lvl="1">
              <a:buFont typeface="Webdings" pitchFamily="18" charset="2"/>
              <a:buChar char="ÿ"/>
            </a:pPr>
            <a:endParaRPr lang="en-US" sz="2000" b="1">
              <a:solidFill>
                <a:srgbClr val="CCECFF"/>
              </a:solidFill>
            </a:endParaRPr>
          </a:p>
          <a:p>
            <a:pPr lvl="1">
              <a:buFont typeface="Webdings" pitchFamily="18" charset="2"/>
              <a:buChar char="ÿ"/>
            </a:pPr>
            <a:r>
              <a:rPr lang="en-US" sz="2000" b="1">
                <a:solidFill>
                  <a:srgbClr val="00FF00"/>
                </a:solidFill>
              </a:rPr>
              <a:t>   Compassion and determination – </a:t>
            </a:r>
            <a:r>
              <a:rPr lang="en-US" sz="2000" b="1" i="1">
                <a:solidFill>
                  <a:srgbClr val="00FF00"/>
                </a:solidFill>
              </a:rPr>
              <a:t>an iron fist in a velvet glove</a:t>
            </a:r>
          </a:p>
        </p:txBody>
      </p:sp>
      <p:sp>
        <p:nvSpPr>
          <p:cNvPr id="4107" name="Rectangle 11"/>
          <p:cNvSpPr>
            <a:spLocks noChangeArrowheads="1"/>
          </p:cNvSpPr>
          <p:nvPr/>
        </p:nvSpPr>
        <p:spPr bwMode="auto">
          <a:xfrm>
            <a:off x="457200" y="1143000"/>
            <a:ext cx="2590800" cy="4054475"/>
          </a:xfrm>
          <a:prstGeom prst="rect">
            <a:avLst/>
          </a:prstGeom>
          <a:noFill/>
          <a:ln w="9525">
            <a:noFill/>
            <a:miter lim="800000"/>
            <a:headEnd/>
            <a:tailEnd/>
          </a:ln>
        </p:spPr>
        <p:txBody>
          <a:bodyPr>
            <a:spAutoFit/>
          </a:bodyPr>
          <a:lstStyle/>
          <a:p>
            <a:pPr lvl="1">
              <a:buFont typeface="Webdings" pitchFamily="18" charset="2"/>
              <a:buChar char="ÿ"/>
            </a:pPr>
            <a:r>
              <a:rPr lang="en-US" sz="2000" b="1">
                <a:solidFill>
                  <a:srgbClr val="FFCC66"/>
                </a:solidFill>
              </a:rPr>
              <a:t>	A person trained and tasked to lead men to battle or to complete any task assigned to him/her</a:t>
            </a:r>
          </a:p>
          <a:p>
            <a:pPr lvl="1">
              <a:buFont typeface="Webdings" pitchFamily="18" charset="2"/>
              <a:buChar char="ÿ"/>
            </a:pPr>
            <a:endParaRPr lang="en-US" sz="2000" b="1">
              <a:solidFill>
                <a:srgbClr val="FFCC66"/>
              </a:solidFill>
            </a:endParaRPr>
          </a:p>
          <a:p>
            <a:pPr lvl="1">
              <a:buFont typeface="Webdings" pitchFamily="18" charset="2"/>
              <a:buChar char="ÿ"/>
            </a:pPr>
            <a:r>
              <a:rPr lang="en-US" sz="2000" b="1">
                <a:solidFill>
                  <a:srgbClr val="FFFF00"/>
                </a:solidFill>
              </a:rPr>
              <a:t>   A leader, a commander, a friend and a guide for his men</a:t>
            </a:r>
          </a:p>
        </p:txBody>
      </p:sp>
      <p:pic>
        <p:nvPicPr>
          <p:cNvPr id="4109" name="Picture 13" descr="15idsld1"/>
          <p:cNvPicPr>
            <a:picLocks noChangeAspect="1" noChangeArrowheads="1"/>
          </p:cNvPicPr>
          <p:nvPr/>
        </p:nvPicPr>
        <p:blipFill>
          <a:blip r:embed="rId2"/>
          <a:srcRect/>
          <a:stretch>
            <a:fillRect/>
          </a:stretch>
        </p:blipFill>
        <p:spPr bwMode="auto">
          <a:xfrm>
            <a:off x="3124200" y="2286000"/>
            <a:ext cx="3352800" cy="2549525"/>
          </a:xfrm>
          <a:prstGeom prst="rect">
            <a:avLst/>
          </a:prstGeom>
          <a:noFill/>
          <a:effectLst>
            <a:outerShdw dist="107763" dir="18900000" algn="ctr" rotWithShape="0">
              <a:srgbClr val="808080">
                <a:alpha val="50000"/>
              </a:srgbClr>
            </a:outerShdw>
          </a:effectLst>
        </p:spPr>
      </p:pic>
      <p:grpSp>
        <p:nvGrpSpPr>
          <p:cNvPr id="16392" name="Group 15"/>
          <p:cNvGrpSpPr>
            <a:grpSpLocks/>
          </p:cNvGrpSpPr>
          <p:nvPr/>
        </p:nvGrpSpPr>
        <p:grpSpPr bwMode="auto">
          <a:xfrm>
            <a:off x="0" y="0"/>
            <a:ext cx="838200" cy="990600"/>
            <a:chOff x="0" y="0"/>
            <a:chExt cx="528" cy="624"/>
          </a:xfrm>
        </p:grpSpPr>
        <p:sp>
          <p:nvSpPr>
            <p:cNvPr id="16393" name="Rectangle 16"/>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16394" name="Picture 17" descr="Indian Army"/>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07">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4107">
                                            <p:txEl>
                                              <p:pRg st="0" end="0"/>
                                            </p:txEl>
                                          </p:spTgt>
                                        </p:tgtEl>
                                        <p:attrNameLst>
                                          <p:attrName>ppt_c</p:attrName>
                                        </p:attrNameLst>
                                      </p:cBhvr>
                                      <p:to>
                                        <a:srgbClr val="4D4D4D"/>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07">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4107">
                                            <p:txEl>
                                              <p:pRg st="2" end="2"/>
                                            </p:txEl>
                                          </p:spTgt>
                                        </p:tgtEl>
                                        <p:attrNameLst>
                                          <p:attrName>ppt_c</p:attrName>
                                        </p:attrNameLst>
                                      </p:cBhvr>
                                      <p:to>
                                        <a:srgbClr val="4D4D4D"/>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06">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4106">
                                            <p:txEl>
                                              <p:pRg st="0" end="0"/>
                                            </p:txEl>
                                          </p:spTgt>
                                        </p:tgtEl>
                                        <p:attrNameLst>
                                          <p:attrName>ppt_c</p:attrName>
                                        </p:attrNameLst>
                                      </p:cBhvr>
                                      <p:to>
                                        <a:srgbClr val="4D4D4D"/>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06">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4106">
                                            <p:txEl>
                                              <p:pRg st="2" end="2"/>
                                            </p:txEl>
                                          </p:spTgt>
                                        </p:tgtEl>
                                        <p:attrNameLst>
                                          <p:attrName>ppt_c</p:attrName>
                                        </p:attrNameLst>
                                      </p:cBhvr>
                                      <p:to>
                                        <a:srgbClr val="4D4D4D"/>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06">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4106">
                                            <p:txEl>
                                              <p:pRg st="4" end="4"/>
                                            </p:txEl>
                                          </p:spTgt>
                                        </p:tgtEl>
                                        <p:attrNameLst>
                                          <p:attrName>ppt_c</p:attrName>
                                        </p:attrNameLst>
                                      </p:cBhvr>
                                      <p:to>
                                        <a:srgbClr val="4D4D4D"/>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 grpId="0" build="p" bldLvl="2"/>
      <p:bldP spid="4107" grpId="0" build="p" bldLvl="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914400" y="457200"/>
            <a:ext cx="4800600" cy="860425"/>
          </a:xfrm>
          <a:prstGeom prst="rect">
            <a:avLst/>
          </a:prstGeom>
          <a:noFill/>
          <a:ln w="9525">
            <a:noFill/>
            <a:miter lim="800000"/>
            <a:headEnd/>
            <a:tailEnd/>
          </a:ln>
        </p:spPr>
        <p:txBody>
          <a:bodyPr>
            <a:spAutoFit/>
          </a:bodyPr>
          <a:lstStyle/>
          <a:p>
            <a:pPr>
              <a:lnSpc>
                <a:spcPct val="90000"/>
              </a:lnSpc>
            </a:pPr>
            <a:r>
              <a:rPr lang="en-US" sz="2800" b="1">
                <a:solidFill>
                  <a:schemeClr val="bg1"/>
                </a:solidFill>
              </a:rPr>
              <a:t>Life in the Army</a:t>
            </a:r>
          </a:p>
          <a:p>
            <a:pPr>
              <a:lnSpc>
                <a:spcPct val="90000"/>
              </a:lnSpc>
            </a:pPr>
            <a:endParaRPr lang="en-US" sz="2800" b="1">
              <a:solidFill>
                <a:srgbClr val="FFCC66"/>
              </a:solidFill>
            </a:endParaRPr>
          </a:p>
        </p:txBody>
      </p:sp>
      <p:grpSp>
        <p:nvGrpSpPr>
          <p:cNvPr id="17411" name="Group 4"/>
          <p:cNvGrpSpPr>
            <a:grpSpLocks/>
          </p:cNvGrpSpPr>
          <p:nvPr/>
        </p:nvGrpSpPr>
        <p:grpSpPr bwMode="auto">
          <a:xfrm>
            <a:off x="0" y="0"/>
            <a:ext cx="9144000" cy="6858000"/>
            <a:chOff x="0" y="0"/>
            <a:chExt cx="5760" cy="4320"/>
          </a:xfrm>
        </p:grpSpPr>
        <p:sp>
          <p:nvSpPr>
            <p:cNvPr id="17416" name="Rectangle 5"/>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17417" name="Rectangle 6"/>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5128" name="Rectangle 8"/>
          <p:cNvSpPr>
            <a:spLocks noChangeArrowheads="1"/>
          </p:cNvSpPr>
          <p:nvPr/>
        </p:nvSpPr>
        <p:spPr bwMode="auto">
          <a:xfrm>
            <a:off x="1371600" y="1219200"/>
            <a:ext cx="4572000" cy="5021263"/>
          </a:xfrm>
          <a:prstGeom prst="rect">
            <a:avLst/>
          </a:prstGeom>
          <a:noFill/>
          <a:ln w="9525">
            <a:noFill/>
            <a:miter lim="800000"/>
            <a:headEnd/>
            <a:tailEnd/>
          </a:ln>
        </p:spPr>
        <p:txBody>
          <a:bodyPr>
            <a:spAutoFit/>
          </a:bodyPr>
          <a:lstStyle/>
          <a:p>
            <a:pPr lvl="1">
              <a:lnSpc>
                <a:spcPct val="90000"/>
              </a:lnSpc>
              <a:buFont typeface="Webdings" pitchFamily="18" charset="2"/>
              <a:buChar char="ÿ"/>
            </a:pPr>
            <a:r>
              <a:rPr lang="en-US" sz="2400" b="1">
                <a:solidFill>
                  <a:srgbClr val="FFCC66"/>
                </a:solidFill>
              </a:rPr>
              <a:t>   Action</a:t>
            </a:r>
          </a:p>
          <a:p>
            <a:pPr lvl="1">
              <a:lnSpc>
                <a:spcPct val="90000"/>
              </a:lnSpc>
              <a:buFont typeface="Webdings" pitchFamily="18" charset="2"/>
              <a:buChar char="ÿ"/>
            </a:pPr>
            <a:endParaRPr lang="en-US" sz="2400" b="1">
              <a:solidFill>
                <a:srgbClr val="FFCC66"/>
              </a:solidFill>
            </a:endParaRPr>
          </a:p>
          <a:p>
            <a:pPr lvl="1">
              <a:lnSpc>
                <a:spcPct val="90000"/>
              </a:lnSpc>
              <a:buFont typeface="Webdings" pitchFamily="18" charset="2"/>
              <a:buChar char="ÿ"/>
            </a:pPr>
            <a:r>
              <a:rPr lang="en-US" sz="2400" b="1">
                <a:solidFill>
                  <a:srgbClr val="00FF00"/>
                </a:solidFill>
              </a:rPr>
              <a:t>   </a:t>
            </a:r>
            <a:r>
              <a:rPr lang="en-US" sz="2400" b="1">
                <a:solidFill>
                  <a:srgbClr val="CCECFF"/>
                </a:solidFill>
              </a:rPr>
              <a:t>Professional Growth</a:t>
            </a:r>
            <a:endParaRPr lang="en-US" sz="2400" b="1">
              <a:solidFill>
                <a:srgbClr val="00FF00"/>
              </a:solidFill>
            </a:endParaRPr>
          </a:p>
          <a:p>
            <a:pPr lvl="1">
              <a:lnSpc>
                <a:spcPct val="90000"/>
              </a:lnSpc>
              <a:buFont typeface="Webdings" pitchFamily="18" charset="2"/>
              <a:buChar char="ÿ"/>
            </a:pPr>
            <a:endParaRPr lang="en-US" sz="2400" b="1">
              <a:solidFill>
                <a:srgbClr val="CCECFF"/>
              </a:solidFill>
            </a:endParaRPr>
          </a:p>
          <a:p>
            <a:pPr lvl="1">
              <a:lnSpc>
                <a:spcPct val="90000"/>
              </a:lnSpc>
              <a:buFont typeface="Webdings" pitchFamily="18" charset="2"/>
              <a:buChar char="ÿ"/>
            </a:pPr>
            <a:r>
              <a:rPr lang="en-US" sz="2400" b="1">
                <a:solidFill>
                  <a:srgbClr val="CCECFF"/>
                </a:solidFill>
              </a:rPr>
              <a:t>   </a:t>
            </a:r>
            <a:r>
              <a:rPr lang="en-US" sz="2400" b="1">
                <a:solidFill>
                  <a:srgbClr val="00FF00"/>
                </a:solidFill>
              </a:rPr>
              <a:t>Adventure</a:t>
            </a:r>
          </a:p>
          <a:p>
            <a:pPr lvl="1">
              <a:lnSpc>
                <a:spcPct val="90000"/>
              </a:lnSpc>
              <a:buFont typeface="Webdings" pitchFamily="18" charset="2"/>
              <a:buChar char="ÿ"/>
            </a:pPr>
            <a:endParaRPr lang="en-US" sz="2400" b="1">
              <a:solidFill>
                <a:srgbClr val="CCECFF"/>
              </a:solidFill>
            </a:endParaRPr>
          </a:p>
          <a:p>
            <a:pPr lvl="1">
              <a:lnSpc>
                <a:spcPct val="90000"/>
              </a:lnSpc>
              <a:buFont typeface="Webdings" pitchFamily="18" charset="2"/>
              <a:buChar char="ÿ"/>
            </a:pPr>
            <a:r>
              <a:rPr lang="en-US" sz="2400" b="1">
                <a:solidFill>
                  <a:srgbClr val="FFCCCC"/>
                </a:solidFill>
              </a:rPr>
              <a:t>   Travel</a:t>
            </a:r>
          </a:p>
          <a:p>
            <a:pPr lvl="1">
              <a:lnSpc>
                <a:spcPct val="90000"/>
              </a:lnSpc>
              <a:buFont typeface="Webdings" pitchFamily="18" charset="2"/>
              <a:buChar char="ÿ"/>
            </a:pPr>
            <a:endParaRPr lang="en-US" sz="2400" b="1">
              <a:solidFill>
                <a:srgbClr val="FFCCCC"/>
              </a:solidFill>
            </a:endParaRPr>
          </a:p>
          <a:p>
            <a:pPr lvl="1">
              <a:lnSpc>
                <a:spcPct val="90000"/>
              </a:lnSpc>
              <a:buFont typeface="Webdings" pitchFamily="18" charset="2"/>
              <a:buChar char="ÿ"/>
            </a:pPr>
            <a:r>
              <a:rPr lang="en-US" sz="2400" b="1">
                <a:solidFill>
                  <a:srgbClr val="CCFFCC"/>
                </a:solidFill>
              </a:rPr>
              <a:t>   Life-Style</a:t>
            </a:r>
          </a:p>
          <a:p>
            <a:pPr lvl="1">
              <a:lnSpc>
                <a:spcPct val="90000"/>
              </a:lnSpc>
              <a:buFont typeface="Webdings" pitchFamily="18" charset="2"/>
              <a:buChar char="ÿ"/>
            </a:pPr>
            <a:endParaRPr lang="en-US" sz="2400" b="1">
              <a:solidFill>
                <a:srgbClr val="CCFFCC"/>
              </a:solidFill>
            </a:endParaRPr>
          </a:p>
          <a:p>
            <a:pPr lvl="1">
              <a:lnSpc>
                <a:spcPct val="90000"/>
              </a:lnSpc>
              <a:buFont typeface="Webdings" pitchFamily="18" charset="2"/>
              <a:buChar char="ÿ"/>
            </a:pPr>
            <a:r>
              <a:rPr lang="en-US" sz="2400" b="1">
                <a:solidFill>
                  <a:srgbClr val="CCFFFF"/>
                </a:solidFill>
              </a:rPr>
              <a:t>   Family</a:t>
            </a:r>
          </a:p>
          <a:p>
            <a:pPr lvl="1">
              <a:lnSpc>
                <a:spcPct val="90000"/>
              </a:lnSpc>
              <a:buFont typeface="Webdings" pitchFamily="18" charset="2"/>
              <a:buChar char="ÿ"/>
            </a:pPr>
            <a:endParaRPr lang="en-US" sz="2400" b="1">
              <a:solidFill>
                <a:srgbClr val="CCFFFF"/>
              </a:solidFill>
            </a:endParaRPr>
          </a:p>
          <a:p>
            <a:pPr lvl="1">
              <a:lnSpc>
                <a:spcPct val="90000"/>
              </a:lnSpc>
              <a:buFont typeface="Webdings" pitchFamily="18" charset="2"/>
              <a:buChar char="ÿ"/>
            </a:pPr>
            <a:r>
              <a:rPr lang="en-US" sz="2400" b="1">
                <a:solidFill>
                  <a:srgbClr val="FFCC66"/>
                </a:solidFill>
              </a:rPr>
              <a:t>   Status </a:t>
            </a:r>
          </a:p>
          <a:p>
            <a:pPr lvl="1">
              <a:lnSpc>
                <a:spcPct val="90000"/>
              </a:lnSpc>
              <a:buFont typeface="Webdings" pitchFamily="18" charset="2"/>
              <a:buChar char="ÿ"/>
            </a:pPr>
            <a:endParaRPr lang="en-US" sz="2400" b="1">
              <a:solidFill>
                <a:srgbClr val="FFCC66"/>
              </a:solidFill>
            </a:endParaRPr>
          </a:p>
          <a:p>
            <a:pPr lvl="1">
              <a:lnSpc>
                <a:spcPct val="90000"/>
              </a:lnSpc>
              <a:buFont typeface="Webdings" pitchFamily="18" charset="2"/>
              <a:buChar char="ÿ"/>
            </a:pPr>
            <a:r>
              <a:rPr lang="en-US" sz="2400" b="1">
                <a:solidFill>
                  <a:srgbClr val="00FF00"/>
                </a:solidFill>
              </a:rPr>
              <a:t>   Achievers</a:t>
            </a:r>
            <a:r>
              <a:rPr lang="en-US" sz="2400"/>
              <a:t>  </a:t>
            </a:r>
          </a:p>
        </p:txBody>
      </p:sp>
      <p:grpSp>
        <p:nvGrpSpPr>
          <p:cNvPr id="17413" name="Group 9"/>
          <p:cNvGrpSpPr>
            <a:grpSpLocks/>
          </p:cNvGrpSpPr>
          <p:nvPr/>
        </p:nvGrpSpPr>
        <p:grpSpPr bwMode="auto">
          <a:xfrm>
            <a:off x="0" y="0"/>
            <a:ext cx="838200" cy="990600"/>
            <a:chOff x="0" y="0"/>
            <a:chExt cx="528" cy="624"/>
          </a:xfrm>
        </p:grpSpPr>
        <p:sp>
          <p:nvSpPr>
            <p:cNvPr id="17414" name="Rectangle 10"/>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17415" name="Picture 11" descr="Indian Army"/>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8">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5128">
                                            <p:txEl>
                                              <p:pRg st="0" end="0"/>
                                            </p:txEl>
                                          </p:spTgt>
                                        </p:tgtEl>
                                        <p:attrNameLst>
                                          <p:attrName>ppt_c</p:attrName>
                                        </p:attrNameLst>
                                      </p:cBhvr>
                                      <p:to>
                                        <a:srgbClr val="FFFF00"/>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8">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5128">
                                            <p:txEl>
                                              <p:pRg st="2" end="2"/>
                                            </p:txEl>
                                          </p:spTgt>
                                        </p:tgtEl>
                                        <p:attrNameLst>
                                          <p:attrName>ppt_c</p:attrName>
                                        </p:attrNameLst>
                                      </p:cBhvr>
                                      <p:to>
                                        <a:srgbClr val="FFFF0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28">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5128">
                                            <p:txEl>
                                              <p:pRg st="4" end="4"/>
                                            </p:txEl>
                                          </p:spTgt>
                                        </p:tgtEl>
                                        <p:attrNameLst>
                                          <p:attrName>ppt_c</p:attrName>
                                        </p:attrNameLst>
                                      </p:cBhvr>
                                      <p:to>
                                        <a:srgbClr val="FFFF00"/>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28">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5128">
                                            <p:txEl>
                                              <p:pRg st="6" end="6"/>
                                            </p:txEl>
                                          </p:spTgt>
                                        </p:tgtEl>
                                        <p:attrNameLst>
                                          <p:attrName>ppt_c</p:attrName>
                                        </p:attrNameLst>
                                      </p:cBhvr>
                                      <p:to>
                                        <a:srgbClr val="FFFF00"/>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28">
                                            <p:txEl>
                                              <p:pRg st="8" end="8"/>
                                            </p:txEl>
                                          </p:spTgt>
                                        </p:tgtEl>
                                        <p:attrNameLst>
                                          <p:attrName>style.visibility</p:attrName>
                                        </p:attrNameLst>
                                      </p:cBhvr>
                                      <p:to>
                                        <p:strVal val="visible"/>
                                      </p:to>
                                    </p:set>
                                  </p:childTnLst>
                                  <p:subTnLst>
                                    <p:animClr clrSpc="rgb" dir="cw">
                                      <p:cBhvr override="childStyle">
                                        <p:cTn dur="1" fill="hold" display="0" masterRel="nextClick" afterEffect="1"/>
                                        <p:tgtEl>
                                          <p:spTgt spid="5128">
                                            <p:txEl>
                                              <p:pRg st="8" end="8"/>
                                            </p:txEl>
                                          </p:spTgt>
                                        </p:tgtEl>
                                        <p:attrNameLst>
                                          <p:attrName>ppt_c</p:attrName>
                                        </p:attrNameLst>
                                      </p:cBhvr>
                                      <p:to>
                                        <a:srgbClr val="FFFF00"/>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128">
                                            <p:txEl>
                                              <p:pRg st="10" end="10"/>
                                            </p:txEl>
                                          </p:spTgt>
                                        </p:tgtEl>
                                        <p:attrNameLst>
                                          <p:attrName>style.visibility</p:attrName>
                                        </p:attrNameLst>
                                      </p:cBhvr>
                                      <p:to>
                                        <p:strVal val="visible"/>
                                      </p:to>
                                    </p:set>
                                  </p:childTnLst>
                                  <p:subTnLst>
                                    <p:animClr clrSpc="rgb" dir="cw">
                                      <p:cBhvr override="childStyle">
                                        <p:cTn dur="1" fill="hold" display="0" masterRel="nextClick" afterEffect="1"/>
                                        <p:tgtEl>
                                          <p:spTgt spid="5128">
                                            <p:txEl>
                                              <p:pRg st="10" end="10"/>
                                            </p:txEl>
                                          </p:spTgt>
                                        </p:tgtEl>
                                        <p:attrNameLst>
                                          <p:attrName>ppt_c</p:attrName>
                                        </p:attrNameLst>
                                      </p:cBhvr>
                                      <p:to>
                                        <a:srgbClr val="FFFF00"/>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128">
                                            <p:txEl>
                                              <p:pRg st="12" end="12"/>
                                            </p:txEl>
                                          </p:spTgt>
                                        </p:tgtEl>
                                        <p:attrNameLst>
                                          <p:attrName>style.visibility</p:attrName>
                                        </p:attrNameLst>
                                      </p:cBhvr>
                                      <p:to>
                                        <p:strVal val="visible"/>
                                      </p:to>
                                    </p:set>
                                  </p:childTnLst>
                                  <p:subTnLst>
                                    <p:animClr clrSpc="rgb" dir="cw">
                                      <p:cBhvr override="childStyle">
                                        <p:cTn dur="1" fill="hold" display="0" masterRel="nextClick" afterEffect="1"/>
                                        <p:tgtEl>
                                          <p:spTgt spid="5128">
                                            <p:txEl>
                                              <p:pRg st="12" end="12"/>
                                            </p:txEl>
                                          </p:spTgt>
                                        </p:tgtEl>
                                        <p:attrNameLst>
                                          <p:attrName>ppt_c</p:attrName>
                                        </p:attrNameLst>
                                      </p:cBhvr>
                                      <p:to>
                                        <a:srgbClr val="FFFF00"/>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128">
                                            <p:txEl>
                                              <p:pRg st="14" end="14"/>
                                            </p:txEl>
                                          </p:spTgt>
                                        </p:tgtEl>
                                        <p:attrNameLst>
                                          <p:attrName>style.visibility</p:attrName>
                                        </p:attrNameLst>
                                      </p:cBhvr>
                                      <p:to>
                                        <p:strVal val="visible"/>
                                      </p:to>
                                    </p:set>
                                  </p:childTnLst>
                                  <p:subTnLst>
                                    <p:animClr clrSpc="rgb" dir="cw">
                                      <p:cBhvr override="childStyle">
                                        <p:cTn dur="1" fill="hold" display="0" masterRel="nextClick" afterEffect="1"/>
                                        <p:tgtEl>
                                          <p:spTgt spid="5128">
                                            <p:txEl>
                                              <p:pRg st="14" end="14"/>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8" grpId="0" build="p" bldLvl="2"/>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A50021"/>
        </a:solidFill>
        <a:effectLst/>
      </p:bgPr>
    </p:bg>
    <p:spTree>
      <p:nvGrpSpPr>
        <p:cNvPr id="1" name=""/>
        <p:cNvGrpSpPr/>
        <p:nvPr/>
      </p:nvGrpSpPr>
      <p:grpSpPr>
        <a:xfrm>
          <a:off x="0" y="0"/>
          <a:ext cx="0" cy="0"/>
          <a:chOff x="0" y="0"/>
          <a:chExt cx="0" cy="0"/>
        </a:xfrm>
      </p:grpSpPr>
      <p:pic>
        <p:nvPicPr>
          <p:cNvPr id="18434" name="Picture 10" descr="Dod00025"/>
          <p:cNvPicPr>
            <a:picLocks noChangeAspect="1" noChangeArrowheads="1"/>
          </p:cNvPicPr>
          <p:nvPr/>
        </p:nvPicPr>
        <p:blipFill>
          <a:blip r:embed="rId2"/>
          <a:srcRect t="20000"/>
          <a:stretch>
            <a:fillRect/>
          </a:stretch>
        </p:blipFill>
        <p:spPr bwMode="auto">
          <a:xfrm>
            <a:off x="0" y="1066800"/>
            <a:ext cx="9144000" cy="5791200"/>
          </a:xfrm>
          <a:prstGeom prst="rect">
            <a:avLst/>
          </a:prstGeom>
          <a:noFill/>
          <a:ln w="9525">
            <a:noFill/>
            <a:miter lim="800000"/>
            <a:headEnd/>
            <a:tailEnd/>
          </a:ln>
        </p:spPr>
      </p:pic>
      <p:sp>
        <p:nvSpPr>
          <p:cNvPr id="18435" name="Text Box 2"/>
          <p:cNvSpPr txBox="1">
            <a:spLocks noChangeArrowheads="1"/>
          </p:cNvSpPr>
          <p:nvPr/>
        </p:nvSpPr>
        <p:spPr bwMode="auto">
          <a:xfrm>
            <a:off x="914400" y="457200"/>
            <a:ext cx="8229600" cy="530225"/>
          </a:xfrm>
          <a:prstGeom prst="rect">
            <a:avLst/>
          </a:prstGeom>
          <a:noFill/>
          <a:ln w="9525">
            <a:noFill/>
            <a:miter lim="800000"/>
            <a:headEnd/>
            <a:tailEnd/>
          </a:ln>
        </p:spPr>
        <p:txBody>
          <a:bodyPr>
            <a:spAutoFit/>
          </a:bodyPr>
          <a:lstStyle/>
          <a:p>
            <a:pPr algn="ctr">
              <a:lnSpc>
                <a:spcPct val="90000"/>
              </a:lnSpc>
            </a:pPr>
            <a:r>
              <a:rPr lang="en-US" sz="3200" b="1">
                <a:solidFill>
                  <a:schemeClr val="bg1"/>
                </a:solidFill>
              </a:rPr>
              <a:t>LIFE IN THE ARMY  …  ACTION</a:t>
            </a:r>
            <a:endParaRPr lang="en-US" sz="2400" b="1" i="1">
              <a:solidFill>
                <a:srgbClr val="00FF00"/>
              </a:solidFill>
            </a:endParaRPr>
          </a:p>
        </p:txBody>
      </p:sp>
      <p:grpSp>
        <p:nvGrpSpPr>
          <p:cNvPr id="18436" name="Group 3"/>
          <p:cNvGrpSpPr>
            <a:grpSpLocks/>
          </p:cNvGrpSpPr>
          <p:nvPr/>
        </p:nvGrpSpPr>
        <p:grpSpPr bwMode="auto">
          <a:xfrm>
            <a:off x="0" y="0"/>
            <a:ext cx="9144000" cy="6858000"/>
            <a:chOff x="0" y="0"/>
            <a:chExt cx="5760" cy="4320"/>
          </a:xfrm>
        </p:grpSpPr>
        <p:sp>
          <p:nvSpPr>
            <p:cNvPr id="18442" name="Rectangle 4"/>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18443" name="Rectangle 5"/>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18437" name="Text Box 7"/>
          <p:cNvSpPr txBox="1">
            <a:spLocks noChangeArrowheads="1"/>
          </p:cNvSpPr>
          <p:nvPr/>
        </p:nvSpPr>
        <p:spPr bwMode="auto">
          <a:xfrm>
            <a:off x="914400" y="1143000"/>
            <a:ext cx="8229600" cy="822325"/>
          </a:xfrm>
          <a:prstGeom prst="rect">
            <a:avLst/>
          </a:prstGeom>
          <a:noFill/>
          <a:ln w="9525">
            <a:noFill/>
            <a:miter lim="800000"/>
            <a:headEnd/>
            <a:tailEnd/>
          </a:ln>
        </p:spPr>
        <p:txBody>
          <a:bodyPr>
            <a:spAutoFit/>
          </a:bodyPr>
          <a:lstStyle/>
          <a:p>
            <a:pPr>
              <a:spcBef>
                <a:spcPct val="50000"/>
              </a:spcBef>
            </a:pPr>
            <a:r>
              <a:rPr lang="en-US" sz="2400" b="1" i="1">
                <a:solidFill>
                  <a:srgbClr val="FF0000"/>
                </a:solidFill>
              </a:rPr>
              <a:t>	Life in the Army is full of Action – be it in active operations or Peacetime duties.  </a:t>
            </a:r>
          </a:p>
        </p:txBody>
      </p:sp>
      <p:sp>
        <p:nvSpPr>
          <p:cNvPr id="18438" name="Text Box 9"/>
          <p:cNvSpPr txBox="1">
            <a:spLocks noChangeArrowheads="1"/>
          </p:cNvSpPr>
          <p:nvPr/>
        </p:nvSpPr>
        <p:spPr bwMode="auto">
          <a:xfrm>
            <a:off x="990600" y="2057400"/>
            <a:ext cx="5257800" cy="4108450"/>
          </a:xfrm>
          <a:prstGeom prst="rect">
            <a:avLst/>
          </a:prstGeom>
          <a:solidFill>
            <a:srgbClr val="FFFF00">
              <a:alpha val="39999"/>
            </a:srgbClr>
          </a:solidFill>
          <a:ln w="9525">
            <a:noFill/>
            <a:miter lim="800000"/>
            <a:headEnd/>
            <a:tailEnd/>
          </a:ln>
        </p:spPr>
        <p:txBody>
          <a:bodyPr>
            <a:spAutoFit/>
          </a:bodyPr>
          <a:lstStyle/>
          <a:p>
            <a:pPr algn="ctr">
              <a:spcBef>
                <a:spcPct val="50000"/>
              </a:spcBef>
            </a:pPr>
            <a:r>
              <a:rPr lang="en-US" sz="2400" b="1" u="sng"/>
              <a:t>Operational Activities</a:t>
            </a:r>
          </a:p>
          <a:p>
            <a:pPr>
              <a:spcBef>
                <a:spcPct val="50000"/>
              </a:spcBef>
              <a:buFontTx/>
              <a:buChar char="•"/>
            </a:pPr>
            <a:r>
              <a:rPr lang="en-US" sz="2400" b="1"/>
              <a:t>  Active Ops like 1948, 1962, 1965, 1971 and 1999 (Kargil)</a:t>
            </a:r>
          </a:p>
          <a:p>
            <a:pPr>
              <a:spcBef>
                <a:spcPct val="50000"/>
              </a:spcBef>
              <a:buFontTx/>
              <a:buChar char="•"/>
            </a:pPr>
            <a:r>
              <a:rPr lang="en-US" sz="2400" b="1"/>
              <a:t>  Counter Terrorism Ops in J&amp;K and Northeast</a:t>
            </a:r>
          </a:p>
          <a:p>
            <a:pPr>
              <a:spcBef>
                <a:spcPct val="50000"/>
              </a:spcBef>
              <a:buFontTx/>
              <a:buChar char="•"/>
            </a:pPr>
            <a:r>
              <a:rPr lang="en-US" sz="2400" b="1"/>
              <a:t>  Special Ops like Akshardham and Mumbai Attacks</a:t>
            </a:r>
          </a:p>
          <a:p>
            <a:pPr>
              <a:spcBef>
                <a:spcPct val="50000"/>
              </a:spcBef>
              <a:buFontTx/>
              <a:buChar char="•"/>
            </a:pPr>
            <a:r>
              <a:rPr lang="en-US" sz="2400" b="1"/>
              <a:t>  Peacekeeping Ops like IPKF and various UN Missions</a:t>
            </a:r>
          </a:p>
        </p:txBody>
      </p:sp>
      <p:grpSp>
        <p:nvGrpSpPr>
          <p:cNvPr id="18439" name="Group 11"/>
          <p:cNvGrpSpPr>
            <a:grpSpLocks/>
          </p:cNvGrpSpPr>
          <p:nvPr/>
        </p:nvGrpSpPr>
        <p:grpSpPr bwMode="auto">
          <a:xfrm>
            <a:off x="0" y="0"/>
            <a:ext cx="838200" cy="990600"/>
            <a:chOff x="0" y="0"/>
            <a:chExt cx="528" cy="624"/>
          </a:xfrm>
        </p:grpSpPr>
        <p:sp>
          <p:nvSpPr>
            <p:cNvPr id="18440" name="Rectangle 12"/>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18441" name="Picture 13" descr="Indian Army"/>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A50021"/>
        </a:solidFill>
        <a:effectLst/>
      </p:bgPr>
    </p:bg>
    <p:spTree>
      <p:nvGrpSpPr>
        <p:cNvPr id="1" name=""/>
        <p:cNvGrpSpPr/>
        <p:nvPr/>
      </p:nvGrpSpPr>
      <p:grpSpPr>
        <a:xfrm>
          <a:off x="0" y="0"/>
          <a:ext cx="0" cy="0"/>
          <a:chOff x="0" y="0"/>
          <a:chExt cx="0" cy="0"/>
        </a:xfrm>
      </p:grpSpPr>
      <p:pic>
        <p:nvPicPr>
          <p:cNvPr id="19458" name="Picture 9" descr="earthquake 68 004"/>
          <p:cNvPicPr>
            <a:picLocks noChangeAspect="1" noChangeArrowheads="1"/>
          </p:cNvPicPr>
          <p:nvPr/>
        </p:nvPicPr>
        <p:blipFill>
          <a:blip r:embed="rId2"/>
          <a:srcRect/>
          <a:stretch>
            <a:fillRect/>
          </a:stretch>
        </p:blipFill>
        <p:spPr bwMode="auto">
          <a:xfrm>
            <a:off x="0" y="1066800"/>
            <a:ext cx="9144000" cy="5768975"/>
          </a:xfrm>
          <a:prstGeom prst="rect">
            <a:avLst/>
          </a:prstGeom>
          <a:noFill/>
          <a:ln w="9525">
            <a:noFill/>
            <a:miter lim="800000"/>
            <a:headEnd/>
            <a:tailEnd/>
          </a:ln>
        </p:spPr>
      </p:pic>
      <p:sp>
        <p:nvSpPr>
          <p:cNvPr id="19459" name="Text Box 2"/>
          <p:cNvSpPr txBox="1">
            <a:spLocks noChangeArrowheads="1"/>
          </p:cNvSpPr>
          <p:nvPr/>
        </p:nvSpPr>
        <p:spPr bwMode="auto">
          <a:xfrm>
            <a:off x="914400" y="457200"/>
            <a:ext cx="8229600" cy="530225"/>
          </a:xfrm>
          <a:prstGeom prst="rect">
            <a:avLst/>
          </a:prstGeom>
          <a:noFill/>
          <a:ln w="9525">
            <a:noFill/>
            <a:miter lim="800000"/>
            <a:headEnd/>
            <a:tailEnd/>
          </a:ln>
        </p:spPr>
        <p:txBody>
          <a:bodyPr>
            <a:spAutoFit/>
          </a:bodyPr>
          <a:lstStyle/>
          <a:p>
            <a:pPr algn="ctr">
              <a:lnSpc>
                <a:spcPct val="90000"/>
              </a:lnSpc>
            </a:pPr>
            <a:r>
              <a:rPr lang="en-US" sz="3200" b="1">
                <a:solidFill>
                  <a:schemeClr val="bg1"/>
                </a:solidFill>
              </a:rPr>
              <a:t>LIFE IN THE ARMY  …  ACTION</a:t>
            </a:r>
            <a:endParaRPr lang="en-US" sz="2400" b="1" i="1">
              <a:solidFill>
                <a:srgbClr val="00FF00"/>
              </a:solidFill>
            </a:endParaRPr>
          </a:p>
        </p:txBody>
      </p:sp>
      <p:grpSp>
        <p:nvGrpSpPr>
          <p:cNvPr id="19460" name="Group 3"/>
          <p:cNvGrpSpPr>
            <a:grpSpLocks/>
          </p:cNvGrpSpPr>
          <p:nvPr/>
        </p:nvGrpSpPr>
        <p:grpSpPr bwMode="auto">
          <a:xfrm>
            <a:off x="0" y="0"/>
            <a:ext cx="9144000" cy="6858000"/>
            <a:chOff x="0" y="0"/>
            <a:chExt cx="5760" cy="4320"/>
          </a:xfrm>
        </p:grpSpPr>
        <p:sp>
          <p:nvSpPr>
            <p:cNvPr id="19466" name="Rectangle 4"/>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19467" name="Rectangle 5"/>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19461" name="Text Box 8"/>
          <p:cNvSpPr txBox="1">
            <a:spLocks noChangeArrowheads="1"/>
          </p:cNvSpPr>
          <p:nvPr/>
        </p:nvSpPr>
        <p:spPr bwMode="auto">
          <a:xfrm>
            <a:off x="5257800" y="1447800"/>
            <a:ext cx="3886200" cy="5021263"/>
          </a:xfrm>
          <a:prstGeom prst="rect">
            <a:avLst/>
          </a:prstGeom>
          <a:solidFill>
            <a:schemeClr val="bg1"/>
          </a:solidFill>
          <a:ln w="9525">
            <a:noFill/>
            <a:miter lim="800000"/>
            <a:headEnd/>
            <a:tailEnd/>
          </a:ln>
        </p:spPr>
        <p:txBody>
          <a:bodyPr>
            <a:spAutoFit/>
          </a:bodyPr>
          <a:lstStyle/>
          <a:p>
            <a:pPr algn="ctr">
              <a:spcBef>
                <a:spcPct val="50000"/>
              </a:spcBef>
            </a:pPr>
            <a:r>
              <a:rPr lang="en-US" sz="2400" b="1" u="sng"/>
              <a:t>Peacetime Activities</a:t>
            </a:r>
          </a:p>
          <a:p>
            <a:pPr>
              <a:spcBef>
                <a:spcPct val="50000"/>
              </a:spcBef>
              <a:buFontTx/>
              <a:buChar char="•"/>
            </a:pPr>
            <a:r>
              <a:rPr lang="en-US" sz="2400" b="1">
                <a:solidFill>
                  <a:srgbClr val="A50021"/>
                </a:solidFill>
              </a:rPr>
              <a:t>  Relief Work in time of Natural Calamities like the Latur Earthquake, Orissa Super Cyclone, 2004 Tsunami, J&amp;K Earthquake, Snow Tsunami etc.</a:t>
            </a:r>
          </a:p>
          <a:p>
            <a:pPr>
              <a:spcBef>
                <a:spcPct val="50000"/>
              </a:spcBef>
              <a:buFontTx/>
              <a:buChar char="•"/>
            </a:pPr>
            <a:r>
              <a:rPr lang="en-US" sz="2400" b="1">
                <a:solidFill>
                  <a:srgbClr val="FF0000"/>
                </a:solidFill>
              </a:rPr>
              <a:t>  Environmental Protection Activities</a:t>
            </a:r>
          </a:p>
          <a:p>
            <a:pPr>
              <a:spcBef>
                <a:spcPct val="50000"/>
              </a:spcBef>
              <a:buFontTx/>
              <a:buChar char="•"/>
            </a:pPr>
            <a:r>
              <a:rPr lang="en-US" sz="2400" b="1">
                <a:solidFill>
                  <a:srgbClr val="006600"/>
                </a:solidFill>
              </a:rPr>
              <a:t>  Socially benefiting activities</a:t>
            </a:r>
          </a:p>
        </p:txBody>
      </p:sp>
      <p:pic>
        <p:nvPicPr>
          <p:cNvPr id="7180" name="Picture 12" descr="DSC00034"/>
          <p:cNvPicPr>
            <a:picLocks noChangeAspect="1" noChangeArrowheads="1"/>
          </p:cNvPicPr>
          <p:nvPr/>
        </p:nvPicPr>
        <p:blipFill>
          <a:blip r:embed="rId3"/>
          <a:srcRect/>
          <a:stretch>
            <a:fillRect/>
          </a:stretch>
        </p:blipFill>
        <p:spPr bwMode="auto">
          <a:xfrm>
            <a:off x="0" y="4343400"/>
            <a:ext cx="3352800" cy="2514600"/>
          </a:xfrm>
          <a:prstGeom prst="rect">
            <a:avLst/>
          </a:prstGeom>
          <a:noFill/>
          <a:effectLst>
            <a:outerShdw dist="107763" dir="18900000" algn="ctr" rotWithShape="0">
              <a:srgbClr val="FFFF99"/>
            </a:outerShdw>
          </a:effectLst>
        </p:spPr>
      </p:pic>
      <p:grpSp>
        <p:nvGrpSpPr>
          <p:cNvPr id="19463" name="Group 13"/>
          <p:cNvGrpSpPr>
            <a:grpSpLocks/>
          </p:cNvGrpSpPr>
          <p:nvPr/>
        </p:nvGrpSpPr>
        <p:grpSpPr bwMode="auto">
          <a:xfrm>
            <a:off x="0" y="0"/>
            <a:ext cx="838200" cy="990600"/>
            <a:chOff x="0" y="0"/>
            <a:chExt cx="528" cy="624"/>
          </a:xfrm>
        </p:grpSpPr>
        <p:sp>
          <p:nvSpPr>
            <p:cNvPr id="19464" name="Rectangle 14"/>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19465" name="Picture 15" descr="Indian Army"/>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66FF"/>
        </a:solidFill>
        <a:effectLst/>
      </p:bgPr>
    </p:bg>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914400" y="457200"/>
            <a:ext cx="8077200" cy="420688"/>
          </a:xfrm>
          <a:prstGeom prst="rect">
            <a:avLst/>
          </a:prstGeom>
          <a:noFill/>
          <a:ln w="9525">
            <a:noFill/>
            <a:miter lim="800000"/>
            <a:headEnd/>
            <a:tailEnd/>
          </a:ln>
        </p:spPr>
        <p:txBody>
          <a:bodyPr>
            <a:spAutoFit/>
          </a:bodyPr>
          <a:lstStyle/>
          <a:p>
            <a:pPr algn="ctr">
              <a:lnSpc>
                <a:spcPct val="90000"/>
              </a:lnSpc>
            </a:pPr>
            <a:r>
              <a:rPr lang="en-US" sz="2400" b="1">
                <a:solidFill>
                  <a:schemeClr val="bg1"/>
                </a:solidFill>
              </a:rPr>
              <a:t>LIFE IN THE ARMY  …  PROFESSIONAL GROWTH</a:t>
            </a:r>
            <a:endParaRPr lang="en-US" b="1" i="1">
              <a:solidFill>
                <a:srgbClr val="00FF00"/>
              </a:solidFill>
            </a:endParaRPr>
          </a:p>
        </p:txBody>
      </p:sp>
      <p:sp>
        <p:nvSpPr>
          <p:cNvPr id="20483" name="Rectangle 4"/>
          <p:cNvSpPr>
            <a:spLocks noChangeArrowheads="1"/>
          </p:cNvSpPr>
          <p:nvPr/>
        </p:nvSpPr>
        <p:spPr bwMode="auto">
          <a:xfrm>
            <a:off x="0" y="990600"/>
            <a:ext cx="9144000" cy="76200"/>
          </a:xfrm>
          <a:prstGeom prst="rect">
            <a:avLst/>
          </a:prstGeom>
          <a:gradFill rotWithShape="1">
            <a:gsLst>
              <a:gs pos="0">
                <a:srgbClr val="FFFFCC"/>
              </a:gs>
              <a:gs pos="100000">
                <a:srgbClr val="0066FF"/>
              </a:gs>
            </a:gsLst>
            <a:lin ang="0" scaled="1"/>
          </a:gradFill>
          <a:ln w="9525">
            <a:noFill/>
            <a:miter lim="800000"/>
            <a:headEnd/>
            <a:tailEnd/>
          </a:ln>
        </p:spPr>
        <p:txBody>
          <a:bodyPr wrap="none" anchor="ctr"/>
          <a:lstStyle/>
          <a:p>
            <a:endParaRPr lang="en-IN"/>
          </a:p>
        </p:txBody>
      </p:sp>
      <p:sp>
        <p:nvSpPr>
          <p:cNvPr id="20484" name="Rectangle 5"/>
          <p:cNvSpPr>
            <a:spLocks noChangeArrowheads="1"/>
          </p:cNvSpPr>
          <p:nvPr/>
        </p:nvSpPr>
        <p:spPr bwMode="auto">
          <a:xfrm>
            <a:off x="838200" y="0"/>
            <a:ext cx="76200" cy="6858000"/>
          </a:xfrm>
          <a:prstGeom prst="rect">
            <a:avLst/>
          </a:prstGeom>
          <a:gradFill rotWithShape="1">
            <a:gsLst>
              <a:gs pos="0">
                <a:srgbClr val="FFFFCC"/>
              </a:gs>
              <a:gs pos="100000">
                <a:srgbClr val="0066FF"/>
              </a:gs>
            </a:gsLst>
            <a:lin ang="5400000" scaled="1"/>
          </a:gradFill>
          <a:ln w="9525">
            <a:noFill/>
            <a:miter lim="800000"/>
            <a:headEnd/>
            <a:tailEnd/>
          </a:ln>
        </p:spPr>
        <p:txBody>
          <a:bodyPr wrap="none" anchor="ctr"/>
          <a:lstStyle/>
          <a:p>
            <a:endParaRPr lang="en-IN"/>
          </a:p>
        </p:txBody>
      </p:sp>
      <p:sp>
        <p:nvSpPr>
          <p:cNvPr id="20485" name="Text Box 7"/>
          <p:cNvSpPr txBox="1">
            <a:spLocks noChangeArrowheads="1"/>
          </p:cNvSpPr>
          <p:nvPr/>
        </p:nvSpPr>
        <p:spPr bwMode="auto">
          <a:xfrm>
            <a:off x="914400" y="1143000"/>
            <a:ext cx="7924800" cy="1006475"/>
          </a:xfrm>
          <a:prstGeom prst="rect">
            <a:avLst/>
          </a:prstGeom>
          <a:noFill/>
          <a:ln w="9525">
            <a:noFill/>
            <a:miter lim="800000"/>
            <a:headEnd/>
            <a:tailEnd/>
          </a:ln>
        </p:spPr>
        <p:txBody>
          <a:bodyPr>
            <a:spAutoFit/>
          </a:bodyPr>
          <a:lstStyle/>
          <a:p>
            <a:pPr>
              <a:spcBef>
                <a:spcPct val="50000"/>
              </a:spcBef>
            </a:pPr>
            <a:r>
              <a:rPr lang="en-US" sz="2000" b="1" i="1">
                <a:solidFill>
                  <a:srgbClr val="FFFF00"/>
                </a:solidFill>
              </a:rPr>
              <a:t>	The growth of an officer doesn’t stop with his commissioning … rather, the process of acquiring newer skills and competence just starts.  </a:t>
            </a:r>
          </a:p>
        </p:txBody>
      </p:sp>
      <p:sp>
        <p:nvSpPr>
          <p:cNvPr id="8200" name="Text Box 8"/>
          <p:cNvSpPr txBox="1">
            <a:spLocks noChangeArrowheads="1"/>
          </p:cNvSpPr>
          <p:nvPr/>
        </p:nvSpPr>
        <p:spPr bwMode="auto">
          <a:xfrm>
            <a:off x="1066800" y="2362200"/>
            <a:ext cx="3657600" cy="4206875"/>
          </a:xfrm>
          <a:prstGeom prst="rect">
            <a:avLst/>
          </a:prstGeom>
          <a:noFill/>
          <a:ln w="9525">
            <a:noFill/>
            <a:miter lim="800000"/>
            <a:headEnd/>
            <a:tailEnd/>
          </a:ln>
        </p:spPr>
        <p:txBody>
          <a:bodyPr>
            <a:spAutoFit/>
          </a:bodyPr>
          <a:lstStyle/>
          <a:p>
            <a:pPr algn="ctr">
              <a:spcBef>
                <a:spcPct val="50000"/>
              </a:spcBef>
            </a:pPr>
            <a:r>
              <a:rPr lang="en-US" sz="2000" b="1" u="sng">
                <a:solidFill>
                  <a:srgbClr val="FFFF99"/>
                </a:solidFill>
              </a:rPr>
              <a:t>In-Service Career Courses and Qualifications </a:t>
            </a:r>
          </a:p>
          <a:p>
            <a:pPr>
              <a:spcBef>
                <a:spcPct val="50000"/>
              </a:spcBef>
              <a:buFontTx/>
              <a:buChar char="•"/>
            </a:pPr>
            <a:r>
              <a:rPr lang="en-US" sz="2000" b="1">
                <a:solidFill>
                  <a:srgbClr val="FFFF99"/>
                </a:solidFill>
              </a:rPr>
              <a:t>  Professional Courses</a:t>
            </a:r>
          </a:p>
          <a:p>
            <a:pPr>
              <a:spcBef>
                <a:spcPct val="50000"/>
              </a:spcBef>
              <a:buFontTx/>
              <a:buChar char="•"/>
            </a:pPr>
            <a:r>
              <a:rPr lang="en-US" sz="2000" b="1">
                <a:solidFill>
                  <a:srgbClr val="FFFF99"/>
                </a:solidFill>
              </a:rPr>
              <a:t>  Technical Courses</a:t>
            </a:r>
          </a:p>
          <a:p>
            <a:pPr>
              <a:spcBef>
                <a:spcPct val="50000"/>
              </a:spcBef>
              <a:buFontTx/>
              <a:buChar char="•"/>
            </a:pPr>
            <a:r>
              <a:rPr lang="en-US" sz="2000" b="1">
                <a:solidFill>
                  <a:srgbClr val="FFFF99"/>
                </a:solidFill>
              </a:rPr>
              <a:t>  Management Courses</a:t>
            </a:r>
          </a:p>
          <a:p>
            <a:pPr>
              <a:spcBef>
                <a:spcPct val="50000"/>
              </a:spcBef>
              <a:buFontTx/>
              <a:buChar char="•"/>
            </a:pPr>
            <a:r>
              <a:rPr lang="en-US" sz="2000" b="1">
                <a:solidFill>
                  <a:srgbClr val="FFFF99"/>
                </a:solidFill>
              </a:rPr>
              <a:t>  Language Courses</a:t>
            </a:r>
          </a:p>
          <a:p>
            <a:pPr>
              <a:spcBef>
                <a:spcPct val="50000"/>
              </a:spcBef>
              <a:buFontTx/>
              <a:buChar char="•"/>
            </a:pPr>
            <a:r>
              <a:rPr lang="en-US" sz="2000" b="1">
                <a:solidFill>
                  <a:srgbClr val="FFFF99"/>
                </a:solidFill>
              </a:rPr>
              <a:t>  Foreign Courses</a:t>
            </a:r>
          </a:p>
          <a:p>
            <a:pPr>
              <a:spcBef>
                <a:spcPct val="50000"/>
              </a:spcBef>
              <a:buFontTx/>
              <a:buChar char="•"/>
            </a:pPr>
            <a:r>
              <a:rPr lang="en-US" sz="2000" b="1">
                <a:solidFill>
                  <a:srgbClr val="FFFF99"/>
                </a:solidFill>
              </a:rPr>
              <a:t>  Sponsoring for Higher Degrees and Qualifications</a:t>
            </a:r>
          </a:p>
          <a:p>
            <a:pPr>
              <a:spcBef>
                <a:spcPct val="50000"/>
              </a:spcBef>
              <a:buFontTx/>
              <a:buChar char="•"/>
            </a:pPr>
            <a:r>
              <a:rPr lang="en-US" sz="2000" b="1">
                <a:solidFill>
                  <a:srgbClr val="FFFF99"/>
                </a:solidFill>
              </a:rPr>
              <a:t>  Study Leave</a:t>
            </a:r>
          </a:p>
        </p:txBody>
      </p:sp>
      <p:pic>
        <p:nvPicPr>
          <p:cNvPr id="20487" name="Picture 9" descr="pc1"/>
          <p:cNvPicPr>
            <a:picLocks noChangeAspect="1" noChangeArrowheads="1"/>
          </p:cNvPicPr>
          <p:nvPr/>
        </p:nvPicPr>
        <p:blipFill>
          <a:blip r:embed="rId3">
            <a:lum contrast="6000"/>
          </a:blip>
          <a:srcRect t="16327"/>
          <a:stretch>
            <a:fillRect/>
          </a:stretch>
        </p:blipFill>
        <p:spPr bwMode="auto">
          <a:xfrm>
            <a:off x="4800600" y="2286000"/>
            <a:ext cx="4267200" cy="2390775"/>
          </a:xfrm>
          <a:prstGeom prst="rect">
            <a:avLst/>
          </a:prstGeom>
          <a:noFill/>
          <a:ln w="9525">
            <a:noFill/>
            <a:miter lim="800000"/>
            <a:headEnd/>
            <a:tailEnd/>
          </a:ln>
        </p:spPr>
      </p:pic>
      <p:pic>
        <p:nvPicPr>
          <p:cNvPr id="20488" name="Picture 10" descr="Call Lab"/>
          <p:cNvPicPr>
            <a:picLocks noChangeAspect="1" noChangeArrowheads="1"/>
          </p:cNvPicPr>
          <p:nvPr/>
        </p:nvPicPr>
        <p:blipFill>
          <a:blip r:embed="rId4"/>
          <a:srcRect/>
          <a:stretch>
            <a:fillRect/>
          </a:stretch>
        </p:blipFill>
        <p:spPr bwMode="auto">
          <a:xfrm>
            <a:off x="5321300" y="4724400"/>
            <a:ext cx="3352800" cy="2028825"/>
          </a:xfrm>
          <a:prstGeom prst="rect">
            <a:avLst/>
          </a:prstGeom>
          <a:noFill/>
          <a:ln w="9525">
            <a:noFill/>
            <a:miter lim="800000"/>
            <a:headEnd/>
            <a:tailEnd/>
          </a:ln>
        </p:spPr>
      </p:pic>
      <p:grpSp>
        <p:nvGrpSpPr>
          <p:cNvPr id="20489" name="Group 11"/>
          <p:cNvGrpSpPr>
            <a:grpSpLocks/>
          </p:cNvGrpSpPr>
          <p:nvPr/>
        </p:nvGrpSpPr>
        <p:grpSpPr bwMode="auto">
          <a:xfrm>
            <a:off x="0" y="0"/>
            <a:ext cx="838200" cy="990600"/>
            <a:chOff x="0" y="0"/>
            <a:chExt cx="528" cy="624"/>
          </a:xfrm>
        </p:grpSpPr>
        <p:sp>
          <p:nvSpPr>
            <p:cNvPr id="20490" name="Rectangle 12"/>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0491" name="Picture 13" descr="Indian Army"/>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00">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8200">
                                            <p:txEl>
                                              <p:pRg st="1" end="1"/>
                                            </p:txEl>
                                          </p:spTgt>
                                        </p:tgtEl>
                                        <p:attrNameLst>
                                          <p:attrName>ppt_c</p:attrName>
                                        </p:attrNameLst>
                                      </p:cBhvr>
                                      <p:to>
                                        <a:srgbClr val="CCFFFF"/>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200">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8200">
                                            <p:txEl>
                                              <p:pRg st="2" end="2"/>
                                            </p:txEl>
                                          </p:spTgt>
                                        </p:tgtEl>
                                        <p:attrNameLst>
                                          <p:attrName>ppt_c</p:attrName>
                                        </p:attrNameLst>
                                      </p:cBhvr>
                                      <p:to>
                                        <a:srgbClr val="CCFFFF"/>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200">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8200">
                                            <p:txEl>
                                              <p:pRg st="3" end="3"/>
                                            </p:txEl>
                                          </p:spTgt>
                                        </p:tgtEl>
                                        <p:attrNameLst>
                                          <p:attrName>ppt_c</p:attrName>
                                        </p:attrNameLst>
                                      </p:cBhvr>
                                      <p:to>
                                        <a:srgbClr val="CCFFFF"/>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200">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8200">
                                            <p:txEl>
                                              <p:pRg st="4" end="4"/>
                                            </p:txEl>
                                          </p:spTgt>
                                        </p:tgtEl>
                                        <p:attrNameLst>
                                          <p:attrName>ppt_c</p:attrName>
                                        </p:attrNameLst>
                                      </p:cBhvr>
                                      <p:to>
                                        <a:srgbClr val="CCFFFF"/>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200">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8200">
                                            <p:txEl>
                                              <p:pRg st="5" end="5"/>
                                            </p:txEl>
                                          </p:spTgt>
                                        </p:tgtEl>
                                        <p:attrNameLst>
                                          <p:attrName>ppt_c</p:attrName>
                                        </p:attrNameLst>
                                      </p:cBhvr>
                                      <p:to>
                                        <a:srgbClr val="CCFFFF"/>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200">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8200">
                                            <p:txEl>
                                              <p:pRg st="6" end="6"/>
                                            </p:txEl>
                                          </p:spTgt>
                                        </p:tgtEl>
                                        <p:attrNameLst>
                                          <p:attrName>ppt_c</p:attrName>
                                        </p:attrNameLst>
                                      </p:cBhvr>
                                      <p:to>
                                        <a:srgbClr val="CCFFFF"/>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200">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8200">
                                            <p:txEl>
                                              <p:pRg st="7" end="7"/>
                                            </p:txEl>
                                          </p:spTgt>
                                        </p:tgtEl>
                                        <p:attrNameLst>
                                          <p:attrName>ppt_c</p:attrName>
                                        </p:attrNameLst>
                                      </p:cBhvr>
                                      <p:to>
                                        <a:srgbClr val="CCFF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6600"/>
        </a:solidFill>
        <a:effectLst/>
      </p:bgPr>
    </p:bg>
    <p:spTree>
      <p:nvGrpSpPr>
        <p:cNvPr id="1" name=""/>
        <p:cNvGrpSpPr/>
        <p:nvPr/>
      </p:nvGrpSpPr>
      <p:grpSpPr>
        <a:xfrm>
          <a:off x="0" y="0"/>
          <a:ext cx="0" cy="0"/>
          <a:chOff x="0" y="0"/>
          <a:chExt cx="0" cy="0"/>
        </a:xfrm>
      </p:grpSpPr>
      <p:grpSp>
        <p:nvGrpSpPr>
          <p:cNvPr id="22530" name="Group 3"/>
          <p:cNvGrpSpPr>
            <a:grpSpLocks/>
          </p:cNvGrpSpPr>
          <p:nvPr/>
        </p:nvGrpSpPr>
        <p:grpSpPr bwMode="auto">
          <a:xfrm>
            <a:off x="0" y="0"/>
            <a:ext cx="9144000" cy="6858000"/>
            <a:chOff x="0" y="0"/>
            <a:chExt cx="5760" cy="4320"/>
          </a:xfrm>
        </p:grpSpPr>
        <p:sp>
          <p:nvSpPr>
            <p:cNvPr id="22545" name="Rectangle 4"/>
            <p:cNvSpPr>
              <a:spLocks noChangeArrowheads="1"/>
            </p:cNvSpPr>
            <p:nvPr/>
          </p:nvSpPr>
          <p:spPr bwMode="auto">
            <a:xfrm>
              <a:off x="0" y="624"/>
              <a:ext cx="5760" cy="48"/>
            </a:xfrm>
            <a:prstGeom prst="rect">
              <a:avLst/>
            </a:prstGeom>
            <a:gradFill rotWithShape="1">
              <a:gsLst>
                <a:gs pos="0">
                  <a:srgbClr val="00FF00"/>
                </a:gs>
                <a:gs pos="100000">
                  <a:srgbClr val="006600"/>
                </a:gs>
              </a:gsLst>
              <a:lin ang="0" scaled="1"/>
            </a:gradFill>
            <a:ln w="9525">
              <a:noFill/>
              <a:miter lim="800000"/>
              <a:headEnd/>
              <a:tailEnd/>
            </a:ln>
          </p:spPr>
          <p:txBody>
            <a:bodyPr wrap="none" anchor="ctr"/>
            <a:lstStyle/>
            <a:p>
              <a:endParaRPr lang="en-IN"/>
            </a:p>
          </p:txBody>
        </p:sp>
        <p:sp>
          <p:nvSpPr>
            <p:cNvPr id="22546" name="Rectangle 5"/>
            <p:cNvSpPr>
              <a:spLocks noChangeArrowheads="1"/>
            </p:cNvSpPr>
            <p:nvPr/>
          </p:nvSpPr>
          <p:spPr bwMode="auto">
            <a:xfrm>
              <a:off x="528" y="0"/>
              <a:ext cx="48" cy="4320"/>
            </a:xfrm>
            <a:prstGeom prst="rect">
              <a:avLst/>
            </a:prstGeom>
            <a:gradFill rotWithShape="1">
              <a:gsLst>
                <a:gs pos="0">
                  <a:srgbClr val="00FF00"/>
                </a:gs>
                <a:gs pos="100000">
                  <a:srgbClr val="006600"/>
                </a:gs>
              </a:gsLst>
              <a:lin ang="5400000" scaled="1"/>
            </a:gradFill>
            <a:ln w="9525">
              <a:noFill/>
              <a:miter lim="800000"/>
              <a:headEnd/>
              <a:tailEnd/>
            </a:ln>
          </p:spPr>
          <p:txBody>
            <a:bodyPr wrap="none" anchor="ctr"/>
            <a:lstStyle/>
            <a:p>
              <a:endParaRPr lang="en-IN"/>
            </a:p>
          </p:txBody>
        </p:sp>
      </p:grpSp>
      <p:sp>
        <p:nvSpPr>
          <p:cNvPr id="22531" name="Text Box 7"/>
          <p:cNvSpPr txBox="1">
            <a:spLocks noChangeArrowheads="1"/>
          </p:cNvSpPr>
          <p:nvPr/>
        </p:nvSpPr>
        <p:spPr bwMode="auto">
          <a:xfrm>
            <a:off x="914400" y="1143000"/>
            <a:ext cx="7924800" cy="701675"/>
          </a:xfrm>
          <a:prstGeom prst="rect">
            <a:avLst/>
          </a:prstGeom>
          <a:noFill/>
          <a:ln w="9525">
            <a:noFill/>
            <a:miter lim="800000"/>
            <a:headEnd/>
            <a:tailEnd/>
          </a:ln>
        </p:spPr>
        <p:txBody>
          <a:bodyPr>
            <a:spAutoFit/>
          </a:bodyPr>
          <a:lstStyle/>
          <a:p>
            <a:pPr>
              <a:spcBef>
                <a:spcPct val="50000"/>
              </a:spcBef>
            </a:pPr>
            <a:r>
              <a:rPr lang="en-US" sz="2000" b="1" i="1">
                <a:solidFill>
                  <a:srgbClr val="FFFF00"/>
                </a:solidFill>
              </a:rPr>
              <a:t>	Life in the Army is an unending string of adventure. Various adventure activities are actively pursued in the Army.    </a:t>
            </a:r>
          </a:p>
        </p:txBody>
      </p:sp>
      <p:sp>
        <p:nvSpPr>
          <p:cNvPr id="22532" name="Text Box 8"/>
          <p:cNvSpPr txBox="1">
            <a:spLocks noChangeArrowheads="1"/>
          </p:cNvSpPr>
          <p:nvPr/>
        </p:nvSpPr>
        <p:spPr bwMode="auto">
          <a:xfrm>
            <a:off x="1066800" y="2193925"/>
            <a:ext cx="3657600" cy="4359275"/>
          </a:xfrm>
          <a:prstGeom prst="rect">
            <a:avLst/>
          </a:prstGeom>
          <a:solidFill>
            <a:srgbClr val="FFCC66"/>
          </a:solidFill>
          <a:ln w="9525">
            <a:noFill/>
            <a:miter lim="800000"/>
            <a:headEnd/>
            <a:tailEnd/>
          </a:ln>
        </p:spPr>
        <p:txBody>
          <a:bodyPr>
            <a:spAutoFit/>
          </a:bodyPr>
          <a:lstStyle/>
          <a:p>
            <a:pPr algn="ctr">
              <a:spcBef>
                <a:spcPct val="50000"/>
              </a:spcBef>
            </a:pPr>
            <a:r>
              <a:rPr lang="en-US" sz="2000" b="1" u="sng">
                <a:solidFill>
                  <a:srgbClr val="FF0000"/>
                </a:solidFill>
              </a:rPr>
              <a:t>Adventure Activities in the Army</a:t>
            </a:r>
            <a:r>
              <a:rPr lang="en-US" sz="2000" b="1" u="sng"/>
              <a:t> </a:t>
            </a:r>
          </a:p>
          <a:p>
            <a:pPr>
              <a:spcBef>
                <a:spcPct val="50000"/>
              </a:spcBef>
              <a:buFontTx/>
              <a:buChar char="•"/>
            </a:pPr>
            <a:r>
              <a:rPr lang="en-US" sz="2000" b="1">
                <a:solidFill>
                  <a:srgbClr val="0033CC"/>
                </a:solidFill>
              </a:rPr>
              <a:t>  Mountaineering</a:t>
            </a:r>
          </a:p>
          <a:p>
            <a:pPr>
              <a:spcBef>
                <a:spcPct val="50000"/>
              </a:spcBef>
              <a:buFontTx/>
              <a:buChar char="•"/>
            </a:pPr>
            <a:r>
              <a:rPr lang="en-US" sz="2000" b="1">
                <a:solidFill>
                  <a:srgbClr val="A50021"/>
                </a:solidFill>
              </a:rPr>
              <a:t>  Car and Motorcycle Rally</a:t>
            </a:r>
          </a:p>
          <a:p>
            <a:pPr>
              <a:spcBef>
                <a:spcPct val="50000"/>
              </a:spcBef>
              <a:buFontTx/>
              <a:buChar char="•"/>
            </a:pPr>
            <a:r>
              <a:rPr lang="en-US" sz="2000" b="1"/>
              <a:t>  White Water Rafting</a:t>
            </a:r>
          </a:p>
          <a:p>
            <a:pPr>
              <a:spcBef>
                <a:spcPct val="50000"/>
              </a:spcBef>
              <a:buFontTx/>
              <a:buChar char="•"/>
            </a:pPr>
            <a:r>
              <a:rPr lang="en-US" sz="2000" b="1">
                <a:solidFill>
                  <a:srgbClr val="006600"/>
                </a:solidFill>
              </a:rPr>
              <a:t>  Scuba Diving</a:t>
            </a:r>
          </a:p>
          <a:p>
            <a:pPr>
              <a:spcBef>
                <a:spcPct val="50000"/>
              </a:spcBef>
              <a:buFontTx/>
              <a:buChar char="•"/>
            </a:pPr>
            <a:r>
              <a:rPr lang="en-US" sz="2000" b="1">
                <a:solidFill>
                  <a:srgbClr val="800080"/>
                </a:solidFill>
              </a:rPr>
              <a:t>  Hot Air Ballooning</a:t>
            </a:r>
          </a:p>
          <a:p>
            <a:pPr>
              <a:spcBef>
                <a:spcPct val="50000"/>
              </a:spcBef>
              <a:buFontTx/>
              <a:buChar char="•"/>
            </a:pPr>
            <a:r>
              <a:rPr lang="en-US" sz="2000" b="1"/>
              <a:t>  Ocean Sailing</a:t>
            </a:r>
          </a:p>
          <a:p>
            <a:pPr>
              <a:spcBef>
                <a:spcPct val="50000"/>
              </a:spcBef>
              <a:buFontTx/>
              <a:buChar char="•"/>
            </a:pPr>
            <a:r>
              <a:rPr lang="en-US" sz="2000" b="1">
                <a:solidFill>
                  <a:srgbClr val="0033CC"/>
                </a:solidFill>
              </a:rPr>
              <a:t>  Aero Sports</a:t>
            </a:r>
          </a:p>
          <a:p>
            <a:pPr>
              <a:spcBef>
                <a:spcPct val="50000"/>
              </a:spcBef>
              <a:buFontTx/>
              <a:buChar char="•"/>
            </a:pPr>
            <a:r>
              <a:rPr lang="en-US" sz="2000" b="1">
                <a:solidFill>
                  <a:srgbClr val="006600"/>
                </a:solidFill>
              </a:rPr>
              <a:t>  Water Sports</a:t>
            </a:r>
          </a:p>
        </p:txBody>
      </p:sp>
      <p:grpSp>
        <p:nvGrpSpPr>
          <p:cNvPr id="22533" name="Group 17"/>
          <p:cNvGrpSpPr>
            <a:grpSpLocks/>
          </p:cNvGrpSpPr>
          <p:nvPr/>
        </p:nvGrpSpPr>
        <p:grpSpPr bwMode="auto">
          <a:xfrm>
            <a:off x="4876800" y="1981200"/>
            <a:ext cx="4267200" cy="4686300"/>
            <a:chOff x="3072" y="1248"/>
            <a:chExt cx="2688" cy="2952"/>
          </a:xfrm>
        </p:grpSpPr>
        <p:pic>
          <p:nvPicPr>
            <p:cNvPr id="22538" name="Picture 12" descr="Picture6"/>
            <p:cNvPicPr>
              <a:picLocks noChangeAspect="1" noChangeArrowheads="1"/>
            </p:cNvPicPr>
            <p:nvPr/>
          </p:nvPicPr>
          <p:blipFill>
            <a:blip r:embed="rId2"/>
            <a:srcRect t="6349" b="11111"/>
            <a:stretch>
              <a:fillRect/>
            </a:stretch>
          </p:blipFill>
          <p:spPr bwMode="auto">
            <a:xfrm>
              <a:off x="4656" y="2160"/>
              <a:ext cx="1008" cy="1248"/>
            </a:xfrm>
            <a:prstGeom prst="rect">
              <a:avLst/>
            </a:prstGeom>
            <a:noFill/>
            <a:ln w="28575">
              <a:solidFill>
                <a:srgbClr val="FFFF99"/>
              </a:solidFill>
              <a:miter lim="800000"/>
              <a:headEnd/>
              <a:tailEnd/>
            </a:ln>
          </p:spPr>
        </p:pic>
        <p:pic>
          <p:nvPicPr>
            <p:cNvPr id="22539" name="Picture 13" descr="Picture9"/>
            <p:cNvPicPr>
              <a:picLocks noChangeAspect="1" noChangeArrowheads="1"/>
            </p:cNvPicPr>
            <p:nvPr/>
          </p:nvPicPr>
          <p:blipFill>
            <a:blip r:embed="rId3"/>
            <a:srcRect l="9525" t="10715" r="2380" b="14285"/>
            <a:stretch>
              <a:fillRect/>
            </a:stretch>
          </p:blipFill>
          <p:spPr bwMode="auto">
            <a:xfrm>
              <a:off x="4272" y="1392"/>
              <a:ext cx="1488" cy="845"/>
            </a:xfrm>
            <a:prstGeom prst="rect">
              <a:avLst/>
            </a:prstGeom>
            <a:noFill/>
            <a:ln w="28575">
              <a:solidFill>
                <a:srgbClr val="FFFF99"/>
              </a:solidFill>
              <a:miter lim="800000"/>
              <a:headEnd/>
              <a:tailEnd/>
            </a:ln>
          </p:spPr>
        </p:pic>
        <p:pic>
          <p:nvPicPr>
            <p:cNvPr id="22540" name="Picture 14" descr="Picture10"/>
            <p:cNvPicPr>
              <a:picLocks noChangeAspect="1" noChangeArrowheads="1"/>
            </p:cNvPicPr>
            <p:nvPr/>
          </p:nvPicPr>
          <p:blipFill>
            <a:blip r:embed="rId4"/>
            <a:srcRect/>
            <a:stretch>
              <a:fillRect/>
            </a:stretch>
          </p:blipFill>
          <p:spPr bwMode="auto">
            <a:xfrm>
              <a:off x="4512" y="3437"/>
              <a:ext cx="1104" cy="721"/>
            </a:xfrm>
            <a:prstGeom prst="rect">
              <a:avLst/>
            </a:prstGeom>
            <a:noFill/>
            <a:ln w="28575">
              <a:solidFill>
                <a:srgbClr val="FFFF99"/>
              </a:solidFill>
              <a:miter lim="800000"/>
              <a:headEnd/>
              <a:tailEnd/>
            </a:ln>
          </p:spPr>
        </p:pic>
        <p:pic>
          <p:nvPicPr>
            <p:cNvPr id="22541" name="Picture 15" descr="Picture14"/>
            <p:cNvPicPr>
              <a:picLocks noChangeAspect="1" noChangeArrowheads="1"/>
            </p:cNvPicPr>
            <p:nvPr/>
          </p:nvPicPr>
          <p:blipFill>
            <a:blip r:embed="rId5"/>
            <a:srcRect/>
            <a:stretch>
              <a:fillRect/>
            </a:stretch>
          </p:blipFill>
          <p:spPr bwMode="auto">
            <a:xfrm>
              <a:off x="3072" y="1248"/>
              <a:ext cx="1392" cy="900"/>
            </a:xfrm>
            <a:prstGeom prst="rect">
              <a:avLst/>
            </a:prstGeom>
            <a:noFill/>
            <a:ln w="28575">
              <a:solidFill>
                <a:srgbClr val="FFFF99"/>
              </a:solidFill>
              <a:miter lim="800000"/>
              <a:headEnd/>
              <a:tailEnd/>
            </a:ln>
          </p:spPr>
        </p:pic>
        <p:pic>
          <p:nvPicPr>
            <p:cNvPr id="22542" name="Picture 16" descr="Picture15"/>
            <p:cNvPicPr>
              <a:picLocks noChangeAspect="1" noChangeArrowheads="1"/>
            </p:cNvPicPr>
            <p:nvPr/>
          </p:nvPicPr>
          <p:blipFill>
            <a:blip r:embed="rId6"/>
            <a:srcRect/>
            <a:stretch>
              <a:fillRect/>
            </a:stretch>
          </p:blipFill>
          <p:spPr bwMode="auto">
            <a:xfrm>
              <a:off x="3168" y="2016"/>
              <a:ext cx="1152" cy="864"/>
            </a:xfrm>
            <a:prstGeom prst="rect">
              <a:avLst/>
            </a:prstGeom>
            <a:noFill/>
            <a:ln w="28575">
              <a:solidFill>
                <a:srgbClr val="FFFF99"/>
              </a:solidFill>
              <a:miter lim="800000"/>
              <a:headEnd/>
              <a:tailEnd/>
            </a:ln>
          </p:spPr>
        </p:pic>
        <p:pic>
          <p:nvPicPr>
            <p:cNvPr id="22543" name="Picture 9" descr="Picture19"/>
            <p:cNvPicPr>
              <a:picLocks noChangeAspect="1" noChangeArrowheads="1"/>
            </p:cNvPicPr>
            <p:nvPr/>
          </p:nvPicPr>
          <p:blipFill>
            <a:blip r:embed="rId7"/>
            <a:srcRect/>
            <a:stretch>
              <a:fillRect/>
            </a:stretch>
          </p:blipFill>
          <p:spPr bwMode="auto">
            <a:xfrm>
              <a:off x="3504" y="2784"/>
              <a:ext cx="1248" cy="936"/>
            </a:xfrm>
            <a:prstGeom prst="rect">
              <a:avLst/>
            </a:prstGeom>
            <a:noFill/>
            <a:ln w="28575">
              <a:solidFill>
                <a:srgbClr val="FFFF99"/>
              </a:solidFill>
              <a:miter lim="800000"/>
              <a:headEnd/>
              <a:tailEnd/>
            </a:ln>
          </p:spPr>
        </p:pic>
        <p:pic>
          <p:nvPicPr>
            <p:cNvPr id="22544" name="Picture 11" descr="Picture2"/>
            <p:cNvPicPr>
              <a:picLocks noChangeAspect="1" noChangeArrowheads="1"/>
            </p:cNvPicPr>
            <p:nvPr/>
          </p:nvPicPr>
          <p:blipFill>
            <a:blip r:embed="rId8"/>
            <a:srcRect/>
            <a:stretch>
              <a:fillRect/>
            </a:stretch>
          </p:blipFill>
          <p:spPr bwMode="auto">
            <a:xfrm>
              <a:off x="3072" y="3552"/>
              <a:ext cx="864" cy="648"/>
            </a:xfrm>
            <a:prstGeom prst="rect">
              <a:avLst/>
            </a:prstGeom>
            <a:noFill/>
            <a:ln w="28575">
              <a:solidFill>
                <a:srgbClr val="FFFF99"/>
              </a:solidFill>
              <a:miter lim="800000"/>
              <a:headEnd/>
              <a:tailEnd/>
            </a:ln>
          </p:spPr>
        </p:pic>
      </p:grpSp>
      <p:grpSp>
        <p:nvGrpSpPr>
          <p:cNvPr id="22534" name="Group 18"/>
          <p:cNvGrpSpPr>
            <a:grpSpLocks/>
          </p:cNvGrpSpPr>
          <p:nvPr/>
        </p:nvGrpSpPr>
        <p:grpSpPr bwMode="auto">
          <a:xfrm>
            <a:off x="0" y="0"/>
            <a:ext cx="838200" cy="990600"/>
            <a:chOff x="0" y="0"/>
            <a:chExt cx="528" cy="624"/>
          </a:xfrm>
        </p:grpSpPr>
        <p:sp>
          <p:nvSpPr>
            <p:cNvPr id="22536" name="Rectangle 19"/>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2537" name="Picture 20" descr="Indian Army"/>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
        <p:nvSpPr>
          <p:cNvPr id="22535" name="Text Box 21"/>
          <p:cNvSpPr txBox="1">
            <a:spLocks noChangeArrowheads="1"/>
          </p:cNvSpPr>
          <p:nvPr/>
        </p:nvSpPr>
        <p:spPr bwMode="auto">
          <a:xfrm>
            <a:off x="914400" y="457200"/>
            <a:ext cx="8077200" cy="530225"/>
          </a:xfrm>
          <a:prstGeom prst="rect">
            <a:avLst/>
          </a:prstGeom>
          <a:noFill/>
          <a:ln w="9525">
            <a:noFill/>
            <a:miter lim="800000"/>
            <a:headEnd/>
            <a:tailEnd/>
          </a:ln>
        </p:spPr>
        <p:txBody>
          <a:bodyPr>
            <a:spAutoFit/>
          </a:bodyPr>
          <a:lstStyle/>
          <a:p>
            <a:pPr algn="ctr">
              <a:lnSpc>
                <a:spcPct val="90000"/>
              </a:lnSpc>
            </a:pPr>
            <a:r>
              <a:rPr lang="en-US" sz="3200" b="1">
                <a:solidFill>
                  <a:schemeClr val="bg1"/>
                </a:solidFill>
              </a:rPr>
              <a:t>LIFE IN THE ARMY  …  ADVENTURE</a:t>
            </a:r>
            <a:endParaRPr lang="en-US" sz="2400" b="1" i="1">
              <a:solidFill>
                <a:srgbClr val="00FF00"/>
              </a:solidFill>
            </a:endParaRPr>
          </a:p>
        </p:txBody>
      </p:sp>
    </p:spTree>
  </p:cSld>
  <p:clrMapOvr>
    <a:masterClrMapping/>
  </p:clrMapOvr>
  <p:transition spd="med" advClick="0" advTm="6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00080"/>
        </a:solidFill>
        <a:effectLst/>
      </p:bgPr>
    </p:bg>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914400" y="457200"/>
            <a:ext cx="8077200" cy="530225"/>
          </a:xfrm>
          <a:prstGeom prst="rect">
            <a:avLst/>
          </a:prstGeom>
          <a:noFill/>
          <a:ln w="9525">
            <a:noFill/>
            <a:miter lim="800000"/>
            <a:headEnd/>
            <a:tailEnd/>
          </a:ln>
        </p:spPr>
        <p:txBody>
          <a:bodyPr>
            <a:spAutoFit/>
          </a:bodyPr>
          <a:lstStyle/>
          <a:p>
            <a:pPr algn="ctr">
              <a:lnSpc>
                <a:spcPct val="90000"/>
              </a:lnSpc>
            </a:pPr>
            <a:r>
              <a:rPr lang="en-US" sz="3200" b="1">
                <a:solidFill>
                  <a:schemeClr val="bg1"/>
                </a:solidFill>
              </a:rPr>
              <a:t>LIFE IN THE ARMY  …  TRAVEL</a:t>
            </a:r>
            <a:endParaRPr lang="en-US" sz="2400" b="1" i="1">
              <a:solidFill>
                <a:srgbClr val="00FF00"/>
              </a:solidFill>
            </a:endParaRPr>
          </a:p>
        </p:txBody>
      </p:sp>
      <p:grpSp>
        <p:nvGrpSpPr>
          <p:cNvPr id="23555" name="Group 3"/>
          <p:cNvGrpSpPr>
            <a:grpSpLocks/>
          </p:cNvGrpSpPr>
          <p:nvPr/>
        </p:nvGrpSpPr>
        <p:grpSpPr bwMode="auto">
          <a:xfrm>
            <a:off x="0" y="0"/>
            <a:ext cx="9144000" cy="6858000"/>
            <a:chOff x="0" y="0"/>
            <a:chExt cx="5760" cy="4320"/>
          </a:xfrm>
        </p:grpSpPr>
        <p:sp>
          <p:nvSpPr>
            <p:cNvPr id="23579" name="Rectangle 4"/>
            <p:cNvSpPr>
              <a:spLocks noChangeArrowheads="1"/>
            </p:cNvSpPr>
            <p:nvPr/>
          </p:nvSpPr>
          <p:spPr bwMode="auto">
            <a:xfrm>
              <a:off x="0" y="624"/>
              <a:ext cx="5760" cy="48"/>
            </a:xfrm>
            <a:prstGeom prst="rect">
              <a:avLst/>
            </a:prstGeom>
            <a:gradFill rotWithShape="1">
              <a:gsLst>
                <a:gs pos="0">
                  <a:srgbClr val="FFFFCC"/>
                </a:gs>
                <a:gs pos="100000">
                  <a:srgbClr val="800080"/>
                </a:gs>
              </a:gsLst>
              <a:lin ang="0" scaled="1"/>
            </a:gradFill>
            <a:ln w="9525">
              <a:noFill/>
              <a:miter lim="800000"/>
              <a:headEnd/>
              <a:tailEnd/>
            </a:ln>
          </p:spPr>
          <p:txBody>
            <a:bodyPr wrap="none" anchor="ctr"/>
            <a:lstStyle/>
            <a:p>
              <a:endParaRPr lang="en-IN"/>
            </a:p>
          </p:txBody>
        </p:sp>
        <p:sp>
          <p:nvSpPr>
            <p:cNvPr id="23580" name="Rectangle 5"/>
            <p:cNvSpPr>
              <a:spLocks noChangeArrowheads="1"/>
            </p:cNvSpPr>
            <p:nvPr/>
          </p:nvSpPr>
          <p:spPr bwMode="auto">
            <a:xfrm>
              <a:off x="528" y="0"/>
              <a:ext cx="48" cy="4320"/>
            </a:xfrm>
            <a:prstGeom prst="rect">
              <a:avLst/>
            </a:prstGeom>
            <a:gradFill rotWithShape="1">
              <a:gsLst>
                <a:gs pos="0">
                  <a:srgbClr val="FFFFCC"/>
                </a:gs>
                <a:gs pos="100000">
                  <a:srgbClr val="800080"/>
                </a:gs>
              </a:gsLst>
              <a:lin ang="5400000" scaled="1"/>
            </a:gradFill>
            <a:ln w="9525">
              <a:noFill/>
              <a:miter lim="800000"/>
              <a:headEnd/>
              <a:tailEnd/>
            </a:ln>
          </p:spPr>
          <p:txBody>
            <a:bodyPr wrap="none" anchor="ctr"/>
            <a:lstStyle/>
            <a:p>
              <a:endParaRPr lang="en-IN"/>
            </a:p>
          </p:txBody>
        </p:sp>
      </p:grpSp>
      <p:sp>
        <p:nvSpPr>
          <p:cNvPr id="23556" name="Text Box 7"/>
          <p:cNvSpPr txBox="1">
            <a:spLocks noChangeArrowheads="1"/>
          </p:cNvSpPr>
          <p:nvPr/>
        </p:nvSpPr>
        <p:spPr bwMode="auto">
          <a:xfrm>
            <a:off x="914400" y="1143000"/>
            <a:ext cx="7924800" cy="1311275"/>
          </a:xfrm>
          <a:prstGeom prst="rect">
            <a:avLst/>
          </a:prstGeom>
          <a:noFill/>
          <a:ln w="9525">
            <a:noFill/>
            <a:miter lim="800000"/>
            <a:headEnd/>
            <a:tailEnd/>
          </a:ln>
        </p:spPr>
        <p:txBody>
          <a:bodyPr>
            <a:spAutoFit/>
          </a:bodyPr>
          <a:lstStyle/>
          <a:p>
            <a:pPr>
              <a:spcBef>
                <a:spcPct val="50000"/>
              </a:spcBef>
            </a:pPr>
            <a:r>
              <a:rPr lang="en-US" sz="2000" b="1" i="1">
                <a:solidFill>
                  <a:srgbClr val="FFFF00"/>
                </a:solidFill>
              </a:rPr>
              <a:t>	Army offers the opportunity to travel extensively and see the world. An officer gets to see not only the whole country and places where no one can reach but even many parts of the globe.   </a:t>
            </a:r>
          </a:p>
        </p:txBody>
      </p:sp>
      <p:sp>
        <p:nvSpPr>
          <p:cNvPr id="23557" name="Text Box 8"/>
          <p:cNvSpPr txBox="1">
            <a:spLocks noChangeArrowheads="1"/>
          </p:cNvSpPr>
          <p:nvPr/>
        </p:nvSpPr>
        <p:spPr bwMode="auto">
          <a:xfrm>
            <a:off x="6629400" y="2286000"/>
            <a:ext cx="2514600" cy="4206875"/>
          </a:xfrm>
          <a:prstGeom prst="rect">
            <a:avLst/>
          </a:prstGeom>
          <a:noFill/>
          <a:ln w="9525">
            <a:noFill/>
            <a:miter lim="800000"/>
            <a:headEnd/>
            <a:tailEnd/>
          </a:ln>
        </p:spPr>
        <p:txBody>
          <a:bodyPr>
            <a:spAutoFit/>
          </a:bodyPr>
          <a:lstStyle/>
          <a:p>
            <a:pPr algn="ctr">
              <a:spcBef>
                <a:spcPct val="50000"/>
              </a:spcBef>
            </a:pPr>
            <a:r>
              <a:rPr lang="en-US" sz="2000" b="1" u="sng">
                <a:solidFill>
                  <a:srgbClr val="FFFFFF"/>
                </a:solidFill>
              </a:rPr>
              <a:t>Places an Army Man goes </a:t>
            </a:r>
          </a:p>
          <a:p>
            <a:pPr>
              <a:spcBef>
                <a:spcPct val="50000"/>
              </a:spcBef>
              <a:buFontTx/>
              <a:buChar char="•"/>
            </a:pPr>
            <a:r>
              <a:rPr lang="en-US" sz="2000" b="1">
                <a:solidFill>
                  <a:srgbClr val="FFFFFF"/>
                </a:solidFill>
              </a:rPr>
              <a:t>  The whole country</a:t>
            </a:r>
          </a:p>
          <a:p>
            <a:pPr>
              <a:spcBef>
                <a:spcPct val="50000"/>
              </a:spcBef>
              <a:buFontTx/>
              <a:buChar char="•"/>
            </a:pPr>
            <a:r>
              <a:rPr lang="en-US" sz="2000" b="1">
                <a:solidFill>
                  <a:srgbClr val="FFFFFF"/>
                </a:solidFill>
              </a:rPr>
              <a:t>   Overseas to many countries on peacekeeping missions</a:t>
            </a:r>
          </a:p>
          <a:p>
            <a:pPr>
              <a:spcBef>
                <a:spcPct val="50000"/>
              </a:spcBef>
              <a:buFontTx/>
              <a:buChar char="•"/>
            </a:pPr>
            <a:r>
              <a:rPr lang="en-US" sz="2000" b="1">
                <a:solidFill>
                  <a:srgbClr val="FFFFFF"/>
                </a:solidFill>
              </a:rPr>
              <a:t>   To embassies in almost all the countries in the world</a:t>
            </a:r>
          </a:p>
        </p:txBody>
      </p:sp>
      <p:grpSp>
        <p:nvGrpSpPr>
          <p:cNvPr id="23558" name="Group 11"/>
          <p:cNvGrpSpPr>
            <a:grpSpLocks/>
          </p:cNvGrpSpPr>
          <p:nvPr/>
        </p:nvGrpSpPr>
        <p:grpSpPr bwMode="auto">
          <a:xfrm>
            <a:off x="0" y="0"/>
            <a:ext cx="838200" cy="990600"/>
            <a:chOff x="0" y="0"/>
            <a:chExt cx="528" cy="624"/>
          </a:xfrm>
        </p:grpSpPr>
        <p:sp>
          <p:nvSpPr>
            <p:cNvPr id="23577" name="Rectangle 12"/>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3578" name="Picture 13" descr="Indian Army"/>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pic>
        <p:nvPicPr>
          <p:cNvPr id="23559" name="Picture 14" descr="world-map"/>
          <p:cNvPicPr>
            <a:picLocks noChangeAspect="1" noChangeArrowheads="1"/>
          </p:cNvPicPr>
          <p:nvPr/>
        </p:nvPicPr>
        <p:blipFill>
          <a:blip r:embed="rId3"/>
          <a:srcRect/>
          <a:stretch>
            <a:fillRect/>
          </a:stretch>
        </p:blipFill>
        <p:spPr bwMode="auto">
          <a:xfrm>
            <a:off x="0" y="2667000"/>
            <a:ext cx="6400800" cy="3759200"/>
          </a:xfrm>
          <a:prstGeom prst="rect">
            <a:avLst/>
          </a:prstGeom>
          <a:noFill/>
          <a:ln w="9525">
            <a:noFill/>
            <a:miter lim="800000"/>
            <a:headEnd/>
            <a:tailEnd/>
          </a:ln>
        </p:spPr>
      </p:pic>
      <p:sp>
        <p:nvSpPr>
          <p:cNvPr id="10255" name="Text Box 15"/>
          <p:cNvSpPr txBox="1">
            <a:spLocks noChangeArrowheads="1"/>
          </p:cNvSpPr>
          <p:nvPr/>
        </p:nvSpPr>
        <p:spPr bwMode="auto">
          <a:xfrm>
            <a:off x="838200" y="4114800"/>
            <a:ext cx="611188" cy="336550"/>
          </a:xfrm>
          <a:prstGeom prst="rect">
            <a:avLst/>
          </a:prstGeom>
          <a:noFill/>
          <a:ln w="9525">
            <a:noFill/>
            <a:miter lim="800000"/>
            <a:headEnd/>
            <a:tailEnd/>
          </a:ln>
        </p:spPr>
        <p:txBody>
          <a:bodyPr wrap="none">
            <a:spAutoFit/>
          </a:bodyPr>
          <a:lstStyle/>
          <a:p>
            <a:r>
              <a:rPr lang="en-US" sz="1600" b="1">
                <a:solidFill>
                  <a:srgbClr val="FFFF00"/>
                </a:solidFill>
              </a:rPr>
              <a:t>USA</a:t>
            </a:r>
          </a:p>
        </p:txBody>
      </p:sp>
      <p:sp>
        <p:nvSpPr>
          <p:cNvPr id="10256" name="Text Box 16"/>
          <p:cNvSpPr txBox="1">
            <a:spLocks noChangeArrowheads="1"/>
          </p:cNvSpPr>
          <p:nvPr/>
        </p:nvSpPr>
        <p:spPr bwMode="auto">
          <a:xfrm>
            <a:off x="1143000" y="4572000"/>
            <a:ext cx="873125" cy="336550"/>
          </a:xfrm>
          <a:prstGeom prst="rect">
            <a:avLst/>
          </a:prstGeom>
          <a:noFill/>
          <a:ln w="9525">
            <a:noFill/>
            <a:miter lim="800000"/>
            <a:headEnd/>
            <a:tailEnd/>
          </a:ln>
        </p:spPr>
        <p:txBody>
          <a:bodyPr wrap="none">
            <a:spAutoFit/>
          </a:bodyPr>
          <a:lstStyle/>
          <a:p>
            <a:r>
              <a:rPr lang="en-US" sz="1600" b="1">
                <a:solidFill>
                  <a:srgbClr val="800000"/>
                </a:solidFill>
              </a:rPr>
              <a:t>Mexico</a:t>
            </a:r>
          </a:p>
        </p:txBody>
      </p:sp>
      <p:sp>
        <p:nvSpPr>
          <p:cNvPr id="10257" name="Text Box 17"/>
          <p:cNvSpPr txBox="1">
            <a:spLocks noChangeArrowheads="1"/>
          </p:cNvSpPr>
          <p:nvPr/>
        </p:nvSpPr>
        <p:spPr bwMode="auto">
          <a:xfrm>
            <a:off x="2209800" y="3581400"/>
            <a:ext cx="984250" cy="336550"/>
          </a:xfrm>
          <a:prstGeom prst="rect">
            <a:avLst/>
          </a:prstGeom>
          <a:noFill/>
          <a:ln w="9525">
            <a:noFill/>
            <a:miter lim="800000"/>
            <a:headEnd/>
            <a:tailEnd/>
          </a:ln>
        </p:spPr>
        <p:txBody>
          <a:bodyPr wrap="none">
            <a:spAutoFit/>
          </a:bodyPr>
          <a:lstStyle/>
          <a:p>
            <a:r>
              <a:rPr lang="en-US" sz="1600" b="1">
                <a:solidFill>
                  <a:srgbClr val="800000"/>
                </a:solidFill>
              </a:rPr>
              <a:t>England</a:t>
            </a:r>
          </a:p>
        </p:txBody>
      </p:sp>
      <p:sp>
        <p:nvSpPr>
          <p:cNvPr id="10258" name="Text Box 18"/>
          <p:cNvSpPr txBox="1">
            <a:spLocks noChangeArrowheads="1"/>
          </p:cNvSpPr>
          <p:nvPr/>
        </p:nvSpPr>
        <p:spPr bwMode="auto">
          <a:xfrm>
            <a:off x="2895600" y="3810000"/>
            <a:ext cx="1065213" cy="336550"/>
          </a:xfrm>
          <a:prstGeom prst="rect">
            <a:avLst/>
          </a:prstGeom>
          <a:noFill/>
          <a:ln w="9525">
            <a:noFill/>
            <a:miter lim="800000"/>
            <a:headEnd/>
            <a:tailEnd/>
          </a:ln>
        </p:spPr>
        <p:txBody>
          <a:bodyPr wrap="none">
            <a:spAutoFit/>
          </a:bodyPr>
          <a:lstStyle/>
          <a:p>
            <a:r>
              <a:rPr lang="en-US" sz="1600" b="1">
                <a:solidFill>
                  <a:srgbClr val="FFFF00"/>
                </a:solidFill>
              </a:rPr>
              <a:t>Germany</a:t>
            </a:r>
          </a:p>
        </p:txBody>
      </p:sp>
      <p:sp>
        <p:nvSpPr>
          <p:cNvPr id="10259" name="Text Box 19"/>
          <p:cNvSpPr txBox="1">
            <a:spLocks noChangeArrowheads="1"/>
          </p:cNvSpPr>
          <p:nvPr/>
        </p:nvSpPr>
        <p:spPr bwMode="auto">
          <a:xfrm>
            <a:off x="3124200" y="4038600"/>
            <a:ext cx="592138" cy="336550"/>
          </a:xfrm>
          <a:prstGeom prst="rect">
            <a:avLst/>
          </a:prstGeom>
          <a:noFill/>
          <a:ln w="9525">
            <a:noFill/>
            <a:miter lim="800000"/>
            <a:headEnd/>
            <a:tailEnd/>
          </a:ln>
        </p:spPr>
        <p:txBody>
          <a:bodyPr wrap="none">
            <a:spAutoFit/>
          </a:bodyPr>
          <a:lstStyle/>
          <a:p>
            <a:r>
              <a:rPr lang="en-US" sz="1600" b="1">
                <a:solidFill>
                  <a:srgbClr val="FFFF00"/>
                </a:solidFill>
              </a:rPr>
              <a:t>Italy</a:t>
            </a:r>
          </a:p>
        </p:txBody>
      </p:sp>
      <p:sp>
        <p:nvSpPr>
          <p:cNvPr id="10261" name="Text Box 21"/>
          <p:cNvSpPr txBox="1">
            <a:spLocks noChangeArrowheads="1"/>
          </p:cNvSpPr>
          <p:nvPr/>
        </p:nvSpPr>
        <p:spPr bwMode="auto">
          <a:xfrm>
            <a:off x="3962400" y="4267200"/>
            <a:ext cx="736600" cy="336550"/>
          </a:xfrm>
          <a:prstGeom prst="rect">
            <a:avLst/>
          </a:prstGeom>
          <a:noFill/>
          <a:ln w="9525">
            <a:noFill/>
            <a:miter lim="800000"/>
            <a:headEnd/>
            <a:tailEnd/>
          </a:ln>
        </p:spPr>
        <p:txBody>
          <a:bodyPr wrap="none">
            <a:spAutoFit/>
          </a:bodyPr>
          <a:lstStyle/>
          <a:p>
            <a:r>
              <a:rPr lang="en-US" sz="1600" b="1">
                <a:solidFill>
                  <a:srgbClr val="FFFF00"/>
                </a:solidFill>
              </a:rPr>
              <a:t>Nepal</a:t>
            </a:r>
          </a:p>
        </p:txBody>
      </p:sp>
      <p:sp>
        <p:nvSpPr>
          <p:cNvPr id="10262" name="Text Box 22"/>
          <p:cNvSpPr txBox="1">
            <a:spLocks noChangeArrowheads="1"/>
          </p:cNvSpPr>
          <p:nvPr/>
        </p:nvSpPr>
        <p:spPr bwMode="auto">
          <a:xfrm>
            <a:off x="4191000" y="4006850"/>
            <a:ext cx="882650" cy="336550"/>
          </a:xfrm>
          <a:prstGeom prst="rect">
            <a:avLst/>
          </a:prstGeom>
          <a:noFill/>
          <a:ln w="9525">
            <a:noFill/>
            <a:miter lim="800000"/>
            <a:headEnd/>
            <a:tailEnd/>
          </a:ln>
        </p:spPr>
        <p:txBody>
          <a:bodyPr wrap="none">
            <a:spAutoFit/>
          </a:bodyPr>
          <a:lstStyle/>
          <a:p>
            <a:r>
              <a:rPr lang="en-US" sz="1600" b="1">
                <a:solidFill>
                  <a:srgbClr val="FFFF00"/>
                </a:solidFill>
              </a:rPr>
              <a:t>Bhutan</a:t>
            </a:r>
          </a:p>
        </p:txBody>
      </p:sp>
      <p:sp>
        <p:nvSpPr>
          <p:cNvPr id="23567" name="Line 23"/>
          <p:cNvSpPr>
            <a:spLocks noChangeShapeType="1"/>
          </p:cNvSpPr>
          <p:nvPr/>
        </p:nvSpPr>
        <p:spPr bwMode="auto">
          <a:xfrm flipH="1">
            <a:off x="4648200" y="4267200"/>
            <a:ext cx="228600" cy="228600"/>
          </a:xfrm>
          <a:prstGeom prst="line">
            <a:avLst/>
          </a:prstGeom>
          <a:noFill/>
          <a:ln w="9525">
            <a:solidFill>
              <a:srgbClr val="FFFF00"/>
            </a:solidFill>
            <a:round/>
            <a:headEnd/>
            <a:tailEnd type="triangle" w="med" len="med"/>
          </a:ln>
        </p:spPr>
        <p:txBody>
          <a:bodyPr/>
          <a:lstStyle/>
          <a:p>
            <a:endParaRPr lang="en-US"/>
          </a:p>
        </p:txBody>
      </p:sp>
      <p:sp>
        <p:nvSpPr>
          <p:cNvPr id="10264" name="Text Box 24"/>
          <p:cNvSpPr txBox="1">
            <a:spLocks noChangeArrowheads="1"/>
          </p:cNvSpPr>
          <p:nvPr/>
        </p:nvSpPr>
        <p:spPr bwMode="auto">
          <a:xfrm>
            <a:off x="4106863" y="4724400"/>
            <a:ext cx="769937" cy="581025"/>
          </a:xfrm>
          <a:prstGeom prst="rect">
            <a:avLst/>
          </a:prstGeom>
          <a:noFill/>
          <a:ln w="9525">
            <a:noFill/>
            <a:miter lim="800000"/>
            <a:headEnd/>
            <a:tailEnd/>
          </a:ln>
        </p:spPr>
        <p:txBody>
          <a:bodyPr wrap="none">
            <a:spAutoFit/>
          </a:bodyPr>
          <a:lstStyle/>
          <a:p>
            <a:pPr algn="ctr"/>
            <a:r>
              <a:rPr lang="en-US" sz="1600" b="1">
                <a:solidFill>
                  <a:srgbClr val="800000"/>
                </a:solidFill>
              </a:rPr>
              <a:t>Sri </a:t>
            </a:r>
          </a:p>
          <a:p>
            <a:pPr algn="ctr"/>
            <a:r>
              <a:rPr lang="en-US" sz="1600" b="1">
                <a:solidFill>
                  <a:srgbClr val="800000"/>
                </a:solidFill>
              </a:rPr>
              <a:t>Lanka</a:t>
            </a:r>
          </a:p>
        </p:txBody>
      </p:sp>
      <p:sp>
        <p:nvSpPr>
          <p:cNvPr id="10265" name="Text Box 25"/>
          <p:cNvSpPr txBox="1">
            <a:spLocks noChangeArrowheads="1"/>
          </p:cNvSpPr>
          <p:nvPr/>
        </p:nvSpPr>
        <p:spPr bwMode="auto">
          <a:xfrm>
            <a:off x="3581400" y="5715000"/>
            <a:ext cx="1235075" cy="581025"/>
          </a:xfrm>
          <a:prstGeom prst="rect">
            <a:avLst/>
          </a:prstGeom>
          <a:noFill/>
          <a:ln w="9525">
            <a:noFill/>
            <a:miter lim="800000"/>
            <a:headEnd/>
            <a:tailEnd/>
          </a:ln>
        </p:spPr>
        <p:txBody>
          <a:bodyPr wrap="none">
            <a:spAutoFit/>
          </a:bodyPr>
          <a:lstStyle/>
          <a:p>
            <a:r>
              <a:rPr lang="en-US" sz="1600" b="1">
                <a:solidFill>
                  <a:srgbClr val="800000"/>
                </a:solidFill>
              </a:rPr>
              <a:t>Singapore</a:t>
            </a:r>
          </a:p>
          <a:p>
            <a:r>
              <a:rPr lang="en-US" sz="1600" b="1">
                <a:solidFill>
                  <a:srgbClr val="800000"/>
                </a:solidFill>
              </a:rPr>
              <a:t>&amp; Malaysia</a:t>
            </a:r>
          </a:p>
        </p:txBody>
      </p:sp>
      <p:sp>
        <p:nvSpPr>
          <p:cNvPr id="23570" name="Line 26"/>
          <p:cNvSpPr>
            <a:spLocks noChangeShapeType="1"/>
          </p:cNvSpPr>
          <p:nvPr/>
        </p:nvSpPr>
        <p:spPr bwMode="auto">
          <a:xfrm flipV="1">
            <a:off x="4343400" y="5029200"/>
            <a:ext cx="381000" cy="762000"/>
          </a:xfrm>
          <a:prstGeom prst="line">
            <a:avLst/>
          </a:prstGeom>
          <a:noFill/>
          <a:ln w="9525">
            <a:solidFill>
              <a:schemeClr val="tx1"/>
            </a:solidFill>
            <a:round/>
            <a:headEnd/>
            <a:tailEnd type="triangle" w="med" len="med"/>
          </a:ln>
        </p:spPr>
        <p:txBody>
          <a:bodyPr/>
          <a:lstStyle/>
          <a:p>
            <a:endParaRPr lang="en-US"/>
          </a:p>
        </p:txBody>
      </p:sp>
      <p:sp>
        <p:nvSpPr>
          <p:cNvPr id="10267" name="Text Box 27"/>
          <p:cNvSpPr txBox="1">
            <a:spLocks noChangeArrowheads="1"/>
          </p:cNvSpPr>
          <p:nvPr/>
        </p:nvSpPr>
        <p:spPr bwMode="auto">
          <a:xfrm>
            <a:off x="3048000" y="4419600"/>
            <a:ext cx="747713" cy="336550"/>
          </a:xfrm>
          <a:prstGeom prst="rect">
            <a:avLst/>
          </a:prstGeom>
          <a:noFill/>
          <a:ln w="9525">
            <a:noFill/>
            <a:miter lim="800000"/>
            <a:headEnd/>
            <a:tailEnd/>
          </a:ln>
        </p:spPr>
        <p:txBody>
          <a:bodyPr wrap="none">
            <a:spAutoFit/>
          </a:bodyPr>
          <a:lstStyle/>
          <a:p>
            <a:r>
              <a:rPr lang="en-US" sz="1600" b="1">
                <a:solidFill>
                  <a:srgbClr val="FFFF00"/>
                </a:solidFill>
              </a:rPr>
              <a:t>Egypt</a:t>
            </a:r>
          </a:p>
        </p:txBody>
      </p:sp>
      <p:sp>
        <p:nvSpPr>
          <p:cNvPr id="10268" name="Text Box 28"/>
          <p:cNvSpPr txBox="1">
            <a:spLocks noChangeArrowheads="1"/>
          </p:cNvSpPr>
          <p:nvPr/>
        </p:nvSpPr>
        <p:spPr bwMode="auto">
          <a:xfrm>
            <a:off x="5410200" y="4419600"/>
            <a:ext cx="974725" cy="336550"/>
          </a:xfrm>
          <a:prstGeom prst="rect">
            <a:avLst/>
          </a:prstGeom>
          <a:noFill/>
          <a:ln w="9525">
            <a:noFill/>
            <a:miter lim="800000"/>
            <a:headEnd/>
            <a:tailEnd/>
          </a:ln>
        </p:spPr>
        <p:txBody>
          <a:bodyPr wrap="none">
            <a:spAutoFit/>
          </a:bodyPr>
          <a:lstStyle/>
          <a:p>
            <a:r>
              <a:rPr lang="en-US" sz="1600" b="1">
                <a:solidFill>
                  <a:srgbClr val="800000"/>
                </a:solidFill>
              </a:rPr>
              <a:t>Vietnam</a:t>
            </a:r>
          </a:p>
        </p:txBody>
      </p:sp>
      <p:sp>
        <p:nvSpPr>
          <p:cNvPr id="23573" name="Line 29"/>
          <p:cNvSpPr>
            <a:spLocks noChangeShapeType="1"/>
          </p:cNvSpPr>
          <p:nvPr/>
        </p:nvSpPr>
        <p:spPr bwMode="auto">
          <a:xfrm flipH="1">
            <a:off x="4953000" y="4572000"/>
            <a:ext cx="533400" cy="152400"/>
          </a:xfrm>
          <a:prstGeom prst="line">
            <a:avLst/>
          </a:prstGeom>
          <a:noFill/>
          <a:ln w="9525">
            <a:solidFill>
              <a:schemeClr val="tx1"/>
            </a:solidFill>
            <a:round/>
            <a:headEnd/>
            <a:tailEnd type="triangle" w="med" len="med"/>
          </a:ln>
        </p:spPr>
        <p:txBody>
          <a:bodyPr/>
          <a:lstStyle/>
          <a:p>
            <a:endParaRPr lang="en-US"/>
          </a:p>
        </p:txBody>
      </p:sp>
      <p:sp>
        <p:nvSpPr>
          <p:cNvPr id="10270" name="Text Box 30"/>
          <p:cNvSpPr txBox="1">
            <a:spLocks noChangeArrowheads="1"/>
          </p:cNvSpPr>
          <p:nvPr/>
        </p:nvSpPr>
        <p:spPr bwMode="auto">
          <a:xfrm>
            <a:off x="4648200" y="3733800"/>
            <a:ext cx="747713" cy="336550"/>
          </a:xfrm>
          <a:prstGeom prst="rect">
            <a:avLst/>
          </a:prstGeom>
          <a:noFill/>
          <a:ln w="9525">
            <a:noFill/>
            <a:miter lim="800000"/>
            <a:headEnd/>
            <a:tailEnd/>
          </a:ln>
        </p:spPr>
        <p:txBody>
          <a:bodyPr wrap="none">
            <a:spAutoFit/>
          </a:bodyPr>
          <a:lstStyle/>
          <a:p>
            <a:r>
              <a:rPr lang="en-US" sz="1600" b="1">
                <a:solidFill>
                  <a:srgbClr val="FFFF00"/>
                </a:solidFill>
              </a:rPr>
              <a:t>China</a:t>
            </a:r>
          </a:p>
        </p:txBody>
      </p:sp>
      <p:sp>
        <p:nvSpPr>
          <p:cNvPr id="10271" name="Text Box 31"/>
          <p:cNvSpPr txBox="1">
            <a:spLocks noChangeArrowheads="1"/>
          </p:cNvSpPr>
          <p:nvPr/>
        </p:nvSpPr>
        <p:spPr bwMode="auto">
          <a:xfrm>
            <a:off x="5334000" y="5029200"/>
            <a:ext cx="1131888" cy="336550"/>
          </a:xfrm>
          <a:prstGeom prst="rect">
            <a:avLst/>
          </a:prstGeom>
          <a:noFill/>
          <a:ln w="9525">
            <a:noFill/>
            <a:miter lim="800000"/>
            <a:headEnd/>
            <a:tailEnd/>
          </a:ln>
        </p:spPr>
        <p:txBody>
          <a:bodyPr wrap="none">
            <a:spAutoFit/>
          </a:bodyPr>
          <a:lstStyle/>
          <a:p>
            <a:r>
              <a:rPr lang="en-US" sz="1600" b="1">
                <a:solidFill>
                  <a:srgbClr val="800000"/>
                </a:solidFill>
              </a:rPr>
              <a:t>Indonesia</a:t>
            </a:r>
          </a:p>
        </p:txBody>
      </p:sp>
      <p:sp>
        <p:nvSpPr>
          <p:cNvPr id="23576" name="Line 32"/>
          <p:cNvSpPr>
            <a:spLocks noChangeShapeType="1"/>
          </p:cNvSpPr>
          <p:nvPr/>
        </p:nvSpPr>
        <p:spPr bwMode="auto">
          <a:xfrm flipH="1">
            <a:off x="5029200" y="5181600"/>
            <a:ext cx="381000" cy="0"/>
          </a:xfrm>
          <a:prstGeom prst="line">
            <a:avLst/>
          </a:prstGeom>
          <a:noFill/>
          <a:ln w="9525">
            <a:solidFill>
              <a:schemeClr val="tx1"/>
            </a:solidFill>
            <a:round/>
            <a:headEnd/>
            <a:tailEnd type="triangle" w="med" len="med"/>
          </a:ln>
        </p:spPr>
        <p:txBody>
          <a:bodyPr/>
          <a:lstStyle/>
          <a:p>
            <a:endParaRPr lang="en-US"/>
          </a:p>
        </p:txBody>
      </p:sp>
      <p:sp>
        <p:nvSpPr>
          <p:cNvPr id="2" name="Text Box 15"/>
          <p:cNvSpPr txBox="1">
            <a:spLocks noChangeArrowheads="1"/>
          </p:cNvSpPr>
          <p:nvPr/>
        </p:nvSpPr>
        <p:spPr bwMode="auto">
          <a:xfrm>
            <a:off x="1979613" y="5454650"/>
            <a:ext cx="927100" cy="336550"/>
          </a:xfrm>
          <a:prstGeom prst="rect">
            <a:avLst/>
          </a:prstGeom>
          <a:noFill/>
          <a:ln w="9525">
            <a:noFill/>
            <a:miter lim="800000"/>
            <a:headEnd/>
            <a:tailEnd/>
          </a:ln>
        </p:spPr>
        <p:txBody>
          <a:bodyPr wrap="none">
            <a:spAutoFit/>
          </a:bodyPr>
          <a:lstStyle/>
          <a:p>
            <a:r>
              <a:rPr lang="en-US" sz="1600" b="1"/>
              <a:t>BRAZIL</a:t>
            </a:r>
          </a:p>
        </p:txBody>
      </p:sp>
      <p:sp>
        <p:nvSpPr>
          <p:cNvPr id="3" name="Text Box 15"/>
          <p:cNvSpPr txBox="1">
            <a:spLocks noChangeArrowheads="1"/>
          </p:cNvSpPr>
          <p:nvPr/>
        </p:nvSpPr>
        <p:spPr bwMode="auto">
          <a:xfrm>
            <a:off x="1143000" y="5683250"/>
            <a:ext cx="792163" cy="336550"/>
          </a:xfrm>
          <a:prstGeom prst="rect">
            <a:avLst/>
          </a:prstGeom>
          <a:noFill/>
          <a:ln w="9525">
            <a:noFill/>
            <a:miter lim="800000"/>
            <a:headEnd/>
            <a:tailEnd/>
          </a:ln>
        </p:spPr>
        <p:txBody>
          <a:bodyPr wrap="none">
            <a:spAutoFit/>
          </a:bodyPr>
          <a:lstStyle/>
          <a:p>
            <a:r>
              <a:rPr lang="en-US" sz="1600" b="1"/>
              <a:t>CHILE</a:t>
            </a:r>
          </a:p>
        </p:txBody>
      </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10255"/>
                                        </p:tgtEl>
                                        <p:attrNameLst>
                                          <p:attrName>style.color</p:attrName>
                                        </p:attrNameLst>
                                      </p:cBhvr>
                                      <p:by>
                                        <p:hsl h="7200000" s="0" l="0"/>
                                      </p:by>
                                    </p:animClr>
                                    <p:animClr clrSpc="hsl" dir="cw">
                                      <p:cBhvr>
                                        <p:cTn id="7" dur="500" fill="hold"/>
                                        <p:tgtEl>
                                          <p:spTgt spid="10255"/>
                                        </p:tgtEl>
                                        <p:attrNameLst>
                                          <p:attrName>fillcolor</p:attrName>
                                        </p:attrNameLst>
                                      </p:cBhvr>
                                      <p:by>
                                        <p:hsl h="7200000" s="0" l="0"/>
                                      </p:by>
                                    </p:animClr>
                                    <p:animClr clrSpc="hsl" dir="cw">
                                      <p:cBhvr>
                                        <p:cTn id="8" dur="500" fill="hold"/>
                                        <p:tgtEl>
                                          <p:spTgt spid="10255"/>
                                        </p:tgtEl>
                                        <p:attrNameLst>
                                          <p:attrName>stroke.color</p:attrName>
                                        </p:attrNameLst>
                                      </p:cBhvr>
                                      <p:by>
                                        <p:hsl h="7200000" s="0" l="0"/>
                                      </p:by>
                                    </p:animClr>
                                    <p:set>
                                      <p:cBhvr>
                                        <p:cTn id="9" dur="500" fill="hold"/>
                                        <p:tgtEl>
                                          <p:spTgt spid="10255"/>
                                        </p:tgtEl>
                                        <p:attrNameLst>
                                          <p:attrName>fill.type</p:attrName>
                                        </p:attrNameLst>
                                      </p:cBhvr>
                                      <p:to>
                                        <p:strVal val="solid"/>
                                      </p:to>
                                    </p:set>
                                  </p:childTnLst>
                                </p:cTn>
                              </p:par>
                              <p:par>
                                <p:cTn id="10" presetID="21" presetClass="emph" presetSubtype="0" repeatCount="indefinite" fill="hold" grpId="0" nodeType="withEffect">
                                  <p:stCondLst>
                                    <p:cond delay="0"/>
                                  </p:stCondLst>
                                  <p:childTnLst>
                                    <p:animClr clrSpc="hsl" dir="cw">
                                      <p:cBhvr override="childStyle">
                                        <p:cTn id="11" dur="500" fill="hold"/>
                                        <p:tgtEl>
                                          <p:spTgt spid="10256"/>
                                        </p:tgtEl>
                                        <p:attrNameLst>
                                          <p:attrName>style.color</p:attrName>
                                        </p:attrNameLst>
                                      </p:cBhvr>
                                      <p:by>
                                        <p:hsl h="7200000" s="0" l="0"/>
                                      </p:by>
                                    </p:animClr>
                                    <p:animClr clrSpc="hsl" dir="cw">
                                      <p:cBhvr>
                                        <p:cTn id="12" dur="500" fill="hold"/>
                                        <p:tgtEl>
                                          <p:spTgt spid="10256"/>
                                        </p:tgtEl>
                                        <p:attrNameLst>
                                          <p:attrName>fillcolor</p:attrName>
                                        </p:attrNameLst>
                                      </p:cBhvr>
                                      <p:by>
                                        <p:hsl h="7200000" s="0" l="0"/>
                                      </p:by>
                                    </p:animClr>
                                    <p:animClr clrSpc="hsl" dir="cw">
                                      <p:cBhvr>
                                        <p:cTn id="13" dur="500" fill="hold"/>
                                        <p:tgtEl>
                                          <p:spTgt spid="10256"/>
                                        </p:tgtEl>
                                        <p:attrNameLst>
                                          <p:attrName>stroke.color</p:attrName>
                                        </p:attrNameLst>
                                      </p:cBhvr>
                                      <p:by>
                                        <p:hsl h="7200000" s="0" l="0"/>
                                      </p:by>
                                    </p:animClr>
                                    <p:set>
                                      <p:cBhvr>
                                        <p:cTn id="14" dur="500" fill="hold"/>
                                        <p:tgtEl>
                                          <p:spTgt spid="10256"/>
                                        </p:tgtEl>
                                        <p:attrNameLst>
                                          <p:attrName>fill.type</p:attrName>
                                        </p:attrNameLst>
                                      </p:cBhvr>
                                      <p:to>
                                        <p:strVal val="solid"/>
                                      </p:to>
                                    </p:set>
                                  </p:childTnLst>
                                </p:cTn>
                              </p:par>
                              <p:par>
                                <p:cTn id="15" presetID="21" presetClass="emph" presetSubtype="0" repeatCount="indefinite" fill="hold" grpId="0" nodeType="withEffect">
                                  <p:stCondLst>
                                    <p:cond delay="0"/>
                                  </p:stCondLst>
                                  <p:childTnLst>
                                    <p:animClr clrSpc="hsl" dir="cw">
                                      <p:cBhvr override="childStyle">
                                        <p:cTn id="16" dur="500" fill="hold"/>
                                        <p:tgtEl>
                                          <p:spTgt spid="10257"/>
                                        </p:tgtEl>
                                        <p:attrNameLst>
                                          <p:attrName>style.color</p:attrName>
                                        </p:attrNameLst>
                                      </p:cBhvr>
                                      <p:by>
                                        <p:hsl h="7200000" s="0" l="0"/>
                                      </p:by>
                                    </p:animClr>
                                    <p:animClr clrSpc="hsl" dir="cw">
                                      <p:cBhvr>
                                        <p:cTn id="17" dur="500" fill="hold"/>
                                        <p:tgtEl>
                                          <p:spTgt spid="10257"/>
                                        </p:tgtEl>
                                        <p:attrNameLst>
                                          <p:attrName>fillcolor</p:attrName>
                                        </p:attrNameLst>
                                      </p:cBhvr>
                                      <p:by>
                                        <p:hsl h="7200000" s="0" l="0"/>
                                      </p:by>
                                    </p:animClr>
                                    <p:animClr clrSpc="hsl" dir="cw">
                                      <p:cBhvr>
                                        <p:cTn id="18" dur="500" fill="hold"/>
                                        <p:tgtEl>
                                          <p:spTgt spid="10257"/>
                                        </p:tgtEl>
                                        <p:attrNameLst>
                                          <p:attrName>stroke.color</p:attrName>
                                        </p:attrNameLst>
                                      </p:cBhvr>
                                      <p:by>
                                        <p:hsl h="7200000" s="0" l="0"/>
                                      </p:by>
                                    </p:animClr>
                                    <p:set>
                                      <p:cBhvr>
                                        <p:cTn id="19" dur="500" fill="hold"/>
                                        <p:tgtEl>
                                          <p:spTgt spid="10257"/>
                                        </p:tgtEl>
                                        <p:attrNameLst>
                                          <p:attrName>fill.type</p:attrName>
                                        </p:attrNameLst>
                                      </p:cBhvr>
                                      <p:to>
                                        <p:strVal val="solid"/>
                                      </p:to>
                                    </p:set>
                                  </p:childTnLst>
                                </p:cTn>
                              </p:par>
                              <p:par>
                                <p:cTn id="20" presetID="21" presetClass="emph" presetSubtype="0" repeatCount="indefinite" fill="hold" grpId="0" nodeType="withEffect">
                                  <p:stCondLst>
                                    <p:cond delay="0"/>
                                  </p:stCondLst>
                                  <p:childTnLst>
                                    <p:animClr clrSpc="hsl" dir="cw">
                                      <p:cBhvr override="childStyle">
                                        <p:cTn id="21" dur="500" fill="hold"/>
                                        <p:tgtEl>
                                          <p:spTgt spid="10258"/>
                                        </p:tgtEl>
                                        <p:attrNameLst>
                                          <p:attrName>style.color</p:attrName>
                                        </p:attrNameLst>
                                      </p:cBhvr>
                                      <p:by>
                                        <p:hsl h="7200000" s="0" l="0"/>
                                      </p:by>
                                    </p:animClr>
                                    <p:animClr clrSpc="hsl" dir="cw">
                                      <p:cBhvr>
                                        <p:cTn id="22" dur="500" fill="hold"/>
                                        <p:tgtEl>
                                          <p:spTgt spid="10258"/>
                                        </p:tgtEl>
                                        <p:attrNameLst>
                                          <p:attrName>fillcolor</p:attrName>
                                        </p:attrNameLst>
                                      </p:cBhvr>
                                      <p:by>
                                        <p:hsl h="7200000" s="0" l="0"/>
                                      </p:by>
                                    </p:animClr>
                                    <p:animClr clrSpc="hsl" dir="cw">
                                      <p:cBhvr>
                                        <p:cTn id="23" dur="500" fill="hold"/>
                                        <p:tgtEl>
                                          <p:spTgt spid="10258"/>
                                        </p:tgtEl>
                                        <p:attrNameLst>
                                          <p:attrName>stroke.color</p:attrName>
                                        </p:attrNameLst>
                                      </p:cBhvr>
                                      <p:by>
                                        <p:hsl h="7200000" s="0" l="0"/>
                                      </p:by>
                                    </p:animClr>
                                    <p:set>
                                      <p:cBhvr>
                                        <p:cTn id="24" dur="500" fill="hold"/>
                                        <p:tgtEl>
                                          <p:spTgt spid="10258"/>
                                        </p:tgtEl>
                                        <p:attrNameLst>
                                          <p:attrName>fill.type</p:attrName>
                                        </p:attrNameLst>
                                      </p:cBhvr>
                                      <p:to>
                                        <p:strVal val="solid"/>
                                      </p:to>
                                    </p:set>
                                  </p:childTnLst>
                                </p:cTn>
                              </p:par>
                              <p:par>
                                <p:cTn id="25" presetID="21" presetClass="emph" presetSubtype="0" repeatCount="indefinite" fill="hold" grpId="0" nodeType="withEffect">
                                  <p:stCondLst>
                                    <p:cond delay="0"/>
                                  </p:stCondLst>
                                  <p:childTnLst>
                                    <p:animClr clrSpc="hsl" dir="cw">
                                      <p:cBhvr override="childStyle">
                                        <p:cTn id="26" dur="500" fill="hold"/>
                                        <p:tgtEl>
                                          <p:spTgt spid="10259"/>
                                        </p:tgtEl>
                                        <p:attrNameLst>
                                          <p:attrName>style.color</p:attrName>
                                        </p:attrNameLst>
                                      </p:cBhvr>
                                      <p:by>
                                        <p:hsl h="7200000" s="0" l="0"/>
                                      </p:by>
                                    </p:animClr>
                                    <p:animClr clrSpc="hsl" dir="cw">
                                      <p:cBhvr>
                                        <p:cTn id="27" dur="500" fill="hold"/>
                                        <p:tgtEl>
                                          <p:spTgt spid="10259"/>
                                        </p:tgtEl>
                                        <p:attrNameLst>
                                          <p:attrName>fillcolor</p:attrName>
                                        </p:attrNameLst>
                                      </p:cBhvr>
                                      <p:by>
                                        <p:hsl h="7200000" s="0" l="0"/>
                                      </p:by>
                                    </p:animClr>
                                    <p:animClr clrSpc="hsl" dir="cw">
                                      <p:cBhvr>
                                        <p:cTn id="28" dur="500" fill="hold"/>
                                        <p:tgtEl>
                                          <p:spTgt spid="10259"/>
                                        </p:tgtEl>
                                        <p:attrNameLst>
                                          <p:attrName>stroke.color</p:attrName>
                                        </p:attrNameLst>
                                      </p:cBhvr>
                                      <p:by>
                                        <p:hsl h="7200000" s="0" l="0"/>
                                      </p:by>
                                    </p:animClr>
                                    <p:set>
                                      <p:cBhvr>
                                        <p:cTn id="29" dur="500" fill="hold"/>
                                        <p:tgtEl>
                                          <p:spTgt spid="10259"/>
                                        </p:tgtEl>
                                        <p:attrNameLst>
                                          <p:attrName>fill.type</p:attrName>
                                        </p:attrNameLst>
                                      </p:cBhvr>
                                      <p:to>
                                        <p:strVal val="solid"/>
                                      </p:to>
                                    </p:set>
                                  </p:childTnLst>
                                </p:cTn>
                              </p:par>
                              <p:par>
                                <p:cTn id="30" presetID="21" presetClass="emph" presetSubtype="0" repeatCount="indefinite" fill="hold" grpId="0" nodeType="withEffect">
                                  <p:stCondLst>
                                    <p:cond delay="0"/>
                                  </p:stCondLst>
                                  <p:childTnLst>
                                    <p:animClr clrSpc="hsl" dir="cw">
                                      <p:cBhvr override="childStyle">
                                        <p:cTn id="31" dur="500" fill="hold"/>
                                        <p:tgtEl>
                                          <p:spTgt spid="10267"/>
                                        </p:tgtEl>
                                        <p:attrNameLst>
                                          <p:attrName>style.color</p:attrName>
                                        </p:attrNameLst>
                                      </p:cBhvr>
                                      <p:by>
                                        <p:hsl h="7200000" s="0" l="0"/>
                                      </p:by>
                                    </p:animClr>
                                    <p:animClr clrSpc="hsl" dir="cw">
                                      <p:cBhvr>
                                        <p:cTn id="32" dur="500" fill="hold"/>
                                        <p:tgtEl>
                                          <p:spTgt spid="10267"/>
                                        </p:tgtEl>
                                        <p:attrNameLst>
                                          <p:attrName>fillcolor</p:attrName>
                                        </p:attrNameLst>
                                      </p:cBhvr>
                                      <p:by>
                                        <p:hsl h="7200000" s="0" l="0"/>
                                      </p:by>
                                    </p:animClr>
                                    <p:animClr clrSpc="hsl" dir="cw">
                                      <p:cBhvr>
                                        <p:cTn id="33" dur="500" fill="hold"/>
                                        <p:tgtEl>
                                          <p:spTgt spid="10267"/>
                                        </p:tgtEl>
                                        <p:attrNameLst>
                                          <p:attrName>stroke.color</p:attrName>
                                        </p:attrNameLst>
                                      </p:cBhvr>
                                      <p:by>
                                        <p:hsl h="7200000" s="0" l="0"/>
                                      </p:by>
                                    </p:animClr>
                                    <p:set>
                                      <p:cBhvr>
                                        <p:cTn id="34" dur="500" fill="hold"/>
                                        <p:tgtEl>
                                          <p:spTgt spid="10267"/>
                                        </p:tgtEl>
                                        <p:attrNameLst>
                                          <p:attrName>fill.type</p:attrName>
                                        </p:attrNameLst>
                                      </p:cBhvr>
                                      <p:to>
                                        <p:strVal val="solid"/>
                                      </p:to>
                                    </p:set>
                                  </p:childTnLst>
                                </p:cTn>
                              </p:par>
                              <p:par>
                                <p:cTn id="35" presetID="21" presetClass="emph" presetSubtype="0" repeatCount="indefinite" fill="hold" grpId="0" nodeType="withEffect">
                                  <p:stCondLst>
                                    <p:cond delay="0"/>
                                  </p:stCondLst>
                                  <p:childTnLst>
                                    <p:animClr clrSpc="hsl" dir="cw">
                                      <p:cBhvr override="childStyle">
                                        <p:cTn id="36" dur="500" fill="hold"/>
                                        <p:tgtEl>
                                          <p:spTgt spid="10261"/>
                                        </p:tgtEl>
                                        <p:attrNameLst>
                                          <p:attrName>style.color</p:attrName>
                                        </p:attrNameLst>
                                      </p:cBhvr>
                                      <p:by>
                                        <p:hsl h="7200000" s="0" l="0"/>
                                      </p:by>
                                    </p:animClr>
                                    <p:animClr clrSpc="hsl" dir="cw">
                                      <p:cBhvr>
                                        <p:cTn id="37" dur="500" fill="hold"/>
                                        <p:tgtEl>
                                          <p:spTgt spid="10261"/>
                                        </p:tgtEl>
                                        <p:attrNameLst>
                                          <p:attrName>fillcolor</p:attrName>
                                        </p:attrNameLst>
                                      </p:cBhvr>
                                      <p:by>
                                        <p:hsl h="7200000" s="0" l="0"/>
                                      </p:by>
                                    </p:animClr>
                                    <p:animClr clrSpc="hsl" dir="cw">
                                      <p:cBhvr>
                                        <p:cTn id="38" dur="500" fill="hold"/>
                                        <p:tgtEl>
                                          <p:spTgt spid="10261"/>
                                        </p:tgtEl>
                                        <p:attrNameLst>
                                          <p:attrName>stroke.color</p:attrName>
                                        </p:attrNameLst>
                                      </p:cBhvr>
                                      <p:by>
                                        <p:hsl h="7200000" s="0" l="0"/>
                                      </p:by>
                                    </p:animClr>
                                    <p:set>
                                      <p:cBhvr>
                                        <p:cTn id="39" dur="500" fill="hold"/>
                                        <p:tgtEl>
                                          <p:spTgt spid="10261"/>
                                        </p:tgtEl>
                                        <p:attrNameLst>
                                          <p:attrName>fill.type</p:attrName>
                                        </p:attrNameLst>
                                      </p:cBhvr>
                                      <p:to>
                                        <p:strVal val="solid"/>
                                      </p:to>
                                    </p:set>
                                  </p:childTnLst>
                                </p:cTn>
                              </p:par>
                              <p:par>
                                <p:cTn id="40" presetID="21" presetClass="emph" presetSubtype="0" repeatCount="indefinite" fill="hold" grpId="0" nodeType="withEffect">
                                  <p:stCondLst>
                                    <p:cond delay="0"/>
                                  </p:stCondLst>
                                  <p:childTnLst>
                                    <p:animClr clrSpc="hsl" dir="cw">
                                      <p:cBhvr override="childStyle">
                                        <p:cTn id="41" dur="500" fill="hold"/>
                                        <p:tgtEl>
                                          <p:spTgt spid="10262"/>
                                        </p:tgtEl>
                                        <p:attrNameLst>
                                          <p:attrName>style.color</p:attrName>
                                        </p:attrNameLst>
                                      </p:cBhvr>
                                      <p:by>
                                        <p:hsl h="7200000" s="0" l="0"/>
                                      </p:by>
                                    </p:animClr>
                                    <p:animClr clrSpc="hsl" dir="cw">
                                      <p:cBhvr>
                                        <p:cTn id="42" dur="500" fill="hold"/>
                                        <p:tgtEl>
                                          <p:spTgt spid="10262"/>
                                        </p:tgtEl>
                                        <p:attrNameLst>
                                          <p:attrName>fillcolor</p:attrName>
                                        </p:attrNameLst>
                                      </p:cBhvr>
                                      <p:by>
                                        <p:hsl h="7200000" s="0" l="0"/>
                                      </p:by>
                                    </p:animClr>
                                    <p:animClr clrSpc="hsl" dir="cw">
                                      <p:cBhvr>
                                        <p:cTn id="43" dur="500" fill="hold"/>
                                        <p:tgtEl>
                                          <p:spTgt spid="10262"/>
                                        </p:tgtEl>
                                        <p:attrNameLst>
                                          <p:attrName>stroke.color</p:attrName>
                                        </p:attrNameLst>
                                      </p:cBhvr>
                                      <p:by>
                                        <p:hsl h="7200000" s="0" l="0"/>
                                      </p:by>
                                    </p:animClr>
                                    <p:set>
                                      <p:cBhvr>
                                        <p:cTn id="44" dur="500" fill="hold"/>
                                        <p:tgtEl>
                                          <p:spTgt spid="10262"/>
                                        </p:tgtEl>
                                        <p:attrNameLst>
                                          <p:attrName>fill.type</p:attrName>
                                        </p:attrNameLst>
                                      </p:cBhvr>
                                      <p:to>
                                        <p:strVal val="solid"/>
                                      </p:to>
                                    </p:set>
                                  </p:childTnLst>
                                </p:cTn>
                              </p:par>
                              <p:par>
                                <p:cTn id="45" presetID="21" presetClass="emph" presetSubtype="0" repeatCount="indefinite" fill="hold" grpId="0" nodeType="withEffect">
                                  <p:stCondLst>
                                    <p:cond delay="0"/>
                                  </p:stCondLst>
                                  <p:childTnLst>
                                    <p:animClr clrSpc="hsl" dir="cw">
                                      <p:cBhvr override="childStyle">
                                        <p:cTn id="46" dur="500" fill="hold"/>
                                        <p:tgtEl>
                                          <p:spTgt spid="10270"/>
                                        </p:tgtEl>
                                        <p:attrNameLst>
                                          <p:attrName>style.color</p:attrName>
                                        </p:attrNameLst>
                                      </p:cBhvr>
                                      <p:by>
                                        <p:hsl h="7200000" s="0" l="0"/>
                                      </p:by>
                                    </p:animClr>
                                    <p:animClr clrSpc="hsl" dir="cw">
                                      <p:cBhvr>
                                        <p:cTn id="47" dur="500" fill="hold"/>
                                        <p:tgtEl>
                                          <p:spTgt spid="10270"/>
                                        </p:tgtEl>
                                        <p:attrNameLst>
                                          <p:attrName>fillcolor</p:attrName>
                                        </p:attrNameLst>
                                      </p:cBhvr>
                                      <p:by>
                                        <p:hsl h="7200000" s="0" l="0"/>
                                      </p:by>
                                    </p:animClr>
                                    <p:animClr clrSpc="hsl" dir="cw">
                                      <p:cBhvr>
                                        <p:cTn id="48" dur="500" fill="hold"/>
                                        <p:tgtEl>
                                          <p:spTgt spid="10270"/>
                                        </p:tgtEl>
                                        <p:attrNameLst>
                                          <p:attrName>stroke.color</p:attrName>
                                        </p:attrNameLst>
                                      </p:cBhvr>
                                      <p:by>
                                        <p:hsl h="7200000" s="0" l="0"/>
                                      </p:by>
                                    </p:animClr>
                                    <p:set>
                                      <p:cBhvr>
                                        <p:cTn id="49" dur="500" fill="hold"/>
                                        <p:tgtEl>
                                          <p:spTgt spid="10270"/>
                                        </p:tgtEl>
                                        <p:attrNameLst>
                                          <p:attrName>fill.type</p:attrName>
                                        </p:attrNameLst>
                                      </p:cBhvr>
                                      <p:to>
                                        <p:strVal val="solid"/>
                                      </p:to>
                                    </p:set>
                                  </p:childTnLst>
                                </p:cTn>
                              </p:par>
                              <p:par>
                                <p:cTn id="50" presetID="21" presetClass="emph" presetSubtype="0" repeatCount="indefinite" fill="hold" grpId="0" nodeType="withEffect">
                                  <p:stCondLst>
                                    <p:cond delay="0"/>
                                  </p:stCondLst>
                                  <p:childTnLst>
                                    <p:animClr clrSpc="hsl" dir="cw">
                                      <p:cBhvr override="childStyle">
                                        <p:cTn id="51" dur="500" fill="hold"/>
                                        <p:tgtEl>
                                          <p:spTgt spid="10268"/>
                                        </p:tgtEl>
                                        <p:attrNameLst>
                                          <p:attrName>style.color</p:attrName>
                                        </p:attrNameLst>
                                      </p:cBhvr>
                                      <p:by>
                                        <p:hsl h="7200000" s="0" l="0"/>
                                      </p:by>
                                    </p:animClr>
                                    <p:animClr clrSpc="hsl" dir="cw">
                                      <p:cBhvr>
                                        <p:cTn id="52" dur="500" fill="hold"/>
                                        <p:tgtEl>
                                          <p:spTgt spid="10268"/>
                                        </p:tgtEl>
                                        <p:attrNameLst>
                                          <p:attrName>fillcolor</p:attrName>
                                        </p:attrNameLst>
                                      </p:cBhvr>
                                      <p:by>
                                        <p:hsl h="7200000" s="0" l="0"/>
                                      </p:by>
                                    </p:animClr>
                                    <p:animClr clrSpc="hsl" dir="cw">
                                      <p:cBhvr>
                                        <p:cTn id="53" dur="500" fill="hold"/>
                                        <p:tgtEl>
                                          <p:spTgt spid="10268"/>
                                        </p:tgtEl>
                                        <p:attrNameLst>
                                          <p:attrName>stroke.color</p:attrName>
                                        </p:attrNameLst>
                                      </p:cBhvr>
                                      <p:by>
                                        <p:hsl h="7200000" s="0" l="0"/>
                                      </p:by>
                                    </p:animClr>
                                    <p:set>
                                      <p:cBhvr>
                                        <p:cTn id="54" dur="500" fill="hold"/>
                                        <p:tgtEl>
                                          <p:spTgt spid="10268"/>
                                        </p:tgtEl>
                                        <p:attrNameLst>
                                          <p:attrName>fill.type</p:attrName>
                                        </p:attrNameLst>
                                      </p:cBhvr>
                                      <p:to>
                                        <p:strVal val="solid"/>
                                      </p:to>
                                    </p:set>
                                  </p:childTnLst>
                                </p:cTn>
                              </p:par>
                              <p:par>
                                <p:cTn id="55" presetID="21" presetClass="emph" presetSubtype="0" repeatCount="indefinite" fill="hold" grpId="0" nodeType="withEffect">
                                  <p:stCondLst>
                                    <p:cond delay="0"/>
                                  </p:stCondLst>
                                  <p:childTnLst>
                                    <p:animClr clrSpc="hsl" dir="cw">
                                      <p:cBhvr override="childStyle">
                                        <p:cTn id="56" dur="500" fill="hold"/>
                                        <p:tgtEl>
                                          <p:spTgt spid="10264"/>
                                        </p:tgtEl>
                                        <p:attrNameLst>
                                          <p:attrName>style.color</p:attrName>
                                        </p:attrNameLst>
                                      </p:cBhvr>
                                      <p:by>
                                        <p:hsl h="7200000" s="0" l="0"/>
                                      </p:by>
                                    </p:animClr>
                                    <p:animClr clrSpc="hsl" dir="cw">
                                      <p:cBhvr>
                                        <p:cTn id="57" dur="500" fill="hold"/>
                                        <p:tgtEl>
                                          <p:spTgt spid="10264"/>
                                        </p:tgtEl>
                                        <p:attrNameLst>
                                          <p:attrName>fillcolor</p:attrName>
                                        </p:attrNameLst>
                                      </p:cBhvr>
                                      <p:by>
                                        <p:hsl h="7200000" s="0" l="0"/>
                                      </p:by>
                                    </p:animClr>
                                    <p:animClr clrSpc="hsl" dir="cw">
                                      <p:cBhvr>
                                        <p:cTn id="58" dur="500" fill="hold"/>
                                        <p:tgtEl>
                                          <p:spTgt spid="10264"/>
                                        </p:tgtEl>
                                        <p:attrNameLst>
                                          <p:attrName>stroke.color</p:attrName>
                                        </p:attrNameLst>
                                      </p:cBhvr>
                                      <p:by>
                                        <p:hsl h="7200000" s="0" l="0"/>
                                      </p:by>
                                    </p:animClr>
                                    <p:set>
                                      <p:cBhvr>
                                        <p:cTn id="59" dur="500" fill="hold"/>
                                        <p:tgtEl>
                                          <p:spTgt spid="10264"/>
                                        </p:tgtEl>
                                        <p:attrNameLst>
                                          <p:attrName>fill.type</p:attrName>
                                        </p:attrNameLst>
                                      </p:cBhvr>
                                      <p:to>
                                        <p:strVal val="solid"/>
                                      </p:to>
                                    </p:set>
                                  </p:childTnLst>
                                </p:cTn>
                              </p:par>
                              <p:par>
                                <p:cTn id="60" presetID="21" presetClass="emph" presetSubtype="0" repeatCount="indefinite" fill="hold" grpId="0" nodeType="withEffect">
                                  <p:stCondLst>
                                    <p:cond delay="0"/>
                                  </p:stCondLst>
                                  <p:childTnLst>
                                    <p:animClr clrSpc="hsl" dir="cw">
                                      <p:cBhvr override="childStyle">
                                        <p:cTn id="61" dur="500" fill="hold"/>
                                        <p:tgtEl>
                                          <p:spTgt spid="10271"/>
                                        </p:tgtEl>
                                        <p:attrNameLst>
                                          <p:attrName>style.color</p:attrName>
                                        </p:attrNameLst>
                                      </p:cBhvr>
                                      <p:by>
                                        <p:hsl h="7200000" s="0" l="0"/>
                                      </p:by>
                                    </p:animClr>
                                    <p:animClr clrSpc="hsl" dir="cw">
                                      <p:cBhvr>
                                        <p:cTn id="62" dur="500" fill="hold"/>
                                        <p:tgtEl>
                                          <p:spTgt spid="10271"/>
                                        </p:tgtEl>
                                        <p:attrNameLst>
                                          <p:attrName>fillcolor</p:attrName>
                                        </p:attrNameLst>
                                      </p:cBhvr>
                                      <p:by>
                                        <p:hsl h="7200000" s="0" l="0"/>
                                      </p:by>
                                    </p:animClr>
                                    <p:animClr clrSpc="hsl" dir="cw">
                                      <p:cBhvr>
                                        <p:cTn id="63" dur="500" fill="hold"/>
                                        <p:tgtEl>
                                          <p:spTgt spid="10271"/>
                                        </p:tgtEl>
                                        <p:attrNameLst>
                                          <p:attrName>stroke.color</p:attrName>
                                        </p:attrNameLst>
                                      </p:cBhvr>
                                      <p:by>
                                        <p:hsl h="7200000" s="0" l="0"/>
                                      </p:by>
                                    </p:animClr>
                                    <p:set>
                                      <p:cBhvr>
                                        <p:cTn id="64" dur="500" fill="hold"/>
                                        <p:tgtEl>
                                          <p:spTgt spid="10271"/>
                                        </p:tgtEl>
                                        <p:attrNameLst>
                                          <p:attrName>fill.type</p:attrName>
                                        </p:attrNameLst>
                                      </p:cBhvr>
                                      <p:to>
                                        <p:strVal val="solid"/>
                                      </p:to>
                                    </p:set>
                                  </p:childTnLst>
                                </p:cTn>
                              </p:par>
                              <p:par>
                                <p:cTn id="65" presetID="21" presetClass="emph" presetSubtype="0" repeatCount="indefinite" fill="hold" grpId="0" nodeType="withEffect">
                                  <p:stCondLst>
                                    <p:cond delay="0"/>
                                  </p:stCondLst>
                                  <p:childTnLst>
                                    <p:animClr clrSpc="hsl" dir="cw">
                                      <p:cBhvr override="childStyle">
                                        <p:cTn id="66" dur="500" fill="hold"/>
                                        <p:tgtEl>
                                          <p:spTgt spid="10265"/>
                                        </p:tgtEl>
                                        <p:attrNameLst>
                                          <p:attrName>style.color</p:attrName>
                                        </p:attrNameLst>
                                      </p:cBhvr>
                                      <p:by>
                                        <p:hsl h="7200000" s="0" l="0"/>
                                      </p:by>
                                    </p:animClr>
                                    <p:animClr clrSpc="hsl" dir="cw">
                                      <p:cBhvr>
                                        <p:cTn id="67" dur="500" fill="hold"/>
                                        <p:tgtEl>
                                          <p:spTgt spid="10265"/>
                                        </p:tgtEl>
                                        <p:attrNameLst>
                                          <p:attrName>fillcolor</p:attrName>
                                        </p:attrNameLst>
                                      </p:cBhvr>
                                      <p:by>
                                        <p:hsl h="7200000" s="0" l="0"/>
                                      </p:by>
                                    </p:animClr>
                                    <p:animClr clrSpc="hsl" dir="cw">
                                      <p:cBhvr>
                                        <p:cTn id="68" dur="500" fill="hold"/>
                                        <p:tgtEl>
                                          <p:spTgt spid="10265"/>
                                        </p:tgtEl>
                                        <p:attrNameLst>
                                          <p:attrName>stroke.color</p:attrName>
                                        </p:attrNameLst>
                                      </p:cBhvr>
                                      <p:by>
                                        <p:hsl h="7200000" s="0" l="0"/>
                                      </p:by>
                                    </p:animClr>
                                    <p:set>
                                      <p:cBhvr>
                                        <p:cTn id="69" dur="500" fill="hold"/>
                                        <p:tgtEl>
                                          <p:spTgt spid="10265"/>
                                        </p:tgtEl>
                                        <p:attrNameLst>
                                          <p:attrName>fill.type</p:attrName>
                                        </p:attrNameLst>
                                      </p:cBhvr>
                                      <p:to>
                                        <p:strVal val="solid"/>
                                      </p:to>
                                    </p:set>
                                  </p:childTnLst>
                                </p:cTn>
                              </p:par>
                              <p:par>
                                <p:cTn id="70" presetID="21" presetClass="emph" presetSubtype="0" repeatCount="indefinite" fill="hold" grpId="0" nodeType="withEffect">
                                  <p:stCondLst>
                                    <p:cond delay="0"/>
                                  </p:stCondLst>
                                  <p:childTnLst>
                                    <p:animClr clrSpc="hsl" dir="cw">
                                      <p:cBhvr override="childStyle">
                                        <p:cTn id="71" dur="500" fill="hold"/>
                                        <p:tgtEl>
                                          <p:spTgt spid="2"/>
                                        </p:tgtEl>
                                        <p:attrNameLst>
                                          <p:attrName>style.color</p:attrName>
                                        </p:attrNameLst>
                                      </p:cBhvr>
                                      <p:by>
                                        <p:hsl h="7200000" s="0" l="0"/>
                                      </p:by>
                                    </p:animClr>
                                    <p:animClr clrSpc="hsl" dir="cw">
                                      <p:cBhvr>
                                        <p:cTn id="72" dur="500" fill="hold"/>
                                        <p:tgtEl>
                                          <p:spTgt spid="2"/>
                                        </p:tgtEl>
                                        <p:attrNameLst>
                                          <p:attrName>fillcolor</p:attrName>
                                        </p:attrNameLst>
                                      </p:cBhvr>
                                      <p:by>
                                        <p:hsl h="7200000" s="0" l="0"/>
                                      </p:by>
                                    </p:animClr>
                                    <p:animClr clrSpc="hsl" dir="cw">
                                      <p:cBhvr>
                                        <p:cTn id="73" dur="500" fill="hold"/>
                                        <p:tgtEl>
                                          <p:spTgt spid="2"/>
                                        </p:tgtEl>
                                        <p:attrNameLst>
                                          <p:attrName>stroke.color</p:attrName>
                                        </p:attrNameLst>
                                      </p:cBhvr>
                                      <p:by>
                                        <p:hsl h="7200000" s="0" l="0"/>
                                      </p:by>
                                    </p:animClr>
                                    <p:set>
                                      <p:cBhvr>
                                        <p:cTn id="74" dur="500" fill="hold"/>
                                        <p:tgtEl>
                                          <p:spTgt spid="2"/>
                                        </p:tgtEl>
                                        <p:attrNameLst>
                                          <p:attrName>fill.type</p:attrName>
                                        </p:attrNameLst>
                                      </p:cBhvr>
                                      <p:to>
                                        <p:strVal val="solid"/>
                                      </p:to>
                                    </p:set>
                                  </p:childTnLst>
                                </p:cTn>
                              </p:par>
                              <p:par>
                                <p:cTn id="75" presetID="21" presetClass="emph" presetSubtype="0" repeatCount="indefinite" fill="hold" grpId="0" nodeType="withEffect">
                                  <p:stCondLst>
                                    <p:cond delay="0"/>
                                  </p:stCondLst>
                                  <p:childTnLst>
                                    <p:animClr clrSpc="hsl" dir="cw">
                                      <p:cBhvr override="childStyle">
                                        <p:cTn id="76" dur="500" fill="hold"/>
                                        <p:tgtEl>
                                          <p:spTgt spid="3"/>
                                        </p:tgtEl>
                                        <p:attrNameLst>
                                          <p:attrName>style.color</p:attrName>
                                        </p:attrNameLst>
                                      </p:cBhvr>
                                      <p:by>
                                        <p:hsl h="7200000" s="0" l="0"/>
                                      </p:by>
                                    </p:animClr>
                                    <p:animClr clrSpc="hsl" dir="cw">
                                      <p:cBhvr>
                                        <p:cTn id="77" dur="500" fill="hold"/>
                                        <p:tgtEl>
                                          <p:spTgt spid="3"/>
                                        </p:tgtEl>
                                        <p:attrNameLst>
                                          <p:attrName>fillcolor</p:attrName>
                                        </p:attrNameLst>
                                      </p:cBhvr>
                                      <p:by>
                                        <p:hsl h="7200000" s="0" l="0"/>
                                      </p:by>
                                    </p:animClr>
                                    <p:animClr clrSpc="hsl" dir="cw">
                                      <p:cBhvr>
                                        <p:cTn id="78" dur="500" fill="hold"/>
                                        <p:tgtEl>
                                          <p:spTgt spid="3"/>
                                        </p:tgtEl>
                                        <p:attrNameLst>
                                          <p:attrName>stroke.color</p:attrName>
                                        </p:attrNameLst>
                                      </p:cBhvr>
                                      <p:by>
                                        <p:hsl h="7200000" s="0" l="0"/>
                                      </p:by>
                                    </p:animClr>
                                    <p:set>
                                      <p:cBhvr>
                                        <p:cTn id="79" dur="500" fill="hold"/>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5" grpId="0"/>
      <p:bldP spid="10256" grpId="0"/>
      <p:bldP spid="10257" grpId="0"/>
      <p:bldP spid="10258" grpId="0"/>
      <p:bldP spid="10259" grpId="0"/>
      <p:bldP spid="10261" grpId="0"/>
      <p:bldP spid="10262" grpId="0"/>
      <p:bldP spid="10264" grpId="0"/>
      <p:bldP spid="10265" grpId="0"/>
      <p:bldP spid="10267" grpId="0"/>
      <p:bldP spid="10268" grpId="0"/>
      <p:bldP spid="10270" grpId="0"/>
      <p:bldP spid="10271" grpId="0"/>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CC66"/>
        </a:solidFill>
        <a:effectLst/>
      </p:bgPr>
    </p:bg>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914400" y="457200"/>
            <a:ext cx="8077200" cy="530225"/>
          </a:xfrm>
          <a:prstGeom prst="rect">
            <a:avLst/>
          </a:prstGeom>
          <a:noFill/>
          <a:ln w="9525">
            <a:noFill/>
            <a:miter lim="800000"/>
            <a:headEnd/>
            <a:tailEnd/>
          </a:ln>
        </p:spPr>
        <p:txBody>
          <a:bodyPr>
            <a:spAutoFit/>
          </a:bodyPr>
          <a:lstStyle/>
          <a:p>
            <a:pPr algn="ctr">
              <a:lnSpc>
                <a:spcPct val="90000"/>
              </a:lnSpc>
            </a:pPr>
            <a:r>
              <a:rPr lang="en-US" sz="3200" b="1">
                <a:solidFill>
                  <a:srgbClr val="006600"/>
                </a:solidFill>
              </a:rPr>
              <a:t>LIFE IN THE ARMY  …  LIFESTYLE</a:t>
            </a:r>
            <a:endParaRPr lang="en-US" sz="2400" b="1" i="1">
              <a:solidFill>
                <a:srgbClr val="006600"/>
              </a:solidFill>
            </a:endParaRPr>
          </a:p>
        </p:txBody>
      </p:sp>
      <p:grpSp>
        <p:nvGrpSpPr>
          <p:cNvPr id="24579" name="Group 3"/>
          <p:cNvGrpSpPr>
            <a:grpSpLocks/>
          </p:cNvGrpSpPr>
          <p:nvPr/>
        </p:nvGrpSpPr>
        <p:grpSpPr bwMode="auto">
          <a:xfrm>
            <a:off x="0" y="0"/>
            <a:ext cx="9144000" cy="6858000"/>
            <a:chOff x="0" y="0"/>
            <a:chExt cx="5760" cy="4320"/>
          </a:xfrm>
        </p:grpSpPr>
        <p:sp>
          <p:nvSpPr>
            <p:cNvPr id="24586" name="Rectangle 4"/>
            <p:cNvSpPr>
              <a:spLocks noChangeArrowheads="1"/>
            </p:cNvSpPr>
            <p:nvPr/>
          </p:nvSpPr>
          <p:spPr bwMode="auto">
            <a:xfrm>
              <a:off x="0" y="624"/>
              <a:ext cx="5760" cy="48"/>
            </a:xfrm>
            <a:prstGeom prst="rect">
              <a:avLst/>
            </a:prstGeom>
            <a:gradFill rotWithShape="1">
              <a:gsLst>
                <a:gs pos="0">
                  <a:srgbClr val="006600"/>
                </a:gs>
                <a:gs pos="100000">
                  <a:srgbClr val="FFCC66"/>
                </a:gs>
              </a:gsLst>
              <a:lin ang="0" scaled="1"/>
            </a:gradFill>
            <a:ln w="9525">
              <a:noFill/>
              <a:miter lim="800000"/>
              <a:headEnd/>
              <a:tailEnd/>
            </a:ln>
          </p:spPr>
          <p:txBody>
            <a:bodyPr wrap="none" anchor="ctr"/>
            <a:lstStyle/>
            <a:p>
              <a:endParaRPr lang="en-IN"/>
            </a:p>
          </p:txBody>
        </p:sp>
        <p:sp>
          <p:nvSpPr>
            <p:cNvPr id="24587" name="Rectangle 5"/>
            <p:cNvSpPr>
              <a:spLocks noChangeArrowheads="1"/>
            </p:cNvSpPr>
            <p:nvPr/>
          </p:nvSpPr>
          <p:spPr bwMode="auto">
            <a:xfrm>
              <a:off x="528" y="0"/>
              <a:ext cx="48" cy="4320"/>
            </a:xfrm>
            <a:prstGeom prst="rect">
              <a:avLst/>
            </a:prstGeom>
            <a:gradFill rotWithShape="1">
              <a:gsLst>
                <a:gs pos="0">
                  <a:srgbClr val="006600"/>
                </a:gs>
                <a:gs pos="100000">
                  <a:srgbClr val="FFCC66"/>
                </a:gs>
              </a:gsLst>
              <a:lin ang="5400000" scaled="1"/>
            </a:gradFill>
            <a:ln w="9525">
              <a:noFill/>
              <a:miter lim="800000"/>
              <a:headEnd/>
              <a:tailEnd/>
            </a:ln>
          </p:spPr>
          <p:txBody>
            <a:bodyPr wrap="none" anchor="ctr"/>
            <a:lstStyle/>
            <a:p>
              <a:endParaRPr lang="en-IN"/>
            </a:p>
          </p:txBody>
        </p:sp>
      </p:grpSp>
      <p:sp>
        <p:nvSpPr>
          <p:cNvPr id="24580" name="Text Box 7"/>
          <p:cNvSpPr txBox="1">
            <a:spLocks noChangeArrowheads="1"/>
          </p:cNvSpPr>
          <p:nvPr/>
        </p:nvSpPr>
        <p:spPr bwMode="auto">
          <a:xfrm>
            <a:off x="914400" y="1143000"/>
            <a:ext cx="7924800" cy="1006475"/>
          </a:xfrm>
          <a:prstGeom prst="rect">
            <a:avLst/>
          </a:prstGeom>
          <a:noFill/>
          <a:ln w="9525">
            <a:noFill/>
            <a:miter lim="800000"/>
            <a:headEnd/>
            <a:tailEnd/>
          </a:ln>
        </p:spPr>
        <p:txBody>
          <a:bodyPr>
            <a:spAutoFit/>
          </a:bodyPr>
          <a:lstStyle/>
          <a:p>
            <a:pPr>
              <a:spcBef>
                <a:spcPct val="50000"/>
              </a:spcBef>
            </a:pPr>
            <a:r>
              <a:rPr lang="en-US" sz="2000" b="1" i="1">
                <a:solidFill>
                  <a:srgbClr val="A50021"/>
                </a:solidFill>
              </a:rPr>
              <a:t>	Army offers a lifestyle unmatched in any sector. Facilities and infrastructure exists to lead an enviable social and individual life</a:t>
            </a:r>
          </a:p>
        </p:txBody>
      </p:sp>
      <p:sp>
        <p:nvSpPr>
          <p:cNvPr id="24581" name="AutoShape 20" descr="Brown marble"/>
          <p:cNvSpPr>
            <a:spLocks noChangeArrowheads="1"/>
          </p:cNvSpPr>
          <p:nvPr/>
        </p:nvSpPr>
        <p:spPr bwMode="auto">
          <a:xfrm>
            <a:off x="1600200" y="2438400"/>
            <a:ext cx="6553200" cy="4038600"/>
          </a:xfrm>
          <a:prstGeom prst="bevel">
            <a:avLst>
              <a:gd name="adj" fmla="val 6171"/>
            </a:avLst>
          </a:prstGeom>
          <a:blipFill dpi="0" rotWithShape="1">
            <a:blip r:embed="rId3"/>
            <a:srcRect/>
            <a:tile tx="0" ty="0" sx="100000" sy="100000" flip="none" algn="tl"/>
          </a:blipFill>
          <a:ln w="9525">
            <a:noFill/>
            <a:miter lim="800000"/>
            <a:headEnd/>
            <a:tailEnd/>
          </a:ln>
        </p:spPr>
        <p:txBody>
          <a:bodyPr wrap="none" anchor="ctr"/>
          <a:lstStyle/>
          <a:p>
            <a:endParaRPr lang="en-IN"/>
          </a:p>
        </p:txBody>
      </p:sp>
      <p:pic>
        <p:nvPicPr>
          <p:cNvPr id="11285" name="Quality of Life Film 1.mpg">
            <a:hlinkClick r:id="" action="ppaction://media"/>
          </p:cNvPr>
          <p:cNvPicPr>
            <a:picLocks noRot="1" noChangeAspect="1" noChangeArrowheads="1"/>
          </p:cNvPicPr>
          <p:nvPr>
            <a:videoFile r:link="rId1"/>
          </p:nvPr>
        </p:nvPicPr>
        <p:blipFill>
          <a:blip r:embed="rId4"/>
          <a:srcRect/>
          <a:stretch>
            <a:fillRect/>
          </a:stretch>
        </p:blipFill>
        <p:spPr bwMode="auto">
          <a:xfrm>
            <a:off x="1905000" y="2743200"/>
            <a:ext cx="5943600" cy="3429000"/>
          </a:xfrm>
          <a:prstGeom prst="rect">
            <a:avLst/>
          </a:prstGeom>
          <a:noFill/>
          <a:ln w="9525">
            <a:noFill/>
            <a:miter lim="800000"/>
            <a:headEnd/>
            <a:tailEnd/>
          </a:ln>
        </p:spPr>
      </p:pic>
      <p:grpSp>
        <p:nvGrpSpPr>
          <p:cNvPr id="24583" name="Group 22"/>
          <p:cNvGrpSpPr>
            <a:grpSpLocks/>
          </p:cNvGrpSpPr>
          <p:nvPr/>
        </p:nvGrpSpPr>
        <p:grpSpPr bwMode="auto">
          <a:xfrm>
            <a:off x="0" y="0"/>
            <a:ext cx="838200" cy="990600"/>
            <a:chOff x="0" y="0"/>
            <a:chExt cx="528" cy="624"/>
          </a:xfrm>
        </p:grpSpPr>
        <p:sp>
          <p:nvSpPr>
            <p:cNvPr id="24584" name="Rectangle 23"/>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4585" name="Picture 24" descr="Indian Army"/>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343" fill="hold"/>
                                        <p:tgtEl>
                                          <p:spTgt spid="1128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1285"/>
                </p:tgtEl>
              </p:cMediaNode>
            </p:video>
            <p:seq concurrent="1" nextAc="seek">
              <p:cTn id="8" restart="whenNotActive" fill="hold" evtFilter="cancelBubble" nodeType="interactiveSeq">
                <p:stCondLst>
                  <p:cond evt="onClick" delay="0">
                    <p:tgtEl>
                      <p:spTgt spid="1128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285"/>
                                        </p:tgtEl>
                                      </p:cBhvr>
                                    </p:cmd>
                                  </p:childTnLst>
                                </p:cTn>
                              </p:par>
                            </p:childTnLst>
                          </p:cTn>
                        </p:par>
                      </p:childTnLst>
                    </p:cTn>
                  </p:par>
                </p:childTnLst>
              </p:cTn>
              <p:nextCondLst>
                <p:cond evt="onClick" delay="0">
                  <p:tgtEl>
                    <p:spTgt spid="1128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CC66"/>
        </a:solidFill>
        <a:effectLst/>
      </p:bgPr>
    </p:bg>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914400" y="457200"/>
            <a:ext cx="8077200" cy="530225"/>
          </a:xfrm>
          <a:prstGeom prst="rect">
            <a:avLst/>
          </a:prstGeom>
          <a:noFill/>
          <a:ln w="9525">
            <a:noFill/>
            <a:miter lim="800000"/>
            <a:headEnd/>
            <a:tailEnd/>
          </a:ln>
        </p:spPr>
        <p:txBody>
          <a:bodyPr>
            <a:spAutoFit/>
          </a:bodyPr>
          <a:lstStyle/>
          <a:p>
            <a:pPr algn="ctr">
              <a:lnSpc>
                <a:spcPct val="90000"/>
              </a:lnSpc>
            </a:pPr>
            <a:r>
              <a:rPr lang="en-US" sz="3200" b="1">
                <a:solidFill>
                  <a:srgbClr val="006600"/>
                </a:solidFill>
              </a:rPr>
              <a:t>LIFE IN THE ARMY  …  LIFESTYLE</a:t>
            </a:r>
            <a:endParaRPr lang="en-US" sz="2400" b="1" i="1">
              <a:solidFill>
                <a:srgbClr val="006600"/>
              </a:solidFill>
            </a:endParaRPr>
          </a:p>
        </p:txBody>
      </p:sp>
      <p:grpSp>
        <p:nvGrpSpPr>
          <p:cNvPr id="25603" name="Group 3"/>
          <p:cNvGrpSpPr>
            <a:grpSpLocks/>
          </p:cNvGrpSpPr>
          <p:nvPr/>
        </p:nvGrpSpPr>
        <p:grpSpPr bwMode="auto">
          <a:xfrm>
            <a:off x="0" y="0"/>
            <a:ext cx="9144000" cy="6858000"/>
            <a:chOff x="0" y="0"/>
            <a:chExt cx="5760" cy="4320"/>
          </a:xfrm>
        </p:grpSpPr>
        <p:sp>
          <p:nvSpPr>
            <p:cNvPr id="25612" name="Rectangle 4"/>
            <p:cNvSpPr>
              <a:spLocks noChangeArrowheads="1"/>
            </p:cNvSpPr>
            <p:nvPr/>
          </p:nvSpPr>
          <p:spPr bwMode="auto">
            <a:xfrm>
              <a:off x="0" y="624"/>
              <a:ext cx="5760" cy="48"/>
            </a:xfrm>
            <a:prstGeom prst="rect">
              <a:avLst/>
            </a:prstGeom>
            <a:gradFill rotWithShape="1">
              <a:gsLst>
                <a:gs pos="0">
                  <a:srgbClr val="006600"/>
                </a:gs>
                <a:gs pos="100000">
                  <a:srgbClr val="FFCC66"/>
                </a:gs>
              </a:gsLst>
              <a:lin ang="0" scaled="1"/>
            </a:gradFill>
            <a:ln w="9525">
              <a:noFill/>
              <a:miter lim="800000"/>
              <a:headEnd/>
              <a:tailEnd/>
            </a:ln>
          </p:spPr>
          <p:txBody>
            <a:bodyPr wrap="none" anchor="ctr"/>
            <a:lstStyle/>
            <a:p>
              <a:endParaRPr lang="en-IN"/>
            </a:p>
          </p:txBody>
        </p:sp>
        <p:sp>
          <p:nvSpPr>
            <p:cNvPr id="25613" name="Rectangle 5"/>
            <p:cNvSpPr>
              <a:spLocks noChangeArrowheads="1"/>
            </p:cNvSpPr>
            <p:nvPr/>
          </p:nvSpPr>
          <p:spPr bwMode="auto">
            <a:xfrm>
              <a:off x="528" y="0"/>
              <a:ext cx="48" cy="4320"/>
            </a:xfrm>
            <a:prstGeom prst="rect">
              <a:avLst/>
            </a:prstGeom>
            <a:gradFill rotWithShape="1">
              <a:gsLst>
                <a:gs pos="0">
                  <a:srgbClr val="006600"/>
                </a:gs>
                <a:gs pos="100000">
                  <a:srgbClr val="FFCC66"/>
                </a:gs>
              </a:gsLst>
              <a:lin ang="5400000" scaled="1"/>
            </a:gradFill>
            <a:ln w="9525">
              <a:noFill/>
              <a:miter lim="800000"/>
              <a:headEnd/>
              <a:tailEnd/>
            </a:ln>
          </p:spPr>
          <p:txBody>
            <a:bodyPr wrap="none" anchor="ctr"/>
            <a:lstStyle/>
            <a:p>
              <a:endParaRPr lang="en-IN"/>
            </a:p>
          </p:txBody>
        </p:sp>
      </p:grpSp>
      <p:sp>
        <p:nvSpPr>
          <p:cNvPr id="25604" name="Text Box 7"/>
          <p:cNvSpPr txBox="1">
            <a:spLocks noChangeArrowheads="1"/>
          </p:cNvSpPr>
          <p:nvPr/>
        </p:nvSpPr>
        <p:spPr bwMode="auto">
          <a:xfrm>
            <a:off x="914400" y="1143000"/>
            <a:ext cx="7924800" cy="1006475"/>
          </a:xfrm>
          <a:prstGeom prst="rect">
            <a:avLst/>
          </a:prstGeom>
          <a:noFill/>
          <a:ln w="9525">
            <a:noFill/>
            <a:miter lim="800000"/>
            <a:headEnd/>
            <a:tailEnd/>
          </a:ln>
        </p:spPr>
        <p:txBody>
          <a:bodyPr>
            <a:spAutoFit/>
          </a:bodyPr>
          <a:lstStyle/>
          <a:p>
            <a:pPr>
              <a:spcBef>
                <a:spcPct val="50000"/>
              </a:spcBef>
            </a:pPr>
            <a:r>
              <a:rPr lang="en-US" sz="2000" b="1" i="1">
                <a:solidFill>
                  <a:srgbClr val="A50021"/>
                </a:solidFill>
              </a:rPr>
              <a:t>	Army offers a lifestyle unmatched in any sector. Facilities and infrastructure exists to lead an enviable social and individual life</a:t>
            </a:r>
          </a:p>
        </p:txBody>
      </p:sp>
      <p:sp>
        <p:nvSpPr>
          <p:cNvPr id="25605" name="Text Box 9"/>
          <p:cNvSpPr txBox="1">
            <a:spLocks noChangeArrowheads="1"/>
          </p:cNvSpPr>
          <p:nvPr/>
        </p:nvSpPr>
        <p:spPr bwMode="auto">
          <a:xfrm>
            <a:off x="63500" y="2286000"/>
            <a:ext cx="3429000" cy="3140075"/>
          </a:xfrm>
          <a:prstGeom prst="rect">
            <a:avLst/>
          </a:prstGeom>
          <a:solidFill>
            <a:srgbClr val="A50021"/>
          </a:solidFill>
          <a:ln w="9525">
            <a:noFill/>
            <a:miter lim="800000"/>
            <a:headEnd/>
            <a:tailEnd/>
          </a:ln>
        </p:spPr>
        <p:txBody>
          <a:bodyPr>
            <a:spAutoFit/>
          </a:bodyPr>
          <a:lstStyle/>
          <a:p>
            <a:pPr algn="ctr">
              <a:spcBef>
                <a:spcPct val="50000"/>
              </a:spcBef>
            </a:pPr>
            <a:r>
              <a:rPr lang="en-US" sz="2000" b="1" u="sng">
                <a:solidFill>
                  <a:schemeClr val="bg1"/>
                </a:solidFill>
              </a:rPr>
              <a:t>Sports and Games</a:t>
            </a:r>
          </a:p>
          <a:p>
            <a:pPr>
              <a:spcBef>
                <a:spcPct val="50000"/>
              </a:spcBef>
              <a:buFontTx/>
              <a:buChar char="•"/>
            </a:pPr>
            <a:r>
              <a:rPr lang="en-US" sz="2000" b="1">
                <a:solidFill>
                  <a:schemeClr val="bg1"/>
                </a:solidFill>
              </a:rPr>
              <a:t>  Golf</a:t>
            </a:r>
          </a:p>
          <a:p>
            <a:pPr>
              <a:spcBef>
                <a:spcPct val="50000"/>
              </a:spcBef>
              <a:buFontTx/>
              <a:buChar char="•"/>
            </a:pPr>
            <a:r>
              <a:rPr lang="en-US" sz="2000" b="1">
                <a:solidFill>
                  <a:schemeClr val="bg1"/>
                </a:solidFill>
              </a:rPr>
              <a:t>  Horse Riding</a:t>
            </a:r>
          </a:p>
          <a:p>
            <a:pPr>
              <a:spcBef>
                <a:spcPct val="50000"/>
              </a:spcBef>
              <a:buFontTx/>
              <a:buChar char="•"/>
            </a:pPr>
            <a:r>
              <a:rPr lang="en-US" sz="2000" b="1">
                <a:solidFill>
                  <a:schemeClr val="bg1"/>
                </a:solidFill>
              </a:rPr>
              <a:t>  Swimming</a:t>
            </a:r>
          </a:p>
          <a:p>
            <a:pPr>
              <a:spcBef>
                <a:spcPct val="50000"/>
              </a:spcBef>
              <a:buFontTx/>
              <a:buChar char="•"/>
            </a:pPr>
            <a:r>
              <a:rPr lang="en-US" sz="2000" b="1">
                <a:solidFill>
                  <a:schemeClr val="bg1"/>
                </a:solidFill>
              </a:rPr>
              <a:t>  Facilities for all Sports</a:t>
            </a:r>
          </a:p>
          <a:p>
            <a:pPr>
              <a:spcBef>
                <a:spcPct val="50000"/>
              </a:spcBef>
              <a:buFontTx/>
              <a:buChar char="•"/>
            </a:pPr>
            <a:r>
              <a:rPr lang="en-US" sz="2000" b="1">
                <a:solidFill>
                  <a:schemeClr val="bg1"/>
                </a:solidFill>
              </a:rPr>
              <a:t>  Shooting</a:t>
            </a:r>
          </a:p>
          <a:p>
            <a:pPr>
              <a:spcBef>
                <a:spcPct val="50000"/>
              </a:spcBef>
              <a:buFontTx/>
              <a:buChar char="•"/>
            </a:pPr>
            <a:r>
              <a:rPr lang="en-US" sz="2000" b="1">
                <a:solidFill>
                  <a:schemeClr val="bg1"/>
                </a:solidFill>
              </a:rPr>
              <a:t>  All Indoor Sports</a:t>
            </a:r>
          </a:p>
        </p:txBody>
      </p:sp>
      <p:sp>
        <p:nvSpPr>
          <p:cNvPr id="25606" name="Text Box 10"/>
          <p:cNvSpPr txBox="1">
            <a:spLocks noChangeArrowheads="1"/>
          </p:cNvSpPr>
          <p:nvPr/>
        </p:nvSpPr>
        <p:spPr bwMode="auto">
          <a:xfrm>
            <a:off x="3581400" y="2314575"/>
            <a:ext cx="3429000" cy="2987675"/>
          </a:xfrm>
          <a:prstGeom prst="rect">
            <a:avLst/>
          </a:prstGeom>
          <a:solidFill>
            <a:srgbClr val="0000CC"/>
          </a:solidFill>
          <a:ln w="9525">
            <a:noFill/>
            <a:miter lim="800000"/>
            <a:headEnd/>
            <a:tailEnd/>
          </a:ln>
        </p:spPr>
        <p:txBody>
          <a:bodyPr>
            <a:spAutoFit/>
          </a:bodyPr>
          <a:lstStyle/>
          <a:p>
            <a:pPr algn="ctr">
              <a:spcBef>
                <a:spcPct val="50000"/>
              </a:spcBef>
            </a:pPr>
            <a:r>
              <a:rPr lang="en-US" sz="2000" b="1" u="sng">
                <a:solidFill>
                  <a:srgbClr val="FFFF00"/>
                </a:solidFill>
              </a:rPr>
              <a:t>Social and Leisure </a:t>
            </a:r>
          </a:p>
          <a:p>
            <a:pPr>
              <a:spcBef>
                <a:spcPct val="50000"/>
              </a:spcBef>
              <a:buFontTx/>
              <a:buChar char="•"/>
            </a:pPr>
            <a:r>
              <a:rPr lang="en-US" sz="2000" b="1">
                <a:solidFill>
                  <a:srgbClr val="FFFF00"/>
                </a:solidFill>
              </a:rPr>
              <a:t>  Well Equipped Clubs  </a:t>
            </a:r>
          </a:p>
          <a:p>
            <a:pPr>
              <a:spcBef>
                <a:spcPct val="50000"/>
              </a:spcBef>
              <a:buFontTx/>
              <a:buChar char="•"/>
            </a:pPr>
            <a:r>
              <a:rPr lang="en-US" sz="2000" b="1">
                <a:solidFill>
                  <a:srgbClr val="FFFF00"/>
                </a:solidFill>
              </a:rPr>
              <a:t>  Libraries</a:t>
            </a:r>
          </a:p>
          <a:p>
            <a:pPr>
              <a:spcBef>
                <a:spcPct val="50000"/>
              </a:spcBef>
              <a:buFontTx/>
              <a:buChar char="•"/>
            </a:pPr>
            <a:r>
              <a:rPr lang="en-US" sz="2000" b="1">
                <a:solidFill>
                  <a:srgbClr val="FFFF00"/>
                </a:solidFill>
              </a:rPr>
              <a:t>  Child Care Facilities</a:t>
            </a:r>
          </a:p>
          <a:p>
            <a:pPr>
              <a:spcBef>
                <a:spcPct val="50000"/>
              </a:spcBef>
              <a:buFontTx/>
              <a:buChar char="•"/>
            </a:pPr>
            <a:r>
              <a:rPr lang="en-US" sz="2000" b="1">
                <a:solidFill>
                  <a:srgbClr val="FFFF00"/>
                </a:solidFill>
              </a:rPr>
              <a:t>  Schools &amp; Educational Institutes</a:t>
            </a:r>
          </a:p>
          <a:p>
            <a:pPr>
              <a:spcBef>
                <a:spcPct val="50000"/>
              </a:spcBef>
              <a:buFontTx/>
              <a:buChar char="•"/>
            </a:pPr>
            <a:r>
              <a:rPr lang="en-US" sz="2000" b="1">
                <a:solidFill>
                  <a:srgbClr val="FFFF00"/>
                </a:solidFill>
              </a:rPr>
              <a:t>  Ladies Clubs</a:t>
            </a:r>
          </a:p>
        </p:txBody>
      </p:sp>
      <p:sp>
        <p:nvSpPr>
          <p:cNvPr id="25607" name="AutoShape 12"/>
          <p:cNvSpPr>
            <a:spLocks noChangeArrowheads="1"/>
          </p:cNvSpPr>
          <p:nvPr/>
        </p:nvSpPr>
        <p:spPr bwMode="auto">
          <a:xfrm>
            <a:off x="7162800" y="1828800"/>
            <a:ext cx="1981200" cy="4648200"/>
          </a:xfrm>
          <a:prstGeom prst="wedgeRoundRectCallout">
            <a:avLst>
              <a:gd name="adj1" fmla="val -77417"/>
              <a:gd name="adj2" fmla="val 4097"/>
              <a:gd name="adj3" fmla="val 16667"/>
            </a:avLst>
          </a:prstGeom>
          <a:solidFill>
            <a:srgbClr val="000000"/>
          </a:solidFill>
          <a:ln w="9525">
            <a:noFill/>
            <a:miter lim="800000"/>
            <a:headEnd/>
            <a:tailEnd/>
          </a:ln>
        </p:spPr>
        <p:txBody>
          <a:bodyPr/>
          <a:lstStyle/>
          <a:p>
            <a:pPr>
              <a:buFontTx/>
              <a:buChar char="•"/>
            </a:pPr>
            <a:r>
              <a:rPr lang="en-US" b="1">
                <a:solidFill>
                  <a:srgbClr val="FFFFCC"/>
                </a:solidFill>
              </a:rPr>
              <a:t> About 135 Army Schools</a:t>
            </a:r>
          </a:p>
          <a:p>
            <a:pPr>
              <a:buFontTx/>
              <a:buChar char="•"/>
            </a:pPr>
            <a:r>
              <a:rPr lang="en-US" b="1">
                <a:solidFill>
                  <a:srgbClr val="FFFFCC"/>
                </a:solidFill>
              </a:rPr>
              <a:t> Medical and Dental Colleges</a:t>
            </a:r>
          </a:p>
          <a:p>
            <a:pPr>
              <a:buFontTx/>
              <a:buChar char="•"/>
            </a:pPr>
            <a:r>
              <a:rPr lang="en-US" b="1">
                <a:solidFill>
                  <a:srgbClr val="FFFFCC"/>
                </a:solidFill>
              </a:rPr>
              <a:t> Engineering Colleges</a:t>
            </a:r>
          </a:p>
          <a:p>
            <a:pPr>
              <a:buFont typeface="Arial" charset="0"/>
              <a:buChar char="•"/>
            </a:pPr>
            <a:r>
              <a:rPr lang="en-US" b="1">
                <a:solidFill>
                  <a:srgbClr val="FFFFCC"/>
                </a:solidFill>
              </a:rPr>
              <a:t> Management Colleges</a:t>
            </a:r>
          </a:p>
          <a:p>
            <a:pPr>
              <a:buFontTx/>
              <a:buChar char="•"/>
            </a:pPr>
            <a:r>
              <a:rPr lang="en-US" b="1">
                <a:solidFill>
                  <a:srgbClr val="FFFFCC"/>
                </a:solidFill>
              </a:rPr>
              <a:t> Nursing Institutes</a:t>
            </a:r>
          </a:p>
          <a:p>
            <a:pPr>
              <a:buFontTx/>
              <a:buChar char="•"/>
            </a:pPr>
            <a:r>
              <a:rPr lang="en-US" b="1">
                <a:solidFill>
                  <a:srgbClr val="FFFFCC"/>
                </a:solidFill>
              </a:rPr>
              <a:t> Education Colleges</a:t>
            </a:r>
          </a:p>
          <a:p>
            <a:pPr>
              <a:buFontTx/>
              <a:buChar char="•"/>
            </a:pPr>
            <a:r>
              <a:rPr lang="en-US" b="1">
                <a:solidFill>
                  <a:srgbClr val="FFFFCC"/>
                </a:solidFill>
              </a:rPr>
              <a:t>  Hotel Management Institutes</a:t>
            </a:r>
          </a:p>
        </p:txBody>
      </p:sp>
      <p:grpSp>
        <p:nvGrpSpPr>
          <p:cNvPr id="25608" name="Group 13"/>
          <p:cNvGrpSpPr>
            <a:grpSpLocks/>
          </p:cNvGrpSpPr>
          <p:nvPr/>
        </p:nvGrpSpPr>
        <p:grpSpPr bwMode="auto">
          <a:xfrm>
            <a:off x="0" y="0"/>
            <a:ext cx="838200" cy="990600"/>
            <a:chOff x="0" y="0"/>
            <a:chExt cx="528" cy="624"/>
          </a:xfrm>
        </p:grpSpPr>
        <p:sp>
          <p:nvSpPr>
            <p:cNvPr id="25610" name="Rectangle 14"/>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5611" name="Picture 15" descr="Indian Army"/>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
        <p:nvSpPr>
          <p:cNvPr id="25609" name="Text Box 16"/>
          <p:cNvSpPr txBox="1">
            <a:spLocks noChangeArrowheads="1"/>
          </p:cNvSpPr>
          <p:nvPr/>
        </p:nvSpPr>
        <p:spPr bwMode="auto">
          <a:xfrm>
            <a:off x="63500" y="5562600"/>
            <a:ext cx="6934200" cy="1192213"/>
          </a:xfrm>
          <a:prstGeom prst="rect">
            <a:avLst/>
          </a:prstGeom>
          <a:solidFill>
            <a:srgbClr val="003300"/>
          </a:solidFill>
          <a:ln w="9525">
            <a:noFill/>
            <a:miter lim="800000"/>
            <a:headEnd/>
            <a:tailEnd/>
          </a:ln>
        </p:spPr>
        <p:txBody>
          <a:bodyPr>
            <a:spAutoFit/>
          </a:bodyPr>
          <a:lstStyle/>
          <a:p>
            <a:pPr>
              <a:spcBef>
                <a:spcPct val="50000"/>
              </a:spcBef>
              <a:buFontTx/>
              <a:buChar char="•"/>
            </a:pPr>
            <a:r>
              <a:rPr lang="en-US">
                <a:solidFill>
                  <a:srgbClr val="FFFF99"/>
                </a:solidFill>
              </a:rPr>
              <a:t>   </a:t>
            </a:r>
            <a:r>
              <a:rPr lang="en-US" b="1">
                <a:solidFill>
                  <a:srgbClr val="FFFF99"/>
                </a:solidFill>
              </a:rPr>
              <a:t>The best Medical Facilities</a:t>
            </a:r>
          </a:p>
          <a:p>
            <a:pPr>
              <a:spcBef>
                <a:spcPct val="50000"/>
              </a:spcBef>
              <a:buFontTx/>
              <a:buChar char="•"/>
            </a:pPr>
            <a:r>
              <a:rPr lang="en-US">
                <a:solidFill>
                  <a:srgbClr val="FFFF99"/>
                </a:solidFill>
              </a:rPr>
              <a:t>   </a:t>
            </a:r>
            <a:r>
              <a:rPr lang="en-US" b="1">
                <a:solidFill>
                  <a:srgbClr val="FFFF99"/>
                </a:solidFill>
              </a:rPr>
              <a:t>Free travel in AC and Air </a:t>
            </a:r>
          </a:p>
          <a:p>
            <a:pPr>
              <a:spcBef>
                <a:spcPct val="50000"/>
              </a:spcBef>
              <a:buFontTx/>
              <a:buChar char="•"/>
            </a:pPr>
            <a:r>
              <a:rPr lang="en-US" b="1">
                <a:solidFill>
                  <a:srgbClr val="FFFF99"/>
                </a:solidFill>
              </a:rPr>
              <a:t>  CSD Facilities</a:t>
            </a:r>
          </a:p>
        </p:txBody>
      </p:sp>
    </p:spTree>
  </p:cSld>
  <p:clrMapOvr>
    <a:masterClrMapping/>
  </p:clrMapOvr>
  <p:transition spd="med" advClick="0" advTm="6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WordArt 5"/>
          <p:cNvSpPr>
            <a:spLocks noChangeArrowheads="1" noChangeShapeType="1" noTextEdit="1"/>
          </p:cNvSpPr>
          <p:nvPr/>
        </p:nvSpPr>
        <p:spPr bwMode="auto">
          <a:xfrm>
            <a:off x="1143000" y="457200"/>
            <a:ext cx="6858000" cy="571500"/>
          </a:xfrm>
          <a:prstGeom prst="rect">
            <a:avLst/>
          </a:prstGeom>
        </p:spPr>
        <p:txBody>
          <a:bodyPr wrap="none" fromWordArt="1">
            <a:prstTxWarp prst="textPlain">
              <a:avLst>
                <a:gd name="adj" fmla="val 50000"/>
              </a:avLst>
            </a:prstTxWarp>
          </a:bodyPr>
          <a:lstStyle/>
          <a:p>
            <a:pPr algn="ctr"/>
            <a:r>
              <a:rPr lang="en-US" sz="3600" kern="10">
                <a:ln w="9525">
                  <a:solidFill>
                    <a:schemeClr val="bg1"/>
                  </a:solidFill>
                  <a:round/>
                  <a:headEnd/>
                  <a:tailEnd/>
                </a:ln>
                <a:solidFill>
                  <a:srgbClr val="00FF00"/>
                </a:solidFill>
                <a:effectLst>
                  <a:outerShdw dist="35921" dir="2700000" algn="ctr" rotWithShape="0">
                    <a:srgbClr val="C0C0C0">
                      <a:alpha val="79999"/>
                    </a:srgbClr>
                  </a:outerShdw>
                </a:effectLst>
                <a:latin typeface="Impact"/>
              </a:rPr>
              <a:t>LIFE IN THE OLIVE GREENS</a:t>
            </a:r>
          </a:p>
        </p:txBody>
      </p:sp>
      <p:sp>
        <p:nvSpPr>
          <p:cNvPr id="2054" name="Text Box 6"/>
          <p:cNvSpPr txBox="1">
            <a:spLocks noChangeArrowheads="1"/>
          </p:cNvSpPr>
          <p:nvPr/>
        </p:nvSpPr>
        <p:spPr bwMode="auto">
          <a:xfrm>
            <a:off x="0" y="1295400"/>
            <a:ext cx="9144000" cy="762000"/>
          </a:xfrm>
          <a:prstGeom prst="rect">
            <a:avLst/>
          </a:prstGeom>
          <a:noFill/>
          <a:ln w="9525">
            <a:noFill/>
            <a:miter lim="800000"/>
            <a:headEnd/>
            <a:tailEnd/>
          </a:ln>
          <a:effectLst/>
        </p:spPr>
        <p:txBody>
          <a:bodyPr>
            <a:spAutoFit/>
          </a:bodyPr>
          <a:lstStyle/>
          <a:p>
            <a:pPr algn="r">
              <a:defRPr/>
            </a:pPr>
            <a:r>
              <a:rPr lang="en-US" sz="4400" b="1">
                <a:solidFill>
                  <a:srgbClr val="FFCC66"/>
                </a:solidFill>
                <a:effectLst>
                  <a:outerShdw blurRad="38100" dist="38100" dir="2700000" algn="tl">
                    <a:srgbClr val="FFFFFF"/>
                  </a:outerShdw>
                </a:effectLst>
                <a:latin typeface="Monotype Corsiva" pitchFamily="66" charset="0"/>
              </a:rPr>
              <a:t>. . . the Profession of Arms</a:t>
            </a:r>
          </a:p>
        </p:txBody>
      </p:sp>
      <p:pic>
        <p:nvPicPr>
          <p:cNvPr id="6148" name="Picture 13" descr="Picture25"/>
          <p:cNvPicPr>
            <a:picLocks noChangeAspect="1" noChangeArrowheads="1"/>
          </p:cNvPicPr>
          <p:nvPr/>
        </p:nvPicPr>
        <p:blipFill>
          <a:blip r:embed="rId2"/>
          <a:srcRect/>
          <a:stretch>
            <a:fillRect/>
          </a:stretch>
        </p:blipFill>
        <p:spPr bwMode="auto">
          <a:xfrm>
            <a:off x="2743200" y="2438400"/>
            <a:ext cx="3429000" cy="2571750"/>
          </a:xfrm>
          <a:prstGeom prst="rect">
            <a:avLst/>
          </a:prstGeom>
          <a:noFill/>
          <a:ln w="9525">
            <a:noFill/>
            <a:miter lim="800000"/>
            <a:headEnd/>
            <a:tailEnd/>
          </a:ln>
        </p:spPr>
      </p:pic>
      <p:sp>
        <p:nvSpPr>
          <p:cNvPr id="6149" name="Text Box 14"/>
          <p:cNvSpPr txBox="1">
            <a:spLocks noChangeArrowheads="1"/>
          </p:cNvSpPr>
          <p:nvPr/>
        </p:nvSpPr>
        <p:spPr bwMode="auto">
          <a:xfrm>
            <a:off x="685800" y="5257800"/>
            <a:ext cx="7772400" cy="822325"/>
          </a:xfrm>
          <a:prstGeom prst="rect">
            <a:avLst/>
          </a:prstGeom>
          <a:solidFill>
            <a:srgbClr val="800000"/>
          </a:solidFill>
          <a:ln w="9525">
            <a:noFill/>
            <a:miter lim="800000"/>
            <a:headEnd/>
            <a:tailEnd/>
          </a:ln>
        </p:spPr>
        <p:txBody>
          <a:bodyPr>
            <a:spAutoFit/>
          </a:bodyPr>
          <a:lstStyle/>
          <a:p>
            <a:pPr algn="ctr"/>
            <a:r>
              <a:rPr lang="en-US" sz="2400" b="1">
                <a:solidFill>
                  <a:srgbClr val="FFFF00"/>
                </a:solidFill>
                <a:latin typeface="Bookman Old Style" pitchFamily="18" charset="0"/>
              </a:rPr>
              <a:t>A Talk By :</a:t>
            </a:r>
          </a:p>
          <a:p>
            <a:pPr algn="ctr"/>
            <a:endParaRPr lang="en-US" sz="2400" b="1">
              <a:solidFill>
                <a:srgbClr val="FFFF00"/>
              </a:solidFill>
              <a:latin typeface="Bookman Old Style" pitchFamily="18" charset="0"/>
            </a:endParaRPr>
          </a:p>
        </p:txBody>
      </p:sp>
    </p:spTree>
  </p:cSld>
  <p:clrMapOvr>
    <a:masterClrMapping/>
  </p:clrMapOvr>
  <p:transition spd="med" advClick="0" advTm="6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663300"/>
        </a:solidFill>
        <a:effectLst/>
      </p:bgPr>
    </p:bg>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914400" y="457200"/>
            <a:ext cx="8077200" cy="476250"/>
          </a:xfrm>
          <a:prstGeom prst="rect">
            <a:avLst/>
          </a:prstGeom>
          <a:noFill/>
          <a:ln w="9525">
            <a:noFill/>
            <a:miter lim="800000"/>
            <a:headEnd/>
            <a:tailEnd/>
          </a:ln>
        </p:spPr>
        <p:txBody>
          <a:bodyPr>
            <a:spAutoFit/>
          </a:bodyPr>
          <a:lstStyle/>
          <a:p>
            <a:pPr>
              <a:lnSpc>
                <a:spcPct val="90000"/>
              </a:lnSpc>
            </a:pPr>
            <a:r>
              <a:rPr lang="en-US" sz="2800" b="1">
                <a:solidFill>
                  <a:srgbClr val="FFFF00"/>
                </a:solidFill>
              </a:rPr>
              <a:t>Life in the Army  …  Family</a:t>
            </a:r>
            <a:endParaRPr lang="en-US" sz="2000" b="1" i="1">
              <a:solidFill>
                <a:srgbClr val="FFFF00"/>
              </a:solidFill>
            </a:endParaRPr>
          </a:p>
        </p:txBody>
      </p:sp>
      <p:grpSp>
        <p:nvGrpSpPr>
          <p:cNvPr id="26627" name="Group 3"/>
          <p:cNvGrpSpPr>
            <a:grpSpLocks/>
          </p:cNvGrpSpPr>
          <p:nvPr/>
        </p:nvGrpSpPr>
        <p:grpSpPr bwMode="auto">
          <a:xfrm>
            <a:off x="0" y="0"/>
            <a:ext cx="9144000" cy="6858000"/>
            <a:chOff x="0" y="0"/>
            <a:chExt cx="5760" cy="4320"/>
          </a:xfrm>
        </p:grpSpPr>
        <p:sp>
          <p:nvSpPr>
            <p:cNvPr id="26638" name="Rectangle 4"/>
            <p:cNvSpPr>
              <a:spLocks noChangeArrowheads="1"/>
            </p:cNvSpPr>
            <p:nvPr/>
          </p:nvSpPr>
          <p:spPr bwMode="auto">
            <a:xfrm>
              <a:off x="0" y="624"/>
              <a:ext cx="5760" cy="48"/>
            </a:xfrm>
            <a:prstGeom prst="rect">
              <a:avLst/>
            </a:prstGeom>
            <a:gradFill rotWithShape="1">
              <a:gsLst>
                <a:gs pos="0">
                  <a:srgbClr val="00FF00"/>
                </a:gs>
                <a:gs pos="100000">
                  <a:srgbClr val="996633"/>
                </a:gs>
              </a:gsLst>
              <a:lin ang="0" scaled="1"/>
            </a:gradFill>
            <a:ln w="9525">
              <a:noFill/>
              <a:miter lim="800000"/>
              <a:headEnd/>
              <a:tailEnd/>
            </a:ln>
          </p:spPr>
          <p:txBody>
            <a:bodyPr wrap="none" anchor="ctr"/>
            <a:lstStyle/>
            <a:p>
              <a:endParaRPr lang="en-IN"/>
            </a:p>
          </p:txBody>
        </p:sp>
        <p:sp>
          <p:nvSpPr>
            <p:cNvPr id="26639" name="Rectangle 5"/>
            <p:cNvSpPr>
              <a:spLocks noChangeArrowheads="1"/>
            </p:cNvSpPr>
            <p:nvPr/>
          </p:nvSpPr>
          <p:spPr bwMode="auto">
            <a:xfrm>
              <a:off x="528" y="0"/>
              <a:ext cx="48" cy="4320"/>
            </a:xfrm>
            <a:prstGeom prst="rect">
              <a:avLst/>
            </a:prstGeom>
            <a:gradFill rotWithShape="1">
              <a:gsLst>
                <a:gs pos="0">
                  <a:srgbClr val="00FF00"/>
                </a:gs>
                <a:gs pos="100000">
                  <a:srgbClr val="996633"/>
                </a:gs>
              </a:gsLst>
              <a:lin ang="5400000" scaled="1"/>
            </a:gradFill>
            <a:ln w="9525">
              <a:noFill/>
              <a:miter lim="800000"/>
              <a:headEnd/>
              <a:tailEnd/>
            </a:ln>
          </p:spPr>
          <p:txBody>
            <a:bodyPr wrap="none" anchor="ctr"/>
            <a:lstStyle/>
            <a:p>
              <a:endParaRPr lang="en-IN"/>
            </a:p>
          </p:txBody>
        </p:sp>
      </p:grpSp>
      <p:sp>
        <p:nvSpPr>
          <p:cNvPr id="26628" name="Text Box 7"/>
          <p:cNvSpPr txBox="1">
            <a:spLocks noChangeArrowheads="1"/>
          </p:cNvSpPr>
          <p:nvPr/>
        </p:nvSpPr>
        <p:spPr bwMode="auto">
          <a:xfrm>
            <a:off x="914400" y="1143000"/>
            <a:ext cx="7924800" cy="1006475"/>
          </a:xfrm>
          <a:prstGeom prst="rect">
            <a:avLst/>
          </a:prstGeom>
          <a:noFill/>
          <a:ln w="9525">
            <a:noFill/>
            <a:miter lim="800000"/>
            <a:headEnd/>
            <a:tailEnd/>
          </a:ln>
        </p:spPr>
        <p:txBody>
          <a:bodyPr>
            <a:spAutoFit/>
          </a:bodyPr>
          <a:lstStyle/>
          <a:p>
            <a:pPr>
              <a:spcBef>
                <a:spcPct val="50000"/>
              </a:spcBef>
            </a:pPr>
            <a:r>
              <a:rPr lang="en-US" sz="2000" b="1" i="1">
                <a:solidFill>
                  <a:srgbClr val="FFFFCC"/>
                </a:solidFill>
              </a:rPr>
              <a:t>	The entire Army is one large and happy family. A lot of measures are put in place to enhance the comfort and convenience of the families. </a:t>
            </a:r>
          </a:p>
        </p:txBody>
      </p:sp>
      <p:sp>
        <p:nvSpPr>
          <p:cNvPr id="26629" name="Text Box 9"/>
          <p:cNvSpPr txBox="1">
            <a:spLocks noChangeArrowheads="1"/>
          </p:cNvSpPr>
          <p:nvPr/>
        </p:nvSpPr>
        <p:spPr bwMode="auto">
          <a:xfrm>
            <a:off x="1066800" y="2362200"/>
            <a:ext cx="3429000" cy="4359275"/>
          </a:xfrm>
          <a:prstGeom prst="rect">
            <a:avLst/>
          </a:prstGeom>
          <a:noFill/>
          <a:ln w="9525">
            <a:noFill/>
            <a:miter lim="800000"/>
            <a:headEnd/>
            <a:tailEnd/>
          </a:ln>
        </p:spPr>
        <p:txBody>
          <a:bodyPr>
            <a:spAutoFit/>
          </a:bodyPr>
          <a:lstStyle/>
          <a:p>
            <a:pPr algn="ctr">
              <a:spcBef>
                <a:spcPct val="50000"/>
              </a:spcBef>
            </a:pPr>
            <a:r>
              <a:rPr lang="en-US" sz="2000" b="1" u="sng">
                <a:solidFill>
                  <a:schemeClr val="bg1"/>
                </a:solidFill>
              </a:rPr>
              <a:t>Facilities</a:t>
            </a:r>
          </a:p>
          <a:p>
            <a:pPr>
              <a:spcBef>
                <a:spcPct val="50000"/>
              </a:spcBef>
              <a:buFontTx/>
              <a:buChar char="•"/>
            </a:pPr>
            <a:r>
              <a:rPr lang="en-US" sz="2000" b="1">
                <a:solidFill>
                  <a:srgbClr val="CCECFF"/>
                </a:solidFill>
              </a:rPr>
              <a:t>  Quarters in the best localities of a military station</a:t>
            </a:r>
          </a:p>
          <a:p>
            <a:pPr>
              <a:spcBef>
                <a:spcPct val="50000"/>
              </a:spcBef>
              <a:buFontTx/>
              <a:buChar char="•"/>
            </a:pPr>
            <a:r>
              <a:rPr lang="en-US" sz="2000" b="1">
                <a:solidFill>
                  <a:srgbClr val="FFFFCC"/>
                </a:solidFill>
              </a:rPr>
              <a:t>   Secure and Clean Cantonments</a:t>
            </a:r>
          </a:p>
          <a:p>
            <a:pPr>
              <a:spcBef>
                <a:spcPct val="50000"/>
              </a:spcBef>
              <a:buFontTx/>
              <a:buChar char="•"/>
            </a:pPr>
            <a:r>
              <a:rPr lang="en-US" sz="2000" b="1">
                <a:solidFill>
                  <a:srgbClr val="00FF00"/>
                </a:solidFill>
              </a:rPr>
              <a:t>   Various sports and skill learning facilities for the children</a:t>
            </a:r>
          </a:p>
          <a:p>
            <a:pPr>
              <a:spcBef>
                <a:spcPct val="50000"/>
              </a:spcBef>
              <a:buFontTx/>
              <a:buChar char="•"/>
            </a:pPr>
            <a:r>
              <a:rPr lang="en-US" sz="2000" b="1">
                <a:solidFill>
                  <a:srgbClr val="FFFF00"/>
                </a:solidFill>
              </a:rPr>
              <a:t>   Separated Family Quarters during Field Postings   </a:t>
            </a:r>
          </a:p>
        </p:txBody>
      </p:sp>
      <p:pic>
        <p:nvPicPr>
          <p:cNvPr id="26630" name="Picture 12" descr="pool1"/>
          <p:cNvPicPr>
            <a:picLocks noChangeAspect="1" noChangeArrowheads="1"/>
          </p:cNvPicPr>
          <p:nvPr/>
        </p:nvPicPr>
        <p:blipFill>
          <a:blip r:embed="rId2"/>
          <a:srcRect/>
          <a:stretch>
            <a:fillRect/>
          </a:stretch>
        </p:blipFill>
        <p:spPr bwMode="auto">
          <a:xfrm>
            <a:off x="5435600" y="5697538"/>
            <a:ext cx="1395413" cy="1084262"/>
          </a:xfrm>
          <a:prstGeom prst="rect">
            <a:avLst/>
          </a:prstGeom>
          <a:noFill/>
          <a:ln w="28575">
            <a:solidFill>
              <a:srgbClr val="FFFF99"/>
            </a:solidFill>
            <a:miter lim="800000"/>
            <a:headEnd/>
            <a:tailEnd/>
          </a:ln>
        </p:spPr>
      </p:pic>
      <p:pic>
        <p:nvPicPr>
          <p:cNvPr id="26631" name="Picture 13" descr="Pool2"/>
          <p:cNvPicPr>
            <a:picLocks noChangeAspect="1" noChangeArrowheads="1"/>
          </p:cNvPicPr>
          <p:nvPr/>
        </p:nvPicPr>
        <p:blipFill>
          <a:blip r:embed="rId3"/>
          <a:srcRect/>
          <a:stretch>
            <a:fillRect/>
          </a:stretch>
        </p:blipFill>
        <p:spPr bwMode="auto">
          <a:xfrm>
            <a:off x="6934200" y="3352800"/>
            <a:ext cx="1685925" cy="1838325"/>
          </a:xfrm>
          <a:prstGeom prst="rect">
            <a:avLst/>
          </a:prstGeom>
          <a:noFill/>
          <a:ln w="28575">
            <a:solidFill>
              <a:srgbClr val="FFFF99"/>
            </a:solidFill>
            <a:miter lim="800000"/>
            <a:headEnd/>
            <a:tailEnd/>
          </a:ln>
        </p:spPr>
      </p:pic>
      <p:pic>
        <p:nvPicPr>
          <p:cNvPr id="26632" name="Picture 14" descr="Tennis1"/>
          <p:cNvPicPr>
            <a:picLocks noChangeAspect="1" noChangeArrowheads="1"/>
          </p:cNvPicPr>
          <p:nvPr/>
        </p:nvPicPr>
        <p:blipFill>
          <a:blip r:embed="rId4"/>
          <a:srcRect/>
          <a:stretch>
            <a:fillRect/>
          </a:stretch>
        </p:blipFill>
        <p:spPr bwMode="auto">
          <a:xfrm>
            <a:off x="5029200" y="1905000"/>
            <a:ext cx="3429000" cy="1327150"/>
          </a:xfrm>
          <a:prstGeom prst="rect">
            <a:avLst/>
          </a:prstGeom>
          <a:noFill/>
          <a:ln w="28575">
            <a:solidFill>
              <a:srgbClr val="FFFF99"/>
            </a:solidFill>
            <a:miter lim="800000"/>
            <a:headEnd/>
            <a:tailEnd/>
          </a:ln>
        </p:spPr>
      </p:pic>
      <p:pic>
        <p:nvPicPr>
          <p:cNvPr id="26633" name="Picture 15" descr="dagshai"/>
          <p:cNvPicPr>
            <a:picLocks noChangeAspect="1" noChangeArrowheads="1"/>
          </p:cNvPicPr>
          <p:nvPr/>
        </p:nvPicPr>
        <p:blipFill>
          <a:blip r:embed="rId5"/>
          <a:srcRect/>
          <a:stretch>
            <a:fillRect/>
          </a:stretch>
        </p:blipFill>
        <p:spPr bwMode="auto">
          <a:xfrm>
            <a:off x="6940550" y="5287963"/>
            <a:ext cx="2051050" cy="1417637"/>
          </a:xfrm>
          <a:prstGeom prst="rect">
            <a:avLst/>
          </a:prstGeom>
          <a:noFill/>
          <a:ln w="28575">
            <a:solidFill>
              <a:srgbClr val="FFFF99"/>
            </a:solidFill>
            <a:miter lim="800000"/>
            <a:headEnd/>
            <a:tailEnd/>
          </a:ln>
        </p:spPr>
      </p:pic>
      <p:pic>
        <p:nvPicPr>
          <p:cNvPr id="26634" name="Picture 16" descr="golf3"/>
          <p:cNvPicPr>
            <a:picLocks noChangeAspect="1" noChangeArrowheads="1"/>
          </p:cNvPicPr>
          <p:nvPr/>
        </p:nvPicPr>
        <p:blipFill>
          <a:blip r:embed="rId6"/>
          <a:srcRect/>
          <a:stretch>
            <a:fillRect/>
          </a:stretch>
        </p:blipFill>
        <p:spPr bwMode="auto">
          <a:xfrm>
            <a:off x="4584700" y="3352800"/>
            <a:ext cx="2247900" cy="2247900"/>
          </a:xfrm>
          <a:prstGeom prst="rect">
            <a:avLst/>
          </a:prstGeom>
          <a:noFill/>
          <a:ln w="28575">
            <a:solidFill>
              <a:srgbClr val="FFFF99"/>
            </a:solidFill>
            <a:miter lim="800000"/>
            <a:headEnd/>
            <a:tailEnd/>
          </a:ln>
        </p:spPr>
      </p:pic>
      <p:grpSp>
        <p:nvGrpSpPr>
          <p:cNvPr id="26635" name="Group 17"/>
          <p:cNvGrpSpPr>
            <a:grpSpLocks/>
          </p:cNvGrpSpPr>
          <p:nvPr/>
        </p:nvGrpSpPr>
        <p:grpSpPr bwMode="auto">
          <a:xfrm>
            <a:off x="0" y="0"/>
            <a:ext cx="838200" cy="990600"/>
            <a:chOff x="0" y="0"/>
            <a:chExt cx="528" cy="624"/>
          </a:xfrm>
        </p:grpSpPr>
        <p:sp>
          <p:nvSpPr>
            <p:cNvPr id="26636" name="Rectangle 18"/>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6637" name="Picture 19" descr="Indian Army"/>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777777"/>
        </a:solidFill>
        <a:effectLst/>
      </p:bgPr>
    </p:bg>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914400" y="457200"/>
            <a:ext cx="8077200" cy="476250"/>
          </a:xfrm>
          <a:prstGeom prst="rect">
            <a:avLst/>
          </a:prstGeom>
          <a:noFill/>
          <a:ln w="9525">
            <a:noFill/>
            <a:miter lim="800000"/>
            <a:headEnd/>
            <a:tailEnd/>
          </a:ln>
        </p:spPr>
        <p:txBody>
          <a:bodyPr>
            <a:spAutoFit/>
          </a:bodyPr>
          <a:lstStyle/>
          <a:p>
            <a:pPr>
              <a:lnSpc>
                <a:spcPct val="90000"/>
              </a:lnSpc>
            </a:pPr>
            <a:r>
              <a:rPr lang="en-US" sz="2800" b="1">
                <a:solidFill>
                  <a:srgbClr val="FFFF00"/>
                </a:solidFill>
              </a:rPr>
              <a:t>Life in the Army  …  Status</a:t>
            </a:r>
            <a:endParaRPr lang="en-US" sz="2000" b="1" i="1">
              <a:solidFill>
                <a:srgbClr val="FFFF00"/>
              </a:solidFill>
            </a:endParaRPr>
          </a:p>
        </p:txBody>
      </p:sp>
      <p:grpSp>
        <p:nvGrpSpPr>
          <p:cNvPr id="27651" name="Group 3"/>
          <p:cNvGrpSpPr>
            <a:grpSpLocks/>
          </p:cNvGrpSpPr>
          <p:nvPr/>
        </p:nvGrpSpPr>
        <p:grpSpPr bwMode="auto">
          <a:xfrm>
            <a:off x="0" y="0"/>
            <a:ext cx="9144000" cy="6858000"/>
            <a:chOff x="0" y="0"/>
            <a:chExt cx="5760" cy="4320"/>
          </a:xfrm>
        </p:grpSpPr>
        <p:sp>
          <p:nvSpPr>
            <p:cNvPr id="27658" name="Rectangle 4"/>
            <p:cNvSpPr>
              <a:spLocks noChangeArrowheads="1"/>
            </p:cNvSpPr>
            <p:nvPr/>
          </p:nvSpPr>
          <p:spPr bwMode="auto">
            <a:xfrm>
              <a:off x="0" y="624"/>
              <a:ext cx="5760" cy="48"/>
            </a:xfrm>
            <a:prstGeom prst="rect">
              <a:avLst/>
            </a:prstGeom>
            <a:gradFill rotWithShape="1">
              <a:gsLst>
                <a:gs pos="0">
                  <a:srgbClr val="FFFFCC"/>
                </a:gs>
                <a:gs pos="100000">
                  <a:srgbClr val="777777"/>
                </a:gs>
              </a:gsLst>
              <a:lin ang="0" scaled="1"/>
            </a:gradFill>
            <a:ln w="9525">
              <a:noFill/>
              <a:miter lim="800000"/>
              <a:headEnd/>
              <a:tailEnd/>
            </a:ln>
          </p:spPr>
          <p:txBody>
            <a:bodyPr wrap="none" anchor="ctr"/>
            <a:lstStyle/>
            <a:p>
              <a:endParaRPr lang="en-IN"/>
            </a:p>
          </p:txBody>
        </p:sp>
        <p:sp>
          <p:nvSpPr>
            <p:cNvPr id="27659" name="Rectangle 5"/>
            <p:cNvSpPr>
              <a:spLocks noChangeArrowheads="1"/>
            </p:cNvSpPr>
            <p:nvPr/>
          </p:nvSpPr>
          <p:spPr bwMode="auto">
            <a:xfrm>
              <a:off x="528" y="0"/>
              <a:ext cx="48" cy="4320"/>
            </a:xfrm>
            <a:prstGeom prst="rect">
              <a:avLst/>
            </a:prstGeom>
            <a:gradFill rotWithShape="1">
              <a:gsLst>
                <a:gs pos="0">
                  <a:srgbClr val="FFFFCC"/>
                </a:gs>
                <a:gs pos="100000">
                  <a:srgbClr val="777777"/>
                </a:gs>
              </a:gsLst>
              <a:lin ang="5400000" scaled="1"/>
            </a:gradFill>
            <a:ln w="9525">
              <a:noFill/>
              <a:miter lim="800000"/>
              <a:headEnd/>
              <a:tailEnd/>
            </a:ln>
          </p:spPr>
          <p:txBody>
            <a:bodyPr wrap="none" anchor="ctr"/>
            <a:lstStyle/>
            <a:p>
              <a:endParaRPr lang="en-IN"/>
            </a:p>
          </p:txBody>
        </p:sp>
      </p:grpSp>
      <p:sp>
        <p:nvSpPr>
          <p:cNvPr id="27652" name="Text Box 7"/>
          <p:cNvSpPr txBox="1">
            <a:spLocks noChangeArrowheads="1"/>
          </p:cNvSpPr>
          <p:nvPr/>
        </p:nvSpPr>
        <p:spPr bwMode="auto">
          <a:xfrm>
            <a:off x="914400" y="1143000"/>
            <a:ext cx="7924800" cy="701675"/>
          </a:xfrm>
          <a:prstGeom prst="rect">
            <a:avLst/>
          </a:prstGeom>
          <a:noFill/>
          <a:ln w="9525">
            <a:noFill/>
            <a:miter lim="800000"/>
            <a:headEnd/>
            <a:tailEnd/>
          </a:ln>
        </p:spPr>
        <p:txBody>
          <a:bodyPr>
            <a:spAutoFit/>
          </a:bodyPr>
          <a:lstStyle/>
          <a:p>
            <a:pPr>
              <a:spcBef>
                <a:spcPct val="50000"/>
              </a:spcBef>
            </a:pPr>
            <a:r>
              <a:rPr lang="en-US" sz="2000" b="1" i="1"/>
              <a:t>	An Army Officer enjoys a high social and governmental status in the country.  </a:t>
            </a:r>
          </a:p>
        </p:txBody>
      </p:sp>
      <p:sp>
        <p:nvSpPr>
          <p:cNvPr id="27653" name="Text Box 8"/>
          <p:cNvSpPr txBox="1">
            <a:spLocks noChangeArrowheads="1"/>
          </p:cNvSpPr>
          <p:nvPr/>
        </p:nvSpPr>
        <p:spPr bwMode="auto">
          <a:xfrm>
            <a:off x="6400800" y="2209800"/>
            <a:ext cx="2590800" cy="4511675"/>
          </a:xfrm>
          <a:prstGeom prst="rect">
            <a:avLst/>
          </a:prstGeom>
          <a:noFill/>
          <a:ln w="9525">
            <a:noFill/>
            <a:miter lim="800000"/>
            <a:headEnd/>
            <a:tailEnd/>
          </a:ln>
        </p:spPr>
        <p:txBody>
          <a:bodyPr>
            <a:spAutoFit/>
          </a:bodyPr>
          <a:lstStyle/>
          <a:p>
            <a:pPr algn="ctr">
              <a:spcBef>
                <a:spcPct val="50000"/>
              </a:spcBef>
            </a:pPr>
            <a:r>
              <a:rPr lang="en-US" sz="2000" b="1" u="sng"/>
              <a:t>Status and Protocol</a:t>
            </a:r>
          </a:p>
          <a:p>
            <a:pPr>
              <a:spcBef>
                <a:spcPct val="50000"/>
              </a:spcBef>
              <a:buFontTx/>
              <a:buChar char="•"/>
            </a:pPr>
            <a:r>
              <a:rPr lang="en-US" sz="2000" b="1"/>
              <a:t>  Class I Gazetted Officers from the day of Commission</a:t>
            </a:r>
          </a:p>
          <a:p>
            <a:pPr>
              <a:spcBef>
                <a:spcPct val="50000"/>
              </a:spcBef>
              <a:buFontTx/>
              <a:buChar char="•"/>
            </a:pPr>
            <a:r>
              <a:rPr lang="en-US" sz="2000" b="1"/>
              <a:t>  Reach the highest Pay Band of Central Govt at 13 years of service</a:t>
            </a:r>
          </a:p>
          <a:p>
            <a:pPr>
              <a:spcBef>
                <a:spcPct val="50000"/>
              </a:spcBef>
              <a:buFontTx/>
              <a:buChar char="•"/>
            </a:pPr>
            <a:r>
              <a:rPr lang="en-US" sz="2000" b="1"/>
              <a:t>   Equivalent to IAS and higher to all other Central Services in protocol</a:t>
            </a:r>
          </a:p>
        </p:txBody>
      </p:sp>
      <p:grpSp>
        <p:nvGrpSpPr>
          <p:cNvPr id="27654" name="Group 15"/>
          <p:cNvGrpSpPr>
            <a:grpSpLocks/>
          </p:cNvGrpSpPr>
          <p:nvPr/>
        </p:nvGrpSpPr>
        <p:grpSpPr bwMode="auto">
          <a:xfrm>
            <a:off x="0" y="0"/>
            <a:ext cx="838200" cy="990600"/>
            <a:chOff x="0" y="0"/>
            <a:chExt cx="528" cy="624"/>
          </a:xfrm>
        </p:grpSpPr>
        <p:sp>
          <p:nvSpPr>
            <p:cNvPr id="27656" name="Rectangle 16"/>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7657" name="Picture 17" descr="Indian Army"/>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pic>
        <p:nvPicPr>
          <p:cNvPr id="13330" name="Picture 18" descr="Sam and Indira"/>
          <p:cNvPicPr>
            <a:picLocks noChangeAspect="1" noChangeArrowheads="1"/>
          </p:cNvPicPr>
          <p:nvPr/>
        </p:nvPicPr>
        <p:blipFill>
          <a:blip r:embed="rId3"/>
          <a:srcRect/>
          <a:stretch>
            <a:fillRect/>
          </a:stretch>
        </p:blipFill>
        <p:spPr bwMode="auto">
          <a:xfrm>
            <a:off x="0" y="2178050"/>
            <a:ext cx="6324600" cy="4679950"/>
          </a:xfrm>
          <a:prstGeom prst="rect">
            <a:avLst/>
          </a:prstGeom>
          <a:noFill/>
          <a:effectLst>
            <a:outerShdw dist="107763" dir="18900000" algn="ctr" rotWithShape="0">
              <a:srgbClr val="FFFF99">
                <a:alpha val="50000"/>
              </a:srgbClr>
            </a:outerShdw>
          </a:effectLst>
        </p:spPr>
      </p:pic>
    </p:spTree>
  </p:cSld>
  <p:clrMapOvr>
    <a:masterClrMapping/>
  </p:clrMapOvr>
  <p:transition spd="med" advClick="0" advTm="6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800000"/>
        </a:solidFill>
        <a:effectLst/>
      </p:bgPr>
    </p:bg>
    <p:spTree>
      <p:nvGrpSpPr>
        <p:cNvPr id="1" name=""/>
        <p:cNvGrpSpPr/>
        <p:nvPr/>
      </p:nvGrpSpPr>
      <p:grpSpPr>
        <a:xfrm>
          <a:off x="0" y="0"/>
          <a:ext cx="0" cy="0"/>
          <a:chOff x="0" y="0"/>
          <a:chExt cx="0" cy="0"/>
        </a:xfrm>
      </p:grpSpPr>
      <p:graphicFrame>
        <p:nvGraphicFramePr>
          <p:cNvPr id="31932" name="Group 188"/>
          <p:cNvGraphicFramePr>
            <a:graphicFrameLocks noGrp="1"/>
          </p:cNvGraphicFramePr>
          <p:nvPr/>
        </p:nvGraphicFramePr>
        <p:xfrm>
          <a:off x="914400" y="1981200"/>
          <a:ext cx="8229600" cy="4876801"/>
        </p:xfrm>
        <a:graphic>
          <a:graphicData uri="http://schemas.openxmlformats.org/drawingml/2006/table">
            <a:tbl>
              <a:tblPr/>
              <a:tblGrid>
                <a:gridCol w="1647825"/>
                <a:gridCol w="1643063"/>
                <a:gridCol w="1647825"/>
                <a:gridCol w="1643062"/>
                <a:gridCol w="1647825"/>
              </a:tblGrid>
              <a:tr h="1625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rgbClr val="FF66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r>
              <a:tr h="1627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chemeClr val="bg1"/>
                    </a:solidFill>
                  </a:tcPr>
                </a:tc>
              </a:tr>
              <a:tr h="1624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rgbClr val="00FF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r>
            </a:tbl>
          </a:graphicData>
        </a:graphic>
      </p:graphicFrame>
      <p:sp>
        <p:nvSpPr>
          <p:cNvPr id="28700" name="Text Box 2"/>
          <p:cNvSpPr txBox="1">
            <a:spLocks noChangeArrowheads="1"/>
          </p:cNvSpPr>
          <p:nvPr/>
        </p:nvSpPr>
        <p:spPr bwMode="auto">
          <a:xfrm>
            <a:off x="914400" y="457200"/>
            <a:ext cx="8077200" cy="476250"/>
          </a:xfrm>
          <a:prstGeom prst="rect">
            <a:avLst/>
          </a:prstGeom>
          <a:noFill/>
          <a:ln w="9525">
            <a:noFill/>
            <a:miter lim="800000"/>
            <a:headEnd/>
            <a:tailEnd/>
          </a:ln>
        </p:spPr>
        <p:txBody>
          <a:bodyPr>
            <a:spAutoFit/>
          </a:bodyPr>
          <a:lstStyle/>
          <a:p>
            <a:pPr>
              <a:lnSpc>
                <a:spcPct val="90000"/>
              </a:lnSpc>
            </a:pPr>
            <a:r>
              <a:rPr lang="en-US" sz="2800" b="1">
                <a:solidFill>
                  <a:srgbClr val="FFFF00"/>
                </a:solidFill>
              </a:rPr>
              <a:t>Life in the Army  …  Achievers</a:t>
            </a:r>
            <a:endParaRPr lang="en-US" sz="2000" b="1" i="1">
              <a:solidFill>
                <a:srgbClr val="FFFF00"/>
              </a:solidFill>
            </a:endParaRPr>
          </a:p>
        </p:txBody>
      </p:sp>
      <p:grpSp>
        <p:nvGrpSpPr>
          <p:cNvPr id="28701" name="Group 3"/>
          <p:cNvGrpSpPr>
            <a:grpSpLocks/>
          </p:cNvGrpSpPr>
          <p:nvPr/>
        </p:nvGrpSpPr>
        <p:grpSpPr bwMode="auto">
          <a:xfrm>
            <a:off x="0" y="0"/>
            <a:ext cx="9144000" cy="6858000"/>
            <a:chOff x="0" y="0"/>
            <a:chExt cx="5760" cy="4320"/>
          </a:xfrm>
        </p:grpSpPr>
        <p:sp>
          <p:nvSpPr>
            <p:cNvPr id="28721" name="Rectangle 4"/>
            <p:cNvSpPr>
              <a:spLocks noChangeArrowheads="1"/>
            </p:cNvSpPr>
            <p:nvPr/>
          </p:nvSpPr>
          <p:spPr bwMode="auto">
            <a:xfrm>
              <a:off x="0" y="624"/>
              <a:ext cx="5760" cy="48"/>
            </a:xfrm>
            <a:prstGeom prst="rect">
              <a:avLst/>
            </a:prstGeom>
            <a:gradFill rotWithShape="1">
              <a:gsLst>
                <a:gs pos="0">
                  <a:srgbClr val="FFFFCC"/>
                </a:gs>
                <a:gs pos="100000">
                  <a:srgbClr val="777777"/>
                </a:gs>
              </a:gsLst>
              <a:lin ang="0" scaled="1"/>
            </a:gradFill>
            <a:ln w="9525">
              <a:noFill/>
              <a:miter lim="800000"/>
              <a:headEnd/>
              <a:tailEnd/>
            </a:ln>
          </p:spPr>
          <p:txBody>
            <a:bodyPr wrap="none" anchor="ctr"/>
            <a:lstStyle/>
            <a:p>
              <a:endParaRPr lang="en-IN"/>
            </a:p>
          </p:txBody>
        </p:sp>
        <p:sp>
          <p:nvSpPr>
            <p:cNvPr id="28722" name="Rectangle 5"/>
            <p:cNvSpPr>
              <a:spLocks noChangeArrowheads="1"/>
            </p:cNvSpPr>
            <p:nvPr/>
          </p:nvSpPr>
          <p:spPr bwMode="auto">
            <a:xfrm>
              <a:off x="528" y="0"/>
              <a:ext cx="48" cy="4320"/>
            </a:xfrm>
            <a:prstGeom prst="rect">
              <a:avLst/>
            </a:prstGeom>
            <a:gradFill rotWithShape="1">
              <a:gsLst>
                <a:gs pos="0">
                  <a:srgbClr val="FFFFCC"/>
                </a:gs>
                <a:gs pos="100000">
                  <a:srgbClr val="777777"/>
                </a:gs>
              </a:gsLst>
              <a:lin ang="5400000" scaled="1"/>
            </a:gradFill>
            <a:ln w="9525">
              <a:noFill/>
              <a:miter lim="800000"/>
              <a:headEnd/>
              <a:tailEnd/>
            </a:ln>
          </p:spPr>
          <p:txBody>
            <a:bodyPr wrap="none" anchor="ctr"/>
            <a:lstStyle/>
            <a:p>
              <a:endParaRPr lang="en-IN"/>
            </a:p>
          </p:txBody>
        </p:sp>
      </p:grpSp>
      <p:sp>
        <p:nvSpPr>
          <p:cNvPr id="28702" name="Text Box 6"/>
          <p:cNvSpPr txBox="1">
            <a:spLocks noChangeArrowheads="1"/>
          </p:cNvSpPr>
          <p:nvPr/>
        </p:nvSpPr>
        <p:spPr bwMode="auto">
          <a:xfrm>
            <a:off x="914400" y="1143000"/>
            <a:ext cx="7924800" cy="701675"/>
          </a:xfrm>
          <a:prstGeom prst="rect">
            <a:avLst/>
          </a:prstGeom>
          <a:noFill/>
          <a:ln w="9525">
            <a:noFill/>
            <a:miter lim="800000"/>
            <a:headEnd/>
            <a:tailEnd/>
          </a:ln>
        </p:spPr>
        <p:txBody>
          <a:bodyPr>
            <a:spAutoFit/>
          </a:bodyPr>
          <a:lstStyle/>
          <a:p>
            <a:pPr>
              <a:spcBef>
                <a:spcPct val="50000"/>
              </a:spcBef>
            </a:pPr>
            <a:r>
              <a:rPr lang="en-US" sz="2000" b="1" i="1">
                <a:solidFill>
                  <a:srgbClr val="FFFFCC"/>
                </a:solidFill>
              </a:rPr>
              <a:t>	The Indian Armed Forces has given some of the most illustrious sons of the Nation.  </a:t>
            </a:r>
          </a:p>
        </p:txBody>
      </p:sp>
      <p:grpSp>
        <p:nvGrpSpPr>
          <p:cNvPr id="28703" name="Group 8"/>
          <p:cNvGrpSpPr>
            <a:grpSpLocks/>
          </p:cNvGrpSpPr>
          <p:nvPr/>
        </p:nvGrpSpPr>
        <p:grpSpPr bwMode="auto">
          <a:xfrm>
            <a:off x="0" y="0"/>
            <a:ext cx="838200" cy="990600"/>
            <a:chOff x="0" y="0"/>
            <a:chExt cx="528" cy="624"/>
          </a:xfrm>
        </p:grpSpPr>
        <p:sp>
          <p:nvSpPr>
            <p:cNvPr id="28719" name="Rectangle 9"/>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8720" name="Picture 10" descr="Indian Army"/>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pic>
        <p:nvPicPr>
          <p:cNvPr id="28704" name="Picture 12" descr="images"/>
          <p:cNvPicPr>
            <a:picLocks noChangeAspect="1" noChangeArrowheads="1"/>
          </p:cNvPicPr>
          <p:nvPr/>
        </p:nvPicPr>
        <p:blipFill>
          <a:blip r:embed="rId3"/>
          <a:srcRect/>
          <a:stretch>
            <a:fillRect/>
          </a:stretch>
        </p:blipFill>
        <p:spPr bwMode="auto">
          <a:xfrm>
            <a:off x="4279900" y="3695700"/>
            <a:ext cx="1498600" cy="1462088"/>
          </a:xfrm>
          <a:prstGeom prst="rect">
            <a:avLst/>
          </a:prstGeom>
          <a:noFill/>
          <a:ln w="9525">
            <a:noFill/>
            <a:miter lim="800000"/>
            <a:headEnd/>
            <a:tailEnd/>
          </a:ln>
        </p:spPr>
      </p:pic>
      <p:pic>
        <p:nvPicPr>
          <p:cNvPr id="28705" name="Picture 171" descr="17sld4"/>
          <p:cNvPicPr>
            <a:picLocks noChangeAspect="1" noChangeArrowheads="1"/>
          </p:cNvPicPr>
          <p:nvPr/>
        </p:nvPicPr>
        <p:blipFill>
          <a:blip r:embed="rId4"/>
          <a:srcRect/>
          <a:stretch>
            <a:fillRect/>
          </a:stretch>
        </p:blipFill>
        <p:spPr bwMode="auto">
          <a:xfrm>
            <a:off x="965200" y="3657600"/>
            <a:ext cx="3200400" cy="1524000"/>
          </a:xfrm>
          <a:prstGeom prst="rect">
            <a:avLst/>
          </a:prstGeom>
          <a:noFill/>
          <a:ln w="9525">
            <a:noFill/>
            <a:miter lim="800000"/>
            <a:headEnd/>
            <a:tailEnd/>
          </a:ln>
        </p:spPr>
      </p:pic>
      <p:pic>
        <p:nvPicPr>
          <p:cNvPr id="28706" name="Picture 172" descr="487_Dhyan-Chand"/>
          <p:cNvPicPr>
            <a:picLocks noChangeAspect="1" noChangeArrowheads="1"/>
          </p:cNvPicPr>
          <p:nvPr/>
        </p:nvPicPr>
        <p:blipFill>
          <a:blip r:embed="rId5"/>
          <a:srcRect/>
          <a:stretch>
            <a:fillRect/>
          </a:stretch>
        </p:blipFill>
        <p:spPr bwMode="auto">
          <a:xfrm>
            <a:off x="990600" y="5295900"/>
            <a:ext cx="1509713" cy="1524000"/>
          </a:xfrm>
          <a:prstGeom prst="rect">
            <a:avLst/>
          </a:prstGeom>
          <a:noFill/>
          <a:ln w="9525">
            <a:noFill/>
            <a:miter lim="800000"/>
            <a:headEnd/>
            <a:tailEnd/>
          </a:ln>
        </p:spPr>
      </p:pic>
      <p:pic>
        <p:nvPicPr>
          <p:cNvPr id="28707" name="Picture 173" descr="Sam maneckshaw"/>
          <p:cNvPicPr>
            <a:picLocks noChangeAspect="1" noChangeArrowheads="1"/>
          </p:cNvPicPr>
          <p:nvPr/>
        </p:nvPicPr>
        <p:blipFill>
          <a:blip r:embed="rId6"/>
          <a:srcRect/>
          <a:stretch>
            <a:fillRect/>
          </a:stretch>
        </p:blipFill>
        <p:spPr bwMode="auto">
          <a:xfrm>
            <a:off x="2616200" y="2057400"/>
            <a:ext cx="1511300" cy="1460500"/>
          </a:xfrm>
          <a:prstGeom prst="rect">
            <a:avLst/>
          </a:prstGeom>
          <a:noFill/>
          <a:ln w="9525">
            <a:noFill/>
            <a:miter lim="800000"/>
            <a:headEnd/>
            <a:tailEnd/>
          </a:ln>
        </p:spPr>
      </p:pic>
      <p:pic>
        <p:nvPicPr>
          <p:cNvPr id="28708" name="Picture 176" descr="c"/>
          <p:cNvPicPr>
            <a:picLocks noChangeAspect="1" noChangeArrowheads="1"/>
          </p:cNvPicPr>
          <p:nvPr/>
        </p:nvPicPr>
        <p:blipFill>
          <a:blip r:embed="rId7"/>
          <a:srcRect/>
          <a:stretch>
            <a:fillRect/>
          </a:stretch>
        </p:blipFill>
        <p:spPr bwMode="auto">
          <a:xfrm>
            <a:off x="5930900" y="2044700"/>
            <a:ext cx="1497013" cy="3124200"/>
          </a:xfrm>
          <a:prstGeom prst="rect">
            <a:avLst/>
          </a:prstGeom>
          <a:noFill/>
          <a:ln w="9525">
            <a:noFill/>
            <a:miter lim="800000"/>
            <a:headEnd/>
            <a:tailEnd/>
          </a:ln>
        </p:spPr>
      </p:pic>
      <p:pic>
        <p:nvPicPr>
          <p:cNvPr id="28709" name="Picture 177" descr="field_marshal_k_m_cariappa"/>
          <p:cNvPicPr>
            <a:picLocks noChangeAspect="1" noChangeArrowheads="1"/>
          </p:cNvPicPr>
          <p:nvPr/>
        </p:nvPicPr>
        <p:blipFill>
          <a:blip r:embed="rId8"/>
          <a:srcRect/>
          <a:stretch>
            <a:fillRect/>
          </a:stretch>
        </p:blipFill>
        <p:spPr bwMode="auto">
          <a:xfrm>
            <a:off x="7594600" y="2070100"/>
            <a:ext cx="1447800" cy="1447800"/>
          </a:xfrm>
          <a:prstGeom prst="rect">
            <a:avLst/>
          </a:prstGeom>
          <a:noFill/>
          <a:ln w="9525">
            <a:noFill/>
            <a:miter lim="800000"/>
            <a:headEnd/>
            <a:tailEnd/>
          </a:ln>
        </p:spPr>
      </p:pic>
      <p:sp>
        <p:nvSpPr>
          <p:cNvPr id="28710" name="Rectangle 180"/>
          <p:cNvSpPr>
            <a:spLocks noChangeArrowheads="1"/>
          </p:cNvSpPr>
          <p:nvPr/>
        </p:nvSpPr>
        <p:spPr bwMode="auto">
          <a:xfrm>
            <a:off x="2667000" y="3886200"/>
            <a:ext cx="1428750" cy="366713"/>
          </a:xfrm>
          <a:prstGeom prst="rect">
            <a:avLst/>
          </a:prstGeom>
          <a:noFill/>
          <a:ln w="9525">
            <a:noFill/>
            <a:miter lim="800000"/>
            <a:headEnd/>
            <a:tailEnd/>
          </a:ln>
        </p:spPr>
        <p:txBody>
          <a:bodyPr wrap="none">
            <a:spAutoFit/>
          </a:bodyPr>
          <a:lstStyle/>
          <a:p>
            <a:r>
              <a:rPr lang="en-US" b="1">
                <a:solidFill>
                  <a:srgbClr val="800000"/>
                </a:solidFill>
              </a:rPr>
              <a:t>RS Rathore</a:t>
            </a:r>
          </a:p>
        </p:txBody>
      </p:sp>
      <p:sp>
        <p:nvSpPr>
          <p:cNvPr id="28711" name="Rectangle 181"/>
          <p:cNvSpPr>
            <a:spLocks noChangeArrowheads="1"/>
          </p:cNvSpPr>
          <p:nvPr/>
        </p:nvSpPr>
        <p:spPr bwMode="auto">
          <a:xfrm>
            <a:off x="908050" y="6451600"/>
            <a:ext cx="1657350" cy="366713"/>
          </a:xfrm>
          <a:prstGeom prst="rect">
            <a:avLst/>
          </a:prstGeom>
          <a:noFill/>
          <a:ln w="9525">
            <a:noFill/>
            <a:miter lim="800000"/>
            <a:headEnd/>
            <a:tailEnd/>
          </a:ln>
        </p:spPr>
        <p:txBody>
          <a:bodyPr wrap="none">
            <a:spAutoFit/>
          </a:bodyPr>
          <a:lstStyle/>
          <a:p>
            <a:r>
              <a:rPr lang="en-US" b="1">
                <a:solidFill>
                  <a:schemeClr val="bg1"/>
                </a:solidFill>
              </a:rPr>
              <a:t>Dhyan Chand</a:t>
            </a:r>
          </a:p>
        </p:txBody>
      </p:sp>
      <p:sp>
        <p:nvSpPr>
          <p:cNvPr id="28712" name="Rectangle 182"/>
          <p:cNvSpPr>
            <a:spLocks noChangeArrowheads="1"/>
          </p:cNvSpPr>
          <p:nvPr/>
        </p:nvSpPr>
        <p:spPr bwMode="auto">
          <a:xfrm>
            <a:off x="4191000" y="4419600"/>
            <a:ext cx="1600200" cy="641350"/>
          </a:xfrm>
          <a:prstGeom prst="rect">
            <a:avLst/>
          </a:prstGeom>
          <a:noFill/>
          <a:ln w="9525">
            <a:noFill/>
            <a:miter lim="800000"/>
            <a:headEnd/>
            <a:tailEnd/>
          </a:ln>
        </p:spPr>
        <p:txBody>
          <a:bodyPr>
            <a:spAutoFit/>
          </a:bodyPr>
          <a:lstStyle/>
          <a:p>
            <a:pPr algn="ctr"/>
            <a:r>
              <a:rPr lang="en-US" b="1"/>
              <a:t>Rakesh Sharma</a:t>
            </a:r>
          </a:p>
        </p:txBody>
      </p:sp>
      <p:sp>
        <p:nvSpPr>
          <p:cNvPr id="28713" name="Rectangle 183"/>
          <p:cNvSpPr>
            <a:spLocks noChangeArrowheads="1"/>
          </p:cNvSpPr>
          <p:nvPr/>
        </p:nvSpPr>
        <p:spPr bwMode="auto">
          <a:xfrm>
            <a:off x="5994400" y="4648200"/>
            <a:ext cx="1314450" cy="366713"/>
          </a:xfrm>
          <a:prstGeom prst="rect">
            <a:avLst/>
          </a:prstGeom>
          <a:noFill/>
          <a:ln w="9525">
            <a:noFill/>
            <a:miter lim="800000"/>
            <a:headEnd/>
            <a:tailEnd/>
          </a:ln>
        </p:spPr>
        <p:txBody>
          <a:bodyPr wrap="none">
            <a:spAutoFit/>
          </a:bodyPr>
          <a:lstStyle/>
          <a:p>
            <a:r>
              <a:rPr lang="en-US" b="1">
                <a:solidFill>
                  <a:schemeClr val="bg1"/>
                </a:solidFill>
              </a:rPr>
              <a:t>Thimmaya</a:t>
            </a:r>
          </a:p>
        </p:txBody>
      </p:sp>
      <p:sp>
        <p:nvSpPr>
          <p:cNvPr id="28714" name="Rectangle 185"/>
          <p:cNvSpPr>
            <a:spLocks noChangeArrowheads="1"/>
          </p:cNvSpPr>
          <p:nvPr/>
        </p:nvSpPr>
        <p:spPr bwMode="auto">
          <a:xfrm>
            <a:off x="7632700" y="3124200"/>
            <a:ext cx="1250950" cy="366713"/>
          </a:xfrm>
          <a:prstGeom prst="rect">
            <a:avLst/>
          </a:prstGeom>
          <a:noFill/>
          <a:ln w="9525">
            <a:noFill/>
            <a:miter lim="800000"/>
            <a:headEnd/>
            <a:tailEnd/>
          </a:ln>
        </p:spPr>
        <p:txBody>
          <a:bodyPr wrap="none">
            <a:spAutoFit/>
          </a:bodyPr>
          <a:lstStyle/>
          <a:p>
            <a:r>
              <a:rPr lang="en-US" b="1">
                <a:solidFill>
                  <a:srgbClr val="FFCC99"/>
                </a:solidFill>
              </a:rPr>
              <a:t>Carriappa</a:t>
            </a:r>
          </a:p>
        </p:txBody>
      </p:sp>
      <p:pic>
        <p:nvPicPr>
          <p:cNvPr id="28715" name="Picture 186" descr="Article10"/>
          <p:cNvPicPr>
            <a:picLocks noChangeAspect="1" noChangeArrowheads="1"/>
          </p:cNvPicPr>
          <p:nvPr/>
        </p:nvPicPr>
        <p:blipFill>
          <a:blip r:embed="rId9"/>
          <a:srcRect/>
          <a:stretch>
            <a:fillRect/>
          </a:stretch>
        </p:blipFill>
        <p:spPr bwMode="auto">
          <a:xfrm>
            <a:off x="4267200" y="5295900"/>
            <a:ext cx="1524000" cy="1524000"/>
          </a:xfrm>
          <a:prstGeom prst="rect">
            <a:avLst/>
          </a:prstGeom>
          <a:noFill/>
          <a:ln w="9525">
            <a:noFill/>
            <a:miter lim="800000"/>
            <a:headEnd/>
            <a:tailEnd/>
          </a:ln>
        </p:spPr>
      </p:pic>
      <p:sp>
        <p:nvSpPr>
          <p:cNvPr id="28716" name="Rectangle 187"/>
          <p:cNvSpPr>
            <a:spLocks noChangeArrowheads="1"/>
          </p:cNvSpPr>
          <p:nvPr/>
        </p:nvSpPr>
        <p:spPr bwMode="auto">
          <a:xfrm>
            <a:off x="4343400" y="6172200"/>
            <a:ext cx="1371600" cy="641350"/>
          </a:xfrm>
          <a:prstGeom prst="rect">
            <a:avLst/>
          </a:prstGeom>
          <a:noFill/>
          <a:ln w="9525">
            <a:noFill/>
            <a:miter lim="800000"/>
            <a:headEnd/>
            <a:tailEnd/>
          </a:ln>
        </p:spPr>
        <p:txBody>
          <a:bodyPr>
            <a:spAutoFit/>
          </a:bodyPr>
          <a:lstStyle/>
          <a:p>
            <a:pPr algn="ctr"/>
            <a:r>
              <a:rPr lang="en-US" b="1"/>
              <a:t>Harbakhsh Singh</a:t>
            </a:r>
          </a:p>
        </p:txBody>
      </p:sp>
      <p:pic>
        <p:nvPicPr>
          <p:cNvPr id="28717" name="Picture 189" descr="photo"/>
          <p:cNvPicPr>
            <a:picLocks noChangeAspect="1" noChangeArrowheads="1"/>
          </p:cNvPicPr>
          <p:nvPr/>
        </p:nvPicPr>
        <p:blipFill>
          <a:blip r:embed="rId10">
            <a:lum contrast="24000"/>
          </a:blip>
          <a:srcRect/>
          <a:stretch>
            <a:fillRect/>
          </a:stretch>
        </p:blipFill>
        <p:spPr bwMode="auto">
          <a:xfrm>
            <a:off x="7531100" y="5295900"/>
            <a:ext cx="1600200" cy="1524000"/>
          </a:xfrm>
          <a:prstGeom prst="rect">
            <a:avLst/>
          </a:prstGeom>
          <a:noFill/>
          <a:ln w="9525">
            <a:noFill/>
            <a:miter lim="800000"/>
            <a:headEnd/>
            <a:tailEnd/>
          </a:ln>
        </p:spPr>
      </p:pic>
      <p:sp>
        <p:nvSpPr>
          <p:cNvPr id="28718" name="Rectangle 190"/>
          <p:cNvSpPr>
            <a:spLocks noChangeArrowheads="1"/>
          </p:cNvSpPr>
          <p:nvPr/>
        </p:nvSpPr>
        <p:spPr bwMode="auto">
          <a:xfrm>
            <a:off x="7696200" y="6400800"/>
            <a:ext cx="1187450" cy="366713"/>
          </a:xfrm>
          <a:prstGeom prst="rect">
            <a:avLst/>
          </a:prstGeom>
          <a:noFill/>
          <a:ln w="9525">
            <a:noFill/>
            <a:miter lim="800000"/>
            <a:headEnd/>
            <a:tailEnd/>
          </a:ln>
        </p:spPr>
        <p:txBody>
          <a:bodyPr wrap="none">
            <a:spAutoFit/>
          </a:bodyPr>
          <a:lstStyle/>
          <a:p>
            <a:r>
              <a:rPr lang="en-US" b="1"/>
              <a:t>Gopinath</a:t>
            </a:r>
          </a:p>
        </p:txBody>
      </p:sp>
    </p:spTree>
  </p:cSld>
  <p:clrMapOvr>
    <a:masterClrMapping/>
  </p:clrMapOvr>
  <p:transition spd="med" advClick="0" advTm="6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graphicFrame>
        <p:nvGraphicFramePr>
          <p:cNvPr id="32828" name="Group 60"/>
          <p:cNvGraphicFramePr>
            <a:graphicFrameLocks noGrp="1"/>
          </p:cNvGraphicFramePr>
          <p:nvPr/>
        </p:nvGraphicFramePr>
        <p:xfrm>
          <a:off x="914400" y="1981200"/>
          <a:ext cx="8229600" cy="4876801"/>
        </p:xfrm>
        <a:graphic>
          <a:graphicData uri="http://schemas.openxmlformats.org/drawingml/2006/table">
            <a:tbl>
              <a:tblPr/>
              <a:tblGrid>
                <a:gridCol w="1647825"/>
                <a:gridCol w="1643063"/>
                <a:gridCol w="1647825"/>
                <a:gridCol w="1643062"/>
                <a:gridCol w="1647825"/>
              </a:tblGrid>
              <a:tr h="1625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chemeClr val="bg1"/>
                    </a:solidFill>
                  </a:tcPr>
                </a:tc>
              </a:tr>
              <a:tr h="1627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r>
              <a:tr h="1624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rgbClr val="FF66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r>
            </a:tbl>
          </a:graphicData>
        </a:graphic>
      </p:graphicFrame>
      <p:sp>
        <p:nvSpPr>
          <p:cNvPr id="29724" name="Text Box 28"/>
          <p:cNvSpPr txBox="1">
            <a:spLocks noChangeArrowheads="1"/>
          </p:cNvSpPr>
          <p:nvPr/>
        </p:nvSpPr>
        <p:spPr bwMode="auto">
          <a:xfrm>
            <a:off x="914400" y="457200"/>
            <a:ext cx="8077200" cy="366713"/>
          </a:xfrm>
          <a:prstGeom prst="rect">
            <a:avLst/>
          </a:prstGeom>
          <a:noFill/>
          <a:ln w="9525">
            <a:noFill/>
            <a:miter lim="800000"/>
            <a:headEnd/>
            <a:tailEnd/>
          </a:ln>
        </p:spPr>
        <p:txBody>
          <a:bodyPr>
            <a:spAutoFit/>
          </a:bodyPr>
          <a:lstStyle/>
          <a:p>
            <a:pPr>
              <a:lnSpc>
                <a:spcPct val="90000"/>
              </a:lnSpc>
            </a:pPr>
            <a:r>
              <a:rPr lang="en-US" sz="2000" b="1">
                <a:solidFill>
                  <a:srgbClr val="FFFF00"/>
                </a:solidFill>
              </a:rPr>
              <a:t>Life in the Army  …  Achievers of from the Extended Family </a:t>
            </a:r>
            <a:endParaRPr lang="en-US" sz="1600" b="1" i="1">
              <a:solidFill>
                <a:srgbClr val="FFFF00"/>
              </a:solidFill>
            </a:endParaRPr>
          </a:p>
        </p:txBody>
      </p:sp>
      <p:grpSp>
        <p:nvGrpSpPr>
          <p:cNvPr id="29725" name="Group 29"/>
          <p:cNvGrpSpPr>
            <a:grpSpLocks/>
          </p:cNvGrpSpPr>
          <p:nvPr/>
        </p:nvGrpSpPr>
        <p:grpSpPr bwMode="auto">
          <a:xfrm>
            <a:off x="0" y="0"/>
            <a:ext cx="9144000" cy="6858000"/>
            <a:chOff x="0" y="0"/>
            <a:chExt cx="5760" cy="4320"/>
          </a:xfrm>
        </p:grpSpPr>
        <p:sp>
          <p:nvSpPr>
            <p:cNvPr id="29736" name="Rectangle 30"/>
            <p:cNvSpPr>
              <a:spLocks noChangeArrowheads="1"/>
            </p:cNvSpPr>
            <p:nvPr/>
          </p:nvSpPr>
          <p:spPr bwMode="auto">
            <a:xfrm>
              <a:off x="0" y="624"/>
              <a:ext cx="5760" cy="48"/>
            </a:xfrm>
            <a:prstGeom prst="rect">
              <a:avLst/>
            </a:prstGeom>
            <a:gradFill rotWithShape="1">
              <a:gsLst>
                <a:gs pos="0">
                  <a:srgbClr val="FFFFCC"/>
                </a:gs>
                <a:gs pos="100000">
                  <a:srgbClr val="777777"/>
                </a:gs>
              </a:gsLst>
              <a:lin ang="0" scaled="1"/>
            </a:gradFill>
            <a:ln w="9525">
              <a:noFill/>
              <a:miter lim="800000"/>
              <a:headEnd/>
              <a:tailEnd/>
            </a:ln>
          </p:spPr>
          <p:txBody>
            <a:bodyPr wrap="none" anchor="ctr"/>
            <a:lstStyle/>
            <a:p>
              <a:endParaRPr lang="en-IN"/>
            </a:p>
          </p:txBody>
        </p:sp>
        <p:sp>
          <p:nvSpPr>
            <p:cNvPr id="29737" name="Rectangle 31"/>
            <p:cNvSpPr>
              <a:spLocks noChangeArrowheads="1"/>
            </p:cNvSpPr>
            <p:nvPr/>
          </p:nvSpPr>
          <p:spPr bwMode="auto">
            <a:xfrm>
              <a:off x="528" y="0"/>
              <a:ext cx="48" cy="4320"/>
            </a:xfrm>
            <a:prstGeom prst="rect">
              <a:avLst/>
            </a:prstGeom>
            <a:gradFill rotWithShape="1">
              <a:gsLst>
                <a:gs pos="0">
                  <a:srgbClr val="FFFFCC"/>
                </a:gs>
                <a:gs pos="100000">
                  <a:srgbClr val="777777"/>
                </a:gs>
              </a:gsLst>
              <a:lin ang="5400000" scaled="1"/>
            </a:gradFill>
            <a:ln w="9525">
              <a:noFill/>
              <a:miter lim="800000"/>
              <a:headEnd/>
              <a:tailEnd/>
            </a:ln>
          </p:spPr>
          <p:txBody>
            <a:bodyPr wrap="none" anchor="ctr"/>
            <a:lstStyle/>
            <a:p>
              <a:endParaRPr lang="en-IN"/>
            </a:p>
          </p:txBody>
        </p:sp>
      </p:grpSp>
      <p:sp>
        <p:nvSpPr>
          <p:cNvPr id="29726" name="Text Box 32"/>
          <p:cNvSpPr txBox="1">
            <a:spLocks noChangeArrowheads="1"/>
          </p:cNvSpPr>
          <p:nvPr/>
        </p:nvSpPr>
        <p:spPr bwMode="auto">
          <a:xfrm>
            <a:off x="914400" y="1143000"/>
            <a:ext cx="7924800" cy="701675"/>
          </a:xfrm>
          <a:prstGeom prst="rect">
            <a:avLst/>
          </a:prstGeom>
          <a:noFill/>
          <a:ln w="9525">
            <a:noFill/>
            <a:miter lim="800000"/>
            <a:headEnd/>
            <a:tailEnd/>
          </a:ln>
        </p:spPr>
        <p:txBody>
          <a:bodyPr>
            <a:spAutoFit/>
          </a:bodyPr>
          <a:lstStyle/>
          <a:p>
            <a:pPr>
              <a:spcBef>
                <a:spcPct val="50000"/>
              </a:spcBef>
            </a:pPr>
            <a:r>
              <a:rPr lang="en-US" sz="2000" b="1" i="1">
                <a:solidFill>
                  <a:srgbClr val="FFFFCC"/>
                </a:solidFill>
              </a:rPr>
              <a:t>	The Indian Armed Forces also boasts of a number of achievers from its extended family.  </a:t>
            </a:r>
          </a:p>
        </p:txBody>
      </p:sp>
      <p:grpSp>
        <p:nvGrpSpPr>
          <p:cNvPr id="29727" name="Group 33"/>
          <p:cNvGrpSpPr>
            <a:grpSpLocks/>
          </p:cNvGrpSpPr>
          <p:nvPr/>
        </p:nvGrpSpPr>
        <p:grpSpPr bwMode="auto">
          <a:xfrm>
            <a:off x="0" y="0"/>
            <a:ext cx="838200" cy="990600"/>
            <a:chOff x="0" y="0"/>
            <a:chExt cx="528" cy="624"/>
          </a:xfrm>
        </p:grpSpPr>
        <p:sp>
          <p:nvSpPr>
            <p:cNvPr id="29734" name="Rectangle 34"/>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9735" name="Picture 35" descr="Indian Army"/>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pic>
        <p:nvPicPr>
          <p:cNvPr id="29728" name="Picture 51" descr="Priyanka-Chopra"/>
          <p:cNvPicPr>
            <a:picLocks noChangeAspect="1" noChangeArrowheads="1"/>
          </p:cNvPicPr>
          <p:nvPr/>
        </p:nvPicPr>
        <p:blipFill>
          <a:blip r:embed="rId3"/>
          <a:srcRect b="7542"/>
          <a:stretch>
            <a:fillRect/>
          </a:stretch>
        </p:blipFill>
        <p:spPr bwMode="auto">
          <a:xfrm>
            <a:off x="914400" y="1981200"/>
            <a:ext cx="1600200" cy="3200400"/>
          </a:xfrm>
          <a:prstGeom prst="rect">
            <a:avLst/>
          </a:prstGeom>
          <a:noFill/>
          <a:ln w="9525">
            <a:noFill/>
            <a:miter lim="800000"/>
            <a:headEnd/>
            <a:tailEnd/>
          </a:ln>
        </p:spPr>
      </p:pic>
      <p:pic>
        <p:nvPicPr>
          <p:cNvPr id="29729" name="Picture 52" descr="2006070101460401"/>
          <p:cNvPicPr>
            <a:picLocks noChangeAspect="1" noChangeArrowheads="1"/>
          </p:cNvPicPr>
          <p:nvPr/>
        </p:nvPicPr>
        <p:blipFill>
          <a:blip r:embed="rId4"/>
          <a:srcRect/>
          <a:stretch>
            <a:fillRect/>
          </a:stretch>
        </p:blipFill>
        <p:spPr bwMode="auto">
          <a:xfrm>
            <a:off x="5918200" y="5276850"/>
            <a:ext cx="1524000" cy="1492250"/>
          </a:xfrm>
          <a:prstGeom prst="rect">
            <a:avLst/>
          </a:prstGeom>
          <a:noFill/>
          <a:ln w="9525">
            <a:noFill/>
            <a:miter lim="800000"/>
            <a:headEnd/>
            <a:tailEnd/>
          </a:ln>
        </p:spPr>
      </p:pic>
      <p:pic>
        <p:nvPicPr>
          <p:cNvPr id="29730" name="Picture 53" descr="sushmita-sen"/>
          <p:cNvPicPr>
            <a:picLocks noChangeAspect="1" noChangeArrowheads="1"/>
          </p:cNvPicPr>
          <p:nvPr/>
        </p:nvPicPr>
        <p:blipFill>
          <a:blip r:embed="rId5"/>
          <a:srcRect l="26830" t="2380" r="24390" b="4762"/>
          <a:stretch>
            <a:fillRect/>
          </a:stretch>
        </p:blipFill>
        <p:spPr bwMode="auto">
          <a:xfrm>
            <a:off x="7569200" y="3670300"/>
            <a:ext cx="1524000" cy="3124200"/>
          </a:xfrm>
          <a:prstGeom prst="rect">
            <a:avLst/>
          </a:prstGeom>
          <a:noFill/>
          <a:ln w="9525">
            <a:noFill/>
            <a:miter lim="800000"/>
            <a:headEnd/>
            <a:tailEnd/>
          </a:ln>
        </p:spPr>
      </p:pic>
      <p:pic>
        <p:nvPicPr>
          <p:cNvPr id="29731" name="Picture 54" descr="jeevsingh2_299x244"/>
          <p:cNvPicPr>
            <a:picLocks noChangeAspect="1" noChangeArrowheads="1"/>
          </p:cNvPicPr>
          <p:nvPr/>
        </p:nvPicPr>
        <p:blipFill>
          <a:blip r:embed="rId6"/>
          <a:srcRect/>
          <a:stretch>
            <a:fillRect/>
          </a:stretch>
        </p:blipFill>
        <p:spPr bwMode="auto">
          <a:xfrm>
            <a:off x="2590800" y="3657600"/>
            <a:ext cx="1600200" cy="1524000"/>
          </a:xfrm>
          <a:prstGeom prst="rect">
            <a:avLst/>
          </a:prstGeom>
          <a:noFill/>
          <a:ln w="9525">
            <a:noFill/>
            <a:miter lim="800000"/>
            <a:headEnd/>
            <a:tailEnd/>
          </a:ln>
        </p:spPr>
      </p:pic>
      <p:pic>
        <p:nvPicPr>
          <p:cNvPr id="29732" name="Picture 55" descr="imageshow"/>
          <p:cNvPicPr>
            <a:picLocks noChangeAspect="1" noChangeArrowheads="1"/>
          </p:cNvPicPr>
          <p:nvPr/>
        </p:nvPicPr>
        <p:blipFill>
          <a:blip r:embed="rId7"/>
          <a:srcRect/>
          <a:stretch>
            <a:fillRect/>
          </a:stretch>
        </p:blipFill>
        <p:spPr bwMode="auto">
          <a:xfrm>
            <a:off x="2590800" y="5262563"/>
            <a:ext cx="1600200" cy="1595437"/>
          </a:xfrm>
          <a:prstGeom prst="rect">
            <a:avLst/>
          </a:prstGeom>
          <a:noFill/>
          <a:ln w="9525">
            <a:noFill/>
            <a:miter lim="800000"/>
            <a:headEnd/>
            <a:tailEnd/>
          </a:ln>
        </p:spPr>
      </p:pic>
      <p:pic>
        <p:nvPicPr>
          <p:cNvPr id="29733" name="Picture 56" descr="akshay-kumar-7878-aki_photo"/>
          <p:cNvPicPr>
            <a:picLocks noChangeAspect="1" noChangeArrowheads="1"/>
          </p:cNvPicPr>
          <p:nvPr/>
        </p:nvPicPr>
        <p:blipFill>
          <a:blip r:embed="rId8"/>
          <a:srcRect/>
          <a:stretch>
            <a:fillRect/>
          </a:stretch>
        </p:blipFill>
        <p:spPr bwMode="auto">
          <a:xfrm>
            <a:off x="4254500" y="2044700"/>
            <a:ext cx="3200400" cy="3111500"/>
          </a:xfrm>
          <a:prstGeom prst="rect">
            <a:avLst/>
          </a:prstGeom>
          <a:noFill/>
          <a:ln w="9525">
            <a:noFill/>
            <a:miter lim="800000"/>
            <a:headEnd/>
            <a:tailEnd/>
          </a:ln>
        </p:spPr>
      </p:pic>
    </p:spTree>
  </p:cSld>
  <p:clrMapOvr>
    <a:masterClrMapping/>
  </p:clrMapOvr>
  <p:transition spd="med" advClick="0" advTm="6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2" descr="Ladakh202"/>
          <p:cNvPicPr>
            <a:picLocks noChangeAspect="1" noChangeArrowheads="1"/>
          </p:cNvPicPr>
          <p:nvPr/>
        </p:nvPicPr>
        <p:blipFill>
          <a:blip r:embed="rId2"/>
          <a:srcRect/>
          <a:stretch>
            <a:fillRect/>
          </a:stretch>
        </p:blipFill>
        <p:spPr bwMode="auto">
          <a:xfrm>
            <a:off x="0" y="0"/>
            <a:ext cx="3962400" cy="2971800"/>
          </a:xfrm>
          <a:prstGeom prst="rect">
            <a:avLst/>
          </a:prstGeom>
          <a:noFill/>
          <a:ln w="9525">
            <a:noFill/>
            <a:miter lim="800000"/>
            <a:headEnd/>
            <a:tailEnd/>
          </a:ln>
        </p:spPr>
      </p:pic>
      <p:pic>
        <p:nvPicPr>
          <p:cNvPr id="30723" name="Picture 19" descr="office"/>
          <p:cNvPicPr>
            <a:picLocks noChangeAspect="1" noChangeArrowheads="1"/>
          </p:cNvPicPr>
          <p:nvPr/>
        </p:nvPicPr>
        <p:blipFill>
          <a:blip r:embed="rId3"/>
          <a:srcRect/>
          <a:stretch>
            <a:fillRect/>
          </a:stretch>
        </p:blipFill>
        <p:spPr bwMode="auto">
          <a:xfrm>
            <a:off x="5562600" y="0"/>
            <a:ext cx="3581400" cy="3295650"/>
          </a:xfrm>
          <a:prstGeom prst="rect">
            <a:avLst/>
          </a:prstGeom>
          <a:noFill/>
          <a:ln w="9525">
            <a:noFill/>
            <a:miter lim="800000"/>
            <a:headEnd/>
            <a:tailEnd/>
          </a:ln>
        </p:spPr>
      </p:pic>
      <p:sp>
        <p:nvSpPr>
          <p:cNvPr id="30724" name="Text Box 2"/>
          <p:cNvSpPr txBox="1">
            <a:spLocks noChangeArrowheads="1"/>
          </p:cNvSpPr>
          <p:nvPr/>
        </p:nvSpPr>
        <p:spPr bwMode="auto">
          <a:xfrm>
            <a:off x="1828800" y="304800"/>
            <a:ext cx="5334000" cy="476250"/>
          </a:xfrm>
          <a:prstGeom prst="rect">
            <a:avLst/>
          </a:prstGeom>
          <a:solidFill>
            <a:srgbClr val="CC0000"/>
          </a:solidFill>
          <a:ln w="9525">
            <a:noFill/>
            <a:miter lim="800000"/>
            <a:headEnd/>
            <a:tailEnd/>
          </a:ln>
        </p:spPr>
        <p:txBody>
          <a:bodyPr>
            <a:spAutoFit/>
          </a:bodyPr>
          <a:lstStyle/>
          <a:p>
            <a:pPr algn="ctr">
              <a:lnSpc>
                <a:spcPct val="90000"/>
              </a:lnSpc>
            </a:pPr>
            <a:r>
              <a:rPr lang="en-US" sz="2800" b="1">
                <a:solidFill>
                  <a:srgbClr val="FFFF99"/>
                </a:solidFill>
              </a:rPr>
              <a:t>ARMY &amp; THE CORPORATE</a:t>
            </a:r>
          </a:p>
        </p:txBody>
      </p:sp>
      <p:sp>
        <p:nvSpPr>
          <p:cNvPr id="30725" name="Text Box 8"/>
          <p:cNvSpPr txBox="1">
            <a:spLocks noChangeArrowheads="1"/>
          </p:cNvSpPr>
          <p:nvPr/>
        </p:nvSpPr>
        <p:spPr bwMode="auto">
          <a:xfrm>
            <a:off x="1066800" y="1447800"/>
            <a:ext cx="3657600" cy="366713"/>
          </a:xfrm>
          <a:prstGeom prst="rect">
            <a:avLst/>
          </a:prstGeom>
          <a:noFill/>
          <a:ln w="9525">
            <a:noFill/>
            <a:miter lim="800000"/>
            <a:headEnd/>
            <a:tailEnd/>
          </a:ln>
        </p:spPr>
        <p:txBody>
          <a:bodyPr>
            <a:spAutoFit/>
          </a:bodyPr>
          <a:lstStyle/>
          <a:p>
            <a:pPr>
              <a:spcBef>
                <a:spcPct val="50000"/>
              </a:spcBef>
            </a:pPr>
            <a:endParaRPr lang="en-IN"/>
          </a:p>
        </p:txBody>
      </p:sp>
      <p:grpSp>
        <p:nvGrpSpPr>
          <p:cNvPr id="30726" name="Group 17"/>
          <p:cNvGrpSpPr>
            <a:grpSpLocks/>
          </p:cNvGrpSpPr>
          <p:nvPr/>
        </p:nvGrpSpPr>
        <p:grpSpPr bwMode="auto">
          <a:xfrm>
            <a:off x="1066800" y="2616200"/>
            <a:ext cx="3429000" cy="4071938"/>
            <a:chOff x="672" y="1056"/>
            <a:chExt cx="2160" cy="2058"/>
          </a:xfrm>
        </p:grpSpPr>
        <p:sp>
          <p:nvSpPr>
            <p:cNvPr id="30730" name="Text Box 10"/>
            <p:cNvSpPr txBox="1">
              <a:spLocks noChangeArrowheads="1"/>
            </p:cNvSpPr>
            <p:nvPr/>
          </p:nvSpPr>
          <p:spPr bwMode="auto">
            <a:xfrm>
              <a:off x="672" y="1296"/>
              <a:ext cx="2160" cy="1818"/>
            </a:xfrm>
            <a:prstGeom prst="rect">
              <a:avLst/>
            </a:prstGeom>
            <a:solidFill>
              <a:srgbClr val="FFFFCC"/>
            </a:solidFill>
            <a:ln w="9525">
              <a:noFill/>
              <a:miter lim="800000"/>
              <a:headEnd/>
              <a:tailEnd/>
            </a:ln>
          </p:spPr>
          <p:txBody>
            <a:bodyPr>
              <a:spAutoFit/>
            </a:bodyPr>
            <a:lstStyle/>
            <a:p>
              <a:pPr>
                <a:spcBef>
                  <a:spcPct val="50000"/>
                </a:spcBef>
              </a:pPr>
              <a:r>
                <a:rPr lang="en-US" sz="2000" b="1"/>
                <a:t>  </a:t>
              </a:r>
            </a:p>
            <a:p>
              <a:pPr>
                <a:spcBef>
                  <a:spcPct val="50000"/>
                </a:spcBef>
                <a:buFontTx/>
                <a:buChar char="•"/>
              </a:pPr>
              <a:r>
                <a:rPr lang="en-US" sz="2000" b="1"/>
                <a:t>   Good Pay</a:t>
              </a:r>
            </a:p>
            <a:p>
              <a:pPr>
                <a:spcBef>
                  <a:spcPct val="50000"/>
                </a:spcBef>
                <a:buFontTx/>
                <a:buChar char="•"/>
              </a:pPr>
              <a:r>
                <a:rPr lang="en-US" sz="2000" b="1"/>
                <a:t>   Minimal Expenses</a:t>
              </a:r>
            </a:p>
            <a:p>
              <a:pPr>
                <a:spcBef>
                  <a:spcPct val="50000"/>
                </a:spcBef>
                <a:buFontTx/>
                <a:buChar char="•"/>
              </a:pPr>
              <a:r>
                <a:rPr lang="en-US" sz="2000" b="1"/>
                <a:t>   High Status</a:t>
              </a:r>
            </a:p>
            <a:p>
              <a:pPr>
                <a:spcBef>
                  <a:spcPct val="50000"/>
                </a:spcBef>
                <a:buFontTx/>
                <a:buChar char="•"/>
              </a:pPr>
              <a:r>
                <a:rPr lang="en-US" sz="2000" b="1"/>
                <a:t>   Active Life</a:t>
              </a:r>
            </a:p>
            <a:p>
              <a:pPr>
                <a:spcBef>
                  <a:spcPct val="50000"/>
                </a:spcBef>
                <a:buFontTx/>
                <a:buChar char="•"/>
              </a:pPr>
              <a:r>
                <a:rPr lang="en-US" sz="2000" b="1"/>
                <a:t>   Job Security</a:t>
              </a:r>
            </a:p>
            <a:p>
              <a:pPr>
                <a:spcBef>
                  <a:spcPct val="50000"/>
                </a:spcBef>
                <a:buFontTx/>
                <a:buChar char="•"/>
              </a:pPr>
              <a:r>
                <a:rPr lang="en-US" sz="2000" b="1"/>
                <a:t>   Enhance Qualifications</a:t>
              </a:r>
            </a:p>
            <a:p>
              <a:pPr>
                <a:spcBef>
                  <a:spcPct val="50000"/>
                </a:spcBef>
                <a:buFontTx/>
                <a:buChar char="•"/>
              </a:pPr>
              <a:r>
                <a:rPr lang="en-US" sz="2000" b="1"/>
                <a:t>   Quality of Life </a:t>
              </a:r>
            </a:p>
          </p:txBody>
        </p:sp>
        <p:sp>
          <p:nvSpPr>
            <p:cNvPr id="30731" name="Oval 14"/>
            <p:cNvSpPr>
              <a:spLocks noChangeArrowheads="1"/>
            </p:cNvSpPr>
            <p:nvPr/>
          </p:nvSpPr>
          <p:spPr bwMode="auto">
            <a:xfrm>
              <a:off x="960" y="1056"/>
              <a:ext cx="1584" cy="432"/>
            </a:xfrm>
            <a:prstGeom prst="ellipse">
              <a:avLst/>
            </a:prstGeom>
            <a:solidFill>
              <a:schemeClr val="tx2"/>
            </a:solidFill>
            <a:ln w="9525">
              <a:solidFill>
                <a:schemeClr val="tx1"/>
              </a:solidFill>
              <a:round/>
              <a:headEnd/>
              <a:tailEnd/>
            </a:ln>
          </p:spPr>
          <p:txBody>
            <a:bodyPr wrap="none" anchor="ctr"/>
            <a:lstStyle/>
            <a:p>
              <a:pPr algn="ctr"/>
              <a:r>
                <a:rPr lang="en-US" sz="2800" b="1">
                  <a:solidFill>
                    <a:srgbClr val="FFFFCC"/>
                  </a:solidFill>
                </a:rPr>
                <a:t>ARMY</a:t>
              </a:r>
            </a:p>
          </p:txBody>
        </p:sp>
      </p:grpSp>
      <p:grpSp>
        <p:nvGrpSpPr>
          <p:cNvPr id="30727" name="Group 18"/>
          <p:cNvGrpSpPr>
            <a:grpSpLocks/>
          </p:cNvGrpSpPr>
          <p:nvPr/>
        </p:nvGrpSpPr>
        <p:grpSpPr bwMode="auto">
          <a:xfrm>
            <a:off x="5181600" y="2590800"/>
            <a:ext cx="3429000" cy="4071938"/>
            <a:chOff x="3264" y="1056"/>
            <a:chExt cx="2160" cy="2058"/>
          </a:xfrm>
        </p:grpSpPr>
        <p:sp>
          <p:nvSpPr>
            <p:cNvPr id="30728" name="Text Box 13"/>
            <p:cNvSpPr txBox="1">
              <a:spLocks noChangeArrowheads="1"/>
            </p:cNvSpPr>
            <p:nvPr/>
          </p:nvSpPr>
          <p:spPr bwMode="auto">
            <a:xfrm>
              <a:off x="3264" y="1296"/>
              <a:ext cx="2160" cy="1818"/>
            </a:xfrm>
            <a:prstGeom prst="rect">
              <a:avLst/>
            </a:prstGeom>
            <a:solidFill>
              <a:srgbClr val="FFCC00"/>
            </a:solidFill>
            <a:ln w="9525">
              <a:noFill/>
              <a:miter lim="800000"/>
              <a:headEnd/>
              <a:tailEnd/>
            </a:ln>
          </p:spPr>
          <p:txBody>
            <a:bodyPr>
              <a:spAutoFit/>
            </a:bodyPr>
            <a:lstStyle/>
            <a:p>
              <a:pPr>
                <a:spcBef>
                  <a:spcPct val="50000"/>
                </a:spcBef>
              </a:pPr>
              <a:r>
                <a:rPr lang="en-US" sz="2000" b="1"/>
                <a:t>  </a:t>
              </a:r>
            </a:p>
            <a:p>
              <a:pPr>
                <a:spcBef>
                  <a:spcPct val="50000"/>
                </a:spcBef>
                <a:buFontTx/>
                <a:buChar char="•"/>
              </a:pPr>
              <a:r>
                <a:rPr lang="en-US" sz="2000" b="1"/>
                <a:t>  Excellent Pay</a:t>
              </a:r>
            </a:p>
            <a:p>
              <a:pPr>
                <a:spcBef>
                  <a:spcPct val="50000"/>
                </a:spcBef>
                <a:buFontTx/>
                <a:buChar char="•"/>
              </a:pPr>
              <a:r>
                <a:rPr lang="en-US" sz="2000" b="1"/>
                <a:t>  Exorbitant Expenses</a:t>
              </a:r>
            </a:p>
            <a:p>
              <a:pPr>
                <a:spcBef>
                  <a:spcPct val="50000"/>
                </a:spcBef>
                <a:buFontTx/>
                <a:buChar char="•"/>
              </a:pPr>
              <a:r>
                <a:rPr lang="en-US" sz="2000" b="1"/>
                <a:t>  Paid Status</a:t>
              </a:r>
            </a:p>
            <a:p>
              <a:pPr>
                <a:spcBef>
                  <a:spcPct val="50000"/>
                </a:spcBef>
                <a:buFontTx/>
                <a:buChar char="•"/>
              </a:pPr>
              <a:r>
                <a:rPr lang="en-US" sz="2000" b="1"/>
                <a:t>  Desk Job</a:t>
              </a:r>
            </a:p>
            <a:p>
              <a:pPr>
                <a:spcBef>
                  <a:spcPct val="50000"/>
                </a:spcBef>
                <a:buFontTx/>
                <a:buChar char="•"/>
              </a:pPr>
              <a:r>
                <a:rPr lang="en-US" sz="2000" b="1"/>
                <a:t>  No Job Security</a:t>
              </a:r>
            </a:p>
            <a:p>
              <a:pPr>
                <a:spcBef>
                  <a:spcPct val="50000"/>
                </a:spcBef>
                <a:buFontTx/>
                <a:buChar char="•"/>
              </a:pPr>
              <a:r>
                <a:rPr lang="en-US" sz="2000" b="1"/>
                <a:t>  Learning Stagnation</a:t>
              </a:r>
            </a:p>
            <a:p>
              <a:pPr>
                <a:spcBef>
                  <a:spcPct val="50000"/>
                </a:spcBef>
                <a:buFontTx/>
                <a:buChar char="•"/>
              </a:pPr>
              <a:r>
                <a:rPr lang="en-US" sz="2000" b="1"/>
                <a:t>  Standard of Life</a:t>
              </a:r>
            </a:p>
          </p:txBody>
        </p:sp>
        <p:sp>
          <p:nvSpPr>
            <p:cNvPr id="30729" name="Oval 16"/>
            <p:cNvSpPr>
              <a:spLocks noChangeArrowheads="1"/>
            </p:cNvSpPr>
            <p:nvPr/>
          </p:nvSpPr>
          <p:spPr bwMode="auto">
            <a:xfrm>
              <a:off x="3360" y="1056"/>
              <a:ext cx="1968" cy="432"/>
            </a:xfrm>
            <a:prstGeom prst="ellipse">
              <a:avLst/>
            </a:prstGeom>
            <a:solidFill>
              <a:srgbClr val="000000"/>
            </a:solidFill>
            <a:ln w="9525">
              <a:solidFill>
                <a:schemeClr val="tx1"/>
              </a:solidFill>
              <a:round/>
              <a:headEnd/>
              <a:tailEnd/>
            </a:ln>
          </p:spPr>
          <p:txBody>
            <a:bodyPr wrap="none" anchor="ctr"/>
            <a:lstStyle/>
            <a:p>
              <a:pPr algn="ctr"/>
              <a:r>
                <a:rPr lang="en-US" sz="2800" b="1">
                  <a:solidFill>
                    <a:srgbClr val="00FF00"/>
                  </a:solidFill>
                </a:rPr>
                <a:t>CORPORATE</a:t>
              </a:r>
            </a:p>
          </p:txBody>
        </p:sp>
      </p:grpSp>
    </p:spTree>
  </p:cSld>
  <p:clrMapOvr>
    <a:masterClrMapping/>
  </p:clrMapOvr>
  <p:transition spd="med" advClick="0" advTm="600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914400" y="457200"/>
            <a:ext cx="8229600" cy="585788"/>
          </a:xfrm>
          <a:prstGeom prst="rect">
            <a:avLst/>
          </a:prstGeom>
          <a:noFill/>
          <a:ln w="9525">
            <a:noFill/>
            <a:miter lim="800000"/>
            <a:headEnd/>
            <a:tailEnd/>
          </a:ln>
        </p:spPr>
        <p:txBody>
          <a:bodyPr>
            <a:spAutoFit/>
          </a:bodyPr>
          <a:lstStyle/>
          <a:p>
            <a:pPr algn="ctr">
              <a:lnSpc>
                <a:spcPct val="90000"/>
              </a:lnSpc>
            </a:pPr>
            <a:r>
              <a:rPr lang="en-US" sz="3600" b="1">
                <a:solidFill>
                  <a:schemeClr val="bg1"/>
                </a:solidFill>
              </a:rPr>
              <a:t>EMOLUMENTS</a:t>
            </a:r>
          </a:p>
        </p:txBody>
      </p:sp>
      <p:grpSp>
        <p:nvGrpSpPr>
          <p:cNvPr id="31747" name="Group 3"/>
          <p:cNvGrpSpPr>
            <a:grpSpLocks/>
          </p:cNvGrpSpPr>
          <p:nvPr/>
        </p:nvGrpSpPr>
        <p:grpSpPr bwMode="auto">
          <a:xfrm>
            <a:off x="0" y="0"/>
            <a:ext cx="9144000" cy="6858000"/>
            <a:chOff x="0" y="0"/>
            <a:chExt cx="5760" cy="4320"/>
          </a:xfrm>
        </p:grpSpPr>
        <p:sp>
          <p:nvSpPr>
            <p:cNvPr id="31754" name="Rectangle 4"/>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31755" name="Rectangle 5"/>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31748" name="Text Box 7"/>
          <p:cNvSpPr txBox="1">
            <a:spLocks noChangeArrowheads="1"/>
          </p:cNvSpPr>
          <p:nvPr/>
        </p:nvSpPr>
        <p:spPr bwMode="auto">
          <a:xfrm>
            <a:off x="1066800" y="1447800"/>
            <a:ext cx="3657600" cy="366713"/>
          </a:xfrm>
          <a:prstGeom prst="rect">
            <a:avLst/>
          </a:prstGeom>
          <a:noFill/>
          <a:ln w="9525">
            <a:noFill/>
            <a:miter lim="800000"/>
            <a:headEnd/>
            <a:tailEnd/>
          </a:ln>
        </p:spPr>
        <p:txBody>
          <a:bodyPr>
            <a:spAutoFit/>
          </a:bodyPr>
          <a:lstStyle/>
          <a:p>
            <a:pPr>
              <a:spcBef>
                <a:spcPct val="50000"/>
              </a:spcBef>
            </a:pPr>
            <a:endParaRPr lang="en-IN"/>
          </a:p>
        </p:txBody>
      </p:sp>
      <p:sp>
        <p:nvSpPr>
          <p:cNvPr id="31749" name="Text Box 14"/>
          <p:cNvSpPr txBox="1">
            <a:spLocks noChangeArrowheads="1"/>
          </p:cNvSpPr>
          <p:nvPr/>
        </p:nvSpPr>
        <p:spPr bwMode="auto">
          <a:xfrm>
            <a:off x="914400" y="1143000"/>
            <a:ext cx="7848600" cy="1006475"/>
          </a:xfrm>
          <a:prstGeom prst="rect">
            <a:avLst/>
          </a:prstGeom>
          <a:noFill/>
          <a:ln w="9525">
            <a:noFill/>
            <a:miter lim="800000"/>
            <a:headEnd/>
            <a:tailEnd/>
          </a:ln>
        </p:spPr>
        <p:txBody>
          <a:bodyPr>
            <a:spAutoFit/>
          </a:bodyPr>
          <a:lstStyle/>
          <a:p>
            <a:pPr>
              <a:spcBef>
                <a:spcPct val="50000"/>
              </a:spcBef>
            </a:pPr>
            <a:r>
              <a:rPr lang="en-US" sz="2000" i="1">
                <a:solidFill>
                  <a:srgbClr val="FFFFCC"/>
                </a:solidFill>
              </a:rPr>
              <a:t>	After implementation of the 6</a:t>
            </a:r>
            <a:r>
              <a:rPr lang="en-US" sz="2000" i="1" baseline="30000">
                <a:solidFill>
                  <a:srgbClr val="FFFFCC"/>
                </a:solidFill>
              </a:rPr>
              <a:t>th</a:t>
            </a:r>
            <a:r>
              <a:rPr lang="en-US" sz="2000" i="1">
                <a:solidFill>
                  <a:srgbClr val="FFFFCC"/>
                </a:solidFill>
              </a:rPr>
              <a:t> Pay Commission, the pay packet of the Army Officers have been increased substantially and now almost matches those of the corporate salaries.</a:t>
            </a:r>
          </a:p>
        </p:txBody>
      </p:sp>
      <p:sp>
        <p:nvSpPr>
          <p:cNvPr id="31750" name="Text Box 15"/>
          <p:cNvSpPr txBox="1">
            <a:spLocks noChangeArrowheads="1"/>
          </p:cNvSpPr>
          <p:nvPr/>
        </p:nvSpPr>
        <p:spPr bwMode="auto">
          <a:xfrm>
            <a:off x="1066800" y="2362200"/>
            <a:ext cx="7543800" cy="4291013"/>
          </a:xfrm>
          <a:prstGeom prst="rect">
            <a:avLst/>
          </a:prstGeom>
          <a:solidFill>
            <a:srgbClr val="FFCC99"/>
          </a:solidFill>
          <a:ln w="9525">
            <a:noFill/>
            <a:miter lim="800000"/>
            <a:headEnd/>
            <a:tailEnd/>
          </a:ln>
        </p:spPr>
        <p:txBody>
          <a:bodyPr>
            <a:spAutoFit/>
          </a:bodyPr>
          <a:lstStyle/>
          <a:p>
            <a:pPr>
              <a:spcBef>
                <a:spcPct val="50000"/>
              </a:spcBef>
              <a:buFontTx/>
              <a:buChar char="•"/>
            </a:pPr>
            <a:r>
              <a:rPr lang="en-US" sz="2400" b="1"/>
              <a:t>    As trainees at IMA or OTA, the Gentlemen Cadets receive Rs 21,000/- per month as stipend during the training period</a:t>
            </a:r>
          </a:p>
          <a:p>
            <a:pPr>
              <a:spcBef>
                <a:spcPct val="50000"/>
              </a:spcBef>
              <a:buFontTx/>
              <a:buChar char="•"/>
            </a:pPr>
            <a:r>
              <a:rPr lang="en-US" sz="2400" b="1"/>
              <a:t>   An officer on commissioning receives about Rs 38,000/- as salary</a:t>
            </a:r>
          </a:p>
          <a:p>
            <a:pPr>
              <a:spcBef>
                <a:spcPct val="50000"/>
              </a:spcBef>
              <a:buFontTx/>
              <a:buChar char="•"/>
            </a:pPr>
            <a:r>
              <a:rPr lang="en-US" sz="2400" b="1"/>
              <a:t>  If posted to field areas, the take-home salary can increase to about Rs 50,000/-</a:t>
            </a:r>
          </a:p>
          <a:p>
            <a:pPr>
              <a:spcBef>
                <a:spcPct val="50000"/>
              </a:spcBef>
              <a:buFontTx/>
              <a:buChar char="•"/>
            </a:pPr>
            <a:r>
              <a:rPr lang="en-US" sz="2400" b="1"/>
              <a:t>  Within 13 years of service, officers are placed in the Pay band – 4 which is the highest salary slab of the Central Govt</a:t>
            </a:r>
          </a:p>
        </p:txBody>
      </p:sp>
      <p:grpSp>
        <p:nvGrpSpPr>
          <p:cNvPr id="31751" name="Group 16"/>
          <p:cNvGrpSpPr>
            <a:grpSpLocks/>
          </p:cNvGrpSpPr>
          <p:nvPr/>
        </p:nvGrpSpPr>
        <p:grpSpPr bwMode="auto">
          <a:xfrm>
            <a:off x="0" y="0"/>
            <a:ext cx="838200" cy="990600"/>
            <a:chOff x="0" y="0"/>
            <a:chExt cx="528" cy="624"/>
          </a:xfrm>
        </p:grpSpPr>
        <p:sp>
          <p:nvSpPr>
            <p:cNvPr id="31752" name="Rectangle 17"/>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31753" name="Picture 18" descr="Indian Army"/>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Group 3"/>
          <p:cNvGrpSpPr>
            <a:grpSpLocks/>
          </p:cNvGrpSpPr>
          <p:nvPr/>
        </p:nvGrpSpPr>
        <p:grpSpPr bwMode="auto">
          <a:xfrm>
            <a:off x="0" y="0"/>
            <a:ext cx="9144000" cy="6858000"/>
            <a:chOff x="0" y="0"/>
            <a:chExt cx="5760" cy="4320"/>
          </a:xfrm>
        </p:grpSpPr>
        <p:sp>
          <p:nvSpPr>
            <p:cNvPr id="32834" name="Rectangle 4"/>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32835" name="Rectangle 5"/>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32771" name="Text Box 6"/>
          <p:cNvSpPr txBox="1">
            <a:spLocks noChangeArrowheads="1"/>
          </p:cNvSpPr>
          <p:nvPr/>
        </p:nvSpPr>
        <p:spPr bwMode="auto">
          <a:xfrm>
            <a:off x="1066800" y="1447800"/>
            <a:ext cx="7391400" cy="366713"/>
          </a:xfrm>
          <a:prstGeom prst="rect">
            <a:avLst/>
          </a:prstGeom>
          <a:noFill/>
          <a:ln w="9525">
            <a:noFill/>
            <a:miter lim="800000"/>
            <a:headEnd/>
            <a:tailEnd/>
          </a:ln>
        </p:spPr>
        <p:txBody>
          <a:bodyPr>
            <a:spAutoFit/>
          </a:bodyPr>
          <a:lstStyle/>
          <a:p>
            <a:pPr>
              <a:spcBef>
                <a:spcPct val="50000"/>
              </a:spcBef>
            </a:pPr>
            <a:endParaRPr lang="en-IN"/>
          </a:p>
        </p:txBody>
      </p:sp>
      <p:grpSp>
        <p:nvGrpSpPr>
          <p:cNvPr id="32772" name="Group 8"/>
          <p:cNvGrpSpPr>
            <a:grpSpLocks/>
          </p:cNvGrpSpPr>
          <p:nvPr/>
        </p:nvGrpSpPr>
        <p:grpSpPr bwMode="auto">
          <a:xfrm>
            <a:off x="0" y="0"/>
            <a:ext cx="838200" cy="990600"/>
            <a:chOff x="0" y="0"/>
            <a:chExt cx="528" cy="624"/>
          </a:xfrm>
        </p:grpSpPr>
        <p:sp>
          <p:nvSpPr>
            <p:cNvPr id="32832" name="Rectangle 9"/>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32833" name="Picture 10" descr="Indian Army"/>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
        <p:nvSpPr>
          <p:cNvPr id="32773" name="Rectangle 2"/>
          <p:cNvSpPr>
            <a:spLocks noChangeArrowheads="1"/>
          </p:cNvSpPr>
          <p:nvPr/>
        </p:nvSpPr>
        <p:spPr bwMode="auto">
          <a:xfrm>
            <a:off x="1066800" y="0"/>
            <a:ext cx="8229600" cy="838200"/>
          </a:xfrm>
          <a:prstGeom prst="rect">
            <a:avLst/>
          </a:prstGeom>
          <a:noFill/>
          <a:ln w="9525">
            <a:noFill/>
            <a:miter lim="800000"/>
            <a:headEnd/>
            <a:tailEnd/>
          </a:ln>
        </p:spPr>
        <p:txBody>
          <a:bodyPr anchor="ctr"/>
          <a:lstStyle/>
          <a:p>
            <a:pPr algn="ctr"/>
            <a:r>
              <a:rPr lang="en-US" sz="3200" b="1" u="sng">
                <a:solidFill>
                  <a:schemeClr val="bg1"/>
                </a:solidFill>
              </a:rPr>
              <a:t>BASIC PAY &amp; GRADE PAY</a:t>
            </a:r>
          </a:p>
        </p:txBody>
      </p:sp>
      <p:graphicFrame>
        <p:nvGraphicFramePr>
          <p:cNvPr id="31814" name="Group 70"/>
          <p:cNvGraphicFramePr>
            <a:graphicFrameLocks noGrp="1"/>
          </p:cNvGraphicFramePr>
          <p:nvPr/>
        </p:nvGraphicFramePr>
        <p:xfrm>
          <a:off x="1066800" y="1295400"/>
          <a:ext cx="7924800" cy="4794250"/>
        </p:xfrm>
        <a:graphic>
          <a:graphicData uri="http://schemas.openxmlformats.org/drawingml/2006/table">
            <a:tbl>
              <a:tblPr/>
              <a:tblGrid>
                <a:gridCol w="1416050"/>
                <a:gridCol w="3041650"/>
                <a:gridCol w="1884363"/>
                <a:gridCol w="1582737"/>
              </a:tblGrid>
              <a:tr h="4968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RANK</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99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BASIC PAY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99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GRADE PAY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99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MSP</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rgbClr val="0099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LT</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15,600 – 39,100 (PB-3)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5,400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6,000</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460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CAPT</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15,600 – 39,100 (PB-3)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6,100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6,000</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MAJ</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15,600 – 39,100 (PB-3)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6,600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6,000</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49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LT COL</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37,400 – 67,000 (PB-4)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8,000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6,000</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30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COL</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37,400 – 67,000 (PB-4)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8,700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6,000</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BRIG</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37,400 – 67,000 (PB-4)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8,900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6,000</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30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MAJ GEN</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37,400 – 67,000 (PB-4)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10,000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LT GEN</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37,400 – 67,000 (PB-4)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12,000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30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VCOAS</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gridSpan="3">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80,000 (FIXED)</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hMerge="1">
                  <a:txBody>
                    <a:bodyPr/>
                    <a:lstStyle/>
                    <a:p>
                      <a:endParaRPr lang="en-US"/>
                    </a:p>
                  </a:txBody>
                  <a:tcPr/>
                </a:tc>
                <a:tc hMerge="1">
                  <a:txBody>
                    <a:bodyPr/>
                    <a:lstStyle/>
                    <a:p>
                      <a:endParaRPr lang="en-US"/>
                    </a:p>
                  </a:txBody>
                  <a:tcPr/>
                </a:tc>
              </a:tr>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COAS</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9900"/>
                      </a:solidFill>
                      <a:prstDash val="solid"/>
                      <a:round/>
                      <a:headEnd type="none" w="med" len="med"/>
                      <a:tailEnd type="none" w="med" len="med"/>
                    </a:lnB>
                    <a:lnTlToBr>
                      <a:noFill/>
                    </a:lnTlToBr>
                    <a:lnBlToTr>
                      <a:noFill/>
                    </a:lnBlToTr>
                    <a:solidFill>
                      <a:schemeClr val="tx1"/>
                    </a:solidFill>
                  </a:tcPr>
                </a:tc>
                <a:tc gridSpan="3">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90,000 (FIXED)</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9900"/>
                      </a:solidFill>
                      <a:prstDash val="solid"/>
                      <a:round/>
                      <a:headEnd type="none" w="med" len="med"/>
                      <a:tailEnd type="none" w="med" len="med"/>
                    </a:lnB>
                    <a:lnTlToBr>
                      <a:noFill/>
                    </a:lnTlToBr>
                    <a:lnBlToTr>
                      <a:noFill/>
                    </a:lnBlToTr>
                    <a:solidFill>
                      <a:schemeClr val="tx1"/>
                    </a:solidFill>
                  </a:tcPr>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spd="med" advClick="0" advTm="600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914400" y="0"/>
            <a:ext cx="8229600" cy="946150"/>
          </a:xfrm>
          <a:prstGeom prst="rect">
            <a:avLst/>
          </a:prstGeom>
          <a:noFill/>
          <a:ln w="9525">
            <a:noFill/>
            <a:miter lim="800000"/>
            <a:headEnd/>
            <a:tailEnd/>
          </a:ln>
        </p:spPr>
        <p:txBody>
          <a:bodyPr>
            <a:spAutoFit/>
          </a:bodyPr>
          <a:lstStyle/>
          <a:p>
            <a:pPr algn="ctr"/>
            <a:r>
              <a:rPr lang="en-US" sz="2800" b="1" u="sng">
                <a:solidFill>
                  <a:schemeClr val="bg1"/>
                </a:solidFill>
              </a:rPr>
              <a:t>PAY &amp; ALLOWNCES</a:t>
            </a:r>
          </a:p>
          <a:p>
            <a:pPr algn="ctr"/>
            <a:r>
              <a:rPr lang="en-US" sz="2800" b="1" u="sng">
                <a:solidFill>
                  <a:schemeClr val="bg1"/>
                </a:solidFill>
              </a:rPr>
              <a:t>LIEUTINENT</a:t>
            </a:r>
          </a:p>
        </p:txBody>
      </p:sp>
      <p:grpSp>
        <p:nvGrpSpPr>
          <p:cNvPr id="33795" name="Group 3"/>
          <p:cNvGrpSpPr>
            <a:grpSpLocks/>
          </p:cNvGrpSpPr>
          <p:nvPr/>
        </p:nvGrpSpPr>
        <p:grpSpPr bwMode="auto">
          <a:xfrm>
            <a:off x="0" y="0"/>
            <a:ext cx="9144000" cy="6858000"/>
            <a:chOff x="0" y="0"/>
            <a:chExt cx="5760" cy="4320"/>
          </a:xfrm>
        </p:grpSpPr>
        <p:sp>
          <p:nvSpPr>
            <p:cNvPr id="33801" name="Rectangle 4"/>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33802" name="Rectangle 5"/>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33796" name="Text Box 6"/>
          <p:cNvSpPr txBox="1">
            <a:spLocks noChangeArrowheads="1"/>
          </p:cNvSpPr>
          <p:nvPr/>
        </p:nvSpPr>
        <p:spPr bwMode="auto">
          <a:xfrm>
            <a:off x="1066800" y="1447800"/>
            <a:ext cx="7391400" cy="366713"/>
          </a:xfrm>
          <a:prstGeom prst="rect">
            <a:avLst/>
          </a:prstGeom>
          <a:noFill/>
          <a:ln w="9525">
            <a:noFill/>
            <a:miter lim="800000"/>
            <a:headEnd/>
            <a:tailEnd/>
          </a:ln>
        </p:spPr>
        <p:txBody>
          <a:bodyPr>
            <a:spAutoFit/>
          </a:bodyPr>
          <a:lstStyle/>
          <a:p>
            <a:pPr>
              <a:spcBef>
                <a:spcPct val="50000"/>
              </a:spcBef>
            </a:pPr>
            <a:endParaRPr lang="en-IN"/>
          </a:p>
        </p:txBody>
      </p:sp>
      <p:grpSp>
        <p:nvGrpSpPr>
          <p:cNvPr id="33797" name="Group 8"/>
          <p:cNvGrpSpPr>
            <a:grpSpLocks/>
          </p:cNvGrpSpPr>
          <p:nvPr/>
        </p:nvGrpSpPr>
        <p:grpSpPr bwMode="auto">
          <a:xfrm>
            <a:off x="0" y="0"/>
            <a:ext cx="838200" cy="990600"/>
            <a:chOff x="0" y="0"/>
            <a:chExt cx="528" cy="624"/>
          </a:xfrm>
        </p:grpSpPr>
        <p:sp>
          <p:nvSpPr>
            <p:cNvPr id="33799" name="Rectangle 9"/>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33800" name="Picture 10" descr="Indian Army"/>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
        <p:nvSpPr>
          <p:cNvPr id="33798" name="Rectangle 9"/>
          <p:cNvSpPr>
            <a:spLocks noChangeArrowheads="1"/>
          </p:cNvSpPr>
          <p:nvPr/>
        </p:nvSpPr>
        <p:spPr bwMode="auto">
          <a:xfrm>
            <a:off x="1066800" y="1219200"/>
            <a:ext cx="7620000" cy="5273675"/>
          </a:xfrm>
          <a:prstGeom prst="rect">
            <a:avLst/>
          </a:prstGeom>
          <a:noFill/>
          <a:ln w="9525">
            <a:noFill/>
            <a:miter lim="800000"/>
            <a:headEnd/>
            <a:tailEnd/>
          </a:ln>
        </p:spPr>
        <p:txBody>
          <a:bodyPr>
            <a:spAutoFit/>
          </a:bodyPr>
          <a:lstStyle/>
          <a:p>
            <a:pPr>
              <a:buFont typeface="Webdings" pitchFamily="18" charset="2"/>
              <a:buChar char="ÿ"/>
            </a:pPr>
            <a:r>
              <a:rPr lang="en-US" sz="2000" b="1">
                <a:solidFill>
                  <a:srgbClr val="FF99FF"/>
                </a:solidFill>
              </a:rPr>
              <a:t>   BASIC PAY	             -	15600 – 39100 (PB-3)</a:t>
            </a:r>
          </a:p>
          <a:p>
            <a:pPr>
              <a:buFont typeface="Webdings" pitchFamily="18" charset="2"/>
              <a:buChar char="ÿ"/>
            </a:pPr>
            <a:r>
              <a:rPr lang="en-US" sz="2000" b="1">
                <a:solidFill>
                  <a:srgbClr val="FF99FF"/>
                </a:solidFill>
              </a:rPr>
              <a:t>   GRADE PAY		-	5400</a:t>
            </a:r>
          </a:p>
          <a:p>
            <a:pPr>
              <a:buFont typeface="Webdings" pitchFamily="18" charset="2"/>
              <a:buChar char="ÿ"/>
            </a:pPr>
            <a:r>
              <a:rPr lang="en-US" sz="2000" b="1">
                <a:solidFill>
                  <a:schemeClr val="bg1"/>
                </a:solidFill>
              </a:rPr>
              <a:t>   MSP			-	6000</a:t>
            </a:r>
            <a:endParaRPr lang="en-US" sz="2000" b="1">
              <a:solidFill>
                <a:srgbClr val="FFCC66"/>
              </a:solidFill>
            </a:endParaRPr>
          </a:p>
          <a:p>
            <a:pPr>
              <a:buFont typeface="Webdings" pitchFamily="18" charset="2"/>
              <a:buChar char="ÿ"/>
            </a:pPr>
            <a:r>
              <a:rPr lang="en-US" sz="2000" b="1">
                <a:solidFill>
                  <a:srgbClr val="FFFF00"/>
                </a:solidFill>
              </a:rPr>
              <a:t>   DA				-	AS APPLICABLE</a:t>
            </a:r>
          </a:p>
          <a:p>
            <a:pPr>
              <a:buFont typeface="Webdings" pitchFamily="18" charset="2"/>
              <a:buChar char="ÿ"/>
            </a:pPr>
            <a:r>
              <a:rPr lang="en-US" sz="2000" b="1">
                <a:solidFill>
                  <a:srgbClr val="FFFF00"/>
                </a:solidFill>
              </a:rPr>
              <a:t>   </a:t>
            </a:r>
            <a:r>
              <a:rPr lang="en-US" sz="2000" b="1">
                <a:solidFill>
                  <a:srgbClr val="CCECFF"/>
                </a:solidFill>
              </a:rPr>
              <a:t>KMA			-	400</a:t>
            </a:r>
          </a:p>
          <a:p>
            <a:pPr>
              <a:buFont typeface="Webdings" pitchFamily="18" charset="2"/>
              <a:buChar char="ÿ"/>
            </a:pPr>
            <a:r>
              <a:rPr lang="en-US" sz="2000" b="1">
                <a:solidFill>
                  <a:srgbClr val="CCECFF"/>
                </a:solidFill>
              </a:rPr>
              <a:t>   </a:t>
            </a:r>
            <a:r>
              <a:rPr lang="en-US" sz="2000" b="1">
                <a:solidFill>
                  <a:srgbClr val="0066FF"/>
                </a:solidFill>
              </a:rPr>
              <a:t>CCA			-	AS APPLICABLE.</a:t>
            </a:r>
          </a:p>
          <a:p>
            <a:pPr>
              <a:buFont typeface="Webdings" pitchFamily="18" charset="2"/>
              <a:buChar char="ÿ"/>
            </a:pPr>
            <a:r>
              <a:rPr lang="en-US" sz="2000" b="1">
                <a:solidFill>
                  <a:srgbClr val="CCECFF"/>
                </a:solidFill>
              </a:rPr>
              <a:t>   TPT			-	1600 - 3200</a:t>
            </a:r>
          </a:p>
          <a:p>
            <a:pPr>
              <a:buFont typeface="Webdings" pitchFamily="18" charset="2"/>
              <a:buChar char="ÿ"/>
            </a:pPr>
            <a:r>
              <a:rPr lang="en-US" sz="2000" b="1">
                <a:solidFill>
                  <a:srgbClr val="CCECFF"/>
                </a:solidFill>
              </a:rPr>
              <a:t>   </a:t>
            </a:r>
            <a:r>
              <a:rPr lang="en-US" sz="2000" b="1">
                <a:solidFill>
                  <a:srgbClr val="FFFF00"/>
                </a:solidFill>
              </a:rPr>
              <a:t>HRA			-	7.5 – 30% OF BASIC</a:t>
            </a:r>
          </a:p>
          <a:p>
            <a:pPr>
              <a:buFont typeface="Webdings" pitchFamily="18" charset="2"/>
              <a:buChar char="ÿ"/>
            </a:pPr>
            <a:r>
              <a:rPr lang="en-US" sz="2000" b="1">
                <a:solidFill>
                  <a:srgbClr val="CCECFF"/>
                </a:solidFill>
              </a:rPr>
              <a:t>   QUALIFICATION		-	AS APPLICABLE</a:t>
            </a:r>
          </a:p>
          <a:p>
            <a:pPr>
              <a:buFont typeface="Webdings" pitchFamily="18" charset="2"/>
              <a:buChar char="ÿ"/>
            </a:pPr>
            <a:r>
              <a:rPr lang="en-US" sz="2000" b="1">
                <a:solidFill>
                  <a:srgbClr val="CCECFF"/>
                </a:solidFill>
              </a:rPr>
              <a:t>   FIELD AREA		-	6700</a:t>
            </a:r>
          </a:p>
          <a:p>
            <a:pPr>
              <a:buFont typeface="Webdings" pitchFamily="18" charset="2"/>
              <a:buChar char="ÿ"/>
            </a:pPr>
            <a:r>
              <a:rPr lang="en-US" sz="2000" b="1">
                <a:solidFill>
                  <a:srgbClr val="CCECFF"/>
                </a:solidFill>
              </a:rPr>
              <a:t>   HAA			-	5600</a:t>
            </a:r>
          </a:p>
          <a:p>
            <a:pPr>
              <a:buFont typeface="Webdings" pitchFamily="18" charset="2"/>
              <a:buChar char="ÿ"/>
            </a:pPr>
            <a:r>
              <a:rPr lang="en-US" sz="2000" b="1">
                <a:solidFill>
                  <a:srgbClr val="CCECFF"/>
                </a:solidFill>
              </a:rPr>
              <a:t>   CI				-	6000</a:t>
            </a:r>
          </a:p>
          <a:p>
            <a:pPr>
              <a:buFont typeface="Webdings" pitchFamily="18" charset="2"/>
              <a:buChar char="ÿ"/>
            </a:pPr>
            <a:r>
              <a:rPr lang="en-US" sz="2000" b="1">
                <a:solidFill>
                  <a:srgbClr val="CCECFF"/>
                </a:solidFill>
              </a:rPr>
              <a:t>   GLACIER			-	14000</a:t>
            </a:r>
          </a:p>
          <a:p>
            <a:pPr>
              <a:buFont typeface="Webdings" pitchFamily="18" charset="2"/>
              <a:buChar char="ÿ"/>
            </a:pPr>
            <a:r>
              <a:rPr lang="en-US" sz="2000" b="1">
                <a:solidFill>
                  <a:srgbClr val="CCECFF"/>
                </a:solidFill>
              </a:rPr>
              <a:t>   TECH PAY			-	7000</a:t>
            </a:r>
          </a:p>
          <a:p>
            <a:pPr>
              <a:buFont typeface="Webdings" pitchFamily="18" charset="2"/>
              <a:buChar char="ÿ"/>
            </a:pPr>
            <a:r>
              <a:rPr lang="en-US" sz="2000" b="1">
                <a:solidFill>
                  <a:srgbClr val="CCECFF"/>
                </a:solidFill>
              </a:rPr>
              <a:t>   SPL FORCES		-	9000</a:t>
            </a:r>
          </a:p>
          <a:p>
            <a:pPr>
              <a:buFont typeface="Webdings" pitchFamily="18" charset="2"/>
              <a:buChar char="ÿ"/>
            </a:pPr>
            <a:r>
              <a:rPr lang="en-US" sz="2000" b="1">
                <a:solidFill>
                  <a:srgbClr val="CCECFF"/>
                </a:solidFill>
              </a:rPr>
              <a:t>   PARA PAY			-	1200</a:t>
            </a:r>
          </a:p>
          <a:p>
            <a:pPr>
              <a:buFont typeface="Webdings" pitchFamily="18" charset="2"/>
              <a:buChar char="ÿ"/>
            </a:pPr>
            <a:r>
              <a:rPr lang="en-US" sz="2000" b="1">
                <a:solidFill>
                  <a:srgbClr val="CCECFF"/>
                </a:solidFill>
              </a:rPr>
              <a:t>   FLYING PAY		-	9000</a:t>
            </a:r>
            <a:endParaRPr lang="en-US" sz="2000" b="1">
              <a:solidFill>
                <a:srgbClr val="FFCC66"/>
              </a:solidFill>
            </a:endParaRPr>
          </a:p>
        </p:txBody>
      </p:sp>
    </p:spTree>
  </p:cSld>
  <p:clrMapOvr>
    <a:masterClrMapping/>
  </p:clrMapOvr>
  <p:transition spd="med" advClick="0" advTm="600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Group 3"/>
          <p:cNvGrpSpPr>
            <a:grpSpLocks/>
          </p:cNvGrpSpPr>
          <p:nvPr/>
        </p:nvGrpSpPr>
        <p:grpSpPr bwMode="auto">
          <a:xfrm>
            <a:off x="0" y="0"/>
            <a:ext cx="9144000" cy="6858000"/>
            <a:chOff x="0" y="0"/>
            <a:chExt cx="5760" cy="4320"/>
          </a:xfrm>
        </p:grpSpPr>
        <p:sp>
          <p:nvSpPr>
            <p:cNvPr id="34825" name="Rectangle 4"/>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34826" name="Rectangle 5"/>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34819" name="Text Box 6"/>
          <p:cNvSpPr txBox="1">
            <a:spLocks noChangeArrowheads="1"/>
          </p:cNvSpPr>
          <p:nvPr/>
        </p:nvSpPr>
        <p:spPr bwMode="auto">
          <a:xfrm>
            <a:off x="1066800" y="1447800"/>
            <a:ext cx="7391400" cy="366713"/>
          </a:xfrm>
          <a:prstGeom prst="rect">
            <a:avLst/>
          </a:prstGeom>
          <a:noFill/>
          <a:ln w="9525">
            <a:noFill/>
            <a:miter lim="800000"/>
            <a:headEnd/>
            <a:tailEnd/>
          </a:ln>
        </p:spPr>
        <p:txBody>
          <a:bodyPr>
            <a:spAutoFit/>
          </a:bodyPr>
          <a:lstStyle/>
          <a:p>
            <a:pPr>
              <a:spcBef>
                <a:spcPct val="50000"/>
              </a:spcBef>
            </a:pPr>
            <a:endParaRPr lang="en-IN"/>
          </a:p>
        </p:txBody>
      </p:sp>
      <p:grpSp>
        <p:nvGrpSpPr>
          <p:cNvPr id="34820" name="Group 8"/>
          <p:cNvGrpSpPr>
            <a:grpSpLocks/>
          </p:cNvGrpSpPr>
          <p:nvPr/>
        </p:nvGrpSpPr>
        <p:grpSpPr bwMode="auto">
          <a:xfrm>
            <a:off x="0" y="0"/>
            <a:ext cx="838200" cy="990600"/>
            <a:chOff x="0" y="0"/>
            <a:chExt cx="528" cy="624"/>
          </a:xfrm>
        </p:grpSpPr>
        <p:sp>
          <p:nvSpPr>
            <p:cNvPr id="34823" name="Rectangle 9"/>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34824" name="Picture 10" descr="Indian Army"/>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
        <p:nvSpPr>
          <p:cNvPr id="34821" name="Rectangle 9"/>
          <p:cNvSpPr>
            <a:spLocks noChangeArrowheads="1"/>
          </p:cNvSpPr>
          <p:nvPr/>
        </p:nvSpPr>
        <p:spPr bwMode="auto">
          <a:xfrm>
            <a:off x="990600" y="1143000"/>
            <a:ext cx="8001000" cy="5859463"/>
          </a:xfrm>
          <a:prstGeom prst="rect">
            <a:avLst/>
          </a:prstGeom>
          <a:noFill/>
          <a:ln w="9525">
            <a:noFill/>
            <a:miter lim="800000"/>
            <a:headEnd/>
            <a:tailEnd/>
          </a:ln>
        </p:spPr>
        <p:txBody>
          <a:bodyPr>
            <a:spAutoFit/>
          </a:bodyPr>
          <a:lstStyle/>
          <a:p>
            <a:pPr>
              <a:buFont typeface="Webdings" pitchFamily="18" charset="2"/>
              <a:buChar char="ÿ"/>
            </a:pPr>
            <a:r>
              <a:rPr lang="en-US" b="1">
                <a:solidFill>
                  <a:srgbClr val="FF99FF"/>
                </a:solidFill>
              </a:rPr>
              <a:t>   ENTITLED RATIONS.</a:t>
            </a:r>
          </a:p>
          <a:p>
            <a:pPr>
              <a:buFont typeface="Webdings" pitchFamily="18" charset="2"/>
              <a:buChar char="ÿ"/>
            </a:pPr>
            <a:r>
              <a:rPr lang="en-US" b="1">
                <a:solidFill>
                  <a:srgbClr val="FF99FF"/>
                </a:solidFill>
              </a:rPr>
              <a:t>   FREE MEDICAL TREATMENT FOR SELF AND DEPENDANTS.</a:t>
            </a:r>
          </a:p>
          <a:p>
            <a:pPr>
              <a:buFont typeface="Webdings" pitchFamily="18" charset="2"/>
              <a:buChar char="ÿ"/>
            </a:pPr>
            <a:r>
              <a:rPr lang="en-US" b="1">
                <a:solidFill>
                  <a:schemeClr val="bg1"/>
                </a:solidFill>
              </a:rPr>
              <a:t>   CANTEEN FACILITIES.</a:t>
            </a:r>
            <a:endParaRPr lang="en-US" b="1">
              <a:solidFill>
                <a:srgbClr val="FFCC66"/>
              </a:solidFill>
            </a:endParaRPr>
          </a:p>
          <a:p>
            <a:pPr>
              <a:buFont typeface="Webdings" pitchFamily="18" charset="2"/>
              <a:buChar char="ÿ"/>
            </a:pPr>
            <a:r>
              <a:rPr lang="en-US" b="1">
                <a:solidFill>
                  <a:srgbClr val="FFFF00"/>
                </a:solidFill>
              </a:rPr>
              <a:t>   LEAVE</a:t>
            </a:r>
          </a:p>
          <a:p>
            <a:pPr lvl="1">
              <a:buFont typeface="Webdings" pitchFamily="18" charset="2"/>
              <a:buChar char="ÿ"/>
            </a:pPr>
            <a:r>
              <a:rPr lang="en-US" b="1">
                <a:solidFill>
                  <a:srgbClr val="FFFF00"/>
                </a:solidFill>
              </a:rPr>
              <a:t>   60 DAYS ANNUAL LEAVE AND 20 DAYS CASUAL LEAVE IN EVERY YEAR.</a:t>
            </a:r>
          </a:p>
          <a:p>
            <a:pPr lvl="1">
              <a:buFont typeface="Webdings" pitchFamily="18" charset="2"/>
              <a:buChar char="ÿ"/>
            </a:pPr>
            <a:r>
              <a:rPr lang="en-US" b="1">
                <a:solidFill>
                  <a:srgbClr val="FFFF00"/>
                </a:solidFill>
              </a:rPr>
              <a:t>   FURLOUGH LEAVE UPTO ONE MONTH AFTER A CYCLE OF TWO YEARS.</a:t>
            </a:r>
          </a:p>
          <a:p>
            <a:pPr lvl="1">
              <a:buFont typeface="Webdings" pitchFamily="18" charset="2"/>
              <a:buChar char="ÿ"/>
            </a:pPr>
            <a:r>
              <a:rPr lang="en-US" b="1">
                <a:solidFill>
                  <a:srgbClr val="FFFF00"/>
                </a:solidFill>
              </a:rPr>
              <a:t>   ENCASHMENT OF LEAVE UPTO 300 DAYS.</a:t>
            </a:r>
          </a:p>
          <a:p>
            <a:pPr lvl="1">
              <a:buFont typeface="Webdings" pitchFamily="18" charset="2"/>
              <a:buChar char="ÿ"/>
            </a:pPr>
            <a:r>
              <a:rPr lang="en-US" b="1">
                <a:solidFill>
                  <a:srgbClr val="FFFF00"/>
                </a:solidFill>
              </a:rPr>
              <a:t>   STUDY LEAVE WITH FULL PAY AND ALLOWANCES UPTO 2 YR </a:t>
            </a:r>
          </a:p>
          <a:p>
            <a:pPr>
              <a:buFont typeface="Webdings" pitchFamily="18" charset="2"/>
              <a:buChar char="ÿ"/>
            </a:pPr>
            <a:r>
              <a:rPr lang="en-US" b="1">
                <a:solidFill>
                  <a:srgbClr val="FFFF00"/>
                </a:solidFill>
              </a:rPr>
              <a:t>   </a:t>
            </a:r>
            <a:r>
              <a:rPr lang="en-US" b="1">
                <a:solidFill>
                  <a:srgbClr val="CCECFF"/>
                </a:solidFill>
              </a:rPr>
              <a:t>FREE RAIL WARRANT FOR LEAVE TO HOME STATION OR SELECTED PLACE OF RESIDENCE FOR SELF AND DEPENDANTS.</a:t>
            </a:r>
          </a:p>
          <a:p>
            <a:pPr>
              <a:buFont typeface="Webdings" pitchFamily="18" charset="2"/>
              <a:buChar char="ÿ"/>
            </a:pPr>
            <a:r>
              <a:rPr lang="en-US" b="1">
                <a:solidFill>
                  <a:srgbClr val="CCECFF"/>
                </a:solidFill>
              </a:rPr>
              <a:t>   </a:t>
            </a:r>
            <a:r>
              <a:rPr lang="en-US" b="1">
                <a:solidFill>
                  <a:schemeClr val="bg1"/>
                </a:solidFill>
              </a:rPr>
              <a:t>OTHER PRIVILEGES</a:t>
            </a:r>
          </a:p>
          <a:p>
            <a:pPr lvl="1">
              <a:buFont typeface="Webdings" pitchFamily="18" charset="2"/>
              <a:buChar char="ÿ"/>
            </a:pPr>
            <a:r>
              <a:rPr lang="en-US" b="1">
                <a:solidFill>
                  <a:srgbClr val="FFCC66"/>
                </a:solidFill>
              </a:rPr>
              <a:t>   HOUSE, FURNITURE, ELECTRICITY AND WATER AT MINIMAL RATES.</a:t>
            </a:r>
          </a:p>
          <a:p>
            <a:pPr lvl="1">
              <a:buFont typeface="Webdings" pitchFamily="18" charset="2"/>
              <a:buChar char="ÿ"/>
            </a:pPr>
            <a:r>
              <a:rPr lang="en-US" b="1">
                <a:solidFill>
                  <a:srgbClr val="FFCC66"/>
                </a:solidFill>
              </a:rPr>
              <a:t>   CONVEYANCE ALLOWANCE FOR BAGGAGE ON TRANSFERS.</a:t>
            </a:r>
          </a:p>
          <a:p>
            <a:pPr lvl="1">
              <a:buFont typeface="Webdings" pitchFamily="18" charset="2"/>
              <a:buChar char="ÿ"/>
            </a:pPr>
            <a:r>
              <a:rPr lang="en-US" b="1">
                <a:solidFill>
                  <a:srgbClr val="FFCC66"/>
                </a:solidFill>
              </a:rPr>
              <a:t>   LIFE INSURANCE COVER UPTO RS 15 LAC AT A MOTHLY PREMIUM OF RS 1500/-</a:t>
            </a:r>
          </a:p>
          <a:p>
            <a:pPr lvl="1">
              <a:buFont typeface="Webdings" pitchFamily="18" charset="2"/>
              <a:buChar char="ÿ"/>
            </a:pPr>
            <a:r>
              <a:rPr lang="en-US" b="1">
                <a:solidFill>
                  <a:srgbClr val="FFCC66"/>
                </a:solidFill>
              </a:rPr>
              <a:t>   HOUSE BUILDING, TRANSPORT, COMPUTER LOANS / ADVANCES.</a:t>
            </a:r>
          </a:p>
        </p:txBody>
      </p:sp>
      <p:sp>
        <p:nvSpPr>
          <p:cNvPr id="34822" name="Text Box 2"/>
          <p:cNvSpPr txBox="1">
            <a:spLocks noChangeArrowheads="1"/>
          </p:cNvSpPr>
          <p:nvPr/>
        </p:nvSpPr>
        <p:spPr bwMode="auto">
          <a:xfrm>
            <a:off x="914400" y="0"/>
            <a:ext cx="8229600" cy="823913"/>
          </a:xfrm>
          <a:prstGeom prst="rect">
            <a:avLst/>
          </a:prstGeom>
          <a:noFill/>
          <a:ln w="9525">
            <a:noFill/>
            <a:miter lim="800000"/>
            <a:headEnd/>
            <a:tailEnd/>
          </a:ln>
        </p:spPr>
        <p:txBody>
          <a:bodyPr>
            <a:spAutoFit/>
          </a:bodyPr>
          <a:lstStyle/>
          <a:p>
            <a:pPr algn="ctr"/>
            <a:r>
              <a:rPr lang="en-US" sz="2800" b="1" u="sng">
                <a:solidFill>
                  <a:schemeClr val="bg1"/>
                </a:solidFill>
              </a:rPr>
              <a:t>SERVICE BENEFITS</a:t>
            </a:r>
          </a:p>
          <a:p>
            <a:pPr algn="ctr"/>
            <a:r>
              <a:rPr lang="en-US" sz="2000" b="1" u="sng">
                <a:solidFill>
                  <a:schemeClr val="bg1"/>
                </a:solidFill>
              </a:rPr>
              <a:t>(OVER AND ABOVE ALLOWANCES)</a:t>
            </a:r>
          </a:p>
        </p:txBody>
      </p:sp>
    </p:spTree>
  </p:cSld>
  <p:clrMapOvr>
    <a:masterClrMapping/>
  </p:clrMapOvr>
  <p:transition spd="med" advClick="0" advTm="600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914400" y="457200"/>
            <a:ext cx="8229600" cy="585788"/>
          </a:xfrm>
          <a:prstGeom prst="rect">
            <a:avLst/>
          </a:prstGeom>
          <a:noFill/>
          <a:ln w="9525">
            <a:noFill/>
            <a:miter lim="800000"/>
            <a:headEnd/>
            <a:tailEnd/>
          </a:ln>
        </p:spPr>
        <p:txBody>
          <a:bodyPr>
            <a:spAutoFit/>
          </a:bodyPr>
          <a:lstStyle/>
          <a:p>
            <a:pPr algn="ctr">
              <a:lnSpc>
                <a:spcPct val="90000"/>
              </a:lnSpc>
            </a:pPr>
            <a:r>
              <a:rPr lang="en-US" sz="3600" b="1">
                <a:solidFill>
                  <a:schemeClr val="bg1"/>
                </a:solidFill>
              </a:rPr>
              <a:t>ENTRY SCHEMES</a:t>
            </a:r>
          </a:p>
        </p:txBody>
      </p:sp>
      <p:grpSp>
        <p:nvGrpSpPr>
          <p:cNvPr id="35843" name="Group 3"/>
          <p:cNvGrpSpPr>
            <a:grpSpLocks/>
          </p:cNvGrpSpPr>
          <p:nvPr/>
        </p:nvGrpSpPr>
        <p:grpSpPr bwMode="auto">
          <a:xfrm>
            <a:off x="0" y="0"/>
            <a:ext cx="9144000" cy="6858000"/>
            <a:chOff x="0" y="0"/>
            <a:chExt cx="5760" cy="4320"/>
          </a:xfrm>
        </p:grpSpPr>
        <p:sp>
          <p:nvSpPr>
            <p:cNvPr id="35851" name="Rectangle 4"/>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35852" name="Rectangle 5"/>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35844" name="Text Box 7"/>
          <p:cNvSpPr txBox="1">
            <a:spLocks noChangeArrowheads="1"/>
          </p:cNvSpPr>
          <p:nvPr/>
        </p:nvSpPr>
        <p:spPr bwMode="auto">
          <a:xfrm>
            <a:off x="1066800" y="1447800"/>
            <a:ext cx="3657600" cy="366713"/>
          </a:xfrm>
          <a:prstGeom prst="rect">
            <a:avLst/>
          </a:prstGeom>
          <a:noFill/>
          <a:ln w="9525">
            <a:noFill/>
            <a:miter lim="800000"/>
            <a:headEnd/>
            <a:tailEnd/>
          </a:ln>
        </p:spPr>
        <p:txBody>
          <a:bodyPr>
            <a:spAutoFit/>
          </a:bodyPr>
          <a:lstStyle/>
          <a:p>
            <a:pPr>
              <a:spcBef>
                <a:spcPct val="50000"/>
              </a:spcBef>
            </a:pPr>
            <a:endParaRPr lang="en-IN"/>
          </a:p>
        </p:txBody>
      </p:sp>
      <p:sp>
        <p:nvSpPr>
          <p:cNvPr id="35845" name="Text Box 8"/>
          <p:cNvSpPr txBox="1">
            <a:spLocks noChangeArrowheads="1"/>
          </p:cNvSpPr>
          <p:nvPr/>
        </p:nvSpPr>
        <p:spPr bwMode="auto">
          <a:xfrm>
            <a:off x="914400" y="1143000"/>
            <a:ext cx="7848600" cy="396875"/>
          </a:xfrm>
          <a:prstGeom prst="rect">
            <a:avLst/>
          </a:prstGeom>
          <a:noFill/>
          <a:ln w="9525">
            <a:noFill/>
            <a:miter lim="800000"/>
            <a:headEnd/>
            <a:tailEnd/>
          </a:ln>
        </p:spPr>
        <p:txBody>
          <a:bodyPr>
            <a:spAutoFit/>
          </a:bodyPr>
          <a:lstStyle/>
          <a:p>
            <a:pPr>
              <a:spcBef>
                <a:spcPct val="50000"/>
              </a:spcBef>
            </a:pPr>
            <a:r>
              <a:rPr lang="en-US" sz="2000" i="1">
                <a:solidFill>
                  <a:srgbClr val="FFFFCC"/>
                </a:solidFill>
              </a:rPr>
              <a:t>	There are many entry points to join the Army as an Officer. </a:t>
            </a:r>
          </a:p>
        </p:txBody>
      </p:sp>
      <p:sp>
        <p:nvSpPr>
          <p:cNvPr id="35846" name="Text Box 9"/>
          <p:cNvSpPr txBox="1">
            <a:spLocks noChangeArrowheads="1"/>
          </p:cNvSpPr>
          <p:nvPr/>
        </p:nvSpPr>
        <p:spPr bwMode="auto">
          <a:xfrm>
            <a:off x="914400" y="1524000"/>
            <a:ext cx="4572000" cy="4905375"/>
          </a:xfrm>
          <a:prstGeom prst="rect">
            <a:avLst/>
          </a:prstGeom>
          <a:solidFill>
            <a:srgbClr val="CCCC00"/>
          </a:solidFill>
          <a:ln w="9525">
            <a:noFill/>
            <a:miter lim="800000"/>
            <a:headEnd/>
            <a:tailEnd/>
          </a:ln>
        </p:spPr>
        <p:txBody>
          <a:bodyPr>
            <a:spAutoFit/>
          </a:bodyPr>
          <a:lstStyle/>
          <a:p>
            <a:pPr>
              <a:spcBef>
                <a:spcPct val="50000"/>
              </a:spcBef>
              <a:buFontTx/>
              <a:buChar char="•"/>
            </a:pPr>
            <a:r>
              <a:rPr lang="en-US" b="1">
                <a:solidFill>
                  <a:srgbClr val="800000"/>
                </a:solidFill>
              </a:rPr>
              <a:t>  </a:t>
            </a:r>
            <a:r>
              <a:rPr lang="en-US" b="1" u="sng">
                <a:solidFill>
                  <a:srgbClr val="800000"/>
                </a:solidFill>
              </a:rPr>
              <a:t>After 10 + 2 </a:t>
            </a:r>
          </a:p>
          <a:p>
            <a:pPr lvl="1">
              <a:spcBef>
                <a:spcPct val="50000"/>
              </a:spcBef>
              <a:buFontTx/>
              <a:buChar char="•"/>
            </a:pPr>
            <a:r>
              <a:rPr lang="en-US" b="1">
                <a:solidFill>
                  <a:srgbClr val="800000"/>
                </a:solidFill>
              </a:rPr>
              <a:t>   NDA (Written &amp; SSB)</a:t>
            </a:r>
          </a:p>
          <a:p>
            <a:pPr lvl="1">
              <a:spcBef>
                <a:spcPct val="50000"/>
              </a:spcBef>
              <a:buFontTx/>
              <a:buChar char="•"/>
            </a:pPr>
            <a:r>
              <a:rPr lang="en-US" b="1">
                <a:solidFill>
                  <a:srgbClr val="800000"/>
                </a:solidFill>
              </a:rPr>
              <a:t>   10+2 TES (&gt;70% marks in 10+2 &amp; SSB)</a:t>
            </a:r>
          </a:p>
          <a:p>
            <a:pPr>
              <a:spcBef>
                <a:spcPct val="50000"/>
              </a:spcBef>
              <a:buFontTx/>
              <a:buChar char="•"/>
            </a:pPr>
            <a:r>
              <a:rPr lang="en-US" b="1">
                <a:solidFill>
                  <a:srgbClr val="800000"/>
                </a:solidFill>
              </a:rPr>
              <a:t>  </a:t>
            </a:r>
            <a:r>
              <a:rPr lang="en-US" b="1" u="sng">
                <a:solidFill>
                  <a:srgbClr val="800000"/>
                </a:solidFill>
              </a:rPr>
              <a:t>After Graduation </a:t>
            </a:r>
          </a:p>
          <a:p>
            <a:pPr lvl="1">
              <a:spcBef>
                <a:spcPct val="50000"/>
              </a:spcBef>
              <a:buFontTx/>
              <a:buChar char="•"/>
            </a:pPr>
            <a:r>
              <a:rPr lang="en-US" b="1">
                <a:solidFill>
                  <a:srgbClr val="800000"/>
                </a:solidFill>
              </a:rPr>
              <a:t>   Direct Entry (Written &amp; SSB) </a:t>
            </a:r>
          </a:p>
          <a:p>
            <a:pPr lvl="1">
              <a:spcBef>
                <a:spcPct val="50000"/>
              </a:spcBef>
              <a:buFontTx/>
              <a:buChar char="•"/>
            </a:pPr>
            <a:r>
              <a:rPr lang="en-US" b="1">
                <a:solidFill>
                  <a:srgbClr val="800000"/>
                </a:solidFill>
              </a:rPr>
              <a:t>   Short Service Commission (Written &amp; SSB)</a:t>
            </a:r>
          </a:p>
          <a:p>
            <a:pPr lvl="1">
              <a:spcBef>
                <a:spcPct val="50000"/>
              </a:spcBef>
              <a:buFontTx/>
              <a:buChar char="•"/>
            </a:pPr>
            <a:r>
              <a:rPr lang="en-US" b="1">
                <a:solidFill>
                  <a:srgbClr val="800000"/>
                </a:solidFill>
              </a:rPr>
              <a:t>    NCC – C Cert Holder only (SSB)</a:t>
            </a:r>
          </a:p>
          <a:p>
            <a:pPr lvl="1">
              <a:spcBef>
                <a:spcPct val="50000"/>
              </a:spcBef>
              <a:buFontTx/>
              <a:buChar char="•"/>
            </a:pPr>
            <a:r>
              <a:rPr lang="en-US" b="1">
                <a:solidFill>
                  <a:srgbClr val="800000"/>
                </a:solidFill>
              </a:rPr>
              <a:t>   University Entry Scheme – Pre Final Yr &amp; Final Yr Tech Students</a:t>
            </a:r>
          </a:p>
          <a:p>
            <a:pPr lvl="1">
              <a:spcBef>
                <a:spcPct val="50000"/>
              </a:spcBef>
              <a:buFontTx/>
              <a:buChar char="•"/>
            </a:pPr>
            <a:r>
              <a:rPr lang="en-US" b="1">
                <a:solidFill>
                  <a:srgbClr val="800000"/>
                </a:solidFill>
              </a:rPr>
              <a:t>   Technical Entry – SSB</a:t>
            </a:r>
          </a:p>
          <a:p>
            <a:pPr lvl="1">
              <a:spcBef>
                <a:spcPct val="50000"/>
              </a:spcBef>
              <a:buFontTx/>
              <a:buChar char="•"/>
            </a:pPr>
            <a:r>
              <a:rPr lang="en-US" b="1">
                <a:solidFill>
                  <a:srgbClr val="800000"/>
                </a:solidFill>
              </a:rPr>
              <a:t>    Post Graduate  - SSB</a:t>
            </a:r>
          </a:p>
        </p:txBody>
      </p:sp>
      <p:sp>
        <p:nvSpPr>
          <p:cNvPr id="35847" name="Text Box 10"/>
          <p:cNvSpPr txBox="1">
            <a:spLocks noChangeArrowheads="1"/>
          </p:cNvSpPr>
          <p:nvPr/>
        </p:nvSpPr>
        <p:spPr bwMode="auto">
          <a:xfrm>
            <a:off x="5486400" y="1676400"/>
            <a:ext cx="3429000" cy="1890713"/>
          </a:xfrm>
          <a:prstGeom prst="rect">
            <a:avLst/>
          </a:prstGeom>
          <a:solidFill>
            <a:srgbClr val="FFCC99"/>
          </a:solidFill>
          <a:ln w="9525">
            <a:noFill/>
            <a:miter lim="800000"/>
            <a:headEnd/>
            <a:tailEnd/>
          </a:ln>
        </p:spPr>
        <p:txBody>
          <a:bodyPr>
            <a:spAutoFit/>
          </a:bodyPr>
          <a:lstStyle/>
          <a:p>
            <a:pPr>
              <a:spcBef>
                <a:spcPct val="50000"/>
              </a:spcBef>
              <a:buFontTx/>
              <a:buChar char="•"/>
            </a:pPr>
            <a:r>
              <a:rPr lang="en-US" sz="2000" b="1"/>
              <a:t>  </a:t>
            </a:r>
            <a:r>
              <a:rPr lang="en-US" sz="2000" b="1" u="sng"/>
              <a:t>Medical Entry</a:t>
            </a:r>
          </a:p>
          <a:p>
            <a:pPr lvl="1">
              <a:spcBef>
                <a:spcPct val="50000"/>
              </a:spcBef>
              <a:buFontTx/>
              <a:buChar char="•"/>
            </a:pPr>
            <a:r>
              <a:rPr lang="en-US" sz="2000" b="1"/>
              <a:t>   AFMC after 10+2 </a:t>
            </a:r>
            <a:r>
              <a:rPr lang="en-US" b="1"/>
              <a:t>(Written)</a:t>
            </a:r>
          </a:p>
          <a:p>
            <a:pPr lvl="1">
              <a:spcBef>
                <a:spcPct val="50000"/>
              </a:spcBef>
              <a:buFontTx/>
              <a:buChar char="•"/>
            </a:pPr>
            <a:r>
              <a:rPr lang="en-US" sz="2000" b="1"/>
              <a:t>   Direct Entry after MBBS (Interview)</a:t>
            </a:r>
          </a:p>
        </p:txBody>
      </p:sp>
      <p:grpSp>
        <p:nvGrpSpPr>
          <p:cNvPr id="35848" name="Group 11"/>
          <p:cNvGrpSpPr>
            <a:grpSpLocks/>
          </p:cNvGrpSpPr>
          <p:nvPr/>
        </p:nvGrpSpPr>
        <p:grpSpPr bwMode="auto">
          <a:xfrm>
            <a:off x="0" y="0"/>
            <a:ext cx="838200" cy="990600"/>
            <a:chOff x="0" y="0"/>
            <a:chExt cx="528" cy="624"/>
          </a:xfrm>
        </p:grpSpPr>
        <p:sp>
          <p:nvSpPr>
            <p:cNvPr id="35849" name="Rectangle 12"/>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35850" name="Picture 13" descr="Indian Army"/>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6866" name="AutoShape 2" descr="images 7"/>
          <p:cNvSpPr>
            <a:spLocks noChangeArrowheads="1"/>
          </p:cNvSpPr>
          <p:nvPr/>
        </p:nvSpPr>
        <p:spPr bwMode="auto">
          <a:xfrm>
            <a:off x="1066800" y="2286000"/>
            <a:ext cx="2057400" cy="2667000"/>
          </a:xfrm>
          <a:prstGeom prst="can">
            <a:avLst>
              <a:gd name="adj" fmla="val 19829"/>
            </a:avLst>
          </a:prstGeom>
          <a:blipFill dpi="0" rotWithShape="1">
            <a:blip r:embed="rId2" cstate="print"/>
            <a:srcRect/>
            <a:stretch>
              <a:fillRect/>
            </a:stretch>
          </a:blipFill>
          <a:ln w="9525">
            <a:noFill/>
            <a:round/>
            <a:headEnd/>
            <a:tailEnd/>
          </a:ln>
          <a:effectLst/>
        </p:spPr>
        <p:txBody>
          <a:bodyPr wrap="none" anchor="ctr"/>
          <a:lstStyle/>
          <a:p>
            <a:pPr algn="ctr">
              <a:defRPr/>
            </a:pPr>
            <a:endParaRPr lang="en-US" sz="2400" b="1">
              <a:solidFill>
                <a:schemeClr val="bg1"/>
              </a:solidFill>
              <a:effectLst>
                <a:outerShdw blurRad="38100" dist="38100" dir="2700000" algn="tl">
                  <a:srgbClr val="C0C0C0"/>
                </a:outerShdw>
              </a:effectLst>
              <a:cs typeface="Arial" charset="0"/>
            </a:endParaRPr>
          </a:p>
        </p:txBody>
      </p:sp>
      <p:sp>
        <p:nvSpPr>
          <p:cNvPr id="36867" name="AutoShape 3" descr="delhimetro"/>
          <p:cNvSpPr>
            <a:spLocks noChangeArrowheads="1"/>
          </p:cNvSpPr>
          <p:nvPr/>
        </p:nvSpPr>
        <p:spPr bwMode="auto">
          <a:xfrm>
            <a:off x="3352800" y="2286000"/>
            <a:ext cx="2057400" cy="2667000"/>
          </a:xfrm>
          <a:prstGeom prst="can">
            <a:avLst>
              <a:gd name="adj" fmla="val 19829"/>
            </a:avLst>
          </a:prstGeom>
          <a:blipFill dpi="0" rotWithShape="1">
            <a:blip r:embed="rId3" cstate="print"/>
            <a:srcRect/>
            <a:stretch>
              <a:fillRect/>
            </a:stretch>
          </a:blipFill>
          <a:ln w="9525">
            <a:noFill/>
            <a:round/>
            <a:headEnd/>
            <a:tailEnd/>
          </a:ln>
          <a:effectLst/>
        </p:spPr>
        <p:txBody>
          <a:bodyPr wrap="none" anchor="ctr"/>
          <a:lstStyle/>
          <a:p>
            <a:pPr algn="ctr">
              <a:defRPr/>
            </a:pPr>
            <a:endParaRPr lang="en-US" sz="2400" b="1">
              <a:solidFill>
                <a:srgbClr val="FFFF00"/>
              </a:solidFill>
              <a:effectLst>
                <a:outerShdw blurRad="38100" dist="38100" dir="2700000" algn="tl">
                  <a:srgbClr val="C0C0C0"/>
                </a:outerShdw>
              </a:effectLst>
              <a:cs typeface="Arial" charset="0"/>
            </a:endParaRPr>
          </a:p>
        </p:txBody>
      </p:sp>
      <p:sp>
        <p:nvSpPr>
          <p:cNvPr id="36868" name="AutoShape 4" descr="PAR1"/>
          <p:cNvSpPr>
            <a:spLocks noChangeArrowheads="1"/>
          </p:cNvSpPr>
          <p:nvPr/>
        </p:nvSpPr>
        <p:spPr bwMode="auto">
          <a:xfrm>
            <a:off x="5791200" y="2286000"/>
            <a:ext cx="2057400" cy="2667000"/>
          </a:xfrm>
          <a:prstGeom prst="can">
            <a:avLst>
              <a:gd name="adj" fmla="val 19829"/>
            </a:avLst>
          </a:prstGeom>
          <a:blipFill dpi="0" rotWithShape="1">
            <a:blip r:embed="rId4" cstate="print"/>
            <a:srcRect/>
            <a:stretch>
              <a:fillRect/>
            </a:stretch>
          </a:blipFill>
          <a:ln w="9525">
            <a:noFill/>
            <a:round/>
            <a:headEnd/>
            <a:tailEnd/>
          </a:ln>
          <a:effectLst/>
        </p:spPr>
        <p:txBody>
          <a:bodyPr wrap="none" anchor="ctr"/>
          <a:lstStyle/>
          <a:p>
            <a:pPr algn="ctr">
              <a:defRPr/>
            </a:pPr>
            <a:endParaRPr lang="en-US" sz="2400" b="1">
              <a:effectLst>
                <a:outerShdw blurRad="38100" dist="38100" dir="2700000" algn="tl">
                  <a:srgbClr val="C0C0C0"/>
                </a:outerShdw>
              </a:effectLst>
              <a:cs typeface="Arial" charset="0"/>
            </a:endParaRPr>
          </a:p>
        </p:txBody>
      </p:sp>
      <p:sp>
        <p:nvSpPr>
          <p:cNvPr id="36869" name="AutoShape 5" descr="diplomacy"/>
          <p:cNvSpPr>
            <a:spLocks noChangeArrowheads="1"/>
          </p:cNvSpPr>
          <p:nvPr/>
        </p:nvSpPr>
        <p:spPr bwMode="auto">
          <a:xfrm>
            <a:off x="2133600" y="4191000"/>
            <a:ext cx="2057400" cy="2667000"/>
          </a:xfrm>
          <a:prstGeom prst="can">
            <a:avLst>
              <a:gd name="adj" fmla="val 19829"/>
            </a:avLst>
          </a:prstGeom>
          <a:blipFill dpi="0" rotWithShape="1">
            <a:blip r:embed="rId5" cstate="print"/>
            <a:srcRect/>
            <a:stretch>
              <a:fillRect/>
            </a:stretch>
          </a:blipFill>
          <a:ln w="9525">
            <a:noFill/>
            <a:round/>
            <a:headEnd/>
            <a:tailEnd/>
          </a:ln>
          <a:effectLst/>
        </p:spPr>
        <p:txBody>
          <a:bodyPr wrap="none" anchor="ctr"/>
          <a:lstStyle/>
          <a:p>
            <a:pPr algn="ctr">
              <a:defRPr/>
            </a:pPr>
            <a:endParaRPr lang="en-US" sz="2400" b="1">
              <a:effectLst>
                <a:outerShdw blurRad="38100" dist="38100" dir="2700000" algn="tl">
                  <a:srgbClr val="C0C0C0"/>
                </a:outerShdw>
              </a:effectLst>
              <a:cs typeface="Arial" charset="0"/>
            </a:endParaRPr>
          </a:p>
        </p:txBody>
      </p:sp>
      <p:sp>
        <p:nvSpPr>
          <p:cNvPr id="36870" name="AutoShape 6" descr="Picture8"/>
          <p:cNvSpPr>
            <a:spLocks noChangeArrowheads="1"/>
          </p:cNvSpPr>
          <p:nvPr/>
        </p:nvSpPr>
        <p:spPr bwMode="auto">
          <a:xfrm>
            <a:off x="4648200" y="4038600"/>
            <a:ext cx="2057400" cy="2667000"/>
          </a:xfrm>
          <a:prstGeom prst="can">
            <a:avLst>
              <a:gd name="adj" fmla="val 19829"/>
            </a:avLst>
          </a:prstGeom>
          <a:blipFill dpi="0" rotWithShape="1">
            <a:blip r:embed="rId6" cstate="print"/>
            <a:srcRect/>
            <a:stretch>
              <a:fillRect/>
            </a:stretch>
          </a:blipFill>
          <a:ln w="9525">
            <a:noFill/>
            <a:round/>
            <a:headEnd/>
            <a:tailEnd/>
          </a:ln>
          <a:effectLst/>
        </p:spPr>
        <p:txBody>
          <a:bodyPr wrap="none" anchor="ctr"/>
          <a:lstStyle/>
          <a:p>
            <a:pPr algn="ctr">
              <a:defRPr/>
            </a:pPr>
            <a:endParaRPr lang="en-US" sz="2400" b="1">
              <a:effectLst>
                <a:outerShdw blurRad="38100" dist="38100" dir="2700000" algn="tl">
                  <a:srgbClr val="C0C0C0"/>
                </a:outerShdw>
              </a:effectLst>
              <a:cs typeface="Arial" charset="0"/>
            </a:endParaRPr>
          </a:p>
        </p:txBody>
      </p:sp>
      <p:sp>
        <p:nvSpPr>
          <p:cNvPr id="7175" name="Oval 7"/>
          <p:cNvSpPr>
            <a:spLocks noChangeArrowheads="1"/>
          </p:cNvSpPr>
          <p:nvPr/>
        </p:nvSpPr>
        <p:spPr bwMode="auto">
          <a:xfrm>
            <a:off x="762000" y="381000"/>
            <a:ext cx="7239000" cy="1295400"/>
          </a:xfrm>
          <a:prstGeom prst="ellipse">
            <a:avLst/>
          </a:prstGeom>
          <a:solidFill>
            <a:srgbClr val="800000"/>
          </a:solidFill>
          <a:ln w="9525">
            <a:noFill/>
            <a:round/>
            <a:headEnd/>
            <a:tailEnd/>
          </a:ln>
        </p:spPr>
        <p:txBody>
          <a:bodyPr wrap="none" anchor="ctr"/>
          <a:lstStyle/>
          <a:p>
            <a:pPr algn="ctr"/>
            <a:r>
              <a:rPr lang="en-US" sz="2800" b="1">
                <a:solidFill>
                  <a:schemeClr val="bg1"/>
                </a:solidFill>
                <a:cs typeface="Arial" charset="0"/>
              </a:rPr>
              <a:t>PILLARS OF NATIONAL POWER</a:t>
            </a:r>
          </a:p>
        </p:txBody>
      </p:sp>
      <p:sp>
        <p:nvSpPr>
          <p:cNvPr id="36872" name="Rectangle 8"/>
          <p:cNvSpPr>
            <a:spLocks noChangeArrowheads="1"/>
          </p:cNvSpPr>
          <p:nvPr/>
        </p:nvSpPr>
        <p:spPr bwMode="auto">
          <a:xfrm>
            <a:off x="1219200" y="2284413"/>
            <a:ext cx="1670050" cy="366712"/>
          </a:xfrm>
          <a:prstGeom prst="rect">
            <a:avLst/>
          </a:prstGeom>
          <a:noFill/>
          <a:ln w="9525">
            <a:noFill/>
            <a:miter lim="800000"/>
            <a:headEnd/>
            <a:tailEnd/>
          </a:ln>
          <a:effectLst/>
        </p:spPr>
        <p:txBody>
          <a:bodyPr wrap="none">
            <a:spAutoFit/>
          </a:bodyPr>
          <a:lstStyle/>
          <a:p>
            <a:pPr>
              <a:defRPr/>
            </a:pPr>
            <a:r>
              <a:rPr lang="en-US" b="1">
                <a:solidFill>
                  <a:srgbClr val="800000"/>
                </a:solidFill>
                <a:effectLst>
                  <a:outerShdw blurRad="38100" dist="38100" dir="2700000" algn="tl">
                    <a:srgbClr val="FFFFFF"/>
                  </a:outerShdw>
                </a:effectLst>
                <a:cs typeface="Arial" charset="0"/>
              </a:rPr>
              <a:t>GEOGRAPHY</a:t>
            </a:r>
          </a:p>
        </p:txBody>
      </p:sp>
      <p:sp>
        <p:nvSpPr>
          <p:cNvPr id="36873" name="Rectangle 9"/>
          <p:cNvSpPr>
            <a:spLocks noChangeArrowheads="1"/>
          </p:cNvSpPr>
          <p:nvPr/>
        </p:nvSpPr>
        <p:spPr bwMode="auto">
          <a:xfrm>
            <a:off x="3352800" y="2286000"/>
            <a:ext cx="2057400" cy="366713"/>
          </a:xfrm>
          <a:prstGeom prst="rect">
            <a:avLst/>
          </a:prstGeom>
          <a:noFill/>
          <a:ln w="9525">
            <a:noFill/>
            <a:miter lim="800000"/>
            <a:headEnd/>
            <a:tailEnd/>
          </a:ln>
          <a:effectLst/>
        </p:spPr>
        <p:txBody>
          <a:bodyPr>
            <a:spAutoFit/>
          </a:bodyPr>
          <a:lstStyle/>
          <a:p>
            <a:pPr algn="ctr">
              <a:defRPr/>
            </a:pPr>
            <a:r>
              <a:rPr lang="en-US" b="1">
                <a:solidFill>
                  <a:srgbClr val="800000"/>
                </a:solidFill>
                <a:effectLst>
                  <a:outerShdw blurRad="38100" dist="38100" dir="2700000" algn="tl">
                    <a:srgbClr val="FFFFFF"/>
                  </a:outerShdw>
                </a:effectLst>
                <a:cs typeface="Arial" charset="0"/>
              </a:rPr>
              <a:t>ECONOMY</a:t>
            </a:r>
          </a:p>
        </p:txBody>
      </p:sp>
      <p:sp>
        <p:nvSpPr>
          <p:cNvPr id="36874" name="Rectangle 10"/>
          <p:cNvSpPr>
            <a:spLocks noChangeArrowheads="1"/>
          </p:cNvSpPr>
          <p:nvPr/>
        </p:nvSpPr>
        <p:spPr bwMode="auto">
          <a:xfrm>
            <a:off x="5791200" y="2286000"/>
            <a:ext cx="2057400" cy="366713"/>
          </a:xfrm>
          <a:prstGeom prst="rect">
            <a:avLst/>
          </a:prstGeom>
          <a:noFill/>
          <a:ln w="9525">
            <a:noFill/>
            <a:miter lim="800000"/>
            <a:headEnd/>
            <a:tailEnd/>
          </a:ln>
          <a:effectLst/>
        </p:spPr>
        <p:txBody>
          <a:bodyPr>
            <a:spAutoFit/>
          </a:bodyPr>
          <a:lstStyle/>
          <a:p>
            <a:pPr algn="ctr">
              <a:defRPr/>
            </a:pPr>
            <a:r>
              <a:rPr lang="en-US" b="1">
                <a:solidFill>
                  <a:srgbClr val="800000"/>
                </a:solidFill>
                <a:effectLst>
                  <a:outerShdw blurRad="38100" dist="38100" dir="2700000" algn="tl">
                    <a:srgbClr val="FFFFFF"/>
                  </a:outerShdw>
                </a:effectLst>
                <a:cs typeface="Arial" charset="0"/>
              </a:rPr>
              <a:t>POLITY</a:t>
            </a:r>
          </a:p>
        </p:txBody>
      </p:sp>
      <p:sp>
        <p:nvSpPr>
          <p:cNvPr id="36875" name="Rectangle 11"/>
          <p:cNvSpPr>
            <a:spLocks noChangeArrowheads="1"/>
          </p:cNvSpPr>
          <p:nvPr/>
        </p:nvSpPr>
        <p:spPr bwMode="auto">
          <a:xfrm>
            <a:off x="2133600" y="4038600"/>
            <a:ext cx="2057400" cy="366713"/>
          </a:xfrm>
          <a:prstGeom prst="rect">
            <a:avLst/>
          </a:prstGeom>
          <a:noFill/>
          <a:ln w="9525">
            <a:noFill/>
            <a:miter lim="800000"/>
            <a:headEnd/>
            <a:tailEnd/>
          </a:ln>
          <a:effectLst/>
        </p:spPr>
        <p:txBody>
          <a:bodyPr>
            <a:spAutoFit/>
          </a:bodyPr>
          <a:lstStyle/>
          <a:p>
            <a:pPr algn="ctr">
              <a:defRPr/>
            </a:pPr>
            <a:r>
              <a:rPr lang="en-US" b="1">
                <a:solidFill>
                  <a:srgbClr val="800000"/>
                </a:solidFill>
                <a:effectLst>
                  <a:outerShdw blurRad="38100" dist="38100" dir="2700000" algn="tl">
                    <a:srgbClr val="FFFFFF"/>
                  </a:outerShdw>
                </a:effectLst>
                <a:cs typeface="Arial" charset="0"/>
              </a:rPr>
              <a:t>DIPLOMACY</a:t>
            </a:r>
          </a:p>
        </p:txBody>
      </p:sp>
      <p:sp>
        <p:nvSpPr>
          <p:cNvPr id="36876" name="Rectangle 12"/>
          <p:cNvSpPr>
            <a:spLocks noChangeArrowheads="1"/>
          </p:cNvSpPr>
          <p:nvPr/>
        </p:nvSpPr>
        <p:spPr bwMode="auto">
          <a:xfrm>
            <a:off x="4648200" y="4038600"/>
            <a:ext cx="2057400" cy="366713"/>
          </a:xfrm>
          <a:prstGeom prst="rect">
            <a:avLst/>
          </a:prstGeom>
          <a:noFill/>
          <a:ln w="9525">
            <a:noFill/>
            <a:miter lim="800000"/>
            <a:headEnd/>
            <a:tailEnd/>
          </a:ln>
          <a:effectLst/>
        </p:spPr>
        <p:txBody>
          <a:bodyPr>
            <a:spAutoFit/>
          </a:bodyPr>
          <a:lstStyle/>
          <a:p>
            <a:pPr algn="ctr">
              <a:defRPr/>
            </a:pPr>
            <a:r>
              <a:rPr lang="en-US" b="1">
                <a:solidFill>
                  <a:srgbClr val="800000"/>
                </a:solidFill>
                <a:effectLst>
                  <a:outerShdw blurRad="38100" dist="38100" dir="2700000" algn="tl">
                    <a:srgbClr val="FFFFFF"/>
                  </a:outerShdw>
                </a:effectLst>
                <a:cs typeface="Arial" charset="0"/>
              </a:rPr>
              <a:t>MILITARY</a:t>
            </a:r>
          </a:p>
        </p:txBody>
      </p:sp>
    </p:spTree>
  </p:cSld>
  <p:clrMapOvr>
    <a:masterClrMapping/>
  </p:clrMapOvr>
  <p:transition spd="med" advClick="0" advTm="600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1"/>
          <p:cNvSpPr txBox="1">
            <a:spLocks noChangeArrowheads="1"/>
          </p:cNvSpPr>
          <p:nvPr/>
        </p:nvSpPr>
        <p:spPr bwMode="auto">
          <a:xfrm>
            <a:off x="762000" y="76200"/>
            <a:ext cx="7878763" cy="646113"/>
          </a:xfrm>
          <a:prstGeom prst="rect">
            <a:avLst/>
          </a:prstGeom>
          <a:noFill/>
          <a:ln w="9525">
            <a:noFill/>
            <a:miter lim="800000"/>
            <a:headEnd/>
            <a:tailEnd/>
          </a:ln>
        </p:spPr>
        <p:txBody>
          <a:bodyPr wrap="none">
            <a:spAutoFit/>
          </a:bodyPr>
          <a:lstStyle/>
          <a:p>
            <a:r>
              <a:rPr lang="en-US" sz="3600" b="1" u="sng">
                <a:solidFill>
                  <a:schemeClr val="bg1"/>
                </a:solidFill>
              </a:rPr>
              <a:t>ENTRY SCHEMES INTO THE ARMY</a:t>
            </a:r>
          </a:p>
        </p:txBody>
      </p:sp>
      <p:graphicFrame>
        <p:nvGraphicFramePr>
          <p:cNvPr id="36934" name="Group 70"/>
          <p:cNvGraphicFramePr>
            <a:graphicFrameLocks noGrp="1"/>
          </p:cNvGraphicFramePr>
          <p:nvPr/>
        </p:nvGraphicFramePr>
        <p:xfrm>
          <a:off x="0" y="838200"/>
          <a:ext cx="9144000" cy="5713413"/>
        </p:xfrm>
        <a:graphic>
          <a:graphicData uri="http://schemas.openxmlformats.org/drawingml/2006/table">
            <a:tbl>
              <a:tblPr/>
              <a:tblGrid>
                <a:gridCol w="1828800"/>
                <a:gridCol w="1828800"/>
                <a:gridCol w="1828800"/>
                <a:gridCol w="2092325"/>
                <a:gridCol w="1565275"/>
              </a:tblGrid>
              <a:tr h="4206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SCHEME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NOTFN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EXAM</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SSB</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ENTRY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r>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NDA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Mar, Oct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Apr,Sep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Three  months after exam</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Jul, Jan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3508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10+2 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May, Sep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2-3 Months after Notfn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-Do-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4206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IMA &amp; OTA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Apr, Oct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Feb, Oct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Three months after exam</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Jul &amp; Jan (IMA)</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Apr &amp; Sep (OTA)</a:t>
                      </a:r>
                      <a:endParaRPr kumimoji="0" lang="en-US" sz="1800" b="1" i="0" u="none" strike="noStrike" cap="none" normalizeH="0" baseline="0" smtClean="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352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UES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Jun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Five Months after Notfn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Jul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3508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TGC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Apr, Oct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2 -3 Months after Notfn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Jul, Jan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4206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SSC(T) Men &amp; Women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-Do-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-Do-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Apr,Sep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4206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JAG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On occurrence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-Do-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-Do-</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7254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NCC (Men &amp; Women)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Jan, Jul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-Do-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-Do-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bl>
          </a:graphicData>
        </a:graphic>
      </p:graphicFrame>
    </p:spTree>
  </p:cSld>
  <p:clrMapOvr>
    <a:masterClrMapping/>
  </p:clrMapOvr>
  <p:transition spd="med" advClick="0" advTm="600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457200" y="304800"/>
            <a:ext cx="8229600" cy="1066800"/>
          </a:xfrm>
          <a:prstGeom prst="rect">
            <a:avLst/>
          </a:prstGeom>
          <a:solidFill>
            <a:srgbClr val="66FFCC"/>
          </a:solidFill>
          <a:ln w="9525">
            <a:noFill/>
            <a:miter lim="800000"/>
            <a:headEnd/>
            <a:tailEnd/>
          </a:ln>
        </p:spPr>
        <p:txBody>
          <a:bodyPr anchor="ctr"/>
          <a:lstStyle/>
          <a:p>
            <a:pPr algn="ctr"/>
            <a:r>
              <a:rPr lang="en-US" sz="3200" b="1" u="sng">
                <a:solidFill>
                  <a:schemeClr val="tx2"/>
                </a:solidFill>
              </a:rPr>
              <a:t>10+2 LEVEL ENTRY</a:t>
            </a:r>
            <a:br>
              <a:rPr lang="en-US" sz="3200" b="1" u="sng">
                <a:solidFill>
                  <a:schemeClr val="tx2"/>
                </a:solidFill>
              </a:rPr>
            </a:br>
            <a:r>
              <a:rPr lang="en-US" sz="3200" b="1" u="sng">
                <a:solidFill>
                  <a:schemeClr val="tx2"/>
                </a:solidFill>
              </a:rPr>
              <a:t>(PERMANENT COMMISSION)</a:t>
            </a:r>
          </a:p>
        </p:txBody>
      </p:sp>
      <p:graphicFrame>
        <p:nvGraphicFramePr>
          <p:cNvPr id="71683" name="Group 3"/>
          <p:cNvGraphicFramePr>
            <a:graphicFrameLocks noGrp="1"/>
          </p:cNvGraphicFramePr>
          <p:nvPr/>
        </p:nvGraphicFramePr>
        <p:xfrm>
          <a:off x="381000" y="1676400"/>
          <a:ext cx="8382000" cy="4038600"/>
        </p:xfrm>
        <a:graphic>
          <a:graphicData uri="http://schemas.openxmlformats.org/drawingml/2006/table">
            <a:tbl>
              <a:tblPr/>
              <a:tblGrid>
                <a:gridCol w="1476375"/>
                <a:gridCol w="2317750"/>
                <a:gridCol w="1741488"/>
                <a:gridCol w="2846387"/>
              </a:tblGrid>
              <a:tr h="1046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FFFF00"/>
                          </a:solidFill>
                          <a:effectLst/>
                          <a:latin typeface="Arial" charset="0"/>
                        </a:rPr>
                        <a:t>ENTRY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FFFF00"/>
                          </a:solidFill>
                          <a:effectLst/>
                          <a:latin typeface="Arial" charset="0"/>
                        </a:rPr>
                        <a:t>AGE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FFFF00"/>
                          </a:solidFill>
                          <a:effectLst/>
                          <a:latin typeface="Arial" charset="0"/>
                        </a:rPr>
                        <a:t>EDN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FFFF00"/>
                          </a:solidFill>
                          <a:effectLst/>
                          <a:latin typeface="Arial" charset="0"/>
                        </a:rPr>
                        <a:t>NOTFN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r>
              <a:tr h="1214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FF00"/>
                          </a:solidFill>
                          <a:effectLst/>
                          <a:latin typeface="Arial" charset="0"/>
                        </a:rPr>
                        <a:t>NDA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FF00"/>
                          </a:solidFill>
                          <a:effectLst/>
                          <a:latin typeface="Arial" charset="0"/>
                        </a:rPr>
                        <a:t>16½ to 19 Yrs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FF00"/>
                          </a:solidFill>
                          <a:effectLst/>
                          <a:latin typeface="Arial" charset="0"/>
                        </a:rPr>
                        <a:t>12</a:t>
                      </a:r>
                      <a:r>
                        <a:rPr kumimoji="0" lang="en-US" sz="2400" b="1" i="0" u="none" strike="noStrike" cap="none" normalizeH="0" baseline="30000" smtClean="0">
                          <a:ln>
                            <a:noFill/>
                          </a:ln>
                          <a:solidFill>
                            <a:srgbClr val="FFFF00"/>
                          </a:solidFill>
                          <a:effectLst/>
                          <a:latin typeface="Arial" charset="0"/>
                        </a:rPr>
                        <a:t>th</a:t>
                      </a:r>
                      <a:r>
                        <a:rPr kumimoji="0" lang="en-US" sz="2400" b="1" i="0" u="none" strike="noStrike" cap="none" normalizeH="0" baseline="0" smtClean="0">
                          <a:ln>
                            <a:noFill/>
                          </a:ln>
                          <a:solidFill>
                            <a:srgbClr val="FFFF00"/>
                          </a:solidFill>
                          <a:effectLst/>
                          <a:latin typeface="Arial" charset="0"/>
                        </a:rPr>
                        <a:t> Class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FF00"/>
                          </a:solidFill>
                          <a:effectLst/>
                          <a:latin typeface="Arial" charset="0"/>
                        </a:rPr>
                        <a:t>Mar &amp; Oct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r>
              <a:tr h="1778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FF00"/>
                          </a:solidFill>
                          <a:effectLst/>
                          <a:latin typeface="Arial" charset="0"/>
                        </a:rPr>
                        <a:t>10 + 2 TES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FF00"/>
                          </a:solidFill>
                          <a:effectLst/>
                          <a:latin typeface="Arial" charset="0"/>
                        </a:rPr>
                        <a:t>16½ to 19 ½ Yrs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rgbClr val="FFFF00"/>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FF00"/>
                          </a:solidFill>
                          <a:effectLst/>
                          <a:latin typeface="Arial" charset="0"/>
                        </a:rPr>
                        <a:t>10 + 2 (PCM with 70% and above)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FF00"/>
                          </a:solidFill>
                          <a:effectLst/>
                          <a:latin typeface="Arial" charset="0"/>
                        </a:rPr>
                        <a:t>May &amp; Sep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r>
            </a:tbl>
          </a:graphicData>
        </a:graphic>
      </p:graphicFrame>
    </p:spTree>
  </p:cSld>
  <p:clrMapOvr>
    <a:masterClrMapping/>
  </p:clrMapOvr>
  <p:transition spd="med" advClick="0" advTm="600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6606" name="Simply the best 40 Sec..mpg">
            <a:hlinkClick r:id="" action="ppaction://media"/>
          </p:cNvPr>
          <p:cNvPicPr>
            <a:picLocks noRot="1" noChangeAspect="1" noChangeArrowheads="1"/>
          </p:cNvPicPr>
          <p:nvPr>
            <a:videoFile r:link="rId1"/>
          </p:nvPr>
        </p:nvPicPr>
        <p:blipFill>
          <a:blip r:embed="rId4"/>
          <a:srcRect/>
          <a:stretch>
            <a:fillRect/>
          </a:stretch>
        </p:blipFill>
        <p:spPr bwMode="auto">
          <a:xfrm>
            <a:off x="1905000" y="1752600"/>
            <a:ext cx="6172200" cy="4343400"/>
          </a:xfrm>
          <a:prstGeom prst="rect">
            <a:avLst/>
          </a:prstGeom>
          <a:noFill/>
          <a:ln w="9525">
            <a:noFill/>
            <a:miter lim="800000"/>
            <a:headEnd/>
            <a:tailEnd/>
          </a:ln>
        </p:spPr>
      </p:pic>
      <p:pic>
        <p:nvPicPr>
          <p:cNvPr id="11285" name="Quality of Life Film 1.mpg">
            <a:hlinkClick r:id="" action="ppaction://media"/>
          </p:cNvPr>
          <p:cNvPicPr>
            <a:picLocks noRot="1" noChangeAspect="1" noChangeArrowheads="1"/>
          </p:cNvPicPr>
          <p:nvPr>
            <a:videoFile r:link="rId2"/>
          </p:nvPr>
        </p:nvPicPr>
        <p:blipFill>
          <a:blip r:embed="rId5"/>
          <a:srcRect/>
          <a:stretch>
            <a:fillRect/>
          </a:stretch>
        </p:blipFill>
        <p:spPr bwMode="auto">
          <a:xfrm>
            <a:off x="1905000" y="2743200"/>
            <a:ext cx="5943600" cy="3429000"/>
          </a:xfrm>
          <a:prstGeom prst="rect">
            <a:avLst/>
          </a:prstGeom>
          <a:noFill/>
          <a:ln w="9525">
            <a:noFill/>
            <a:miter lim="800000"/>
            <a:headEnd/>
            <a:tailEnd/>
          </a:ln>
        </p:spPr>
      </p:pic>
      <p:sp>
        <p:nvSpPr>
          <p:cNvPr id="38916" name="Text Box 2"/>
          <p:cNvSpPr txBox="1">
            <a:spLocks noChangeArrowheads="1"/>
          </p:cNvSpPr>
          <p:nvPr/>
        </p:nvSpPr>
        <p:spPr bwMode="auto">
          <a:xfrm>
            <a:off x="914400" y="1981200"/>
            <a:ext cx="8077200" cy="530225"/>
          </a:xfrm>
          <a:prstGeom prst="rect">
            <a:avLst/>
          </a:prstGeom>
          <a:noFill/>
          <a:ln w="9525">
            <a:noFill/>
            <a:miter lim="800000"/>
            <a:headEnd/>
            <a:tailEnd/>
          </a:ln>
        </p:spPr>
        <p:txBody>
          <a:bodyPr>
            <a:spAutoFit/>
          </a:bodyPr>
          <a:lstStyle/>
          <a:p>
            <a:pPr algn="ctr">
              <a:lnSpc>
                <a:spcPct val="90000"/>
              </a:lnSpc>
            </a:pPr>
            <a:r>
              <a:rPr lang="en-US" sz="3200" b="1">
                <a:solidFill>
                  <a:srgbClr val="006600"/>
                </a:solidFill>
              </a:rPr>
              <a:t>LIFE IN THE ARMY  …  LIFESTYLE</a:t>
            </a:r>
            <a:endParaRPr lang="en-US" sz="2400" b="1" i="1">
              <a:solidFill>
                <a:srgbClr val="006600"/>
              </a:solidFill>
            </a:endParaRPr>
          </a:p>
        </p:txBody>
      </p:sp>
      <p:grpSp>
        <p:nvGrpSpPr>
          <p:cNvPr id="38917" name="Group 3"/>
          <p:cNvGrpSpPr>
            <a:grpSpLocks/>
          </p:cNvGrpSpPr>
          <p:nvPr/>
        </p:nvGrpSpPr>
        <p:grpSpPr bwMode="auto">
          <a:xfrm>
            <a:off x="0" y="0"/>
            <a:ext cx="9144000" cy="6858000"/>
            <a:chOff x="0" y="0"/>
            <a:chExt cx="5760" cy="4320"/>
          </a:xfrm>
        </p:grpSpPr>
        <p:sp>
          <p:nvSpPr>
            <p:cNvPr id="38924" name="Rectangle 4"/>
            <p:cNvSpPr>
              <a:spLocks noChangeArrowheads="1"/>
            </p:cNvSpPr>
            <p:nvPr/>
          </p:nvSpPr>
          <p:spPr bwMode="auto">
            <a:xfrm>
              <a:off x="0" y="624"/>
              <a:ext cx="5760" cy="48"/>
            </a:xfrm>
            <a:prstGeom prst="rect">
              <a:avLst/>
            </a:prstGeom>
            <a:gradFill rotWithShape="1">
              <a:gsLst>
                <a:gs pos="0">
                  <a:srgbClr val="006600"/>
                </a:gs>
                <a:gs pos="100000">
                  <a:srgbClr val="FFCC66"/>
                </a:gs>
              </a:gsLst>
              <a:lin ang="0" scaled="1"/>
            </a:gradFill>
            <a:ln w="9525">
              <a:noFill/>
              <a:miter lim="800000"/>
              <a:headEnd/>
              <a:tailEnd/>
            </a:ln>
          </p:spPr>
          <p:txBody>
            <a:bodyPr wrap="none" anchor="ctr"/>
            <a:lstStyle/>
            <a:p>
              <a:endParaRPr lang="en-IN"/>
            </a:p>
          </p:txBody>
        </p:sp>
        <p:sp>
          <p:nvSpPr>
            <p:cNvPr id="38925" name="Rectangle 5"/>
            <p:cNvSpPr>
              <a:spLocks noChangeArrowheads="1"/>
            </p:cNvSpPr>
            <p:nvPr/>
          </p:nvSpPr>
          <p:spPr bwMode="auto">
            <a:xfrm>
              <a:off x="528" y="0"/>
              <a:ext cx="48" cy="4320"/>
            </a:xfrm>
            <a:prstGeom prst="rect">
              <a:avLst/>
            </a:prstGeom>
            <a:gradFill rotWithShape="1">
              <a:gsLst>
                <a:gs pos="0">
                  <a:srgbClr val="006600"/>
                </a:gs>
                <a:gs pos="100000">
                  <a:srgbClr val="FFCC66"/>
                </a:gs>
              </a:gsLst>
              <a:lin ang="5400000" scaled="1"/>
            </a:gradFill>
            <a:ln w="9525">
              <a:noFill/>
              <a:miter lim="800000"/>
              <a:headEnd/>
              <a:tailEnd/>
            </a:ln>
          </p:spPr>
          <p:txBody>
            <a:bodyPr wrap="none" anchor="ctr"/>
            <a:lstStyle/>
            <a:p>
              <a:endParaRPr lang="en-IN"/>
            </a:p>
          </p:txBody>
        </p:sp>
      </p:grpSp>
      <p:sp>
        <p:nvSpPr>
          <p:cNvPr id="38918" name="AutoShape 20" descr="Brown marble"/>
          <p:cNvSpPr>
            <a:spLocks noChangeArrowheads="1"/>
          </p:cNvSpPr>
          <p:nvPr/>
        </p:nvSpPr>
        <p:spPr bwMode="auto">
          <a:xfrm>
            <a:off x="1600200" y="1447800"/>
            <a:ext cx="6858000" cy="4953000"/>
          </a:xfrm>
          <a:prstGeom prst="bevel">
            <a:avLst>
              <a:gd name="adj" fmla="val 6171"/>
            </a:avLst>
          </a:prstGeom>
          <a:blipFill dpi="0" rotWithShape="1">
            <a:blip r:embed="rId6"/>
            <a:srcRect/>
            <a:tile tx="0" ty="0" sx="100000" sy="100000" flip="none" algn="tl"/>
          </a:blipFill>
          <a:ln w="9525">
            <a:noFill/>
            <a:miter lim="800000"/>
            <a:headEnd/>
            <a:tailEnd/>
          </a:ln>
        </p:spPr>
        <p:txBody>
          <a:bodyPr wrap="none" anchor="ctr"/>
          <a:lstStyle/>
          <a:p>
            <a:endParaRPr lang="en-IN"/>
          </a:p>
        </p:txBody>
      </p:sp>
      <p:grpSp>
        <p:nvGrpSpPr>
          <p:cNvPr id="38919" name="Group 22"/>
          <p:cNvGrpSpPr>
            <a:grpSpLocks/>
          </p:cNvGrpSpPr>
          <p:nvPr/>
        </p:nvGrpSpPr>
        <p:grpSpPr bwMode="auto">
          <a:xfrm>
            <a:off x="0" y="0"/>
            <a:ext cx="838200" cy="990600"/>
            <a:chOff x="0" y="0"/>
            <a:chExt cx="528" cy="624"/>
          </a:xfrm>
        </p:grpSpPr>
        <p:sp>
          <p:nvSpPr>
            <p:cNvPr id="38922" name="Rectangle 23"/>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38923" name="Picture 24" descr="Indian Army"/>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pic>
        <p:nvPicPr>
          <p:cNvPr id="38920" name="Picture 10" descr="180"/>
          <p:cNvPicPr>
            <a:picLocks noChangeAspect="1" noChangeArrowheads="1"/>
          </p:cNvPicPr>
          <p:nvPr/>
        </p:nvPicPr>
        <p:blipFill>
          <a:blip r:embed="rId8"/>
          <a:srcRect/>
          <a:stretch>
            <a:fillRect/>
          </a:stretch>
        </p:blipFill>
        <p:spPr bwMode="auto">
          <a:xfrm>
            <a:off x="1905000" y="1752600"/>
            <a:ext cx="6172200" cy="4267200"/>
          </a:xfrm>
          <a:prstGeom prst="rect">
            <a:avLst/>
          </a:prstGeom>
          <a:noFill/>
          <a:ln w="9525">
            <a:noFill/>
            <a:miter lim="800000"/>
            <a:headEnd/>
            <a:tailEnd/>
          </a:ln>
        </p:spPr>
      </p:pic>
      <p:sp>
        <p:nvSpPr>
          <p:cNvPr id="38921" name="Text Box 2"/>
          <p:cNvSpPr txBox="1">
            <a:spLocks noChangeArrowheads="1"/>
          </p:cNvSpPr>
          <p:nvPr/>
        </p:nvSpPr>
        <p:spPr bwMode="auto">
          <a:xfrm>
            <a:off x="914400" y="457200"/>
            <a:ext cx="8077200" cy="530225"/>
          </a:xfrm>
          <a:prstGeom prst="rect">
            <a:avLst/>
          </a:prstGeom>
          <a:noFill/>
          <a:ln w="9525">
            <a:noFill/>
            <a:miter lim="800000"/>
            <a:headEnd/>
            <a:tailEnd/>
          </a:ln>
        </p:spPr>
        <p:txBody>
          <a:bodyPr>
            <a:spAutoFit/>
          </a:bodyPr>
          <a:lstStyle/>
          <a:p>
            <a:pPr algn="ctr">
              <a:lnSpc>
                <a:spcPct val="90000"/>
              </a:lnSpc>
            </a:pPr>
            <a:r>
              <a:rPr lang="en-US" sz="3200" b="1">
                <a:solidFill>
                  <a:schemeClr val="bg1"/>
                </a:solidFill>
              </a:rPr>
              <a:t>NATIONAL DEFENCE ACADEMY, PUNE</a:t>
            </a:r>
            <a:endParaRPr lang="en-US" sz="2400" b="1" i="1">
              <a:solidFill>
                <a:schemeClr val="bg1"/>
              </a:solidFill>
            </a:endParaRPr>
          </a:p>
        </p:txBody>
      </p:sp>
    </p:spTree>
  </p:cSld>
  <p:clrMapOvr>
    <a:masterClrMapping/>
  </p:clrMapOvr>
  <p:transition spd="med" advClick="0" advTm="6000"/>
  <p:timing>
    <p:tnLst>
      <p:par>
        <p:cT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11285"/>
                </p:tgtEl>
              </p:cMediaNode>
            </p:video>
            <p:seq concurrent="1" nextAc="seek">
              <p:cTn id="3" restart="whenNotActive" fill="hold" evtFilter="cancelBubble" nodeType="interactiveSeq">
                <p:stCondLst>
                  <p:cond evt="onClick" delay="0">
                    <p:tgtEl>
                      <p:spTgt spid="366606"/>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366606"/>
                                        </p:tgtEl>
                                      </p:cBhvr>
                                    </p:cmd>
                                  </p:childTnLst>
                                </p:cTn>
                              </p:par>
                            </p:childTnLst>
                          </p:cTn>
                        </p:par>
                      </p:childTnLst>
                    </p:cTn>
                  </p:par>
                </p:childTnLst>
              </p:cTn>
              <p:nextCondLst>
                <p:cond evt="onClick" delay="0">
                  <p:tgtEl>
                    <p:spTgt spid="366606"/>
                  </p:tgtEl>
                </p:cond>
              </p:nextCondLst>
            </p:seq>
            <p:video>
              <p:cMediaNode>
                <p:cTn id="8" fill="hold" display="0">
                  <p:stCondLst>
                    <p:cond delay="indefinite"/>
                  </p:stCondLst>
                  <p:endCondLst>
                    <p:cond evt="onNext" delay="0">
                      <p:tgtEl>
                        <p:sldTgt/>
                      </p:tgtEl>
                    </p:cond>
                    <p:cond evt="onPrev" delay="0">
                      <p:tgtEl>
                        <p:sldTgt/>
                      </p:tgtEl>
                    </p:cond>
                  </p:endCondLst>
                </p:cTn>
                <p:tgtEl>
                  <p:spTgt spid="366606"/>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t>HOW TO JOIN INDIAN ARMY</a:t>
            </a:r>
          </a:p>
        </p:txBody>
      </p:sp>
      <p:sp>
        <p:nvSpPr>
          <p:cNvPr id="39939" name="Rectangle 3"/>
          <p:cNvSpPr>
            <a:spLocks noChangeArrowheads="1"/>
          </p:cNvSpPr>
          <p:nvPr/>
        </p:nvSpPr>
        <p:spPr bwMode="auto">
          <a:xfrm>
            <a:off x="457200" y="76200"/>
            <a:ext cx="8229600" cy="1066800"/>
          </a:xfrm>
          <a:prstGeom prst="rect">
            <a:avLst/>
          </a:prstGeom>
          <a:solidFill>
            <a:srgbClr val="66FFCC"/>
          </a:solidFill>
          <a:ln w="9525">
            <a:noFill/>
            <a:miter lim="800000"/>
            <a:headEnd/>
            <a:tailEnd/>
          </a:ln>
        </p:spPr>
        <p:txBody>
          <a:bodyPr anchor="ctr"/>
          <a:lstStyle/>
          <a:p>
            <a:pPr algn="ctr"/>
            <a:r>
              <a:rPr lang="en-US" sz="2800" b="1" u="sng">
                <a:solidFill>
                  <a:schemeClr val="tx2"/>
                </a:solidFill>
              </a:rPr>
              <a:t>NATIONAL DEFENCE ACADEMY - ENTRY</a:t>
            </a:r>
          </a:p>
        </p:txBody>
      </p:sp>
      <p:sp>
        <p:nvSpPr>
          <p:cNvPr id="39940" name="Rectangle 4"/>
          <p:cNvSpPr>
            <a:spLocks noChangeArrowheads="1"/>
          </p:cNvSpPr>
          <p:nvPr/>
        </p:nvSpPr>
        <p:spPr bwMode="auto">
          <a:xfrm>
            <a:off x="228600" y="1914525"/>
            <a:ext cx="8610600" cy="523875"/>
          </a:xfrm>
          <a:prstGeom prst="rect">
            <a:avLst/>
          </a:prstGeom>
          <a:solidFill>
            <a:srgbClr val="00FF00"/>
          </a:solidFill>
          <a:ln w="9525">
            <a:noFill/>
            <a:miter lim="800000"/>
            <a:headEnd/>
            <a:tailEnd/>
          </a:ln>
        </p:spPr>
        <p:txBody>
          <a:bodyPr>
            <a:spAutoFit/>
          </a:bodyPr>
          <a:lstStyle/>
          <a:p>
            <a:pPr marL="461963" lvl="1" indent="-4763" eaLnBrk="0" hangingPunct="0"/>
            <a:r>
              <a:rPr lang="en-US" sz="2800" b="1"/>
              <a:t> Centre’s of Exam – All across the country.</a:t>
            </a:r>
            <a:r>
              <a:rPr lang="en-US" sz="2000" b="1"/>
              <a:t>	</a:t>
            </a:r>
          </a:p>
        </p:txBody>
      </p:sp>
      <p:graphicFrame>
        <p:nvGraphicFramePr>
          <p:cNvPr id="6" name="Group 3"/>
          <p:cNvGraphicFramePr>
            <a:graphicFrameLocks noGrp="1"/>
          </p:cNvGraphicFramePr>
          <p:nvPr/>
        </p:nvGraphicFramePr>
        <p:xfrm>
          <a:off x="304800" y="2667000"/>
          <a:ext cx="8610600" cy="1835150"/>
        </p:xfrm>
        <a:graphic>
          <a:graphicData uri="http://schemas.openxmlformats.org/drawingml/2006/table">
            <a:tbl>
              <a:tblPr/>
              <a:tblGrid>
                <a:gridCol w="2514600"/>
                <a:gridCol w="1219200"/>
                <a:gridCol w="2286000"/>
                <a:gridCol w="2590800"/>
              </a:tblGrid>
              <a:tr h="533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SUBJECT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CODE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DURATION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MAX MARKS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r>
              <a:tr h="4794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Mathematics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01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2 ½ Hours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300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r>
              <a:tr h="6635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General Ability Test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2 ½ Hours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600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r>
            </a:tbl>
          </a:graphicData>
        </a:graphic>
      </p:graphicFrame>
      <p:sp>
        <p:nvSpPr>
          <p:cNvPr id="39963" name="TextBox 6"/>
          <p:cNvSpPr txBox="1">
            <a:spLocks noChangeArrowheads="1"/>
          </p:cNvSpPr>
          <p:nvPr/>
        </p:nvSpPr>
        <p:spPr bwMode="auto">
          <a:xfrm>
            <a:off x="255588" y="4648200"/>
            <a:ext cx="8507412" cy="946150"/>
          </a:xfrm>
          <a:prstGeom prst="rect">
            <a:avLst/>
          </a:prstGeom>
          <a:solidFill>
            <a:srgbClr val="FFFF00"/>
          </a:solidFill>
          <a:ln w="9525">
            <a:noFill/>
            <a:miter lim="800000"/>
            <a:headEnd/>
            <a:tailEnd/>
          </a:ln>
        </p:spPr>
        <p:txBody>
          <a:bodyPr wrap="none">
            <a:spAutoFit/>
          </a:bodyPr>
          <a:lstStyle/>
          <a:p>
            <a:r>
              <a:rPr lang="en-US" sz="2800" b="1"/>
              <a:t>Written Exam followed by SSB and after clearing </a:t>
            </a:r>
          </a:p>
          <a:p>
            <a:r>
              <a:rPr lang="en-US" sz="2800" b="1"/>
              <a:t> SSB, undergo Med. Join NDA based on Merit.</a:t>
            </a:r>
          </a:p>
        </p:txBody>
      </p:sp>
      <p:sp>
        <p:nvSpPr>
          <p:cNvPr id="39964" name="TextBox 7"/>
          <p:cNvSpPr txBox="1">
            <a:spLocks noChangeArrowheads="1"/>
          </p:cNvSpPr>
          <p:nvPr/>
        </p:nvSpPr>
        <p:spPr bwMode="auto">
          <a:xfrm>
            <a:off x="228600" y="1182688"/>
            <a:ext cx="8610600" cy="641350"/>
          </a:xfrm>
          <a:prstGeom prst="rect">
            <a:avLst/>
          </a:prstGeom>
          <a:solidFill>
            <a:srgbClr val="FF0000"/>
          </a:solidFill>
          <a:ln w="9525">
            <a:noFill/>
            <a:miter lim="800000"/>
            <a:headEnd/>
            <a:tailEnd/>
          </a:ln>
        </p:spPr>
        <p:txBody>
          <a:bodyPr>
            <a:spAutoFit/>
          </a:bodyPr>
          <a:lstStyle/>
          <a:p>
            <a:pPr algn="ctr"/>
            <a:r>
              <a:rPr lang="en-US" sz="3600" b="1">
                <a:solidFill>
                  <a:schemeClr val="bg1"/>
                </a:solidFill>
              </a:rPr>
              <a:t>Exams held in Apr and Sep every year</a:t>
            </a:r>
          </a:p>
        </p:txBody>
      </p:sp>
      <p:sp>
        <p:nvSpPr>
          <p:cNvPr id="9" name="TextBox 8"/>
          <p:cNvSpPr txBox="1"/>
          <p:nvPr/>
        </p:nvSpPr>
        <p:spPr>
          <a:xfrm>
            <a:off x="120650" y="5875338"/>
            <a:ext cx="8367713" cy="822325"/>
          </a:xfrm>
          <a:prstGeom prst="rect">
            <a:avLst/>
          </a:prstGeom>
          <a:solidFill>
            <a:schemeClr val="accent2">
              <a:lumMod val="75000"/>
            </a:schemeClr>
          </a:solidFill>
        </p:spPr>
        <p:txBody>
          <a:bodyPr wrap="none">
            <a:spAutoFit/>
          </a:bodyPr>
          <a:lstStyle/>
          <a:p>
            <a:r>
              <a:rPr lang="en-US" sz="2400" b="1">
                <a:solidFill>
                  <a:schemeClr val="bg1"/>
                </a:solidFill>
              </a:rPr>
              <a:t>At NDA – 3 yrs trg ,Deg Awarded (JNU), thereafter 1 yr at</a:t>
            </a:r>
          </a:p>
          <a:p>
            <a:r>
              <a:rPr lang="en-US" sz="2400" b="1">
                <a:solidFill>
                  <a:schemeClr val="bg1"/>
                </a:solidFill>
              </a:rPr>
              <a:t> IMA/ AFA/ NA – Commissioned Officer.</a:t>
            </a:r>
          </a:p>
        </p:txBody>
      </p:sp>
    </p:spTree>
  </p:cSld>
  <p:clrMapOvr>
    <a:masterClrMapping/>
  </p:clrMapOvr>
  <p:transition spd="med" advClick="0" advTm="600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mtClean="0"/>
              <a:t>HOW TO JOIN INDIAN ARMY</a:t>
            </a:r>
          </a:p>
        </p:txBody>
      </p:sp>
      <p:sp>
        <p:nvSpPr>
          <p:cNvPr id="40963" name="Rectangle 3"/>
          <p:cNvSpPr>
            <a:spLocks noChangeArrowheads="1"/>
          </p:cNvSpPr>
          <p:nvPr/>
        </p:nvSpPr>
        <p:spPr bwMode="auto">
          <a:xfrm>
            <a:off x="457200" y="152400"/>
            <a:ext cx="8229600" cy="1066800"/>
          </a:xfrm>
          <a:prstGeom prst="rect">
            <a:avLst/>
          </a:prstGeom>
          <a:solidFill>
            <a:srgbClr val="66FFCC"/>
          </a:solidFill>
          <a:ln w="9525">
            <a:noFill/>
            <a:miter lim="800000"/>
            <a:headEnd/>
            <a:tailEnd/>
          </a:ln>
        </p:spPr>
        <p:txBody>
          <a:bodyPr anchor="ctr"/>
          <a:lstStyle/>
          <a:p>
            <a:pPr algn="ctr"/>
            <a:r>
              <a:rPr lang="en-US" sz="2800" b="1" u="sng">
                <a:solidFill>
                  <a:schemeClr val="tx2"/>
                </a:solidFill>
              </a:rPr>
              <a:t>10 + 2 TECHNICAL ENTRY SCHEME</a:t>
            </a:r>
          </a:p>
        </p:txBody>
      </p:sp>
      <p:sp>
        <p:nvSpPr>
          <p:cNvPr id="40964" name="TextBox 5"/>
          <p:cNvSpPr txBox="1">
            <a:spLocks noChangeArrowheads="1"/>
          </p:cNvSpPr>
          <p:nvPr/>
        </p:nvSpPr>
        <p:spPr bwMode="auto">
          <a:xfrm>
            <a:off x="304800" y="1371600"/>
            <a:ext cx="8751888" cy="584200"/>
          </a:xfrm>
          <a:prstGeom prst="rect">
            <a:avLst/>
          </a:prstGeom>
          <a:solidFill>
            <a:srgbClr val="FF0000"/>
          </a:solidFill>
          <a:ln w="9525">
            <a:noFill/>
            <a:miter lim="800000"/>
            <a:headEnd/>
            <a:tailEnd/>
          </a:ln>
        </p:spPr>
        <p:txBody>
          <a:bodyPr wrap="none">
            <a:spAutoFit/>
          </a:bodyPr>
          <a:lstStyle/>
          <a:p>
            <a:r>
              <a:rPr lang="en-US" sz="3200" b="1">
                <a:solidFill>
                  <a:schemeClr val="bg1"/>
                </a:solidFill>
              </a:rPr>
              <a:t>Apply to Army HQ Based on the Notification</a:t>
            </a:r>
          </a:p>
        </p:txBody>
      </p:sp>
      <p:sp>
        <p:nvSpPr>
          <p:cNvPr id="40965" name="TextBox 6"/>
          <p:cNvSpPr txBox="1">
            <a:spLocks noChangeArrowheads="1"/>
          </p:cNvSpPr>
          <p:nvPr/>
        </p:nvSpPr>
        <p:spPr bwMode="auto">
          <a:xfrm>
            <a:off x="304800" y="2057400"/>
            <a:ext cx="5445125" cy="584200"/>
          </a:xfrm>
          <a:prstGeom prst="rect">
            <a:avLst/>
          </a:prstGeom>
          <a:solidFill>
            <a:srgbClr val="00B050"/>
          </a:solidFill>
          <a:ln w="9525">
            <a:noFill/>
            <a:miter lim="800000"/>
            <a:headEnd/>
            <a:tailEnd/>
          </a:ln>
        </p:spPr>
        <p:txBody>
          <a:bodyPr wrap="none">
            <a:spAutoFit/>
          </a:bodyPr>
          <a:lstStyle/>
          <a:p>
            <a:r>
              <a:rPr lang="en-US" sz="3200" b="1"/>
              <a:t>Proceed to nominated SSB</a:t>
            </a:r>
          </a:p>
        </p:txBody>
      </p:sp>
      <p:sp>
        <p:nvSpPr>
          <p:cNvPr id="8" name="TextBox 7"/>
          <p:cNvSpPr txBox="1"/>
          <p:nvPr/>
        </p:nvSpPr>
        <p:spPr>
          <a:xfrm>
            <a:off x="304800" y="3505200"/>
            <a:ext cx="8166100" cy="579438"/>
          </a:xfrm>
          <a:prstGeom prst="rect">
            <a:avLst/>
          </a:prstGeom>
          <a:solidFill>
            <a:schemeClr val="accent3">
              <a:lumMod val="65000"/>
            </a:schemeClr>
          </a:solidFill>
        </p:spPr>
        <p:txBody>
          <a:bodyPr wrap="none">
            <a:spAutoFit/>
          </a:bodyPr>
          <a:lstStyle/>
          <a:p>
            <a:r>
              <a:rPr lang="en-US" sz="3200" b="1"/>
              <a:t> Join IMA - 1 yr Basic Mil Trg – thereafter-</a:t>
            </a:r>
          </a:p>
        </p:txBody>
      </p:sp>
      <p:sp>
        <p:nvSpPr>
          <p:cNvPr id="40967" name="TextBox 8"/>
          <p:cNvSpPr txBox="1">
            <a:spLocks noChangeArrowheads="1"/>
          </p:cNvSpPr>
          <p:nvPr/>
        </p:nvSpPr>
        <p:spPr bwMode="auto">
          <a:xfrm>
            <a:off x="0" y="4343400"/>
            <a:ext cx="9226550" cy="2041525"/>
          </a:xfrm>
          <a:prstGeom prst="rect">
            <a:avLst/>
          </a:prstGeom>
          <a:solidFill>
            <a:srgbClr val="FFFF00"/>
          </a:solidFill>
          <a:ln w="9525">
            <a:noFill/>
            <a:miter lim="800000"/>
            <a:headEnd/>
            <a:tailEnd/>
          </a:ln>
        </p:spPr>
        <p:txBody>
          <a:bodyPr wrap="none">
            <a:spAutoFit/>
          </a:bodyPr>
          <a:lstStyle/>
          <a:p>
            <a:r>
              <a:rPr lang="en-US" sz="3200" b="1"/>
              <a:t> At Cadet Trg Wings(CME - Pune,MCTE- Mhow </a:t>
            </a:r>
          </a:p>
          <a:p>
            <a:r>
              <a:rPr lang="en-US" sz="3200" b="1"/>
              <a:t> and CEME - Secundrabad)for 4 yrs Tech Trg</a:t>
            </a:r>
          </a:p>
          <a:p>
            <a:r>
              <a:rPr lang="en-US" sz="3200" b="1"/>
              <a:t> Commissioned after  three yrs during Tech </a:t>
            </a:r>
          </a:p>
          <a:p>
            <a:r>
              <a:rPr lang="en-US" sz="3200" b="1"/>
              <a:t>Trg. </a:t>
            </a:r>
            <a:r>
              <a:rPr lang="en-US" sz="3200" b="1" u="sng"/>
              <a:t>NO</a:t>
            </a:r>
            <a:r>
              <a:rPr lang="en-US" sz="3200" b="1"/>
              <a:t> ante date seniority.</a:t>
            </a:r>
          </a:p>
        </p:txBody>
      </p:sp>
      <p:sp>
        <p:nvSpPr>
          <p:cNvPr id="40968" name="TextBox 9"/>
          <p:cNvSpPr txBox="1">
            <a:spLocks noChangeArrowheads="1"/>
          </p:cNvSpPr>
          <p:nvPr/>
        </p:nvSpPr>
        <p:spPr bwMode="auto">
          <a:xfrm>
            <a:off x="269875" y="2743200"/>
            <a:ext cx="7947025" cy="584200"/>
          </a:xfrm>
          <a:prstGeom prst="rect">
            <a:avLst/>
          </a:prstGeom>
          <a:solidFill>
            <a:srgbClr val="92D050"/>
          </a:solidFill>
          <a:ln w="9525">
            <a:noFill/>
            <a:miter lim="800000"/>
            <a:headEnd/>
            <a:tailEnd/>
          </a:ln>
        </p:spPr>
        <p:txBody>
          <a:bodyPr wrap="none">
            <a:spAutoFit/>
          </a:bodyPr>
          <a:lstStyle/>
          <a:p>
            <a:r>
              <a:rPr lang="en-US" sz="3200" b="1"/>
              <a:t>On clearing SSB and Med and if in Merit</a:t>
            </a:r>
          </a:p>
        </p:txBody>
      </p:sp>
    </p:spTree>
  </p:cSld>
  <p:clrMapOvr>
    <a:masterClrMapping/>
  </p:clrMapOvr>
  <p:transition spd="med" advClick="0" advTm="600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HOW TO JOIN INDIAN ARMY</a:t>
            </a:r>
          </a:p>
        </p:txBody>
      </p:sp>
      <p:sp>
        <p:nvSpPr>
          <p:cNvPr id="41987" name="Rectangle 3"/>
          <p:cNvSpPr>
            <a:spLocks noChangeArrowheads="1"/>
          </p:cNvSpPr>
          <p:nvPr/>
        </p:nvSpPr>
        <p:spPr bwMode="auto">
          <a:xfrm>
            <a:off x="457200" y="152400"/>
            <a:ext cx="8229600" cy="1066800"/>
          </a:xfrm>
          <a:prstGeom prst="rect">
            <a:avLst/>
          </a:prstGeom>
          <a:solidFill>
            <a:srgbClr val="66FFCC"/>
          </a:solidFill>
          <a:ln w="9525">
            <a:noFill/>
            <a:miter lim="800000"/>
            <a:headEnd/>
            <a:tailEnd/>
          </a:ln>
        </p:spPr>
        <p:txBody>
          <a:bodyPr anchor="ctr"/>
          <a:lstStyle/>
          <a:p>
            <a:pPr algn="ctr"/>
            <a:r>
              <a:rPr lang="en-US" sz="2800" b="1" u="sng">
                <a:solidFill>
                  <a:schemeClr val="tx2"/>
                </a:solidFill>
              </a:rPr>
              <a:t>NDA AND 10+2 (TES)- MED STDS</a:t>
            </a:r>
          </a:p>
        </p:txBody>
      </p:sp>
      <p:graphicFrame>
        <p:nvGraphicFramePr>
          <p:cNvPr id="42029" name="Group 45"/>
          <p:cNvGraphicFramePr>
            <a:graphicFrameLocks noGrp="1"/>
          </p:cNvGraphicFramePr>
          <p:nvPr>
            <p:ph idx="1"/>
          </p:nvPr>
        </p:nvGraphicFramePr>
        <p:xfrm>
          <a:off x="457200" y="1447800"/>
          <a:ext cx="8305800" cy="3557588"/>
        </p:xfrm>
        <a:graphic>
          <a:graphicData uri="http://schemas.openxmlformats.org/drawingml/2006/table">
            <a:tbl>
              <a:tblPr/>
              <a:tblGrid>
                <a:gridCol w="1890713"/>
                <a:gridCol w="4738687"/>
                <a:gridCol w="1676400"/>
              </a:tblGrid>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AGE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16 ½ TO 19 YRS (19 ½ FOR 10+2 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en-US"/>
                    </a:p>
                  </a:txBody>
                  <a:tcPr/>
                </a:tc>
              </a:tr>
              <a:tr h="3667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EDN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10+2 CLASS ( PCM FOR 10+2 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en-US"/>
                    </a:p>
                  </a:txBody>
                  <a:tcPr/>
                </a:tc>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SEX</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MALE / UNMARRIED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en-US"/>
                    </a:p>
                  </a:txBody>
                  <a:tcPr/>
                </a:tc>
              </a:tr>
              <a:tr h="2619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HEIGHT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MINIMUM HEIGHT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157.5 CMS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247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WEIGHT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47 KG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IN" sz="2000" b="1"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CHEST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NOT LESS THAN 81 CMS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IN" sz="2000" b="1"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VISION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UNCORRECTED WITHOUT GLASS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IN" sz="2000" b="1"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CORRECTED WITH GLASS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266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IN" sz="2000" b="1"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LIMITS OF MYOPIA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-0.75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42027" name="Text Box 43"/>
          <p:cNvSpPr txBox="1">
            <a:spLocks noChangeArrowheads="1"/>
          </p:cNvSpPr>
          <p:nvPr/>
        </p:nvSpPr>
        <p:spPr bwMode="auto">
          <a:xfrm>
            <a:off x="609600" y="5181600"/>
            <a:ext cx="7924800" cy="1465263"/>
          </a:xfrm>
          <a:prstGeom prst="rect">
            <a:avLst/>
          </a:prstGeom>
          <a:solidFill>
            <a:schemeClr val="accent1"/>
          </a:solidFill>
          <a:ln w="9525">
            <a:noFill/>
            <a:miter lim="800000"/>
            <a:headEnd/>
            <a:tailEnd/>
          </a:ln>
        </p:spPr>
        <p:txBody>
          <a:bodyPr>
            <a:spAutoFit/>
          </a:bodyPr>
          <a:lstStyle/>
          <a:p>
            <a:pPr eaLnBrk="0" hangingPunct="0">
              <a:spcBef>
                <a:spcPct val="50000"/>
              </a:spcBef>
            </a:pPr>
            <a:r>
              <a:rPr lang="en-US" b="1"/>
              <a:t>FOR GORKHAS AND INDIVIDUALS BELONGING TO HILLS OF NORTH EASTERN REGIONS OF INDIA, GARHWAL AND KUMAON, THE MINIMUM ACCEPTABLE HEIGHTS WILL BE 5 CMS LESS.  IN CASE OF CANDIDATES FROM LAKSHDWEEP THE MINIMUM HEIGHT CAN BE REDUCED BY 2 CMS.</a:t>
            </a:r>
          </a:p>
        </p:txBody>
      </p:sp>
    </p:spTree>
  </p:cSld>
  <p:clrMapOvr>
    <a:masterClrMapping/>
  </p:clrMapOvr>
  <p:transition spd="med" advClick="0" advTm="600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smtClean="0"/>
              <a:t>HOW TO JOIN INDIAN ARMY</a:t>
            </a:r>
          </a:p>
        </p:txBody>
      </p:sp>
      <p:pic>
        <p:nvPicPr>
          <p:cNvPr id="43011" name="Picture 46"/>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3013" name="Text Box 5"/>
          <p:cNvSpPr txBox="1">
            <a:spLocks noChangeArrowheads="1"/>
          </p:cNvSpPr>
          <p:nvPr/>
        </p:nvSpPr>
        <p:spPr bwMode="auto">
          <a:xfrm>
            <a:off x="1143000" y="395288"/>
            <a:ext cx="7543800" cy="519112"/>
          </a:xfrm>
          <a:prstGeom prst="rect">
            <a:avLst/>
          </a:prstGeom>
          <a:solidFill>
            <a:srgbClr val="FFFF00"/>
          </a:solidFill>
          <a:ln w="9525">
            <a:noFill/>
            <a:miter lim="800000"/>
            <a:headEnd/>
            <a:tailEnd/>
          </a:ln>
          <a:effectLst/>
        </p:spPr>
        <p:txBody>
          <a:bodyPr>
            <a:spAutoFit/>
          </a:bodyPr>
          <a:lstStyle/>
          <a:p>
            <a:r>
              <a:rPr lang="en-US" sz="2800" b="1"/>
              <a:t>INDIAN MILITARY ACADEMY, DEHRADUN</a:t>
            </a:r>
          </a:p>
        </p:txBody>
      </p:sp>
    </p:spTree>
  </p:cSld>
  <p:clrMapOvr>
    <a:masterClrMapping/>
  </p:clrMapOvr>
  <p:transition spd="med" advClick="0" advTm="600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 Box 2"/>
          <p:cNvSpPr txBox="1">
            <a:spLocks noChangeArrowheads="1"/>
          </p:cNvSpPr>
          <p:nvPr/>
        </p:nvSpPr>
        <p:spPr bwMode="auto">
          <a:xfrm>
            <a:off x="914400" y="228600"/>
            <a:ext cx="8077200" cy="476250"/>
          </a:xfrm>
          <a:prstGeom prst="rect">
            <a:avLst/>
          </a:prstGeom>
          <a:noFill/>
          <a:ln w="9525">
            <a:noFill/>
            <a:miter lim="800000"/>
            <a:headEnd/>
            <a:tailEnd/>
          </a:ln>
        </p:spPr>
        <p:txBody>
          <a:bodyPr>
            <a:spAutoFit/>
          </a:bodyPr>
          <a:lstStyle/>
          <a:p>
            <a:pPr algn="ctr">
              <a:lnSpc>
                <a:spcPct val="90000"/>
              </a:lnSpc>
            </a:pPr>
            <a:r>
              <a:rPr lang="en-US" sz="2800" b="1">
                <a:solidFill>
                  <a:srgbClr val="FFFF00"/>
                </a:solidFill>
              </a:rPr>
              <a:t>WOMEN ENTRY( OTA ONLY)</a:t>
            </a:r>
            <a:endParaRPr lang="en-US" sz="2000" b="1" i="1">
              <a:solidFill>
                <a:srgbClr val="FFFF00"/>
              </a:solidFill>
            </a:endParaRPr>
          </a:p>
        </p:txBody>
      </p:sp>
      <p:grpSp>
        <p:nvGrpSpPr>
          <p:cNvPr id="119811" name="Group 3"/>
          <p:cNvGrpSpPr>
            <a:grpSpLocks/>
          </p:cNvGrpSpPr>
          <p:nvPr/>
        </p:nvGrpSpPr>
        <p:grpSpPr bwMode="auto">
          <a:xfrm>
            <a:off x="0" y="0"/>
            <a:ext cx="9144000" cy="6858000"/>
            <a:chOff x="0" y="0"/>
            <a:chExt cx="5760" cy="4320"/>
          </a:xfrm>
        </p:grpSpPr>
        <p:sp>
          <p:nvSpPr>
            <p:cNvPr id="119812" name="Rectangle 4"/>
            <p:cNvSpPr>
              <a:spLocks noChangeArrowheads="1"/>
            </p:cNvSpPr>
            <p:nvPr/>
          </p:nvSpPr>
          <p:spPr bwMode="auto">
            <a:xfrm>
              <a:off x="0" y="624"/>
              <a:ext cx="5760" cy="48"/>
            </a:xfrm>
            <a:prstGeom prst="rect">
              <a:avLst/>
            </a:prstGeom>
            <a:gradFill rotWithShape="1">
              <a:gsLst>
                <a:gs pos="0">
                  <a:srgbClr val="FFFFCC"/>
                </a:gs>
                <a:gs pos="100000">
                  <a:srgbClr val="777777"/>
                </a:gs>
              </a:gsLst>
              <a:lin ang="0" scaled="1"/>
            </a:gradFill>
            <a:ln w="9525">
              <a:noFill/>
              <a:miter lim="800000"/>
              <a:headEnd/>
              <a:tailEnd/>
            </a:ln>
          </p:spPr>
          <p:txBody>
            <a:bodyPr wrap="none" anchor="ctr"/>
            <a:lstStyle/>
            <a:p>
              <a:endParaRPr lang="en-IN"/>
            </a:p>
          </p:txBody>
        </p:sp>
        <p:sp>
          <p:nvSpPr>
            <p:cNvPr id="119813" name="Rectangle 5"/>
            <p:cNvSpPr>
              <a:spLocks noChangeArrowheads="1"/>
            </p:cNvSpPr>
            <p:nvPr/>
          </p:nvSpPr>
          <p:spPr bwMode="auto">
            <a:xfrm>
              <a:off x="528" y="0"/>
              <a:ext cx="48" cy="4320"/>
            </a:xfrm>
            <a:prstGeom prst="rect">
              <a:avLst/>
            </a:prstGeom>
            <a:gradFill rotWithShape="1">
              <a:gsLst>
                <a:gs pos="0">
                  <a:srgbClr val="FFFFCC"/>
                </a:gs>
                <a:gs pos="100000">
                  <a:srgbClr val="777777"/>
                </a:gs>
              </a:gsLst>
              <a:lin ang="5400000" scaled="1"/>
            </a:gradFill>
            <a:ln w="9525">
              <a:noFill/>
              <a:miter lim="800000"/>
              <a:headEnd/>
              <a:tailEnd/>
            </a:ln>
          </p:spPr>
          <p:txBody>
            <a:bodyPr wrap="none" anchor="ctr"/>
            <a:lstStyle/>
            <a:p>
              <a:endParaRPr lang="en-IN"/>
            </a:p>
          </p:txBody>
        </p:sp>
      </p:grpSp>
      <p:grpSp>
        <p:nvGrpSpPr>
          <p:cNvPr id="119814" name="Group 8"/>
          <p:cNvGrpSpPr>
            <a:grpSpLocks/>
          </p:cNvGrpSpPr>
          <p:nvPr/>
        </p:nvGrpSpPr>
        <p:grpSpPr bwMode="auto">
          <a:xfrm>
            <a:off x="0" y="0"/>
            <a:ext cx="838200" cy="990600"/>
            <a:chOff x="0" y="0"/>
            <a:chExt cx="528" cy="624"/>
          </a:xfrm>
        </p:grpSpPr>
        <p:sp>
          <p:nvSpPr>
            <p:cNvPr id="119815" name="Rectangle 9"/>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119816" name="Picture 10" descr="Indian Army"/>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
        <p:nvSpPr>
          <p:cNvPr id="119817" name="Rectangle 187"/>
          <p:cNvSpPr>
            <a:spLocks noChangeArrowheads="1"/>
          </p:cNvSpPr>
          <p:nvPr/>
        </p:nvSpPr>
        <p:spPr bwMode="auto">
          <a:xfrm>
            <a:off x="4343400" y="6172200"/>
            <a:ext cx="1371600" cy="641350"/>
          </a:xfrm>
          <a:prstGeom prst="rect">
            <a:avLst/>
          </a:prstGeom>
          <a:noFill/>
          <a:ln w="9525">
            <a:noFill/>
            <a:miter lim="800000"/>
            <a:headEnd/>
            <a:tailEnd/>
          </a:ln>
        </p:spPr>
        <p:txBody>
          <a:bodyPr>
            <a:spAutoFit/>
          </a:bodyPr>
          <a:lstStyle/>
          <a:p>
            <a:pPr algn="ctr"/>
            <a:r>
              <a:rPr lang="en-US" b="1"/>
              <a:t>Harbakhsh Singh</a:t>
            </a:r>
          </a:p>
        </p:txBody>
      </p:sp>
      <p:pic>
        <p:nvPicPr>
          <p:cNvPr id="119818" name="Picture 49" descr="POP"/>
          <p:cNvPicPr>
            <a:picLocks noChangeAspect="1" noChangeArrowheads="1"/>
          </p:cNvPicPr>
          <p:nvPr/>
        </p:nvPicPr>
        <p:blipFill>
          <a:blip r:embed="rId3"/>
          <a:srcRect/>
          <a:stretch>
            <a:fillRect/>
          </a:stretch>
        </p:blipFill>
        <p:spPr bwMode="auto">
          <a:xfrm>
            <a:off x="5257800" y="3898900"/>
            <a:ext cx="3733800" cy="2959100"/>
          </a:xfrm>
          <a:prstGeom prst="rect">
            <a:avLst/>
          </a:prstGeom>
          <a:noFill/>
          <a:ln w="9525">
            <a:noFill/>
            <a:miter lim="800000"/>
            <a:headEnd/>
            <a:tailEnd/>
          </a:ln>
        </p:spPr>
      </p:pic>
      <p:pic>
        <p:nvPicPr>
          <p:cNvPr id="119819" name="Picture 50" descr="DSC01950"/>
          <p:cNvPicPr>
            <a:picLocks noChangeAspect="1" noChangeArrowheads="1"/>
          </p:cNvPicPr>
          <p:nvPr/>
        </p:nvPicPr>
        <p:blipFill>
          <a:blip r:embed="rId4"/>
          <a:srcRect/>
          <a:stretch>
            <a:fillRect/>
          </a:stretch>
        </p:blipFill>
        <p:spPr bwMode="auto">
          <a:xfrm>
            <a:off x="5257800" y="1073150"/>
            <a:ext cx="3733800" cy="2813050"/>
          </a:xfrm>
          <a:prstGeom prst="rect">
            <a:avLst/>
          </a:prstGeom>
          <a:noFill/>
          <a:ln w="9525">
            <a:noFill/>
            <a:miter lim="800000"/>
            <a:headEnd/>
            <a:tailEnd/>
          </a:ln>
        </p:spPr>
      </p:pic>
      <p:pic>
        <p:nvPicPr>
          <p:cNvPr id="119820" name="Picture 52" descr="ARMY3"/>
          <p:cNvPicPr>
            <a:picLocks noChangeAspect="1" noChangeArrowheads="1"/>
          </p:cNvPicPr>
          <p:nvPr/>
        </p:nvPicPr>
        <p:blipFill>
          <a:blip r:embed="rId5"/>
          <a:srcRect/>
          <a:stretch>
            <a:fillRect/>
          </a:stretch>
        </p:blipFill>
        <p:spPr bwMode="auto">
          <a:xfrm>
            <a:off x="914400" y="1066800"/>
            <a:ext cx="4343400" cy="5791200"/>
          </a:xfrm>
          <a:prstGeom prst="rect">
            <a:avLst/>
          </a:prstGeom>
          <a:noFill/>
          <a:ln w="9525">
            <a:noFill/>
            <a:miter lim="800000"/>
            <a:headEnd/>
            <a:tailEnd/>
          </a:ln>
        </p:spPr>
      </p:pic>
    </p:spTree>
  </p:cSld>
  <p:clrMapOvr>
    <a:masterClrMapping/>
  </p:clrMapOvr>
  <p:transition spd="med" advClick="0" advTm="600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smtClean="0"/>
              <a:t>HOW TO JOIN INDIAN ARMY</a:t>
            </a:r>
          </a:p>
        </p:txBody>
      </p:sp>
      <p:sp>
        <p:nvSpPr>
          <p:cNvPr id="44035" name="Rectangle 3"/>
          <p:cNvSpPr>
            <a:spLocks noChangeArrowheads="1"/>
          </p:cNvSpPr>
          <p:nvPr/>
        </p:nvSpPr>
        <p:spPr bwMode="auto">
          <a:xfrm>
            <a:off x="457200" y="152400"/>
            <a:ext cx="8305800" cy="762000"/>
          </a:xfrm>
          <a:prstGeom prst="rect">
            <a:avLst/>
          </a:prstGeom>
          <a:solidFill>
            <a:srgbClr val="66FFCC"/>
          </a:solidFill>
          <a:ln w="9525">
            <a:noFill/>
            <a:miter lim="800000"/>
            <a:headEnd/>
            <a:tailEnd/>
          </a:ln>
        </p:spPr>
        <p:txBody>
          <a:bodyPr anchor="ctr"/>
          <a:lstStyle/>
          <a:p>
            <a:pPr algn="ctr"/>
            <a:r>
              <a:rPr lang="en-US" sz="2800" b="1" u="sng">
                <a:solidFill>
                  <a:schemeClr val="tx2"/>
                </a:solidFill>
              </a:rPr>
              <a:t> GRADUATES  ENTRY – IMA(Men Only)</a:t>
            </a:r>
          </a:p>
          <a:p>
            <a:pPr algn="ctr"/>
            <a:r>
              <a:rPr lang="en-US" sz="2800" b="1" u="sng">
                <a:solidFill>
                  <a:schemeClr val="tx2"/>
                </a:solidFill>
              </a:rPr>
              <a:t> OTA ( Men and Women) </a:t>
            </a:r>
          </a:p>
        </p:txBody>
      </p:sp>
      <p:sp>
        <p:nvSpPr>
          <p:cNvPr id="44036" name="Rectangle 4"/>
          <p:cNvSpPr>
            <a:spLocks noChangeArrowheads="1"/>
          </p:cNvSpPr>
          <p:nvPr/>
        </p:nvSpPr>
        <p:spPr bwMode="auto">
          <a:xfrm>
            <a:off x="228600" y="1752600"/>
            <a:ext cx="8610600" cy="523875"/>
          </a:xfrm>
          <a:prstGeom prst="rect">
            <a:avLst/>
          </a:prstGeom>
          <a:solidFill>
            <a:srgbClr val="00FF00"/>
          </a:solidFill>
          <a:ln w="9525">
            <a:noFill/>
            <a:miter lim="800000"/>
            <a:headEnd/>
            <a:tailEnd/>
          </a:ln>
        </p:spPr>
        <p:txBody>
          <a:bodyPr>
            <a:spAutoFit/>
          </a:bodyPr>
          <a:lstStyle/>
          <a:p>
            <a:pPr marL="461963" lvl="1" indent="-4763" eaLnBrk="0" hangingPunct="0"/>
            <a:r>
              <a:rPr lang="en-US" sz="2800" b="1"/>
              <a:t> Centre’s of Exam – All across the country.</a:t>
            </a:r>
            <a:r>
              <a:rPr lang="en-US" sz="2000" b="1"/>
              <a:t>	</a:t>
            </a:r>
          </a:p>
        </p:txBody>
      </p:sp>
      <p:graphicFrame>
        <p:nvGraphicFramePr>
          <p:cNvPr id="6" name="Group 3"/>
          <p:cNvGraphicFramePr>
            <a:graphicFrameLocks noGrp="1"/>
          </p:cNvGraphicFramePr>
          <p:nvPr/>
        </p:nvGraphicFramePr>
        <p:xfrm>
          <a:off x="304800" y="2438400"/>
          <a:ext cx="8610600" cy="1835150"/>
        </p:xfrm>
        <a:graphic>
          <a:graphicData uri="http://schemas.openxmlformats.org/drawingml/2006/table">
            <a:tbl>
              <a:tblPr/>
              <a:tblGrid>
                <a:gridCol w="2514600"/>
                <a:gridCol w="1219200"/>
                <a:gridCol w="2286000"/>
                <a:gridCol w="2590800"/>
              </a:tblGrid>
              <a:tr h="533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SUBJECT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CODE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DURATION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MAX MARKS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r>
              <a:tr h="4794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Mathematics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01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2 ½ Hours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300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r>
              <a:tr h="6635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General Ability Test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2 ½ Hours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300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r>
            </a:tbl>
          </a:graphicData>
        </a:graphic>
      </p:graphicFrame>
      <p:sp>
        <p:nvSpPr>
          <p:cNvPr id="44059" name="TextBox 6"/>
          <p:cNvSpPr txBox="1">
            <a:spLocks noChangeArrowheads="1"/>
          </p:cNvSpPr>
          <p:nvPr/>
        </p:nvSpPr>
        <p:spPr bwMode="auto">
          <a:xfrm>
            <a:off x="0" y="4953000"/>
            <a:ext cx="9144000" cy="946150"/>
          </a:xfrm>
          <a:prstGeom prst="rect">
            <a:avLst/>
          </a:prstGeom>
          <a:solidFill>
            <a:srgbClr val="FFFF00"/>
          </a:solidFill>
          <a:ln w="9525">
            <a:noFill/>
            <a:miter lim="800000"/>
            <a:headEnd/>
            <a:tailEnd/>
          </a:ln>
        </p:spPr>
        <p:txBody>
          <a:bodyPr>
            <a:spAutoFit/>
          </a:bodyPr>
          <a:lstStyle/>
          <a:p>
            <a:r>
              <a:rPr lang="en-US" sz="2800" b="1"/>
              <a:t>Written Exam followed by SSB and after clearing </a:t>
            </a:r>
          </a:p>
          <a:p>
            <a:r>
              <a:rPr lang="en-US" sz="2800" b="1"/>
              <a:t> SSB, undergo Med. Join IMA/OTA based on Merit. </a:t>
            </a:r>
          </a:p>
        </p:txBody>
      </p:sp>
      <p:sp>
        <p:nvSpPr>
          <p:cNvPr id="44060" name="TextBox 7"/>
          <p:cNvSpPr txBox="1">
            <a:spLocks noChangeArrowheads="1"/>
          </p:cNvSpPr>
          <p:nvPr/>
        </p:nvSpPr>
        <p:spPr bwMode="auto">
          <a:xfrm>
            <a:off x="228600" y="990600"/>
            <a:ext cx="8610600" cy="646113"/>
          </a:xfrm>
          <a:prstGeom prst="rect">
            <a:avLst/>
          </a:prstGeom>
          <a:solidFill>
            <a:srgbClr val="FF0000"/>
          </a:solidFill>
          <a:ln w="9525">
            <a:noFill/>
            <a:miter lim="800000"/>
            <a:headEnd/>
            <a:tailEnd/>
          </a:ln>
        </p:spPr>
        <p:txBody>
          <a:bodyPr>
            <a:spAutoFit/>
          </a:bodyPr>
          <a:lstStyle/>
          <a:p>
            <a:pPr algn="ctr"/>
            <a:r>
              <a:rPr lang="en-US" sz="3600">
                <a:solidFill>
                  <a:schemeClr val="bg1"/>
                </a:solidFill>
              </a:rPr>
              <a:t>Exams held in Feb and Oct every year</a:t>
            </a:r>
          </a:p>
        </p:txBody>
      </p:sp>
      <p:sp>
        <p:nvSpPr>
          <p:cNvPr id="9" name="TextBox 8"/>
          <p:cNvSpPr txBox="1"/>
          <p:nvPr/>
        </p:nvSpPr>
        <p:spPr>
          <a:xfrm>
            <a:off x="0" y="6110288"/>
            <a:ext cx="5181600" cy="519112"/>
          </a:xfrm>
          <a:prstGeom prst="rect">
            <a:avLst/>
          </a:prstGeom>
          <a:solidFill>
            <a:schemeClr val="accent2">
              <a:lumMod val="75000"/>
            </a:schemeClr>
          </a:solidFill>
        </p:spPr>
        <p:txBody>
          <a:bodyPr>
            <a:spAutoFit/>
          </a:bodyPr>
          <a:lstStyle/>
          <a:p>
            <a:r>
              <a:rPr lang="en-US" sz="2800" b="1">
                <a:solidFill>
                  <a:schemeClr val="bg1"/>
                </a:solidFill>
              </a:rPr>
              <a:t> IMA -1½ yr PRC.</a:t>
            </a:r>
          </a:p>
        </p:txBody>
      </p:sp>
      <p:sp>
        <p:nvSpPr>
          <p:cNvPr id="10" name="TextBox 6"/>
          <p:cNvSpPr txBox="1">
            <a:spLocks noChangeArrowheads="1"/>
          </p:cNvSpPr>
          <p:nvPr/>
        </p:nvSpPr>
        <p:spPr bwMode="auto">
          <a:xfrm>
            <a:off x="76200" y="4352925"/>
            <a:ext cx="8991600" cy="523875"/>
          </a:xfrm>
          <a:prstGeom prst="rect">
            <a:avLst/>
          </a:prstGeom>
          <a:solidFill>
            <a:schemeClr val="accent3"/>
          </a:solidFill>
          <a:ln w="9525">
            <a:noFill/>
            <a:miter lim="800000"/>
            <a:headEnd/>
            <a:tailEnd/>
          </a:ln>
        </p:spPr>
        <p:txBody>
          <a:bodyPr>
            <a:spAutoFit/>
          </a:bodyPr>
          <a:lstStyle/>
          <a:p>
            <a:pPr>
              <a:defRPr/>
            </a:pPr>
            <a:r>
              <a:rPr lang="en-US" sz="2800" b="1" dirty="0"/>
              <a:t>For IMA both papers, OTA only General Ability Test. </a:t>
            </a:r>
          </a:p>
        </p:txBody>
      </p:sp>
      <p:sp>
        <p:nvSpPr>
          <p:cNvPr id="11" name="TextBox 10"/>
          <p:cNvSpPr txBox="1"/>
          <p:nvPr/>
        </p:nvSpPr>
        <p:spPr>
          <a:xfrm>
            <a:off x="5181600" y="6096000"/>
            <a:ext cx="3962400" cy="523875"/>
          </a:xfrm>
          <a:prstGeom prst="rect">
            <a:avLst/>
          </a:prstGeom>
          <a:solidFill>
            <a:schemeClr val="accent5">
              <a:lumMod val="75000"/>
            </a:schemeClr>
          </a:solidFill>
        </p:spPr>
        <p:txBody>
          <a:bodyPr>
            <a:spAutoFit/>
          </a:bodyPr>
          <a:lstStyle/>
          <a:p>
            <a:pPr>
              <a:defRPr/>
            </a:pPr>
            <a:r>
              <a:rPr lang="en-US" sz="2800" b="1" dirty="0"/>
              <a:t> OTA – 49 weeks SSC.</a:t>
            </a:r>
          </a:p>
        </p:txBody>
      </p:sp>
    </p:spTree>
  </p:cSld>
  <p:clrMapOvr>
    <a:masterClrMapping/>
  </p:clrMapOvr>
  <p:transition spd="med" advClick="0" advTm="600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p:txBody>
          <a:bodyPr/>
          <a:lstStyle/>
          <a:p>
            <a:pPr eaLnBrk="1" hangingPunct="1"/>
            <a:r>
              <a:rPr lang="en-US" smtClean="0"/>
              <a:t>HOW TO JOIN INDIAN ARMY</a:t>
            </a:r>
          </a:p>
        </p:txBody>
      </p:sp>
      <p:sp>
        <p:nvSpPr>
          <p:cNvPr id="118787" name="Rectangle 3"/>
          <p:cNvSpPr>
            <a:spLocks noChangeArrowheads="1"/>
          </p:cNvSpPr>
          <p:nvPr/>
        </p:nvSpPr>
        <p:spPr bwMode="auto">
          <a:xfrm>
            <a:off x="76200" y="152400"/>
            <a:ext cx="8991600" cy="685800"/>
          </a:xfrm>
          <a:prstGeom prst="rect">
            <a:avLst/>
          </a:prstGeom>
          <a:solidFill>
            <a:srgbClr val="66FFCC"/>
          </a:solidFill>
          <a:ln w="9525">
            <a:noFill/>
            <a:miter lim="800000"/>
            <a:headEnd/>
            <a:tailEnd/>
          </a:ln>
        </p:spPr>
        <p:txBody>
          <a:bodyPr anchor="ctr"/>
          <a:lstStyle/>
          <a:p>
            <a:r>
              <a:rPr lang="en-US" sz="2800" b="1" u="sng">
                <a:solidFill>
                  <a:schemeClr val="tx2"/>
                </a:solidFill>
              </a:rPr>
              <a:t> UNIVERSITY ENTRY SCHEME (TECH) – IMA (Men)   </a:t>
            </a:r>
          </a:p>
        </p:txBody>
      </p:sp>
      <p:sp>
        <p:nvSpPr>
          <p:cNvPr id="118788" name="Rectangle 4"/>
          <p:cNvSpPr>
            <a:spLocks noChangeArrowheads="1"/>
          </p:cNvSpPr>
          <p:nvPr/>
        </p:nvSpPr>
        <p:spPr bwMode="auto">
          <a:xfrm>
            <a:off x="228600" y="1524000"/>
            <a:ext cx="8610600" cy="519113"/>
          </a:xfrm>
          <a:prstGeom prst="rect">
            <a:avLst/>
          </a:prstGeom>
          <a:solidFill>
            <a:srgbClr val="00FF00"/>
          </a:solidFill>
          <a:ln w="9525">
            <a:noFill/>
            <a:miter lim="800000"/>
            <a:headEnd/>
            <a:tailEnd/>
          </a:ln>
        </p:spPr>
        <p:txBody>
          <a:bodyPr>
            <a:spAutoFit/>
          </a:bodyPr>
          <a:lstStyle/>
          <a:p>
            <a:pPr marL="461963" lvl="1" indent="-4763" eaLnBrk="0" hangingPunct="0"/>
            <a:r>
              <a:rPr lang="en-US" sz="2800" b="1"/>
              <a:t>Apply based on Notfn to Nominated Comd HQ.</a:t>
            </a:r>
            <a:endParaRPr lang="en-US" sz="2000" b="1"/>
          </a:p>
        </p:txBody>
      </p:sp>
      <p:sp>
        <p:nvSpPr>
          <p:cNvPr id="118811" name="TextBox 6"/>
          <p:cNvSpPr txBox="1">
            <a:spLocks noChangeArrowheads="1"/>
          </p:cNvSpPr>
          <p:nvPr/>
        </p:nvSpPr>
        <p:spPr bwMode="auto">
          <a:xfrm>
            <a:off x="0" y="4724400"/>
            <a:ext cx="9144000" cy="946150"/>
          </a:xfrm>
          <a:prstGeom prst="rect">
            <a:avLst/>
          </a:prstGeom>
          <a:solidFill>
            <a:srgbClr val="FFFF00"/>
          </a:solidFill>
          <a:ln w="9525">
            <a:noFill/>
            <a:miter lim="800000"/>
            <a:headEnd/>
            <a:tailEnd/>
          </a:ln>
        </p:spPr>
        <p:txBody>
          <a:bodyPr>
            <a:spAutoFit/>
          </a:bodyPr>
          <a:lstStyle/>
          <a:p>
            <a:r>
              <a:rPr lang="en-US" sz="2800" b="1"/>
              <a:t>After SSB selected candidates undergo Med Exam.</a:t>
            </a:r>
          </a:p>
          <a:p>
            <a:r>
              <a:rPr lang="en-US" sz="2800" b="1"/>
              <a:t> Final Merit prep thereafter for joining IMA </a:t>
            </a:r>
          </a:p>
        </p:txBody>
      </p:sp>
      <p:sp>
        <p:nvSpPr>
          <p:cNvPr id="118812" name="TextBox 7"/>
          <p:cNvSpPr txBox="1">
            <a:spLocks noChangeArrowheads="1"/>
          </p:cNvSpPr>
          <p:nvPr/>
        </p:nvSpPr>
        <p:spPr bwMode="auto">
          <a:xfrm>
            <a:off x="76200" y="914400"/>
            <a:ext cx="8915400" cy="519113"/>
          </a:xfrm>
          <a:prstGeom prst="rect">
            <a:avLst/>
          </a:prstGeom>
          <a:solidFill>
            <a:srgbClr val="FF0000"/>
          </a:solidFill>
          <a:ln w="9525">
            <a:noFill/>
            <a:miter lim="800000"/>
            <a:headEnd/>
            <a:tailEnd/>
          </a:ln>
        </p:spPr>
        <p:txBody>
          <a:bodyPr>
            <a:spAutoFit/>
          </a:bodyPr>
          <a:lstStyle/>
          <a:p>
            <a:r>
              <a:rPr lang="en-US" sz="2800">
                <a:solidFill>
                  <a:schemeClr val="bg1"/>
                </a:solidFill>
              </a:rPr>
              <a:t>Age – 18 to 24 for Pre Final Yr and 19 to 25 for Final Yr </a:t>
            </a:r>
          </a:p>
        </p:txBody>
      </p:sp>
      <p:sp>
        <p:nvSpPr>
          <p:cNvPr id="10" name="TextBox 6"/>
          <p:cNvSpPr txBox="1">
            <a:spLocks noChangeArrowheads="1"/>
          </p:cNvSpPr>
          <p:nvPr/>
        </p:nvSpPr>
        <p:spPr bwMode="auto">
          <a:xfrm>
            <a:off x="76200" y="4114800"/>
            <a:ext cx="8991600" cy="519113"/>
          </a:xfrm>
          <a:prstGeom prst="rect">
            <a:avLst/>
          </a:prstGeom>
          <a:solidFill>
            <a:schemeClr val="accent1"/>
          </a:solidFill>
          <a:ln w="9525">
            <a:noFill/>
            <a:miter lim="800000"/>
            <a:headEnd/>
            <a:tailEnd/>
          </a:ln>
        </p:spPr>
        <p:txBody>
          <a:bodyPr>
            <a:spAutoFit/>
          </a:bodyPr>
          <a:lstStyle/>
          <a:p>
            <a:r>
              <a:rPr lang="en-US" sz="2800" b="1"/>
              <a:t>Call up letters are issued for SSB to those selected. </a:t>
            </a:r>
          </a:p>
        </p:txBody>
      </p:sp>
      <p:sp>
        <p:nvSpPr>
          <p:cNvPr id="118835" name="Text Box 51"/>
          <p:cNvSpPr txBox="1">
            <a:spLocks noChangeArrowheads="1"/>
          </p:cNvSpPr>
          <p:nvPr/>
        </p:nvSpPr>
        <p:spPr bwMode="auto">
          <a:xfrm>
            <a:off x="152400" y="2133600"/>
            <a:ext cx="8991600" cy="1800225"/>
          </a:xfrm>
          <a:prstGeom prst="rect">
            <a:avLst/>
          </a:prstGeom>
          <a:solidFill>
            <a:srgbClr val="FF6600"/>
          </a:solidFill>
          <a:ln w="9525">
            <a:noFill/>
            <a:miter lim="800000"/>
            <a:headEnd/>
            <a:tailEnd/>
          </a:ln>
          <a:effectLst/>
        </p:spPr>
        <p:txBody>
          <a:bodyPr>
            <a:spAutoFit/>
          </a:bodyPr>
          <a:lstStyle/>
          <a:p>
            <a:r>
              <a:rPr lang="en-US" sz="2800" b="1"/>
              <a:t>Comd Select Teams Visit various colleges/institutes</a:t>
            </a:r>
          </a:p>
          <a:p>
            <a:r>
              <a:rPr lang="en-US" sz="2800" b="1"/>
              <a:t> as per pgme promulgated by them and  undertake selection process to select candidates to proceed for SSB.</a:t>
            </a:r>
          </a:p>
        </p:txBody>
      </p:sp>
      <p:sp>
        <p:nvSpPr>
          <p:cNvPr id="118836" name="Text Box 52"/>
          <p:cNvSpPr txBox="1">
            <a:spLocks noChangeArrowheads="1"/>
          </p:cNvSpPr>
          <p:nvPr/>
        </p:nvSpPr>
        <p:spPr bwMode="auto">
          <a:xfrm>
            <a:off x="365125" y="6056313"/>
            <a:ext cx="184150" cy="366712"/>
          </a:xfrm>
          <a:prstGeom prst="rect">
            <a:avLst/>
          </a:prstGeom>
          <a:noFill/>
          <a:ln w="9525">
            <a:noFill/>
            <a:miter lim="800000"/>
            <a:headEnd/>
            <a:tailEnd/>
          </a:ln>
          <a:effectLst/>
        </p:spPr>
        <p:txBody>
          <a:bodyPr wrap="none">
            <a:spAutoFit/>
          </a:bodyPr>
          <a:lstStyle/>
          <a:p>
            <a:endParaRPr lang="en-IN"/>
          </a:p>
        </p:txBody>
      </p:sp>
      <p:sp>
        <p:nvSpPr>
          <p:cNvPr id="118837" name="TextBox 8"/>
          <p:cNvSpPr txBox="1">
            <a:spLocks noChangeArrowheads="1"/>
          </p:cNvSpPr>
          <p:nvPr/>
        </p:nvSpPr>
        <p:spPr bwMode="auto">
          <a:xfrm>
            <a:off x="76200" y="5791200"/>
            <a:ext cx="9067800" cy="946150"/>
          </a:xfrm>
          <a:prstGeom prst="rect">
            <a:avLst/>
          </a:prstGeom>
          <a:solidFill>
            <a:schemeClr val="bg2"/>
          </a:solidFill>
          <a:ln w="9525">
            <a:noFill/>
            <a:miter lim="800000"/>
            <a:headEnd/>
            <a:tailEnd/>
          </a:ln>
        </p:spPr>
        <p:txBody>
          <a:bodyPr>
            <a:spAutoFit/>
          </a:bodyPr>
          <a:lstStyle/>
          <a:p>
            <a:r>
              <a:rPr lang="en-US" sz="2800" b="1"/>
              <a:t>After one yr trg at IMA, Commissioned in Tech Arms with two yrs ante date seniority.</a:t>
            </a:r>
          </a:p>
        </p:txBody>
      </p:sp>
    </p:spTree>
  </p:cSld>
  <p:clrMapOvr>
    <a:masterClrMapping/>
  </p:clrMapOvr>
  <p:transition spd="med" advClick="0" advTm="6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194" name="Oval 2"/>
          <p:cNvSpPr>
            <a:spLocks noChangeArrowheads="1"/>
          </p:cNvSpPr>
          <p:nvPr/>
        </p:nvSpPr>
        <p:spPr bwMode="auto">
          <a:xfrm>
            <a:off x="914400" y="381000"/>
            <a:ext cx="7239000" cy="1295400"/>
          </a:xfrm>
          <a:prstGeom prst="ellipse">
            <a:avLst/>
          </a:prstGeom>
          <a:solidFill>
            <a:srgbClr val="FFFF00"/>
          </a:solidFill>
          <a:ln w="9525">
            <a:noFill/>
            <a:round/>
            <a:headEnd/>
            <a:tailEnd/>
          </a:ln>
        </p:spPr>
        <p:txBody>
          <a:bodyPr wrap="none" anchor="ctr"/>
          <a:lstStyle/>
          <a:p>
            <a:pPr algn="ctr"/>
            <a:r>
              <a:rPr lang="en-US" sz="3200" b="1">
                <a:cs typeface="Arial" charset="0"/>
              </a:rPr>
              <a:t>STRENGTH OF GROWING INDIA</a:t>
            </a:r>
          </a:p>
        </p:txBody>
      </p:sp>
      <p:sp>
        <p:nvSpPr>
          <p:cNvPr id="8195" name="Oval 3"/>
          <p:cNvSpPr>
            <a:spLocks noChangeArrowheads="1"/>
          </p:cNvSpPr>
          <p:nvPr/>
        </p:nvSpPr>
        <p:spPr bwMode="auto">
          <a:xfrm>
            <a:off x="609600" y="2057400"/>
            <a:ext cx="3657600" cy="1219200"/>
          </a:xfrm>
          <a:prstGeom prst="ellipse">
            <a:avLst/>
          </a:prstGeom>
          <a:solidFill>
            <a:srgbClr val="00FF00"/>
          </a:solidFill>
          <a:ln w="9525">
            <a:noFill/>
            <a:round/>
            <a:headEnd/>
            <a:tailEnd/>
          </a:ln>
        </p:spPr>
        <p:txBody>
          <a:bodyPr wrap="none" anchor="ctr"/>
          <a:lstStyle/>
          <a:p>
            <a:pPr algn="ctr"/>
            <a:r>
              <a:rPr lang="en-US" sz="2200" b="1">
                <a:solidFill>
                  <a:srgbClr val="800000"/>
                </a:solidFill>
                <a:cs typeface="Arial" charset="0"/>
              </a:rPr>
              <a:t>GROWING ECONOMY</a:t>
            </a:r>
          </a:p>
        </p:txBody>
      </p:sp>
      <p:sp>
        <p:nvSpPr>
          <p:cNvPr id="8196" name="Oval 4"/>
          <p:cNvSpPr>
            <a:spLocks noChangeArrowheads="1"/>
          </p:cNvSpPr>
          <p:nvPr/>
        </p:nvSpPr>
        <p:spPr bwMode="auto">
          <a:xfrm>
            <a:off x="609600" y="3581400"/>
            <a:ext cx="3581400" cy="1219200"/>
          </a:xfrm>
          <a:prstGeom prst="ellipse">
            <a:avLst/>
          </a:prstGeom>
          <a:solidFill>
            <a:srgbClr val="FF6600"/>
          </a:solidFill>
          <a:ln w="9525">
            <a:noFill/>
            <a:round/>
            <a:headEnd/>
            <a:tailEnd/>
          </a:ln>
        </p:spPr>
        <p:txBody>
          <a:bodyPr anchor="ctr"/>
          <a:lstStyle/>
          <a:p>
            <a:pPr algn="ctr"/>
            <a:r>
              <a:rPr lang="en-US" sz="2200" b="1">
                <a:solidFill>
                  <a:srgbClr val="000099"/>
                </a:solidFill>
                <a:cs typeface="Arial" charset="0"/>
              </a:rPr>
              <a:t>GROWING MILITARY POWER</a:t>
            </a:r>
          </a:p>
        </p:txBody>
      </p:sp>
      <p:sp>
        <p:nvSpPr>
          <p:cNvPr id="8197" name="Oval 5"/>
          <p:cNvSpPr>
            <a:spLocks noChangeArrowheads="1"/>
          </p:cNvSpPr>
          <p:nvPr/>
        </p:nvSpPr>
        <p:spPr bwMode="auto">
          <a:xfrm>
            <a:off x="609600" y="5029200"/>
            <a:ext cx="3581400" cy="1219200"/>
          </a:xfrm>
          <a:prstGeom prst="ellipse">
            <a:avLst/>
          </a:prstGeom>
          <a:solidFill>
            <a:srgbClr val="00FFFF"/>
          </a:solidFill>
          <a:ln w="9525">
            <a:noFill/>
            <a:round/>
            <a:headEnd/>
            <a:tailEnd/>
          </a:ln>
        </p:spPr>
        <p:txBody>
          <a:bodyPr anchor="ctr"/>
          <a:lstStyle/>
          <a:p>
            <a:pPr algn="ctr"/>
            <a:r>
              <a:rPr lang="en-US" sz="2200" b="1">
                <a:solidFill>
                  <a:srgbClr val="FF0000"/>
                </a:solidFill>
                <a:cs typeface="Arial" charset="0"/>
              </a:rPr>
              <a:t>TECHNO SAVVY HUMAN RESOURCE</a:t>
            </a:r>
          </a:p>
        </p:txBody>
      </p:sp>
      <p:sp>
        <p:nvSpPr>
          <p:cNvPr id="8198" name="Rectangle 6" descr="delhi-metro1"/>
          <p:cNvSpPr>
            <a:spLocks noChangeArrowheads="1"/>
          </p:cNvSpPr>
          <p:nvPr/>
        </p:nvSpPr>
        <p:spPr bwMode="auto">
          <a:xfrm>
            <a:off x="6553200" y="2057400"/>
            <a:ext cx="1828800" cy="1219200"/>
          </a:xfrm>
          <a:prstGeom prst="rect">
            <a:avLst/>
          </a:prstGeom>
          <a:blipFill dpi="0" rotWithShape="1">
            <a:blip r:embed="rId2"/>
            <a:srcRect/>
            <a:stretch>
              <a:fillRect/>
            </a:stretch>
          </a:blipFill>
          <a:ln w="9525">
            <a:noFill/>
            <a:miter lim="800000"/>
            <a:headEnd/>
            <a:tailEnd/>
          </a:ln>
        </p:spPr>
        <p:txBody>
          <a:bodyPr wrap="none" anchor="ctr"/>
          <a:lstStyle/>
          <a:p>
            <a:endParaRPr lang="en-IN"/>
          </a:p>
        </p:txBody>
      </p:sp>
      <p:sp>
        <p:nvSpPr>
          <p:cNvPr id="8199" name="Rectangle 7" descr="indian%20Airport"/>
          <p:cNvSpPr>
            <a:spLocks noChangeArrowheads="1"/>
          </p:cNvSpPr>
          <p:nvPr/>
        </p:nvSpPr>
        <p:spPr bwMode="auto">
          <a:xfrm>
            <a:off x="4495800" y="2057400"/>
            <a:ext cx="1828800" cy="1219200"/>
          </a:xfrm>
          <a:prstGeom prst="rect">
            <a:avLst/>
          </a:prstGeom>
          <a:blipFill dpi="0" rotWithShape="1">
            <a:blip r:embed="rId3"/>
            <a:srcRect/>
            <a:stretch>
              <a:fillRect/>
            </a:stretch>
          </a:blipFill>
          <a:ln w="9525">
            <a:noFill/>
            <a:miter lim="800000"/>
            <a:headEnd/>
            <a:tailEnd/>
          </a:ln>
        </p:spPr>
        <p:txBody>
          <a:bodyPr wrap="none" anchor="ctr"/>
          <a:lstStyle/>
          <a:p>
            <a:endParaRPr lang="en-IN"/>
          </a:p>
        </p:txBody>
      </p:sp>
      <p:pic>
        <p:nvPicPr>
          <p:cNvPr id="8200" name="Picture 8" descr="Untitled-19 copy"/>
          <p:cNvPicPr>
            <a:picLocks noChangeAspect="1" noChangeArrowheads="1"/>
          </p:cNvPicPr>
          <p:nvPr/>
        </p:nvPicPr>
        <p:blipFill>
          <a:blip r:embed="rId4"/>
          <a:srcRect/>
          <a:stretch>
            <a:fillRect/>
          </a:stretch>
        </p:blipFill>
        <p:spPr bwMode="auto">
          <a:xfrm>
            <a:off x="4495800" y="3505200"/>
            <a:ext cx="1828800" cy="1204913"/>
          </a:xfrm>
          <a:prstGeom prst="rect">
            <a:avLst/>
          </a:prstGeom>
          <a:noFill/>
          <a:ln w="9525">
            <a:noFill/>
            <a:miter lim="800000"/>
            <a:headEnd/>
            <a:tailEnd/>
          </a:ln>
        </p:spPr>
      </p:pic>
      <p:pic>
        <p:nvPicPr>
          <p:cNvPr id="8201" name="Picture 9" descr="finsasa"/>
          <p:cNvPicPr>
            <a:picLocks noChangeAspect="1" noChangeArrowheads="1"/>
          </p:cNvPicPr>
          <p:nvPr/>
        </p:nvPicPr>
        <p:blipFill>
          <a:blip r:embed="rId5"/>
          <a:srcRect/>
          <a:stretch>
            <a:fillRect/>
          </a:stretch>
        </p:blipFill>
        <p:spPr bwMode="auto">
          <a:xfrm>
            <a:off x="6553200" y="3505200"/>
            <a:ext cx="1828800" cy="1219200"/>
          </a:xfrm>
          <a:prstGeom prst="rect">
            <a:avLst/>
          </a:prstGeom>
          <a:noFill/>
          <a:ln w="127000" cmpd="tri">
            <a:noFill/>
            <a:miter lim="800000"/>
            <a:headEnd/>
            <a:tailEnd/>
          </a:ln>
        </p:spPr>
      </p:pic>
      <p:pic>
        <p:nvPicPr>
          <p:cNvPr id="8202" name="Picture 10" descr="AIWTS"/>
          <p:cNvPicPr>
            <a:picLocks noChangeAspect="1" noChangeArrowheads="1"/>
          </p:cNvPicPr>
          <p:nvPr/>
        </p:nvPicPr>
        <p:blipFill>
          <a:blip r:embed="rId6"/>
          <a:srcRect/>
          <a:stretch>
            <a:fillRect/>
          </a:stretch>
        </p:blipFill>
        <p:spPr bwMode="auto">
          <a:xfrm>
            <a:off x="4495800" y="4876800"/>
            <a:ext cx="1828800" cy="1200150"/>
          </a:xfrm>
          <a:prstGeom prst="rect">
            <a:avLst/>
          </a:prstGeom>
          <a:noFill/>
          <a:ln w="9525">
            <a:noFill/>
            <a:miter lim="800000"/>
            <a:headEnd/>
            <a:tailEnd/>
          </a:ln>
        </p:spPr>
      </p:pic>
      <p:pic>
        <p:nvPicPr>
          <p:cNvPr id="8203" name="Picture 11" descr="edusat_main"/>
          <p:cNvPicPr>
            <a:picLocks noChangeAspect="1" noChangeArrowheads="1"/>
          </p:cNvPicPr>
          <p:nvPr/>
        </p:nvPicPr>
        <p:blipFill>
          <a:blip r:embed="rId7"/>
          <a:srcRect/>
          <a:stretch>
            <a:fillRect/>
          </a:stretch>
        </p:blipFill>
        <p:spPr bwMode="auto">
          <a:xfrm>
            <a:off x="6553200" y="4876800"/>
            <a:ext cx="1828800" cy="1219200"/>
          </a:xfrm>
          <a:prstGeom prst="rect">
            <a:avLst/>
          </a:prstGeom>
          <a:noFill/>
          <a:ln w="9525">
            <a:noFill/>
            <a:miter lim="800000"/>
            <a:headEnd/>
            <a:tailEnd/>
          </a:ln>
        </p:spPr>
      </p:pic>
    </p:spTree>
  </p:cSld>
  <p:clrMapOvr>
    <a:masterClrMapping/>
  </p:clrMapOvr>
  <p:transition spd="med" advClick="0" advTm="600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smtClean="0"/>
              <a:t>HOW TO JOIN INDIAN ARMY</a:t>
            </a:r>
          </a:p>
        </p:txBody>
      </p:sp>
      <p:sp>
        <p:nvSpPr>
          <p:cNvPr id="46083" name="Rectangle 3"/>
          <p:cNvSpPr>
            <a:spLocks noChangeArrowheads="1"/>
          </p:cNvSpPr>
          <p:nvPr/>
        </p:nvSpPr>
        <p:spPr bwMode="auto">
          <a:xfrm>
            <a:off x="457200" y="152400"/>
            <a:ext cx="8229600" cy="1066800"/>
          </a:xfrm>
          <a:prstGeom prst="rect">
            <a:avLst/>
          </a:prstGeom>
          <a:solidFill>
            <a:srgbClr val="66FFCC"/>
          </a:solidFill>
          <a:ln w="9525">
            <a:noFill/>
            <a:miter lim="800000"/>
            <a:headEnd/>
            <a:tailEnd/>
          </a:ln>
        </p:spPr>
        <p:txBody>
          <a:bodyPr anchor="ctr"/>
          <a:lstStyle/>
          <a:p>
            <a:pPr algn="ctr"/>
            <a:r>
              <a:rPr lang="en-US" sz="2800" b="1" u="sng">
                <a:solidFill>
                  <a:schemeClr val="tx2"/>
                </a:solidFill>
              </a:rPr>
              <a:t>TECHNICAL GRADUATES/ POST GRADUATES</a:t>
            </a:r>
          </a:p>
          <a:p>
            <a:pPr algn="ctr"/>
            <a:r>
              <a:rPr lang="en-US" sz="2800" b="1" u="sng">
                <a:solidFill>
                  <a:schemeClr val="tx2"/>
                </a:solidFill>
              </a:rPr>
              <a:t>IMA (Men Only) &amp; OTA (Men&amp; Women)</a:t>
            </a:r>
          </a:p>
        </p:txBody>
      </p:sp>
      <p:sp>
        <p:nvSpPr>
          <p:cNvPr id="46084" name="TextBox 5"/>
          <p:cNvSpPr txBox="1">
            <a:spLocks noChangeArrowheads="1"/>
          </p:cNvSpPr>
          <p:nvPr/>
        </p:nvSpPr>
        <p:spPr bwMode="auto">
          <a:xfrm>
            <a:off x="304800" y="1600200"/>
            <a:ext cx="8751888" cy="584200"/>
          </a:xfrm>
          <a:prstGeom prst="rect">
            <a:avLst/>
          </a:prstGeom>
          <a:solidFill>
            <a:srgbClr val="FF0000"/>
          </a:solidFill>
          <a:ln w="9525">
            <a:noFill/>
            <a:miter lim="800000"/>
            <a:headEnd/>
            <a:tailEnd/>
          </a:ln>
        </p:spPr>
        <p:txBody>
          <a:bodyPr wrap="none">
            <a:spAutoFit/>
          </a:bodyPr>
          <a:lstStyle/>
          <a:p>
            <a:r>
              <a:rPr lang="en-US" sz="3200" b="1">
                <a:solidFill>
                  <a:schemeClr val="bg1"/>
                </a:solidFill>
              </a:rPr>
              <a:t>Apply to Army HQ Based on the Notification</a:t>
            </a:r>
          </a:p>
        </p:txBody>
      </p:sp>
      <p:sp>
        <p:nvSpPr>
          <p:cNvPr id="46085" name="TextBox 6"/>
          <p:cNvSpPr txBox="1">
            <a:spLocks noChangeArrowheads="1"/>
          </p:cNvSpPr>
          <p:nvPr/>
        </p:nvSpPr>
        <p:spPr bwMode="auto">
          <a:xfrm>
            <a:off x="304800" y="2362200"/>
            <a:ext cx="5445125" cy="584200"/>
          </a:xfrm>
          <a:prstGeom prst="rect">
            <a:avLst/>
          </a:prstGeom>
          <a:solidFill>
            <a:srgbClr val="00B050"/>
          </a:solidFill>
          <a:ln w="9525">
            <a:noFill/>
            <a:miter lim="800000"/>
            <a:headEnd/>
            <a:tailEnd/>
          </a:ln>
        </p:spPr>
        <p:txBody>
          <a:bodyPr wrap="none">
            <a:spAutoFit/>
          </a:bodyPr>
          <a:lstStyle/>
          <a:p>
            <a:r>
              <a:rPr lang="en-US" sz="3200" b="1"/>
              <a:t>Proceed to nominated SSB</a:t>
            </a:r>
          </a:p>
        </p:txBody>
      </p:sp>
      <p:sp>
        <p:nvSpPr>
          <p:cNvPr id="46086" name="TextBox 7"/>
          <p:cNvSpPr txBox="1">
            <a:spLocks noChangeArrowheads="1"/>
          </p:cNvSpPr>
          <p:nvPr/>
        </p:nvSpPr>
        <p:spPr bwMode="auto">
          <a:xfrm>
            <a:off x="76200" y="3886200"/>
            <a:ext cx="4770438" cy="584200"/>
          </a:xfrm>
          <a:prstGeom prst="rect">
            <a:avLst/>
          </a:prstGeom>
          <a:solidFill>
            <a:srgbClr val="FF6600"/>
          </a:solidFill>
          <a:ln w="9525">
            <a:noFill/>
            <a:miter lim="800000"/>
            <a:headEnd/>
            <a:tailEnd/>
          </a:ln>
        </p:spPr>
        <p:txBody>
          <a:bodyPr wrap="none">
            <a:spAutoFit/>
          </a:bodyPr>
          <a:lstStyle/>
          <a:p>
            <a:r>
              <a:rPr lang="en-US" sz="3200" b="1"/>
              <a:t> IMA - 1 yr Basic Mil Trg</a:t>
            </a:r>
          </a:p>
        </p:txBody>
      </p:sp>
      <p:sp>
        <p:nvSpPr>
          <p:cNvPr id="46087" name="TextBox 8"/>
          <p:cNvSpPr txBox="1">
            <a:spLocks noChangeArrowheads="1"/>
          </p:cNvSpPr>
          <p:nvPr/>
        </p:nvSpPr>
        <p:spPr bwMode="auto">
          <a:xfrm>
            <a:off x="228600" y="4648200"/>
            <a:ext cx="8686800" cy="1066800"/>
          </a:xfrm>
          <a:prstGeom prst="rect">
            <a:avLst/>
          </a:prstGeom>
          <a:solidFill>
            <a:srgbClr val="FFFF00"/>
          </a:solidFill>
          <a:ln w="9525">
            <a:noFill/>
            <a:miter lim="800000"/>
            <a:headEnd/>
            <a:tailEnd/>
          </a:ln>
        </p:spPr>
        <p:txBody>
          <a:bodyPr>
            <a:spAutoFit/>
          </a:bodyPr>
          <a:lstStyle/>
          <a:p>
            <a:r>
              <a:rPr lang="en-US" sz="3200" b="1"/>
              <a:t> Commissioned in Tech Arms/AEC with two yrs ante date seniority.</a:t>
            </a:r>
          </a:p>
        </p:txBody>
      </p:sp>
      <p:sp>
        <p:nvSpPr>
          <p:cNvPr id="46088" name="TextBox 9"/>
          <p:cNvSpPr txBox="1">
            <a:spLocks noChangeArrowheads="1"/>
          </p:cNvSpPr>
          <p:nvPr/>
        </p:nvSpPr>
        <p:spPr bwMode="auto">
          <a:xfrm>
            <a:off x="269875" y="3073400"/>
            <a:ext cx="7947025" cy="584200"/>
          </a:xfrm>
          <a:prstGeom prst="rect">
            <a:avLst/>
          </a:prstGeom>
          <a:solidFill>
            <a:srgbClr val="92D050"/>
          </a:solidFill>
          <a:ln w="9525">
            <a:noFill/>
            <a:miter lim="800000"/>
            <a:headEnd/>
            <a:tailEnd/>
          </a:ln>
        </p:spPr>
        <p:txBody>
          <a:bodyPr wrap="none">
            <a:spAutoFit/>
          </a:bodyPr>
          <a:lstStyle/>
          <a:p>
            <a:r>
              <a:rPr lang="en-US" sz="3200" b="1"/>
              <a:t>On clearing SSB and Med and if in Merit</a:t>
            </a:r>
          </a:p>
        </p:txBody>
      </p:sp>
      <p:sp>
        <p:nvSpPr>
          <p:cNvPr id="11" name="TextBox 10"/>
          <p:cNvSpPr txBox="1"/>
          <p:nvPr/>
        </p:nvSpPr>
        <p:spPr>
          <a:xfrm>
            <a:off x="4876800" y="3886200"/>
            <a:ext cx="4184650" cy="584200"/>
          </a:xfrm>
          <a:prstGeom prst="rect">
            <a:avLst/>
          </a:prstGeom>
          <a:solidFill>
            <a:schemeClr val="accent4">
              <a:lumMod val="50000"/>
              <a:lumOff val="50000"/>
            </a:schemeClr>
          </a:solidFill>
        </p:spPr>
        <p:txBody>
          <a:bodyPr wrap="none">
            <a:spAutoFit/>
          </a:bodyPr>
          <a:lstStyle/>
          <a:p>
            <a:pPr>
              <a:defRPr/>
            </a:pPr>
            <a:r>
              <a:rPr lang="en-US" sz="3200" b="1" dirty="0"/>
              <a:t> OTA – 49 Weeks </a:t>
            </a:r>
            <a:r>
              <a:rPr lang="en-US" sz="3200" b="1" dirty="0" err="1"/>
              <a:t>Trg</a:t>
            </a:r>
            <a:endParaRPr lang="en-US" sz="3200" b="1" dirty="0"/>
          </a:p>
        </p:txBody>
      </p:sp>
      <p:sp>
        <p:nvSpPr>
          <p:cNvPr id="10" name="TextBox 9"/>
          <p:cNvSpPr txBox="1"/>
          <p:nvPr/>
        </p:nvSpPr>
        <p:spPr>
          <a:xfrm>
            <a:off x="304800" y="6019800"/>
            <a:ext cx="8101013" cy="646113"/>
          </a:xfrm>
          <a:prstGeom prst="rect">
            <a:avLst/>
          </a:prstGeom>
          <a:solidFill>
            <a:schemeClr val="accent5">
              <a:lumMod val="50000"/>
            </a:schemeClr>
          </a:solidFill>
        </p:spPr>
        <p:txBody>
          <a:bodyPr wrap="none">
            <a:spAutoFit/>
          </a:bodyPr>
          <a:lstStyle/>
          <a:p>
            <a:pPr>
              <a:defRPr/>
            </a:pPr>
            <a:r>
              <a:rPr lang="en-US" sz="3600" b="1" dirty="0">
                <a:solidFill>
                  <a:schemeClr val="bg1"/>
                </a:solidFill>
              </a:rPr>
              <a:t>Applicable to Men &amp; Women as SSC</a:t>
            </a:r>
          </a:p>
        </p:txBody>
      </p:sp>
    </p:spTree>
  </p:cSld>
  <p:clrMapOvr>
    <a:masterClrMapping/>
  </p:clrMapOvr>
  <p:transition spd="med" advClick="0" advTm="600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idx="4294967295"/>
          </p:nvPr>
        </p:nvSpPr>
        <p:spPr/>
        <p:txBody>
          <a:bodyPr/>
          <a:lstStyle/>
          <a:p>
            <a:pPr eaLnBrk="1" hangingPunct="1"/>
            <a:r>
              <a:rPr lang="en-US" smtClean="0"/>
              <a:t>HOW TO JOIN INDIAN ARMY</a:t>
            </a:r>
          </a:p>
        </p:txBody>
      </p:sp>
      <p:sp>
        <p:nvSpPr>
          <p:cNvPr id="120835" name="Rectangle 3"/>
          <p:cNvSpPr>
            <a:spLocks noChangeArrowheads="1"/>
          </p:cNvSpPr>
          <p:nvPr/>
        </p:nvSpPr>
        <p:spPr bwMode="auto">
          <a:xfrm>
            <a:off x="457200" y="152400"/>
            <a:ext cx="8229600" cy="1066800"/>
          </a:xfrm>
          <a:prstGeom prst="rect">
            <a:avLst/>
          </a:prstGeom>
          <a:solidFill>
            <a:srgbClr val="66FFCC"/>
          </a:solidFill>
          <a:ln w="9525">
            <a:noFill/>
            <a:miter lim="800000"/>
            <a:headEnd/>
            <a:tailEnd/>
          </a:ln>
        </p:spPr>
        <p:txBody>
          <a:bodyPr anchor="ctr"/>
          <a:lstStyle/>
          <a:p>
            <a:pPr algn="ctr"/>
            <a:r>
              <a:rPr lang="en-US" sz="2800" b="1" u="sng">
                <a:solidFill>
                  <a:schemeClr val="tx2"/>
                </a:solidFill>
              </a:rPr>
              <a:t>NCC SPL ENTRY (MEN &amp; WOMEN)</a:t>
            </a:r>
          </a:p>
        </p:txBody>
      </p:sp>
      <p:sp>
        <p:nvSpPr>
          <p:cNvPr id="120836" name="TextBox 5"/>
          <p:cNvSpPr txBox="1">
            <a:spLocks noChangeArrowheads="1"/>
          </p:cNvSpPr>
          <p:nvPr/>
        </p:nvSpPr>
        <p:spPr bwMode="auto">
          <a:xfrm>
            <a:off x="76200" y="1295400"/>
            <a:ext cx="9045575" cy="1066800"/>
          </a:xfrm>
          <a:prstGeom prst="rect">
            <a:avLst/>
          </a:prstGeom>
          <a:solidFill>
            <a:srgbClr val="FF0000"/>
          </a:solidFill>
          <a:ln w="9525">
            <a:noFill/>
            <a:miter lim="800000"/>
            <a:headEnd/>
            <a:tailEnd/>
          </a:ln>
        </p:spPr>
        <p:txBody>
          <a:bodyPr wrap="none">
            <a:spAutoFit/>
          </a:bodyPr>
          <a:lstStyle/>
          <a:p>
            <a:r>
              <a:rPr lang="en-US" sz="3200" b="1">
                <a:solidFill>
                  <a:schemeClr val="bg1"/>
                </a:solidFill>
              </a:rPr>
              <a:t>Age 19 – 25 Yrs, Apply to NCC Units based on</a:t>
            </a:r>
          </a:p>
          <a:p>
            <a:r>
              <a:rPr lang="en-US" sz="3200" b="1">
                <a:solidFill>
                  <a:schemeClr val="bg1"/>
                </a:solidFill>
              </a:rPr>
              <a:t>Notfn  published in Jan in Jul every yr.</a:t>
            </a:r>
          </a:p>
        </p:txBody>
      </p:sp>
      <p:sp>
        <p:nvSpPr>
          <p:cNvPr id="120837" name="TextBox 6"/>
          <p:cNvSpPr txBox="1">
            <a:spLocks noChangeArrowheads="1"/>
          </p:cNvSpPr>
          <p:nvPr/>
        </p:nvSpPr>
        <p:spPr bwMode="auto">
          <a:xfrm>
            <a:off x="76200" y="2514600"/>
            <a:ext cx="8799513" cy="1066800"/>
          </a:xfrm>
          <a:prstGeom prst="rect">
            <a:avLst/>
          </a:prstGeom>
          <a:solidFill>
            <a:srgbClr val="00B050"/>
          </a:solidFill>
          <a:ln w="9525">
            <a:noFill/>
            <a:miter lim="800000"/>
            <a:headEnd/>
            <a:tailEnd/>
          </a:ln>
        </p:spPr>
        <p:txBody>
          <a:bodyPr wrap="none">
            <a:spAutoFit/>
          </a:bodyPr>
          <a:lstStyle/>
          <a:p>
            <a:r>
              <a:rPr lang="en-US" sz="3200" b="1">
                <a:solidFill>
                  <a:schemeClr val="bg1"/>
                </a:solidFill>
              </a:rPr>
              <a:t>Graduates with 50% mks &amp; with ‘B’ Grade in </a:t>
            </a:r>
          </a:p>
          <a:p>
            <a:r>
              <a:rPr lang="en-US" sz="3200" b="1">
                <a:solidFill>
                  <a:schemeClr val="bg1"/>
                </a:solidFill>
              </a:rPr>
              <a:t>NCC ‘C’ Cert are eligible to apply.</a:t>
            </a:r>
          </a:p>
        </p:txBody>
      </p:sp>
      <p:sp>
        <p:nvSpPr>
          <p:cNvPr id="120839" name="TextBox 8"/>
          <p:cNvSpPr txBox="1">
            <a:spLocks noChangeArrowheads="1"/>
          </p:cNvSpPr>
          <p:nvPr/>
        </p:nvSpPr>
        <p:spPr bwMode="auto">
          <a:xfrm>
            <a:off x="152400" y="5562600"/>
            <a:ext cx="8915400" cy="1066800"/>
          </a:xfrm>
          <a:prstGeom prst="rect">
            <a:avLst/>
          </a:prstGeom>
          <a:solidFill>
            <a:srgbClr val="FFFF00"/>
          </a:solidFill>
          <a:ln w="9525">
            <a:noFill/>
            <a:miter lim="800000"/>
            <a:headEnd/>
            <a:tailEnd/>
          </a:ln>
        </p:spPr>
        <p:txBody>
          <a:bodyPr>
            <a:spAutoFit/>
          </a:bodyPr>
          <a:lstStyle/>
          <a:p>
            <a:r>
              <a:rPr lang="en-US" sz="3200" b="1"/>
              <a:t> After 49 weeks of trg at OTA Commissioned as Short Service Commissioned Offr .</a:t>
            </a:r>
          </a:p>
        </p:txBody>
      </p:sp>
      <p:sp>
        <p:nvSpPr>
          <p:cNvPr id="120840" name="TextBox 9"/>
          <p:cNvSpPr txBox="1">
            <a:spLocks noChangeArrowheads="1"/>
          </p:cNvSpPr>
          <p:nvPr/>
        </p:nvSpPr>
        <p:spPr bwMode="auto">
          <a:xfrm>
            <a:off x="-12700" y="3779838"/>
            <a:ext cx="9156700" cy="1554162"/>
          </a:xfrm>
          <a:prstGeom prst="rect">
            <a:avLst/>
          </a:prstGeom>
          <a:solidFill>
            <a:schemeClr val="bg2"/>
          </a:solidFill>
          <a:ln w="9525">
            <a:noFill/>
            <a:miter lim="800000"/>
            <a:headEnd/>
            <a:tailEnd/>
          </a:ln>
        </p:spPr>
        <p:txBody>
          <a:bodyPr wrap="none">
            <a:spAutoFit/>
          </a:bodyPr>
          <a:lstStyle/>
          <a:p>
            <a:r>
              <a:rPr lang="en-US" sz="3200" b="1"/>
              <a:t>NCC Dte Interviews Candidates who apply and</a:t>
            </a:r>
          </a:p>
          <a:p>
            <a:r>
              <a:rPr lang="en-US" sz="3200" b="1"/>
              <a:t>short listed candidates are selected for SSB.</a:t>
            </a:r>
          </a:p>
          <a:p>
            <a:r>
              <a:rPr lang="en-US" sz="3200" b="1"/>
              <a:t>After SSB and Med, those in Merit join OTA.</a:t>
            </a:r>
          </a:p>
        </p:txBody>
      </p:sp>
    </p:spTree>
  </p:cSld>
  <p:clrMapOvr>
    <a:masterClrMapping/>
  </p:clrMapOvr>
  <p:transition spd="med" advClick="0" advTm="600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57200" y="76200"/>
            <a:ext cx="8229600" cy="990600"/>
          </a:xfrm>
          <a:prstGeom prst="rect">
            <a:avLst/>
          </a:prstGeom>
          <a:solidFill>
            <a:srgbClr val="66FFCC"/>
          </a:solidFill>
          <a:ln w="9525">
            <a:noFill/>
            <a:miter lim="800000"/>
            <a:headEnd/>
            <a:tailEnd/>
          </a:ln>
        </p:spPr>
        <p:txBody>
          <a:bodyPr anchor="ctr"/>
          <a:lstStyle/>
          <a:p>
            <a:pPr algn="ctr"/>
            <a:r>
              <a:rPr lang="en-US" sz="2400" b="1" u="sng">
                <a:solidFill>
                  <a:schemeClr val="tx2"/>
                </a:solidFill>
              </a:rPr>
              <a:t>GRADUATE/POST GRADUATE (MALE) – MED STDS</a:t>
            </a:r>
          </a:p>
        </p:txBody>
      </p:sp>
      <p:graphicFrame>
        <p:nvGraphicFramePr>
          <p:cNvPr id="61484" name="Group 44"/>
          <p:cNvGraphicFramePr>
            <a:graphicFrameLocks noGrp="1"/>
          </p:cNvGraphicFramePr>
          <p:nvPr>
            <p:ph idx="1"/>
          </p:nvPr>
        </p:nvGraphicFramePr>
        <p:xfrm>
          <a:off x="152400" y="1158875"/>
          <a:ext cx="8915400" cy="3870325"/>
        </p:xfrm>
        <a:graphic>
          <a:graphicData uri="http://schemas.openxmlformats.org/drawingml/2006/table">
            <a:tbl>
              <a:tblPr/>
              <a:tblGrid>
                <a:gridCol w="2029481"/>
                <a:gridCol w="5086481"/>
                <a:gridCol w="1799438"/>
              </a:tblGrid>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AGE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19-24 (DE),19-25 (SSC)20-27 (TGC)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667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EDN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DEGREE ( DE/SSC) &amp; DEGREE IN ENGG OR EQUIVALENT FROM A RECOG UNIVERSITY(TGC)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SEX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MALE / UNMARRIED/MARRIED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2619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HEIGHT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MINIMUM HEIGHT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157.5 CMS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7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WEIGHT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47 KG – 68 KG                 (ACCORDING TO HEIGHT)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VISION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UNCORRECTED WITHOUT GLASS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smtClean="0">
                        <a:ln>
                          <a:noFill/>
                        </a:ln>
                        <a:solidFill>
                          <a:schemeClr val="bg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CORRECTED WITH GLASS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chemeClr val="bg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WORSE EYE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6/18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chemeClr val="bg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LIMITS OF MYOPIA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-3.50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7146" name="Text Box 42"/>
          <p:cNvSpPr txBox="1">
            <a:spLocks noChangeArrowheads="1"/>
          </p:cNvSpPr>
          <p:nvPr/>
        </p:nvSpPr>
        <p:spPr bwMode="auto">
          <a:xfrm>
            <a:off x="304800" y="5149850"/>
            <a:ext cx="8534400" cy="1631950"/>
          </a:xfrm>
          <a:prstGeom prst="rect">
            <a:avLst/>
          </a:prstGeom>
          <a:solidFill>
            <a:schemeClr val="accent1"/>
          </a:solidFill>
          <a:ln w="9525">
            <a:noFill/>
            <a:miter lim="800000"/>
            <a:headEnd/>
            <a:tailEnd/>
          </a:ln>
        </p:spPr>
        <p:txBody>
          <a:bodyPr>
            <a:spAutoFit/>
          </a:bodyPr>
          <a:lstStyle/>
          <a:p>
            <a:pPr eaLnBrk="0" hangingPunct="0">
              <a:spcBef>
                <a:spcPct val="50000"/>
              </a:spcBef>
            </a:pPr>
            <a:r>
              <a:rPr lang="en-US" sz="2000" b="1"/>
              <a:t>FOR GORKHAS AND INDIVIDUALS BELONGING TO HILLS OF NORTH EASTERN REGIONS OF INDIA, GARHWAL AND KUMAON, THE MINIMUM ACCEPTABLE HEIGHTS WILL BE 5 CMS LESS.  IN CASE OF CANDIDATES FROM LAKSHDWEEP THE MINIMUM HEIGHT CAN BE REDUCED BY 2 CMS.</a:t>
            </a:r>
          </a:p>
        </p:txBody>
      </p:sp>
    </p:spTree>
  </p:cSld>
  <p:clrMapOvr>
    <a:masterClrMapping/>
  </p:clrMapOvr>
  <p:transition spd="med" advClick="0" advTm="600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457200" y="152400"/>
            <a:ext cx="8229600" cy="609600"/>
          </a:xfrm>
          <a:prstGeom prst="rect">
            <a:avLst/>
          </a:prstGeom>
          <a:solidFill>
            <a:srgbClr val="66FFCC"/>
          </a:solidFill>
          <a:ln w="9525">
            <a:noFill/>
            <a:miter lim="800000"/>
            <a:headEnd/>
            <a:tailEnd/>
          </a:ln>
        </p:spPr>
        <p:txBody>
          <a:bodyPr anchor="ctr"/>
          <a:lstStyle/>
          <a:p>
            <a:pPr algn="ctr"/>
            <a:r>
              <a:rPr lang="en-US" sz="2400" b="1" u="sng">
                <a:solidFill>
                  <a:schemeClr val="tx2"/>
                </a:solidFill>
              </a:rPr>
              <a:t>GRADUATE/ POST GRADUATE (FEMALE) – MED STDS</a:t>
            </a:r>
          </a:p>
        </p:txBody>
      </p:sp>
      <p:graphicFrame>
        <p:nvGraphicFramePr>
          <p:cNvPr id="360451" name="Group 3"/>
          <p:cNvGraphicFramePr>
            <a:graphicFrameLocks noGrp="1"/>
          </p:cNvGraphicFramePr>
          <p:nvPr>
            <p:ph idx="4294967295"/>
          </p:nvPr>
        </p:nvGraphicFramePr>
        <p:xfrm>
          <a:off x="457200" y="914400"/>
          <a:ext cx="8305800" cy="3870325"/>
        </p:xfrm>
        <a:graphic>
          <a:graphicData uri="http://schemas.openxmlformats.org/drawingml/2006/table">
            <a:tbl>
              <a:tblPr/>
              <a:tblGrid>
                <a:gridCol w="1890713"/>
                <a:gridCol w="4738687"/>
                <a:gridCol w="1676400"/>
              </a:tblGrid>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AGE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19 TO 25 (SSC) &amp; 20 TO 27 (TGC)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667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EDN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DEGREE (SSC) &amp; DEGREE IN ENGG OR EQUIVALENT FROM A RECOG UNIVERSITY(TGC)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524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SEX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FEMALE / UNMARRIED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2619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HEIGHT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MINIMUM HEIGHT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152CMS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7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WEIGHT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42 KG                (ACCORDING TO HEIGHT)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VISION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UNCORRECTED WITHOUT GLASS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chemeClr val="bg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CORRECTED WITH GLASS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chemeClr val="bg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WORSE EYE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6/18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chemeClr val="bg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LIMITS OF MYOPIA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-3.50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9194" name="Text Box 42"/>
          <p:cNvSpPr txBox="1">
            <a:spLocks noChangeArrowheads="1"/>
          </p:cNvSpPr>
          <p:nvPr/>
        </p:nvSpPr>
        <p:spPr bwMode="auto">
          <a:xfrm>
            <a:off x="609600" y="5181600"/>
            <a:ext cx="7924800" cy="1465263"/>
          </a:xfrm>
          <a:prstGeom prst="rect">
            <a:avLst/>
          </a:prstGeom>
          <a:solidFill>
            <a:schemeClr val="accent1"/>
          </a:solidFill>
          <a:ln w="9525">
            <a:noFill/>
            <a:miter lim="800000"/>
            <a:headEnd/>
            <a:tailEnd/>
          </a:ln>
        </p:spPr>
        <p:txBody>
          <a:bodyPr>
            <a:spAutoFit/>
          </a:bodyPr>
          <a:lstStyle/>
          <a:p>
            <a:pPr eaLnBrk="0" hangingPunct="0">
              <a:spcBef>
                <a:spcPct val="50000"/>
              </a:spcBef>
            </a:pPr>
            <a:r>
              <a:rPr lang="en-US" b="1"/>
              <a:t>FOR GORKHAS AND INDIVIDUALS BELONGING TO HILLS OF NORTH EASTERN REGIONS OF INDIA, GARHWAL AND KUMAON, THE MINIMUM ACCEPTABLE HEIGHTS WILL BE 5 CMS LESS.  IN CASE OF CANDIDATES FROM LAKSHDWEEP THE MINIMUM HEIGHT CAN BE REDUCED BY 2 CMS.</a:t>
            </a:r>
          </a:p>
        </p:txBody>
      </p:sp>
    </p:spTree>
  </p:cSld>
  <p:clrMapOvr>
    <a:masterClrMapping/>
  </p:clrMapOvr>
  <p:transition spd="med" advClick="0" advTm="600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533400" y="1447800"/>
            <a:ext cx="8077200" cy="3886200"/>
          </a:xfrm>
          <a:prstGeom prst="rect">
            <a:avLst/>
          </a:prstGeom>
          <a:solidFill>
            <a:schemeClr val="tx1">
              <a:alpha val="39999"/>
            </a:schemeClr>
          </a:solidFill>
          <a:ln w="9525">
            <a:noFill/>
            <a:miter lim="800000"/>
            <a:headEnd/>
            <a:tailEnd/>
          </a:ln>
        </p:spPr>
        <p:txBody>
          <a:bodyPr/>
          <a:lstStyle/>
          <a:p>
            <a:pPr marL="742950" lvl="1" indent="-285750">
              <a:spcBef>
                <a:spcPct val="20000"/>
              </a:spcBef>
              <a:buClr>
                <a:srgbClr val="FFFF00"/>
              </a:buClr>
              <a:buFont typeface="Wingdings" pitchFamily="2" charset="2"/>
              <a:buChar char="§"/>
            </a:pPr>
            <a:r>
              <a:rPr lang="en-US" sz="2400" b="1">
                <a:solidFill>
                  <a:srgbClr val="FFFF00"/>
                </a:solidFill>
              </a:rPr>
              <a:t>INTELLIGENCE TEST</a:t>
            </a:r>
          </a:p>
          <a:p>
            <a:pPr marL="742950" lvl="1" indent="-285750">
              <a:spcBef>
                <a:spcPct val="20000"/>
              </a:spcBef>
              <a:buClr>
                <a:srgbClr val="FFFF00"/>
              </a:buClr>
              <a:buFont typeface="Wingdings" pitchFamily="2" charset="2"/>
              <a:buChar char="§"/>
            </a:pPr>
            <a:r>
              <a:rPr lang="en-US" sz="2400" b="1">
                <a:solidFill>
                  <a:srgbClr val="FFFF00"/>
                </a:solidFill>
              </a:rPr>
              <a:t>PICTURE PRECEPTION TEST</a:t>
            </a:r>
          </a:p>
          <a:p>
            <a:pPr marL="742950" lvl="1" indent="-285750">
              <a:spcBef>
                <a:spcPct val="20000"/>
              </a:spcBef>
              <a:buClr>
                <a:srgbClr val="FFFF00"/>
              </a:buClr>
              <a:buFont typeface="Wingdings" pitchFamily="2" charset="2"/>
              <a:buChar char="§"/>
            </a:pPr>
            <a:r>
              <a:rPr lang="en-US" sz="2400" b="1">
                <a:solidFill>
                  <a:srgbClr val="FFFF00"/>
                </a:solidFill>
              </a:rPr>
              <a:t>GROUP DISCUSSION</a:t>
            </a:r>
          </a:p>
          <a:p>
            <a:pPr marL="742950" lvl="1" indent="-285750">
              <a:spcBef>
                <a:spcPct val="20000"/>
              </a:spcBef>
              <a:buClr>
                <a:srgbClr val="FFFF00"/>
              </a:buClr>
              <a:buFont typeface="Wingdings" pitchFamily="2" charset="2"/>
              <a:buChar char="§"/>
            </a:pPr>
            <a:r>
              <a:rPr lang="en-US" sz="2400" b="1">
                <a:solidFill>
                  <a:srgbClr val="FFFF00"/>
                </a:solidFill>
              </a:rPr>
              <a:t>WORD ASSOCIATION TEST</a:t>
            </a:r>
          </a:p>
          <a:p>
            <a:pPr marL="742950" lvl="1" indent="-285750">
              <a:spcBef>
                <a:spcPct val="20000"/>
              </a:spcBef>
              <a:buClr>
                <a:srgbClr val="FFFF00"/>
              </a:buClr>
              <a:buFont typeface="Wingdings" pitchFamily="2" charset="2"/>
              <a:buChar char="§"/>
            </a:pPr>
            <a:r>
              <a:rPr lang="en-US" sz="2400" b="1">
                <a:solidFill>
                  <a:srgbClr val="FFFF00"/>
                </a:solidFill>
              </a:rPr>
              <a:t>THEMATIC APPRECIATION TEST</a:t>
            </a:r>
          </a:p>
          <a:p>
            <a:pPr marL="742950" lvl="1" indent="-285750">
              <a:spcBef>
                <a:spcPct val="20000"/>
              </a:spcBef>
              <a:buClr>
                <a:srgbClr val="FFFF00"/>
              </a:buClr>
              <a:buFont typeface="Wingdings" pitchFamily="2" charset="2"/>
              <a:buChar char="§"/>
            </a:pPr>
            <a:r>
              <a:rPr lang="en-US" sz="2400" b="1">
                <a:solidFill>
                  <a:srgbClr val="FFFF00"/>
                </a:solidFill>
              </a:rPr>
              <a:t>SITUATION REACTION TEST</a:t>
            </a:r>
          </a:p>
          <a:p>
            <a:pPr marL="742950" lvl="1" indent="-285750">
              <a:spcBef>
                <a:spcPct val="20000"/>
              </a:spcBef>
              <a:buClr>
                <a:srgbClr val="FFFF00"/>
              </a:buClr>
              <a:buFont typeface="Wingdings" pitchFamily="2" charset="2"/>
              <a:buChar char="§"/>
            </a:pPr>
            <a:r>
              <a:rPr lang="en-US" sz="2400" b="1">
                <a:solidFill>
                  <a:srgbClr val="FFFF00"/>
                </a:solidFill>
              </a:rPr>
              <a:t>LECTURE</a:t>
            </a:r>
          </a:p>
          <a:p>
            <a:pPr marL="742950" lvl="1" indent="-285750">
              <a:spcBef>
                <a:spcPct val="20000"/>
              </a:spcBef>
              <a:buClr>
                <a:srgbClr val="FFFF00"/>
              </a:buClr>
              <a:buFont typeface="Wingdings" pitchFamily="2" charset="2"/>
              <a:buChar char="§"/>
            </a:pPr>
            <a:r>
              <a:rPr lang="en-US" sz="2400" b="1">
                <a:solidFill>
                  <a:srgbClr val="FFFF00"/>
                </a:solidFill>
              </a:rPr>
              <a:t>INDIVIDUAL / GROUP OBSTACLES</a:t>
            </a:r>
          </a:p>
          <a:p>
            <a:pPr marL="742950" lvl="1" indent="-285750">
              <a:spcBef>
                <a:spcPct val="20000"/>
              </a:spcBef>
              <a:buClr>
                <a:srgbClr val="FFFF00"/>
              </a:buClr>
              <a:buFont typeface="Wingdings" pitchFamily="2" charset="2"/>
              <a:buChar char="§"/>
            </a:pPr>
            <a:r>
              <a:rPr lang="en-US" sz="2400" b="1">
                <a:solidFill>
                  <a:srgbClr val="FFFF00"/>
                </a:solidFill>
              </a:rPr>
              <a:t>INTERVIEW</a:t>
            </a:r>
          </a:p>
        </p:txBody>
      </p:sp>
      <p:sp>
        <p:nvSpPr>
          <p:cNvPr id="52227" name="Rectangle 3"/>
          <p:cNvSpPr>
            <a:spLocks noChangeArrowheads="1"/>
          </p:cNvSpPr>
          <p:nvPr/>
        </p:nvSpPr>
        <p:spPr bwMode="auto">
          <a:xfrm>
            <a:off x="457200" y="152400"/>
            <a:ext cx="8229600" cy="990600"/>
          </a:xfrm>
          <a:prstGeom prst="rect">
            <a:avLst/>
          </a:prstGeom>
          <a:solidFill>
            <a:srgbClr val="FF9900"/>
          </a:solidFill>
          <a:ln w="9525">
            <a:noFill/>
            <a:miter lim="800000"/>
            <a:headEnd/>
            <a:tailEnd/>
          </a:ln>
        </p:spPr>
        <p:txBody>
          <a:bodyPr anchor="ctr"/>
          <a:lstStyle/>
          <a:p>
            <a:pPr algn="ctr"/>
            <a:r>
              <a:rPr lang="en-US" sz="2400"/>
              <a:t> </a:t>
            </a:r>
            <a:r>
              <a:rPr lang="en-US" sz="2800" b="1" u="sng"/>
              <a:t>SERVICE SELECTION BOARD (SSB)</a:t>
            </a:r>
            <a:r>
              <a:rPr lang="en-US" sz="2800"/>
              <a:t> </a:t>
            </a:r>
          </a:p>
        </p:txBody>
      </p:sp>
      <p:sp>
        <p:nvSpPr>
          <p:cNvPr id="52228" name="Text Box 4"/>
          <p:cNvSpPr txBox="1">
            <a:spLocks noChangeArrowheads="1"/>
          </p:cNvSpPr>
          <p:nvPr/>
        </p:nvSpPr>
        <p:spPr bwMode="auto">
          <a:xfrm>
            <a:off x="2422525" y="5791200"/>
            <a:ext cx="3554413" cy="457200"/>
          </a:xfrm>
          <a:prstGeom prst="rect">
            <a:avLst/>
          </a:prstGeom>
          <a:solidFill>
            <a:srgbClr val="FFFF00"/>
          </a:solidFill>
          <a:ln w="9525">
            <a:noFill/>
            <a:miter lim="800000"/>
            <a:headEnd/>
            <a:tailEnd/>
          </a:ln>
        </p:spPr>
        <p:txBody>
          <a:bodyPr wrap="none">
            <a:spAutoFit/>
          </a:bodyPr>
          <a:lstStyle/>
          <a:p>
            <a:r>
              <a:rPr lang="en-US" sz="2400" b="1">
                <a:cs typeface="Arial" charset="0"/>
              </a:rPr>
              <a:t>FIVE DAYS SCHEDULE</a:t>
            </a:r>
          </a:p>
        </p:txBody>
      </p:sp>
    </p:spTree>
  </p:cSld>
  <p:clrMapOvr>
    <a:masterClrMapping/>
  </p:clrMapOvr>
  <p:transition spd="med" advClick="0" advTm="600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ChangeArrowheads="1"/>
          </p:cNvSpPr>
          <p:nvPr/>
        </p:nvSpPr>
        <p:spPr bwMode="auto">
          <a:xfrm>
            <a:off x="533400" y="1600200"/>
            <a:ext cx="8077200" cy="1600200"/>
          </a:xfrm>
          <a:prstGeom prst="rect">
            <a:avLst/>
          </a:prstGeom>
          <a:solidFill>
            <a:schemeClr val="tx1">
              <a:alpha val="39999"/>
            </a:schemeClr>
          </a:solidFill>
          <a:ln w="9525">
            <a:noFill/>
            <a:miter lim="800000"/>
            <a:headEnd/>
            <a:tailEnd/>
          </a:ln>
        </p:spPr>
        <p:txBody>
          <a:bodyPr/>
          <a:lstStyle/>
          <a:p>
            <a:pPr marL="742950" lvl="1" indent="-285750">
              <a:spcBef>
                <a:spcPct val="20000"/>
              </a:spcBef>
              <a:buClr>
                <a:srgbClr val="FFFF00"/>
              </a:buClr>
              <a:buFont typeface="Wingdings" pitchFamily="2" charset="2"/>
              <a:buChar char="§"/>
            </a:pPr>
            <a:r>
              <a:rPr lang="en-US" sz="2000" b="1">
                <a:solidFill>
                  <a:srgbClr val="FFFF00"/>
                </a:solidFill>
              </a:rPr>
              <a:t> INTELLIGENCE TEST</a:t>
            </a:r>
          </a:p>
          <a:p>
            <a:pPr marL="742950" lvl="1" indent="-285750">
              <a:spcBef>
                <a:spcPct val="20000"/>
              </a:spcBef>
              <a:buClr>
                <a:srgbClr val="FFFF00"/>
              </a:buClr>
              <a:buFont typeface="Wingdings" pitchFamily="2" charset="2"/>
              <a:buChar char="§"/>
            </a:pPr>
            <a:r>
              <a:rPr lang="en-US" sz="2000" b="1">
                <a:solidFill>
                  <a:srgbClr val="FFFF00"/>
                </a:solidFill>
              </a:rPr>
              <a:t> PICTURE PERCEPTION &amp; DESCRIPTION</a:t>
            </a:r>
          </a:p>
          <a:p>
            <a:pPr marL="742950" lvl="1" indent="-285750">
              <a:spcBef>
                <a:spcPct val="20000"/>
              </a:spcBef>
              <a:buClr>
                <a:srgbClr val="FFFF00"/>
              </a:buClr>
              <a:buFont typeface="Wingdings" pitchFamily="2" charset="2"/>
              <a:buNone/>
            </a:pPr>
            <a:r>
              <a:rPr lang="en-US" sz="2000" b="1">
                <a:solidFill>
                  <a:srgbClr val="FFFF00"/>
                </a:solidFill>
              </a:rPr>
              <a:t>	 (30 SECS – 7 PARAMETERS – 4 MINS)</a:t>
            </a:r>
          </a:p>
          <a:p>
            <a:pPr marL="742950" lvl="1" indent="-285750">
              <a:spcBef>
                <a:spcPct val="20000"/>
              </a:spcBef>
              <a:buClr>
                <a:srgbClr val="FFFF00"/>
              </a:buClr>
              <a:buFont typeface="Wingdings" pitchFamily="2" charset="2"/>
              <a:buChar char="§"/>
            </a:pPr>
            <a:r>
              <a:rPr lang="en-US" sz="2000" b="1">
                <a:solidFill>
                  <a:srgbClr val="FFFF00"/>
                </a:solidFill>
              </a:rPr>
              <a:t> DISCUSSION – 30 MINS.</a:t>
            </a:r>
          </a:p>
        </p:txBody>
      </p:sp>
      <p:sp>
        <p:nvSpPr>
          <p:cNvPr id="121859" name="Rectangle 3"/>
          <p:cNvSpPr>
            <a:spLocks noChangeArrowheads="1"/>
          </p:cNvSpPr>
          <p:nvPr/>
        </p:nvSpPr>
        <p:spPr bwMode="auto">
          <a:xfrm>
            <a:off x="457200" y="152400"/>
            <a:ext cx="8229600" cy="533400"/>
          </a:xfrm>
          <a:prstGeom prst="rect">
            <a:avLst/>
          </a:prstGeom>
          <a:solidFill>
            <a:srgbClr val="FF9900"/>
          </a:solidFill>
          <a:ln w="9525">
            <a:noFill/>
            <a:miter lim="800000"/>
            <a:headEnd/>
            <a:tailEnd/>
          </a:ln>
        </p:spPr>
        <p:txBody>
          <a:bodyPr anchor="ctr"/>
          <a:lstStyle/>
          <a:p>
            <a:pPr algn="ctr"/>
            <a:r>
              <a:rPr lang="en-US" sz="2400"/>
              <a:t> </a:t>
            </a:r>
            <a:r>
              <a:rPr lang="en-US" sz="2800" b="1" u="sng"/>
              <a:t>SCHEDULE AT SSB</a:t>
            </a:r>
            <a:endParaRPr lang="en-US" sz="2800"/>
          </a:p>
        </p:txBody>
      </p:sp>
      <p:sp>
        <p:nvSpPr>
          <p:cNvPr id="121860" name="Text Box 4"/>
          <p:cNvSpPr txBox="1">
            <a:spLocks noChangeArrowheads="1"/>
          </p:cNvSpPr>
          <p:nvPr/>
        </p:nvSpPr>
        <p:spPr bwMode="auto">
          <a:xfrm>
            <a:off x="533400" y="990600"/>
            <a:ext cx="2757488" cy="457200"/>
          </a:xfrm>
          <a:prstGeom prst="rect">
            <a:avLst/>
          </a:prstGeom>
          <a:solidFill>
            <a:srgbClr val="FFFF00"/>
          </a:solidFill>
          <a:ln w="9525">
            <a:noFill/>
            <a:miter lim="800000"/>
            <a:headEnd/>
            <a:tailEnd/>
          </a:ln>
        </p:spPr>
        <p:txBody>
          <a:bodyPr wrap="none">
            <a:spAutoFit/>
          </a:bodyPr>
          <a:lstStyle/>
          <a:p>
            <a:r>
              <a:rPr lang="en-US" sz="2400" b="1">
                <a:cs typeface="Arial" charset="0"/>
              </a:rPr>
              <a:t>DAY 1 (STAGE –I)</a:t>
            </a:r>
          </a:p>
        </p:txBody>
      </p:sp>
      <p:sp>
        <p:nvSpPr>
          <p:cNvPr id="121861" name="Text Box 4"/>
          <p:cNvSpPr txBox="1">
            <a:spLocks noChangeArrowheads="1"/>
          </p:cNvSpPr>
          <p:nvPr/>
        </p:nvSpPr>
        <p:spPr bwMode="auto">
          <a:xfrm>
            <a:off x="457200" y="3505200"/>
            <a:ext cx="4652963" cy="457200"/>
          </a:xfrm>
          <a:prstGeom prst="rect">
            <a:avLst/>
          </a:prstGeom>
          <a:solidFill>
            <a:srgbClr val="FFFF00"/>
          </a:solidFill>
          <a:ln w="9525">
            <a:noFill/>
            <a:miter lim="800000"/>
            <a:headEnd/>
            <a:tailEnd/>
          </a:ln>
        </p:spPr>
        <p:txBody>
          <a:bodyPr wrap="none">
            <a:spAutoFit/>
          </a:bodyPr>
          <a:lstStyle/>
          <a:p>
            <a:r>
              <a:rPr lang="en-US" sz="2400" b="1">
                <a:cs typeface="Arial" charset="0"/>
              </a:rPr>
              <a:t>DAY 2 (STAGE –2) – PSY TEST</a:t>
            </a:r>
          </a:p>
        </p:txBody>
      </p:sp>
      <p:sp>
        <p:nvSpPr>
          <p:cNvPr id="121862" name="Rectangle 2"/>
          <p:cNvSpPr>
            <a:spLocks noChangeArrowheads="1"/>
          </p:cNvSpPr>
          <p:nvPr/>
        </p:nvSpPr>
        <p:spPr bwMode="auto">
          <a:xfrm>
            <a:off x="533400" y="4343400"/>
            <a:ext cx="8305800" cy="1828800"/>
          </a:xfrm>
          <a:prstGeom prst="rect">
            <a:avLst/>
          </a:prstGeom>
          <a:solidFill>
            <a:schemeClr val="tx1">
              <a:alpha val="39999"/>
            </a:schemeClr>
          </a:solidFill>
          <a:ln w="9525">
            <a:noFill/>
            <a:miter lim="800000"/>
            <a:headEnd/>
            <a:tailEnd/>
          </a:ln>
        </p:spPr>
        <p:txBody>
          <a:bodyPr/>
          <a:lstStyle/>
          <a:p>
            <a:pPr marL="742950" lvl="1" indent="-285750">
              <a:spcBef>
                <a:spcPct val="20000"/>
              </a:spcBef>
              <a:buClr>
                <a:srgbClr val="FFFF00"/>
              </a:buClr>
              <a:buFont typeface="Wingdings" pitchFamily="2" charset="2"/>
              <a:buChar char="§"/>
            </a:pPr>
            <a:r>
              <a:rPr lang="en-US" sz="2000" b="1">
                <a:solidFill>
                  <a:srgbClr val="FFFF00"/>
                </a:solidFill>
              </a:rPr>
              <a:t> THEMATIC APERCEPTION TEST (12 PICS, 30 SECS, 4 MINS)</a:t>
            </a:r>
          </a:p>
          <a:p>
            <a:pPr marL="742950" lvl="1" indent="-285750">
              <a:spcBef>
                <a:spcPct val="20000"/>
              </a:spcBef>
              <a:buClr>
                <a:srgbClr val="FFFF00"/>
              </a:buClr>
              <a:buFont typeface="Wingdings" pitchFamily="2" charset="2"/>
              <a:buChar char="§"/>
            </a:pPr>
            <a:r>
              <a:rPr lang="en-US" sz="2000" b="1">
                <a:solidFill>
                  <a:srgbClr val="FFFF00"/>
                </a:solidFill>
              </a:rPr>
              <a:t> WORD ASSOCIATION TEST (60 WORDS, 15 SECS)</a:t>
            </a:r>
          </a:p>
          <a:p>
            <a:pPr marL="742950" lvl="1" indent="-285750">
              <a:spcBef>
                <a:spcPct val="20000"/>
              </a:spcBef>
              <a:buClr>
                <a:srgbClr val="FFFF00"/>
              </a:buClr>
              <a:buFont typeface="Wingdings" pitchFamily="2" charset="2"/>
              <a:buChar char="§"/>
            </a:pPr>
            <a:r>
              <a:rPr lang="en-US" sz="2000" b="1">
                <a:solidFill>
                  <a:srgbClr val="FFFF00"/>
                </a:solidFill>
              </a:rPr>
              <a:t> SITUATION REACTION TEST (60 SIT)</a:t>
            </a:r>
          </a:p>
          <a:p>
            <a:pPr marL="742950" lvl="1" indent="-285750">
              <a:spcBef>
                <a:spcPct val="20000"/>
              </a:spcBef>
              <a:buClr>
                <a:srgbClr val="FFFF00"/>
              </a:buClr>
              <a:buFont typeface="Wingdings" pitchFamily="2" charset="2"/>
              <a:buChar char="§"/>
            </a:pPr>
            <a:r>
              <a:rPr lang="en-US" sz="2000" b="1">
                <a:solidFill>
                  <a:srgbClr val="FFFF00"/>
                </a:solidFill>
              </a:rPr>
              <a:t> SELF DESCRIPTION TEST (15 MINS, 5 PARAS)</a:t>
            </a:r>
          </a:p>
        </p:txBody>
      </p:sp>
    </p:spTree>
  </p:cSld>
  <p:clrMapOvr>
    <a:masterClrMapping/>
  </p:clrMapOvr>
  <p:transition spd="med" advClick="0" advTm="600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ChangeArrowheads="1"/>
          </p:cNvSpPr>
          <p:nvPr/>
        </p:nvSpPr>
        <p:spPr bwMode="auto">
          <a:xfrm>
            <a:off x="457200" y="1447800"/>
            <a:ext cx="8305800" cy="2209800"/>
          </a:xfrm>
          <a:prstGeom prst="rect">
            <a:avLst/>
          </a:prstGeom>
          <a:solidFill>
            <a:schemeClr val="tx1">
              <a:alpha val="39999"/>
            </a:schemeClr>
          </a:solidFill>
          <a:ln w="9525">
            <a:noFill/>
            <a:miter lim="800000"/>
            <a:headEnd/>
            <a:tailEnd/>
          </a:ln>
        </p:spPr>
        <p:txBody>
          <a:bodyPr/>
          <a:lstStyle/>
          <a:p>
            <a:pPr marL="742950" lvl="1" indent="-285750">
              <a:spcBef>
                <a:spcPct val="20000"/>
              </a:spcBef>
              <a:buClr>
                <a:srgbClr val="FFFF00"/>
              </a:buClr>
              <a:buFont typeface="Wingdings" pitchFamily="2" charset="2"/>
              <a:buChar char="§"/>
            </a:pPr>
            <a:r>
              <a:rPr lang="en-US" sz="2000" b="1">
                <a:solidFill>
                  <a:srgbClr val="FFFF00"/>
                </a:solidFill>
              </a:rPr>
              <a:t> GROUP DISCUSSION (2 TOPICS, 20 MINS)</a:t>
            </a:r>
          </a:p>
          <a:p>
            <a:pPr marL="742950" lvl="1" indent="-285750">
              <a:spcBef>
                <a:spcPct val="20000"/>
              </a:spcBef>
              <a:buClr>
                <a:srgbClr val="FFFF00"/>
              </a:buClr>
              <a:buFont typeface="Wingdings" pitchFamily="2" charset="2"/>
              <a:buChar char="§"/>
            </a:pPr>
            <a:r>
              <a:rPr lang="en-US" sz="2000" b="1">
                <a:solidFill>
                  <a:srgbClr val="FFFF00"/>
                </a:solidFill>
              </a:rPr>
              <a:t> GROUP PLANNING EXERCISE</a:t>
            </a:r>
          </a:p>
          <a:p>
            <a:pPr marL="742950" lvl="1" indent="-285750">
              <a:spcBef>
                <a:spcPct val="20000"/>
              </a:spcBef>
              <a:buClr>
                <a:srgbClr val="FFFF00"/>
              </a:buClr>
              <a:buFont typeface="Wingdings" pitchFamily="2" charset="2"/>
              <a:buChar char="§"/>
            </a:pPr>
            <a:r>
              <a:rPr lang="en-US" sz="2000" b="1">
                <a:solidFill>
                  <a:srgbClr val="FFFF00"/>
                </a:solidFill>
              </a:rPr>
              <a:t> PROGRESSIVE GROUP TASK (4 OBSTACLES, 40/50 MINS)</a:t>
            </a:r>
          </a:p>
          <a:p>
            <a:pPr marL="742950" lvl="1" indent="-285750">
              <a:spcBef>
                <a:spcPct val="20000"/>
              </a:spcBef>
              <a:buClr>
                <a:srgbClr val="FFFF00"/>
              </a:buClr>
              <a:buFont typeface="Wingdings" pitchFamily="2" charset="2"/>
              <a:buChar char="§"/>
            </a:pPr>
            <a:r>
              <a:rPr lang="en-US" sz="2000" b="1">
                <a:solidFill>
                  <a:srgbClr val="FFFF00"/>
                </a:solidFill>
              </a:rPr>
              <a:t> GROUP OBSTACLE RACE (6 OBSTACLES)</a:t>
            </a:r>
          </a:p>
          <a:p>
            <a:pPr marL="742950" lvl="1" indent="-285750">
              <a:spcBef>
                <a:spcPct val="20000"/>
              </a:spcBef>
              <a:buClr>
                <a:srgbClr val="FFFF00"/>
              </a:buClr>
              <a:buFont typeface="Wingdings" pitchFamily="2" charset="2"/>
              <a:buChar char="§"/>
            </a:pPr>
            <a:r>
              <a:rPr lang="en-US" sz="2000" b="1">
                <a:solidFill>
                  <a:srgbClr val="FFFF00"/>
                </a:solidFill>
              </a:rPr>
              <a:t> HALF GROUP TASK (2 SUB GROUPS, 15 MINS)</a:t>
            </a:r>
          </a:p>
          <a:p>
            <a:pPr marL="742950" lvl="1" indent="-285750">
              <a:spcBef>
                <a:spcPct val="20000"/>
              </a:spcBef>
              <a:buClr>
                <a:srgbClr val="FFFF00"/>
              </a:buClr>
              <a:buFont typeface="Wingdings" pitchFamily="2" charset="2"/>
              <a:buChar char="§"/>
            </a:pPr>
            <a:r>
              <a:rPr lang="en-US" sz="2000" b="1">
                <a:solidFill>
                  <a:srgbClr val="FFFF00"/>
                </a:solidFill>
              </a:rPr>
              <a:t> LECTURETTE (3 MINS PREP, 4 MIN TALK)</a:t>
            </a:r>
          </a:p>
        </p:txBody>
      </p:sp>
      <p:sp>
        <p:nvSpPr>
          <p:cNvPr id="122883" name="Rectangle 3"/>
          <p:cNvSpPr>
            <a:spLocks noChangeArrowheads="1"/>
          </p:cNvSpPr>
          <p:nvPr/>
        </p:nvSpPr>
        <p:spPr bwMode="auto">
          <a:xfrm>
            <a:off x="457200" y="152400"/>
            <a:ext cx="8229600" cy="533400"/>
          </a:xfrm>
          <a:prstGeom prst="rect">
            <a:avLst/>
          </a:prstGeom>
          <a:solidFill>
            <a:srgbClr val="FF9900"/>
          </a:solidFill>
          <a:ln w="9525">
            <a:noFill/>
            <a:miter lim="800000"/>
            <a:headEnd/>
            <a:tailEnd/>
          </a:ln>
        </p:spPr>
        <p:txBody>
          <a:bodyPr anchor="ctr"/>
          <a:lstStyle/>
          <a:p>
            <a:pPr algn="ctr"/>
            <a:r>
              <a:rPr lang="en-US" sz="2400"/>
              <a:t> </a:t>
            </a:r>
            <a:r>
              <a:rPr lang="en-US" sz="2800" b="1" u="sng"/>
              <a:t>SCHEDULE AT SSB</a:t>
            </a:r>
            <a:endParaRPr lang="en-US" sz="2800"/>
          </a:p>
        </p:txBody>
      </p:sp>
      <p:sp>
        <p:nvSpPr>
          <p:cNvPr id="122884" name="Text Box 4"/>
          <p:cNvSpPr txBox="1">
            <a:spLocks noChangeArrowheads="1"/>
          </p:cNvSpPr>
          <p:nvPr/>
        </p:nvSpPr>
        <p:spPr bwMode="auto">
          <a:xfrm>
            <a:off x="533400" y="990600"/>
            <a:ext cx="3197225" cy="457200"/>
          </a:xfrm>
          <a:prstGeom prst="rect">
            <a:avLst/>
          </a:prstGeom>
          <a:solidFill>
            <a:srgbClr val="FFFF00"/>
          </a:solidFill>
          <a:ln w="9525">
            <a:noFill/>
            <a:miter lim="800000"/>
            <a:headEnd/>
            <a:tailEnd/>
          </a:ln>
        </p:spPr>
        <p:txBody>
          <a:bodyPr wrap="none">
            <a:spAutoFit/>
          </a:bodyPr>
          <a:lstStyle/>
          <a:p>
            <a:r>
              <a:rPr lang="en-US" sz="2400" b="1">
                <a:cs typeface="Arial" charset="0"/>
              </a:rPr>
              <a:t>DAY 3 (GTO - DAY 1)</a:t>
            </a:r>
          </a:p>
        </p:txBody>
      </p:sp>
      <p:sp>
        <p:nvSpPr>
          <p:cNvPr id="122885" name="Text Box 4"/>
          <p:cNvSpPr txBox="1">
            <a:spLocks noChangeArrowheads="1"/>
          </p:cNvSpPr>
          <p:nvPr/>
        </p:nvSpPr>
        <p:spPr bwMode="auto">
          <a:xfrm>
            <a:off x="3200400" y="3733800"/>
            <a:ext cx="3200400" cy="457200"/>
          </a:xfrm>
          <a:prstGeom prst="rect">
            <a:avLst/>
          </a:prstGeom>
          <a:solidFill>
            <a:srgbClr val="FFFF00"/>
          </a:solidFill>
          <a:ln w="9525">
            <a:noFill/>
            <a:miter lim="800000"/>
            <a:headEnd/>
            <a:tailEnd/>
          </a:ln>
        </p:spPr>
        <p:txBody>
          <a:bodyPr>
            <a:spAutoFit/>
          </a:bodyPr>
          <a:lstStyle/>
          <a:p>
            <a:r>
              <a:rPr lang="en-US" sz="2400" b="1">
                <a:cs typeface="Arial" charset="0"/>
              </a:rPr>
              <a:t>INTERVIEW DAY - 1</a:t>
            </a:r>
          </a:p>
        </p:txBody>
      </p:sp>
      <p:sp>
        <p:nvSpPr>
          <p:cNvPr id="122886" name="Rectangle 2"/>
          <p:cNvSpPr>
            <a:spLocks noChangeArrowheads="1"/>
          </p:cNvSpPr>
          <p:nvPr/>
        </p:nvSpPr>
        <p:spPr bwMode="auto">
          <a:xfrm>
            <a:off x="381000" y="4343400"/>
            <a:ext cx="8305800" cy="1066800"/>
          </a:xfrm>
          <a:prstGeom prst="rect">
            <a:avLst/>
          </a:prstGeom>
          <a:solidFill>
            <a:schemeClr val="tx1">
              <a:alpha val="39999"/>
            </a:schemeClr>
          </a:solidFill>
          <a:ln w="9525">
            <a:noFill/>
            <a:miter lim="800000"/>
            <a:headEnd/>
            <a:tailEnd/>
          </a:ln>
        </p:spPr>
        <p:txBody>
          <a:bodyPr/>
          <a:lstStyle/>
          <a:p>
            <a:pPr marL="742950" lvl="1" indent="-285750">
              <a:spcBef>
                <a:spcPct val="20000"/>
              </a:spcBef>
              <a:buClr>
                <a:srgbClr val="FFFF00"/>
              </a:buClr>
              <a:buFont typeface="Wingdings" pitchFamily="2" charset="2"/>
              <a:buChar char="§"/>
            </a:pPr>
            <a:r>
              <a:rPr lang="en-US" sz="2000" b="1">
                <a:solidFill>
                  <a:srgbClr val="FFFF00"/>
                </a:solidFill>
              </a:rPr>
              <a:t> INDL OBSTACLES (10 OBSTACLES, 3 MINS)</a:t>
            </a:r>
          </a:p>
          <a:p>
            <a:pPr marL="742950" lvl="1" indent="-285750">
              <a:spcBef>
                <a:spcPct val="20000"/>
              </a:spcBef>
              <a:buClr>
                <a:srgbClr val="FFFF00"/>
              </a:buClr>
              <a:buFont typeface="Wingdings" pitchFamily="2" charset="2"/>
              <a:buChar char="§"/>
            </a:pPr>
            <a:r>
              <a:rPr lang="en-US" sz="2000" b="1">
                <a:solidFill>
                  <a:srgbClr val="FFFF00"/>
                </a:solidFill>
              </a:rPr>
              <a:t> COMMAND TASK (15 MINS AS COMMANDER)</a:t>
            </a:r>
          </a:p>
          <a:p>
            <a:pPr marL="742950" lvl="1" indent="-285750">
              <a:spcBef>
                <a:spcPct val="20000"/>
              </a:spcBef>
              <a:buClr>
                <a:srgbClr val="FFFF00"/>
              </a:buClr>
              <a:buFont typeface="Wingdings" pitchFamily="2" charset="2"/>
              <a:buChar char="§"/>
            </a:pPr>
            <a:r>
              <a:rPr lang="en-US" sz="2000" b="1">
                <a:solidFill>
                  <a:srgbClr val="FFFF00"/>
                </a:solidFill>
              </a:rPr>
              <a:t> FINAL GROUP TASK (15-20 MINS)</a:t>
            </a:r>
          </a:p>
        </p:txBody>
      </p:sp>
      <p:sp>
        <p:nvSpPr>
          <p:cNvPr id="122887" name="Text Box 4"/>
          <p:cNvSpPr txBox="1">
            <a:spLocks noChangeArrowheads="1"/>
          </p:cNvSpPr>
          <p:nvPr/>
        </p:nvSpPr>
        <p:spPr bwMode="auto">
          <a:xfrm>
            <a:off x="609600" y="3733800"/>
            <a:ext cx="2536825" cy="457200"/>
          </a:xfrm>
          <a:prstGeom prst="rect">
            <a:avLst/>
          </a:prstGeom>
          <a:solidFill>
            <a:srgbClr val="FFFF00"/>
          </a:solidFill>
          <a:ln w="9525">
            <a:noFill/>
            <a:miter lim="800000"/>
            <a:headEnd/>
            <a:tailEnd/>
          </a:ln>
        </p:spPr>
        <p:txBody>
          <a:bodyPr wrap="none">
            <a:spAutoFit/>
          </a:bodyPr>
          <a:lstStyle/>
          <a:p>
            <a:r>
              <a:rPr lang="en-US" sz="2400" b="1">
                <a:cs typeface="Arial" charset="0"/>
              </a:rPr>
              <a:t>DAY 4 (GTO – 2)</a:t>
            </a:r>
          </a:p>
        </p:txBody>
      </p:sp>
      <p:sp>
        <p:nvSpPr>
          <p:cNvPr id="122888" name="Text Box 4"/>
          <p:cNvSpPr txBox="1">
            <a:spLocks noChangeArrowheads="1"/>
          </p:cNvSpPr>
          <p:nvPr/>
        </p:nvSpPr>
        <p:spPr bwMode="auto">
          <a:xfrm>
            <a:off x="1828800" y="5562600"/>
            <a:ext cx="2971800" cy="457200"/>
          </a:xfrm>
          <a:prstGeom prst="rect">
            <a:avLst/>
          </a:prstGeom>
          <a:solidFill>
            <a:srgbClr val="FFFF00"/>
          </a:solidFill>
          <a:ln w="9525">
            <a:noFill/>
            <a:miter lim="800000"/>
            <a:headEnd/>
            <a:tailEnd/>
          </a:ln>
        </p:spPr>
        <p:txBody>
          <a:bodyPr>
            <a:spAutoFit/>
          </a:bodyPr>
          <a:lstStyle/>
          <a:p>
            <a:r>
              <a:rPr lang="en-US" sz="2400" b="1">
                <a:cs typeface="Arial" charset="0"/>
              </a:rPr>
              <a:t>INTERVIEW DAY-2</a:t>
            </a:r>
          </a:p>
        </p:txBody>
      </p:sp>
      <p:sp>
        <p:nvSpPr>
          <p:cNvPr id="122890" name="Rectangle 2"/>
          <p:cNvSpPr>
            <a:spLocks noChangeArrowheads="1"/>
          </p:cNvSpPr>
          <p:nvPr/>
        </p:nvSpPr>
        <p:spPr bwMode="auto">
          <a:xfrm>
            <a:off x="381000" y="6096000"/>
            <a:ext cx="8305800" cy="457200"/>
          </a:xfrm>
          <a:prstGeom prst="rect">
            <a:avLst/>
          </a:prstGeom>
          <a:solidFill>
            <a:schemeClr val="tx1">
              <a:alpha val="39999"/>
            </a:schemeClr>
          </a:solidFill>
          <a:ln w="9525">
            <a:noFill/>
            <a:miter lim="800000"/>
            <a:headEnd/>
            <a:tailEnd/>
          </a:ln>
        </p:spPr>
        <p:txBody>
          <a:bodyPr/>
          <a:lstStyle/>
          <a:p>
            <a:pPr marL="742950" lvl="1" indent="-285750">
              <a:spcBef>
                <a:spcPct val="20000"/>
              </a:spcBef>
              <a:buClr>
                <a:srgbClr val="FFFF00"/>
              </a:buClr>
              <a:buFont typeface="Wingdings" pitchFamily="2" charset="2"/>
              <a:buChar char="§"/>
            </a:pPr>
            <a:r>
              <a:rPr lang="en-US" sz="2000" b="1">
                <a:solidFill>
                  <a:srgbClr val="FFFF00"/>
                </a:solidFill>
              </a:rPr>
              <a:t>CLOSING ADDRESS, RESULTS &amp; DISPERSAL</a:t>
            </a:r>
          </a:p>
        </p:txBody>
      </p:sp>
      <p:sp>
        <p:nvSpPr>
          <p:cNvPr id="122891" name="Text Box 4"/>
          <p:cNvSpPr txBox="1">
            <a:spLocks noChangeArrowheads="1"/>
          </p:cNvSpPr>
          <p:nvPr/>
        </p:nvSpPr>
        <p:spPr bwMode="auto">
          <a:xfrm>
            <a:off x="609600" y="5562600"/>
            <a:ext cx="1082675" cy="457200"/>
          </a:xfrm>
          <a:prstGeom prst="rect">
            <a:avLst/>
          </a:prstGeom>
          <a:solidFill>
            <a:srgbClr val="FFFF00"/>
          </a:solidFill>
          <a:ln w="9525">
            <a:noFill/>
            <a:miter lim="800000"/>
            <a:headEnd/>
            <a:tailEnd/>
          </a:ln>
        </p:spPr>
        <p:txBody>
          <a:bodyPr wrap="none">
            <a:spAutoFit/>
          </a:bodyPr>
          <a:lstStyle/>
          <a:p>
            <a:r>
              <a:rPr lang="en-US" sz="2400" b="1">
                <a:cs typeface="Arial" charset="0"/>
              </a:rPr>
              <a:t>DAY 5</a:t>
            </a:r>
          </a:p>
        </p:txBody>
      </p:sp>
    </p:spTree>
  </p:cSld>
  <p:clrMapOvr>
    <a:masterClrMapping/>
  </p:clrMapOvr>
  <p:transition spd="med" advClick="0" advTm="600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0" name="Group 7"/>
          <p:cNvGrpSpPr>
            <a:grpSpLocks/>
          </p:cNvGrpSpPr>
          <p:nvPr/>
        </p:nvGrpSpPr>
        <p:grpSpPr bwMode="auto">
          <a:xfrm>
            <a:off x="609600" y="990600"/>
            <a:ext cx="8001000" cy="5638800"/>
            <a:chOff x="-32" y="0"/>
            <a:chExt cx="9143999" cy="6858000"/>
          </a:xfrm>
        </p:grpSpPr>
        <p:pic>
          <p:nvPicPr>
            <p:cNvPr id="53252" name="Picture 2" descr="C:\Documents and Settings\admin\Desktop\New Folder (3)\murali 175.jpg"/>
            <p:cNvPicPr>
              <a:picLocks noChangeAspect="1" noChangeArrowheads="1"/>
            </p:cNvPicPr>
            <p:nvPr/>
          </p:nvPicPr>
          <p:blipFill>
            <a:blip r:embed="rId2"/>
            <a:srcRect/>
            <a:stretch>
              <a:fillRect/>
            </a:stretch>
          </p:blipFill>
          <p:spPr bwMode="auto">
            <a:xfrm>
              <a:off x="-32" y="0"/>
              <a:ext cx="9143999" cy="6858000"/>
            </a:xfrm>
            <a:prstGeom prst="rect">
              <a:avLst/>
            </a:prstGeom>
            <a:noFill/>
            <a:ln w="9525">
              <a:noFill/>
              <a:miter lim="800000"/>
              <a:headEnd/>
              <a:tailEnd/>
            </a:ln>
          </p:spPr>
        </p:pic>
        <p:sp>
          <p:nvSpPr>
            <p:cNvPr id="53253" name="TextBox 4"/>
            <p:cNvSpPr txBox="1">
              <a:spLocks noChangeArrowheads="1"/>
            </p:cNvSpPr>
            <p:nvPr/>
          </p:nvSpPr>
          <p:spPr bwMode="auto">
            <a:xfrm>
              <a:off x="1928794" y="0"/>
              <a:ext cx="4857784" cy="553998"/>
            </a:xfrm>
            <a:prstGeom prst="rect">
              <a:avLst/>
            </a:prstGeom>
            <a:solidFill>
              <a:srgbClr val="FFFF00"/>
            </a:solidFill>
            <a:ln w="9525">
              <a:noFill/>
              <a:miter lim="800000"/>
              <a:headEnd/>
              <a:tailEnd/>
            </a:ln>
          </p:spPr>
          <p:txBody>
            <a:bodyPr>
              <a:spAutoFit/>
            </a:bodyPr>
            <a:lstStyle/>
            <a:p>
              <a:pPr algn="ctr"/>
              <a:r>
                <a:rPr lang="en-US" sz="3000" b="1" u="sng">
                  <a:solidFill>
                    <a:srgbClr val="FF0000"/>
                  </a:solidFill>
                  <a:latin typeface="Times New Roman" pitchFamily="18" charset="0"/>
                  <a:cs typeface="Times New Roman" pitchFamily="18" charset="0"/>
                </a:rPr>
                <a:t>ARR OF CANDIDATES</a:t>
              </a:r>
            </a:p>
          </p:txBody>
        </p:sp>
      </p:grpSp>
      <p:sp>
        <p:nvSpPr>
          <p:cNvPr id="53251" name="Rectangle 3"/>
          <p:cNvSpPr>
            <a:spLocks noChangeArrowheads="1"/>
          </p:cNvSpPr>
          <p:nvPr/>
        </p:nvSpPr>
        <p:spPr bwMode="auto">
          <a:xfrm>
            <a:off x="457200" y="152400"/>
            <a:ext cx="8229600" cy="685800"/>
          </a:xfrm>
          <a:prstGeom prst="rect">
            <a:avLst/>
          </a:prstGeom>
          <a:solidFill>
            <a:srgbClr val="FF9900"/>
          </a:solidFill>
          <a:ln w="9525">
            <a:noFill/>
            <a:miter lim="800000"/>
            <a:headEnd/>
            <a:tailEnd/>
          </a:ln>
        </p:spPr>
        <p:txBody>
          <a:bodyPr anchor="ctr"/>
          <a:lstStyle/>
          <a:p>
            <a:pPr algn="ctr"/>
            <a:r>
              <a:rPr lang="en-US" sz="2400"/>
              <a:t> </a:t>
            </a:r>
            <a:r>
              <a:rPr lang="en-US" sz="2800" b="1" u="sng"/>
              <a:t>SERVICE SELECTION BOARD (SSB)</a:t>
            </a:r>
            <a:r>
              <a:rPr lang="en-US" sz="2800"/>
              <a:t> </a:t>
            </a:r>
          </a:p>
        </p:txBody>
      </p:sp>
    </p:spTree>
  </p:cSld>
  <p:clrMapOvr>
    <a:masterClrMapping/>
  </p:clrMapOvr>
  <p:transition spd="med" advClick="0" advTm="600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Group 4"/>
          <p:cNvGrpSpPr>
            <a:grpSpLocks/>
          </p:cNvGrpSpPr>
          <p:nvPr/>
        </p:nvGrpSpPr>
        <p:grpSpPr bwMode="auto">
          <a:xfrm>
            <a:off x="0" y="0"/>
            <a:ext cx="9144000" cy="6858000"/>
            <a:chOff x="0" y="0"/>
            <a:chExt cx="9143999" cy="6858000"/>
          </a:xfrm>
        </p:grpSpPr>
        <p:pic>
          <p:nvPicPr>
            <p:cNvPr id="54275" name="Picture 2" descr="C:\Documents and Settings\admin\Desktop\New Folder (3)\murali 065.jpg"/>
            <p:cNvPicPr>
              <a:picLocks noChangeAspect="1" noChangeArrowheads="1"/>
            </p:cNvPicPr>
            <p:nvPr/>
          </p:nvPicPr>
          <p:blipFill>
            <a:blip r:embed="rId2"/>
            <a:srcRect/>
            <a:stretch>
              <a:fillRect/>
            </a:stretch>
          </p:blipFill>
          <p:spPr bwMode="auto">
            <a:xfrm>
              <a:off x="0" y="0"/>
              <a:ext cx="9143999" cy="6858000"/>
            </a:xfrm>
            <a:prstGeom prst="rect">
              <a:avLst/>
            </a:prstGeom>
            <a:noFill/>
            <a:ln w="9525">
              <a:noFill/>
              <a:miter lim="800000"/>
              <a:headEnd/>
              <a:tailEnd/>
            </a:ln>
          </p:spPr>
        </p:pic>
        <p:sp>
          <p:nvSpPr>
            <p:cNvPr id="54276" name="TextBox 2"/>
            <p:cNvSpPr txBox="1">
              <a:spLocks noChangeArrowheads="1"/>
            </p:cNvSpPr>
            <p:nvPr/>
          </p:nvSpPr>
          <p:spPr bwMode="auto">
            <a:xfrm>
              <a:off x="2577452" y="0"/>
              <a:ext cx="4071966" cy="553998"/>
            </a:xfrm>
            <a:prstGeom prst="rect">
              <a:avLst/>
            </a:prstGeom>
            <a:solidFill>
              <a:srgbClr val="FFFF00"/>
            </a:solidFill>
            <a:ln w="9525">
              <a:noFill/>
              <a:miter lim="800000"/>
              <a:headEnd/>
              <a:tailEnd/>
            </a:ln>
          </p:spPr>
          <p:txBody>
            <a:bodyPr>
              <a:spAutoFit/>
            </a:bodyPr>
            <a:lstStyle/>
            <a:p>
              <a:pPr algn="ctr"/>
              <a:r>
                <a:rPr lang="en-US" sz="3000" b="1" u="sng">
                  <a:solidFill>
                    <a:srgbClr val="FF0000"/>
                  </a:solidFill>
                  <a:latin typeface="Times New Roman" pitchFamily="18" charset="0"/>
                  <a:cs typeface="Times New Roman" pitchFamily="18" charset="0"/>
                </a:rPr>
                <a:t>STAGE – I (Day – 1)</a:t>
              </a:r>
            </a:p>
          </p:txBody>
        </p:sp>
      </p:grpSp>
    </p:spTree>
  </p:cSld>
  <p:clrMapOvr>
    <a:masterClrMapping/>
  </p:clrMapOvr>
  <p:transition spd="med" advClick="0" advTm="600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Group 4"/>
          <p:cNvGrpSpPr>
            <a:grpSpLocks/>
          </p:cNvGrpSpPr>
          <p:nvPr/>
        </p:nvGrpSpPr>
        <p:grpSpPr bwMode="auto">
          <a:xfrm>
            <a:off x="0" y="0"/>
            <a:ext cx="9144000" cy="6858000"/>
            <a:chOff x="0" y="0"/>
            <a:chExt cx="9143999" cy="6858000"/>
          </a:xfrm>
        </p:grpSpPr>
        <p:pic>
          <p:nvPicPr>
            <p:cNvPr id="55299" name="Picture 2" descr="C:\Documents and Settings\admin\Desktop\New Folder (3)\murali 061.jpg"/>
            <p:cNvPicPr>
              <a:picLocks noChangeAspect="1" noChangeArrowheads="1"/>
            </p:cNvPicPr>
            <p:nvPr/>
          </p:nvPicPr>
          <p:blipFill>
            <a:blip r:embed="rId2"/>
            <a:srcRect/>
            <a:stretch>
              <a:fillRect/>
            </a:stretch>
          </p:blipFill>
          <p:spPr bwMode="auto">
            <a:xfrm>
              <a:off x="0" y="0"/>
              <a:ext cx="9143999" cy="6858000"/>
            </a:xfrm>
            <a:prstGeom prst="rect">
              <a:avLst/>
            </a:prstGeom>
            <a:noFill/>
            <a:ln w="9525">
              <a:noFill/>
              <a:miter lim="800000"/>
              <a:headEnd/>
              <a:tailEnd/>
            </a:ln>
          </p:spPr>
        </p:pic>
        <p:sp>
          <p:nvSpPr>
            <p:cNvPr id="55300" name="TextBox 2"/>
            <p:cNvSpPr txBox="1">
              <a:spLocks noChangeArrowheads="1"/>
            </p:cNvSpPr>
            <p:nvPr/>
          </p:nvSpPr>
          <p:spPr bwMode="auto">
            <a:xfrm>
              <a:off x="1428728" y="0"/>
              <a:ext cx="6500858" cy="553998"/>
            </a:xfrm>
            <a:prstGeom prst="rect">
              <a:avLst/>
            </a:prstGeom>
            <a:solidFill>
              <a:srgbClr val="FFFF00"/>
            </a:solidFill>
            <a:ln w="9525">
              <a:noFill/>
              <a:miter lim="800000"/>
              <a:headEnd/>
              <a:tailEnd/>
            </a:ln>
          </p:spPr>
          <p:txBody>
            <a:bodyPr>
              <a:spAutoFit/>
            </a:bodyPr>
            <a:lstStyle/>
            <a:p>
              <a:pPr algn="ctr"/>
              <a:r>
                <a:rPr lang="en-US" sz="3000" b="1" u="sng">
                  <a:solidFill>
                    <a:srgbClr val="FF0000"/>
                  </a:solidFill>
                  <a:latin typeface="Times New Roman" pitchFamily="18" charset="0"/>
                  <a:cs typeface="Times New Roman" pitchFamily="18" charset="0"/>
                </a:rPr>
                <a:t>STAGE – II (PSYCH TEST :  Day – 2)</a:t>
              </a:r>
            </a:p>
          </p:txBody>
        </p:sp>
      </p:grpSp>
    </p:spTree>
  </p:cSld>
  <p:clrMapOvr>
    <a:masterClrMapping/>
  </p:clrMapOvr>
  <p:transition spd="med" advClick="0" advTm="6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0" y="990600"/>
            <a:ext cx="9144000" cy="5867400"/>
          </a:xfrm>
          <a:prstGeom prst="rect">
            <a:avLst/>
          </a:prstGeom>
          <a:noFill/>
          <a:ln w="38100">
            <a:noFill/>
            <a:miter lim="800000"/>
            <a:headEnd/>
            <a:tailEnd/>
          </a:ln>
        </p:spPr>
      </p:pic>
      <p:sp>
        <p:nvSpPr>
          <p:cNvPr id="9219" name="Rectangle 3"/>
          <p:cNvSpPr>
            <a:spLocks noChangeArrowheads="1"/>
          </p:cNvSpPr>
          <p:nvPr/>
        </p:nvSpPr>
        <p:spPr bwMode="auto">
          <a:xfrm>
            <a:off x="0" y="228600"/>
            <a:ext cx="9144000" cy="579438"/>
          </a:xfrm>
          <a:prstGeom prst="rect">
            <a:avLst/>
          </a:prstGeom>
          <a:noFill/>
          <a:ln w="9525">
            <a:noFill/>
            <a:miter lim="800000"/>
            <a:headEnd/>
            <a:tailEnd/>
          </a:ln>
        </p:spPr>
        <p:txBody>
          <a:bodyPr>
            <a:spAutoFit/>
          </a:bodyPr>
          <a:lstStyle/>
          <a:p>
            <a:pPr algn="ctr"/>
            <a:r>
              <a:rPr lang="en-US" sz="3200" b="1" u="sng">
                <a:cs typeface="Arial" charset="0"/>
              </a:rPr>
              <a:t>EXTERNAL CHALLENGES</a:t>
            </a:r>
          </a:p>
        </p:txBody>
      </p:sp>
      <p:sp>
        <p:nvSpPr>
          <p:cNvPr id="43012" name="Oval 4"/>
          <p:cNvSpPr>
            <a:spLocks noChangeArrowheads="1"/>
          </p:cNvSpPr>
          <p:nvPr/>
        </p:nvSpPr>
        <p:spPr bwMode="auto">
          <a:xfrm>
            <a:off x="381000" y="3048000"/>
            <a:ext cx="1676400" cy="914400"/>
          </a:xfrm>
          <a:prstGeom prst="ellipse">
            <a:avLst/>
          </a:prstGeom>
          <a:solidFill>
            <a:srgbClr val="00FF00"/>
          </a:solidFill>
          <a:ln w="9525">
            <a:round/>
            <a:headEnd/>
            <a:tailEnd/>
          </a:ln>
          <a:scene3d>
            <a:camera prst="legacyPerspectiveTopRight">
              <a:rot lat="21299970" lon="21299970" rev="0"/>
            </a:camera>
            <a:lightRig rig="legacyFlat3" dir="b"/>
          </a:scene3d>
          <a:sp3d extrusionH="121893000" prstMaterial="legacyMatte">
            <a:bevelT w="13500" h="13500" prst="angle"/>
            <a:bevelB w="13500" h="13500" prst="angle"/>
            <a:extrusionClr>
              <a:srgbClr val="00FF00"/>
            </a:extrusionClr>
          </a:sp3d>
        </p:spPr>
        <p:txBody>
          <a:bodyPr wrap="none" anchor="ctr">
            <a:flatTx/>
          </a:bodyPr>
          <a:lstStyle/>
          <a:p>
            <a:pPr algn="ctr"/>
            <a:r>
              <a:rPr lang="en-US" b="1">
                <a:solidFill>
                  <a:schemeClr val="bg1"/>
                </a:solidFill>
                <a:cs typeface="Arial" charset="0"/>
              </a:rPr>
              <a:t>PAKISTAN</a:t>
            </a:r>
          </a:p>
        </p:txBody>
      </p:sp>
      <p:sp>
        <p:nvSpPr>
          <p:cNvPr id="43013" name="Oval 5"/>
          <p:cNvSpPr>
            <a:spLocks noChangeArrowheads="1"/>
          </p:cNvSpPr>
          <p:nvPr/>
        </p:nvSpPr>
        <p:spPr bwMode="auto">
          <a:xfrm>
            <a:off x="5486400" y="762000"/>
            <a:ext cx="1828800" cy="609600"/>
          </a:xfrm>
          <a:prstGeom prst="ellipse">
            <a:avLst/>
          </a:prstGeom>
          <a:solidFill>
            <a:srgbClr val="FF0000"/>
          </a:solidFill>
          <a:ln w="9525">
            <a:round/>
            <a:headEnd/>
            <a:tailEnd/>
          </a:ln>
          <a:scene3d>
            <a:camera prst="legacyPerspectiveBottom"/>
            <a:lightRig rig="legacyFlat3" dir="t"/>
          </a:scene3d>
          <a:sp3d extrusionH="121893000" prstMaterial="legacyMatte">
            <a:bevelT w="13500" h="13500" prst="angle"/>
            <a:bevelB w="13500" h="13500" prst="angle"/>
            <a:extrusionClr>
              <a:srgbClr val="FF0000"/>
            </a:extrusionClr>
          </a:sp3d>
        </p:spPr>
        <p:txBody>
          <a:bodyPr wrap="none" anchor="ctr">
            <a:flatTx/>
          </a:bodyPr>
          <a:lstStyle/>
          <a:p>
            <a:pPr algn="ctr"/>
            <a:r>
              <a:rPr lang="en-US" sz="2800" b="1">
                <a:solidFill>
                  <a:srgbClr val="FFFF00"/>
                </a:solidFill>
                <a:cs typeface="Arial" charset="0"/>
              </a:rPr>
              <a:t>CHINA</a:t>
            </a:r>
          </a:p>
        </p:txBody>
      </p:sp>
      <p:sp>
        <p:nvSpPr>
          <p:cNvPr id="43014" name="Oval 6"/>
          <p:cNvSpPr>
            <a:spLocks noChangeArrowheads="1"/>
          </p:cNvSpPr>
          <p:nvPr/>
        </p:nvSpPr>
        <p:spPr bwMode="auto">
          <a:xfrm>
            <a:off x="2667000" y="762000"/>
            <a:ext cx="1295400" cy="914400"/>
          </a:xfrm>
          <a:prstGeom prst="ellipse">
            <a:avLst/>
          </a:prstGeom>
          <a:solidFill>
            <a:srgbClr val="FFFF00"/>
          </a:solidFill>
          <a:ln w="9525">
            <a:round/>
            <a:headEnd/>
            <a:tailEnd/>
          </a:ln>
          <a:scene3d>
            <a:camera prst="legacyPerspectiveBottomLeft">
              <a:rot lat="0" lon="1500000" rev="0"/>
            </a:camera>
            <a:lightRig rig="legacyFlat3" dir="t"/>
          </a:scene3d>
          <a:sp3d extrusionH="121893000" prstMaterial="legacyMatte">
            <a:bevelT w="13500" h="13500" prst="angle"/>
            <a:bevelB w="13500" h="13500" prst="angle"/>
            <a:extrusionClr>
              <a:srgbClr val="FFFF00"/>
            </a:extrusionClr>
          </a:sp3d>
        </p:spPr>
        <p:txBody>
          <a:bodyPr wrap="none" anchor="ctr">
            <a:flatTx/>
          </a:bodyPr>
          <a:lstStyle/>
          <a:p>
            <a:pPr algn="ctr"/>
            <a:r>
              <a:rPr lang="en-US" sz="2000" b="1">
                <a:cs typeface="Arial" charset="0"/>
              </a:rPr>
              <a:t>NEPAL</a:t>
            </a:r>
          </a:p>
        </p:txBody>
      </p:sp>
      <p:sp>
        <p:nvSpPr>
          <p:cNvPr id="43015" name="Oval 7"/>
          <p:cNvSpPr>
            <a:spLocks noChangeArrowheads="1"/>
          </p:cNvSpPr>
          <p:nvPr/>
        </p:nvSpPr>
        <p:spPr bwMode="auto">
          <a:xfrm>
            <a:off x="6019800" y="4648200"/>
            <a:ext cx="1066800" cy="685800"/>
          </a:xfrm>
          <a:prstGeom prst="ellipse">
            <a:avLst/>
          </a:prstGeom>
          <a:solidFill>
            <a:srgbClr val="777777"/>
          </a:solidFill>
          <a:ln w="9525">
            <a:round/>
            <a:headEnd/>
            <a:tailEnd/>
          </a:ln>
          <a:scene3d>
            <a:camera prst="legacyPerspectiveTop"/>
            <a:lightRig rig="legacyFlat3" dir="b"/>
          </a:scene3d>
          <a:sp3d extrusionH="121893000" prstMaterial="legacyMatte">
            <a:bevelT w="13500" h="13500" prst="angle"/>
            <a:bevelB w="13500" h="13500" prst="angle"/>
            <a:extrusionClr>
              <a:srgbClr val="777777"/>
            </a:extrusionClr>
          </a:sp3d>
        </p:spPr>
        <p:txBody>
          <a:bodyPr wrap="none" anchor="ctr">
            <a:flatTx/>
          </a:bodyPr>
          <a:lstStyle/>
          <a:p>
            <a:pPr algn="ctr"/>
            <a:r>
              <a:rPr lang="en-US" b="1">
                <a:solidFill>
                  <a:srgbClr val="FFFF00"/>
                </a:solidFill>
                <a:cs typeface="Arial" charset="0"/>
              </a:rPr>
              <a:t>B’DESH</a:t>
            </a:r>
          </a:p>
        </p:txBody>
      </p:sp>
      <p:sp>
        <p:nvSpPr>
          <p:cNvPr id="43016" name="Oval 8"/>
          <p:cNvSpPr>
            <a:spLocks noChangeArrowheads="1"/>
          </p:cNvSpPr>
          <p:nvPr/>
        </p:nvSpPr>
        <p:spPr bwMode="auto">
          <a:xfrm>
            <a:off x="7162800" y="4343400"/>
            <a:ext cx="1447800" cy="914400"/>
          </a:xfrm>
          <a:prstGeom prst="ellipse">
            <a:avLst/>
          </a:prstGeom>
          <a:solidFill>
            <a:srgbClr val="0000FF"/>
          </a:solidFill>
          <a:ln w="9525">
            <a:round/>
            <a:headEnd/>
            <a:tailEnd/>
          </a:ln>
          <a:scene3d>
            <a:camera prst="legacyPerspectiveLeft">
              <a:rot lat="600000" lon="600000" rev="0"/>
            </a:camera>
            <a:lightRig rig="legacyFlat3" dir="t"/>
          </a:scene3d>
          <a:sp3d extrusionH="121893000" prstMaterial="legacyMatte">
            <a:bevelT w="13500" h="13500" prst="angle"/>
            <a:bevelB w="13500" h="13500" prst="angle"/>
            <a:extrusionClr>
              <a:srgbClr val="0000FF"/>
            </a:extrusionClr>
          </a:sp3d>
        </p:spPr>
        <p:txBody>
          <a:bodyPr wrap="none" anchor="ctr">
            <a:flatTx/>
          </a:bodyPr>
          <a:lstStyle/>
          <a:p>
            <a:pPr algn="ctr"/>
            <a:r>
              <a:rPr lang="en-US" b="1">
                <a:solidFill>
                  <a:srgbClr val="FFFF00"/>
                </a:solidFill>
                <a:cs typeface="Arial" charset="0"/>
              </a:rPr>
              <a:t>MYANMAR</a:t>
            </a:r>
          </a:p>
        </p:txBody>
      </p:sp>
      <p:sp>
        <p:nvSpPr>
          <p:cNvPr id="43017" name="Oval 9"/>
          <p:cNvSpPr>
            <a:spLocks noChangeArrowheads="1"/>
          </p:cNvSpPr>
          <p:nvPr/>
        </p:nvSpPr>
        <p:spPr bwMode="auto">
          <a:xfrm>
            <a:off x="5486400" y="5815013"/>
            <a:ext cx="1524000" cy="914400"/>
          </a:xfrm>
          <a:prstGeom prst="ellipse">
            <a:avLst/>
          </a:prstGeom>
          <a:solidFill>
            <a:srgbClr val="800000"/>
          </a:solidFill>
          <a:ln w="9525">
            <a:round/>
            <a:headEnd/>
            <a:tailEnd/>
          </a:ln>
          <a:scene3d>
            <a:camera prst="legacyPerspectiveTop">
              <a:rot lat="20999970" lon="20999970" rev="0"/>
            </a:camera>
            <a:lightRig rig="legacyFlat3" dir="b"/>
          </a:scene3d>
          <a:sp3d extrusionH="121893000" prstMaterial="legacyMatte">
            <a:bevelT w="13500" h="13500" prst="angle"/>
            <a:bevelB w="13500" h="13500" prst="angle"/>
            <a:extrusionClr>
              <a:srgbClr val="800000"/>
            </a:extrusionClr>
          </a:sp3d>
        </p:spPr>
        <p:txBody>
          <a:bodyPr anchor="ctr">
            <a:flatTx/>
          </a:bodyPr>
          <a:lstStyle/>
          <a:p>
            <a:pPr algn="ctr"/>
            <a:r>
              <a:rPr lang="en-US" b="1">
                <a:solidFill>
                  <a:srgbClr val="FFFF00"/>
                </a:solidFill>
                <a:cs typeface="Arial" charset="0"/>
              </a:rPr>
              <a:t>SRI LANKA</a:t>
            </a:r>
          </a:p>
        </p:txBody>
      </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3013"/>
                                        </p:tgtEl>
                                        <p:attrNameLst>
                                          <p:attrName>style.visibility</p:attrName>
                                        </p:attrNameLst>
                                      </p:cBhvr>
                                      <p:to>
                                        <p:strVal val="visible"/>
                                      </p:to>
                                    </p:set>
                                    <p:animEffect transition="in" filter="wipe(down)">
                                      <p:cBhvr>
                                        <p:cTn id="7" dur="1000"/>
                                        <p:tgtEl>
                                          <p:spTgt spid="430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43012"/>
                                        </p:tgtEl>
                                        <p:attrNameLst>
                                          <p:attrName>style.visibility</p:attrName>
                                        </p:attrNameLst>
                                      </p:cBhvr>
                                      <p:to>
                                        <p:strVal val="visible"/>
                                      </p:to>
                                    </p:set>
                                    <p:animEffect transition="in" filter="wipe(right)">
                                      <p:cBhvr>
                                        <p:cTn id="11" dur="1000"/>
                                        <p:tgtEl>
                                          <p:spTgt spid="43012"/>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43017"/>
                                        </p:tgtEl>
                                        <p:attrNameLst>
                                          <p:attrName>style.visibility</p:attrName>
                                        </p:attrNameLst>
                                      </p:cBhvr>
                                      <p:to>
                                        <p:strVal val="visible"/>
                                      </p:to>
                                    </p:set>
                                    <p:animEffect transition="in" filter="wipe(left)">
                                      <p:cBhvr>
                                        <p:cTn id="15" dur="1000"/>
                                        <p:tgtEl>
                                          <p:spTgt spid="43017"/>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43015"/>
                                        </p:tgtEl>
                                        <p:attrNameLst>
                                          <p:attrName>style.visibility</p:attrName>
                                        </p:attrNameLst>
                                      </p:cBhvr>
                                      <p:to>
                                        <p:strVal val="visible"/>
                                      </p:to>
                                    </p:set>
                                    <p:animEffect transition="in" filter="wipe(up)">
                                      <p:cBhvr>
                                        <p:cTn id="19" dur="1000"/>
                                        <p:tgtEl>
                                          <p:spTgt spid="43015"/>
                                        </p:tgtEl>
                                      </p:cBhvr>
                                    </p:animEffect>
                                  </p:childTnLst>
                                </p:cTn>
                              </p:par>
                            </p:childTnLst>
                          </p:cTn>
                        </p:par>
                        <p:par>
                          <p:cTn id="20" fill="hold">
                            <p:stCondLst>
                              <p:cond delay="4000"/>
                            </p:stCondLst>
                            <p:childTnLst>
                              <p:par>
                                <p:cTn id="21" presetID="22" presetClass="entr" presetSubtype="4" fill="hold" grpId="0" nodeType="afterEffect">
                                  <p:stCondLst>
                                    <p:cond delay="0"/>
                                  </p:stCondLst>
                                  <p:childTnLst>
                                    <p:set>
                                      <p:cBhvr>
                                        <p:cTn id="22" dur="1" fill="hold">
                                          <p:stCondLst>
                                            <p:cond delay="0"/>
                                          </p:stCondLst>
                                        </p:cTn>
                                        <p:tgtEl>
                                          <p:spTgt spid="43014"/>
                                        </p:tgtEl>
                                        <p:attrNameLst>
                                          <p:attrName>style.visibility</p:attrName>
                                        </p:attrNameLst>
                                      </p:cBhvr>
                                      <p:to>
                                        <p:strVal val="visible"/>
                                      </p:to>
                                    </p:set>
                                    <p:animEffect transition="in" filter="wipe(down)">
                                      <p:cBhvr>
                                        <p:cTn id="23" dur="1000"/>
                                        <p:tgtEl>
                                          <p:spTgt spid="43014"/>
                                        </p:tgtEl>
                                      </p:cBhvr>
                                    </p:animEffect>
                                  </p:childTnLst>
                                </p:cTn>
                              </p:par>
                            </p:childTnLst>
                          </p:cTn>
                        </p:par>
                        <p:par>
                          <p:cTn id="24" fill="hold">
                            <p:stCondLst>
                              <p:cond delay="5000"/>
                            </p:stCondLst>
                            <p:childTnLst>
                              <p:par>
                                <p:cTn id="25" presetID="22" presetClass="entr" presetSubtype="1" fill="hold" grpId="0" nodeType="afterEffect">
                                  <p:stCondLst>
                                    <p:cond delay="0"/>
                                  </p:stCondLst>
                                  <p:childTnLst>
                                    <p:set>
                                      <p:cBhvr>
                                        <p:cTn id="26" dur="1" fill="hold">
                                          <p:stCondLst>
                                            <p:cond delay="0"/>
                                          </p:stCondLst>
                                        </p:cTn>
                                        <p:tgtEl>
                                          <p:spTgt spid="43016"/>
                                        </p:tgtEl>
                                        <p:attrNameLst>
                                          <p:attrName>style.visibility</p:attrName>
                                        </p:attrNameLst>
                                      </p:cBhvr>
                                      <p:to>
                                        <p:strVal val="visible"/>
                                      </p:to>
                                    </p:set>
                                    <p:animEffect transition="in" filter="wipe(up)">
                                      <p:cBhvr>
                                        <p:cTn id="27" dur="1000"/>
                                        <p:tgtEl>
                                          <p:spTgt spid="430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animBg="1"/>
      <p:bldP spid="43013" grpId="0" animBg="1"/>
      <p:bldP spid="43014" grpId="0" animBg="1"/>
      <p:bldP spid="43015" grpId="0" animBg="1"/>
      <p:bldP spid="43016" grpId="0" animBg="1"/>
      <p:bldP spid="4301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C:\Documents and Settings\admin\Desktop\New Folder (3)\2.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6323" name="TextBox 2"/>
          <p:cNvSpPr txBox="1">
            <a:spLocks noChangeArrowheads="1"/>
          </p:cNvSpPr>
          <p:nvPr/>
        </p:nvSpPr>
        <p:spPr bwMode="auto">
          <a:xfrm>
            <a:off x="1571625" y="0"/>
            <a:ext cx="5857875" cy="523875"/>
          </a:xfrm>
          <a:prstGeom prst="rect">
            <a:avLst/>
          </a:prstGeom>
          <a:solidFill>
            <a:srgbClr val="FFFF00"/>
          </a:solidFill>
          <a:ln w="9525">
            <a:noFill/>
            <a:miter lim="800000"/>
            <a:headEnd/>
            <a:tailEnd/>
          </a:ln>
        </p:spPr>
        <p:txBody>
          <a:bodyPr>
            <a:spAutoFit/>
          </a:bodyPr>
          <a:lstStyle/>
          <a:p>
            <a:pPr algn="ctr"/>
            <a:r>
              <a:rPr lang="en-US" sz="2800" b="1" u="sng">
                <a:solidFill>
                  <a:srgbClr val="FF0000"/>
                </a:solidFill>
                <a:latin typeface="Times New Roman" pitchFamily="18" charset="0"/>
                <a:cs typeface="Times New Roman" pitchFamily="18" charset="0"/>
              </a:rPr>
              <a:t>GTO – I &amp; II (Day 3 &amp; 4)</a:t>
            </a:r>
          </a:p>
        </p:txBody>
      </p:sp>
    </p:spTree>
  </p:cSld>
  <p:clrMapOvr>
    <a:masterClrMapping/>
  </p:clrMapOvr>
  <p:transition spd="med" advClick="0" advTm="600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C:\Documents and Settings\admin\Desktop\New Folder (3)\4.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7347" name="TextBox 2"/>
          <p:cNvSpPr txBox="1">
            <a:spLocks noChangeArrowheads="1"/>
          </p:cNvSpPr>
          <p:nvPr/>
        </p:nvSpPr>
        <p:spPr bwMode="auto">
          <a:xfrm>
            <a:off x="1571625" y="0"/>
            <a:ext cx="5857875" cy="523875"/>
          </a:xfrm>
          <a:prstGeom prst="rect">
            <a:avLst/>
          </a:prstGeom>
          <a:solidFill>
            <a:srgbClr val="FFFF00"/>
          </a:solidFill>
          <a:ln w="9525">
            <a:noFill/>
            <a:miter lim="800000"/>
            <a:headEnd/>
            <a:tailEnd/>
          </a:ln>
        </p:spPr>
        <p:txBody>
          <a:bodyPr>
            <a:spAutoFit/>
          </a:bodyPr>
          <a:lstStyle/>
          <a:p>
            <a:pPr algn="ctr"/>
            <a:r>
              <a:rPr lang="en-US" sz="2800" b="1" u="sng">
                <a:solidFill>
                  <a:srgbClr val="FF0000"/>
                </a:solidFill>
                <a:latin typeface="Times New Roman" pitchFamily="18" charset="0"/>
                <a:cs typeface="Times New Roman" pitchFamily="18" charset="0"/>
              </a:rPr>
              <a:t>GTO – I &amp; II (Day 3 &amp; 4)</a:t>
            </a:r>
          </a:p>
        </p:txBody>
      </p:sp>
    </p:spTree>
  </p:cSld>
  <p:clrMapOvr>
    <a:masterClrMapping/>
  </p:clrMapOvr>
  <p:transition spd="med" advClick="0" advTm="600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C:\Documents and Settings\admin\Desktop\New Folder (3)\12.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8371" name="TextBox 2"/>
          <p:cNvSpPr txBox="1">
            <a:spLocks noChangeArrowheads="1"/>
          </p:cNvSpPr>
          <p:nvPr/>
        </p:nvSpPr>
        <p:spPr bwMode="auto">
          <a:xfrm>
            <a:off x="1571625" y="0"/>
            <a:ext cx="5857875" cy="523875"/>
          </a:xfrm>
          <a:prstGeom prst="rect">
            <a:avLst/>
          </a:prstGeom>
          <a:solidFill>
            <a:srgbClr val="FFFF00"/>
          </a:solidFill>
          <a:ln w="9525">
            <a:noFill/>
            <a:miter lim="800000"/>
            <a:headEnd/>
            <a:tailEnd/>
          </a:ln>
        </p:spPr>
        <p:txBody>
          <a:bodyPr>
            <a:spAutoFit/>
          </a:bodyPr>
          <a:lstStyle/>
          <a:p>
            <a:pPr algn="ctr"/>
            <a:r>
              <a:rPr lang="en-US" sz="2800" b="1" u="sng">
                <a:solidFill>
                  <a:srgbClr val="FF0000"/>
                </a:solidFill>
                <a:latin typeface="Times New Roman" pitchFamily="18" charset="0"/>
                <a:cs typeface="Times New Roman" pitchFamily="18" charset="0"/>
              </a:rPr>
              <a:t>GTO – I &amp; II (Day 3 &amp; 4)</a:t>
            </a:r>
          </a:p>
        </p:txBody>
      </p:sp>
    </p:spTree>
  </p:cSld>
  <p:clrMapOvr>
    <a:masterClrMapping/>
  </p:clrMapOvr>
  <p:transition spd="med" advClick="0" advTm="600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C:\Documents and Settings\admin\Desktop\New Folder (3)\20.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9395" name="TextBox 2"/>
          <p:cNvSpPr txBox="1">
            <a:spLocks noChangeArrowheads="1"/>
          </p:cNvSpPr>
          <p:nvPr/>
        </p:nvSpPr>
        <p:spPr bwMode="auto">
          <a:xfrm>
            <a:off x="1571625" y="0"/>
            <a:ext cx="5857875" cy="523875"/>
          </a:xfrm>
          <a:prstGeom prst="rect">
            <a:avLst/>
          </a:prstGeom>
          <a:solidFill>
            <a:srgbClr val="FFFF00"/>
          </a:solidFill>
          <a:ln w="9525">
            <a:noFill/>
            <a:miter lim="800000"/>
            <a:headEnd/>
            <a:tailEnd/>
          </a:ln>
        </p:spPr>
        <p:txBody>
          <a:bodyPr>
            <a:spAutoFit/>
          </a:bodyPr>
          <a:lstStyle/>
          <a:p>
            <a:pPr algn="ctr"/>
            <a:r>
              <a:rPr lang="en-US" sz="2800" b="1" u="sng">
                <a:solidFill>
                  <a:srgbClr val="FF0000"/>
                </a:solidFill>
                <a:latin typeface="Times New Roman" pitchFamily="18" charset="0"/>
                <a:cs typeface="Times New Roman" pitchFamily="18" charset="0"/>
              </a:rPr>
              <a:t>GTO – I &amp; II (Day 3 &amp; 4)</a:t>
            </a:r>
          </a:p>
        </p:txBody>
      </p:sp>
    </p:spTree>
  </p:cSld>
  <p:clrMapOvr>
    <a:masterClrMapping/>
  </p:clrMapOvr>
  <p:transition spd="med" advClick="0" advTm="600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C:\Documents and Settings\admin\Desktop\New Folder (3)\gsda 01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60419" name="TextBox 2"/>
          <p:cNvSpPr txBox="1">
            <a:spLocks noChangeArrowheads="1"/>
          </p:cNvSpPr>
          <p:nvPr/>
        </p:nvSpPr>
        <p:spPr bwMode="auto">
          <a:xfrm>
            <a:off x="1571625" y="0"/>
            <a:ext cx="5857875" cy="523875"/>
          </a:xfrm>
          <a:prstGeom prst="rect">
            <a:avLst/>
          </a:prstGeom>
          <a:solidFill>
            <a:srgbClr val="FFFF00"/>
          </a:solidFill>
          <a:ln w="9525">
            <a:noFill/>
            <a:miter lim="800000"/>
            <a:headEnd/>
            <a:tailEnd/>
          </a:ln>
        </p:spPr>
        <p:txBody>
          <a:bodyPr>
            <a:spAutoFit/>
          </a:bodyPr>
          <a:lstStyle/>
          <a:p>
            <a:pPr algn="ctr"/>
            <a:r>
              <a:rPr lang="en-US" sz="2800" b="1" u="sng">
                <a:solidFill>
                  <a:srgbClr val="FF0000"/>
                </a:solidFill>
                <a:latin typeface="Times New Roman" pitchFamily="18" charset="0"/>
                <a:cs typeface="Times New Roman" pitchFamily="18" charset="0"/>
              </a:rPr>
              <a:t>GTO – I &amp; II (Day 3 &amp; 4)</a:t>
            </a:r>
          </a:p>
        </p:txBody>
      </p:sp>
    </p:spTree>
  </p:cSld>
  <p:clrMapOvr>
    <a:masterClrMapping/>
  </p:clrMapOvr>
  <p:transition spd="med" advClick="0" advTm="600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Group 3"/>
          <p:cNvGrpSpPr>
            <a:grpSpLocks/>
          </p:cNvGrpSpPr>
          <p:nvPr/>
        </p:nvGrpSpPr>
        <p:grpSpPr bwMode="auto">
          <a:xfrm>
            <a:off x="0" y="0"/>
            <a:ext cx="9144000" cy="6858000"/>
            <a:chOff x="0" y="0"/>
            <a:chExt cx="5760" cy="4320"/>
          </a:xfrm>
        </p:grpSpPr>
        <p:sp>
          <p:nvSpPr>
            <p:cNvPr id="61448" name="Rectangle 4"/>
            <p:cNvSpPr>
              <a:spLocks noChangeArrowheads="1"/>
            </p:cNvSpPr>
            <p:nvPr/>
          </p:nvSpPr>
          <p:spPr bwMode="auto">
            <a:xfrm>
              <a:off x="0" y="624"/>
              <a:ext cx="5760" cy="48"/>
            </a:xfrm>
            <a:prstGeom prst="rect">
              <a:avLst/>
            </a:prstGeom>
            <a:gradFill rotWithShape="1">
              <a:gsLst>
                <a:gs pos="0">
                  <a:srgbClr val="006600"/>
                </a:gs>
                <a:gs pos="100000">
                  <a:srgbClr val="FFCC66"/>
                </a:gs>
              </a:gsLst>
              <a:lin ang="0" scaled="1"/>
            </a:gradFill>
            <a:ln w="9525">
              <a:noFill/>
              <a:miter lim="800000"/>
              <a:headEnd/>
              <a:tailEnd/>
            </a:ln>
          </p:spPr>
          <p:txBody>
            <a:bodyPr wrap="none" anchor="ctr"/>
            <a:lstStyle/>
            <a:p>
              <a:endParaRPr lang="en-IN"/>
            </a:p>
          </p:txBody>
        </p:sp>
        <p:sp>
          <p:nvSpPr>
            <p:cNvPr id="61449" name="Rectangle 5"/>
            <p:cNvSpPr>
              <a:spLocks noChangeArrowheads="1"/>
            </p:cNvSpPr>
            <p:nvPr/>
          </p:nvSpPr>
          <p:spPr bwMode="auto">
            <a:xfrm>
              <a:off x="528" y="0"/>
              <a:ext cx="48" cy="4320"/>
            </a:xfrm>
            <a:prstGeom prst="rect">
              <a:avLst/>
            </a:prstGeom>
            <a:gradFill rotWithShape="1">
              <a:gsLst>
                <a:gs pos="0">
                  <a:srgbClr val="006600"/>
                </a:gs>
                <a:gs pos="100000">
                  <a:srgbClr val="FFCC66"/>
                </a:gs>
              </a:gsLst>
              <a:lin ang="5400000" scaled="1"/>
            </a:gradFill>
            <a:ln w="9525">
              <a:noFill/>
              <a:miter lim="800000"/>
              <a:headEnd/>
              <a:tailEnd/>
            </a:ln>
          </p:spPr>
          <p:txBody>
            <a:bodyPr wrap="none" anchor="ctr"/>
            <a:lstStyle/>
            <a:p>
              <a:endParaRPr lang="en-IN"/>
            </a:p>
          </p:txBody>
        </p:sp>
      </p:grpSp>
      <p:grpSp>
        <p:nvGrpSpPr>
          <p:cNvPr id="61443" name="Group 22"/>
          <p:cNvGrpSpPr>
            <a:grpSpLocks/>
          </p:cNvGrpSpPr>
          <p:nvPr/>
        </p:nvGrpSpPr>
        <p:grpSpPr bwMode="auto">
          <a:xfrm>
            <a:off x="0" y="0"/>
            <a:ext cx="838200" cy="990600"/>
            <a:chOff x="0" y="0"/>
            <a:chExt cx="528" cy="624"/>
          </a:xfrm>
        </p:grpSpPr>
        <p:sp>
          <p:nvSpPr>
            <p:cNvPr id="61446" name="Rectangle 23"/>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61447" name="Picture 24" descr="Indian Army"/>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
        <p:nvSpPr>
          <p:cNvPr id="39945" name="Text Box 2"/>
          <p:cNvSpPr txBox="1">
            <a:spLocks noChangeArrowheads="1"/>
          </p:cNvSpPr>
          <p:nvPr/>
        </p:nvSpPr>
        <p:spPr bwMode="auto">
          <a:xfrm>
            <a:off x="1066800" y="228600"/>
            <a:ext cx="8077200" cy="534988"/>
          </a:xfrm>
          <a:prstGeom prst="rect">
            <a:avLst/>
          </a:prstGeom>
          <a:noFill/>
          <a:ln w="9525">
            <a:noFill/>
            <a:miter lim="800000"/>
            <a:headEnd/>
            <a:tailEnd/>
          </a:ln>
        </p:spPr>
        <p:txBody>
          <a:bodyPr>
            <a:spAutoFit/>
          </a:bodyPr>
          <a:lstStyle/>
          <a:p>
            <a:pPr algn="ctr">
              <a:lnSpc>
                <a:spcPct val="90000"/>
              </a:lnSpc>
              <a:defRPr/>
            </a:pPr>
            <a:r>
              <a:rPr lang="en-US" sz="3200" b="1" dirty="0">
                <a:solidFill>
                  <a:schemeClr val="accent6"/>
                </a:solidFill>
              </a:rPr>
              <a:t>SO ARE YOU READY </a:t>
            </a:r>
            <a:r>
              <a:rPr lang="en-US" sz="3200" b="1">
                <a:solidFill>
                  <a:schemeClr val="accent6"/>
                </a:solidFill>
              </a:rPr>
              <a:t>TO JOIN</a:t>
            </a:r>
            <a:r>
              <a:rPr lang="en-US" sz="3200" b="1">
                <a:solidFill>
                  <a:schemeClr val="bg1"/>
                </a:solidFill>
              </a:rPr>
              <a:t> UNE</a:t>
            </a:r>
            <a:endParaRPr lang="en-US" sz="2400" b="1" i="1" dirty="0">
              <a:solidFill>
                <a:schemeClr val="bg1"/>
              </a:solidFill>
            </a:endParaRPr>
          </a:p>
        </p:txBody>
      </p:sp>
      <p:pic>
        <p:nvPicPr>
          <p:cNvPr id="15" name="Simply the best 40 Sec..mpg">
            <a:hlinkClick r:id="" action="ppaction://media"/>
          </p:cNvPr>
          <p:cNvPicPr>
            <a:picLocks noRot="1" noChangeAspect="1"/>
          </p:cNvPicPr>
          <p:nvPr>
            <a:videoFile r:link="rId1"/>
          </p:nvPr>
        </p:nvPicPr>
        <p:blipFill>
          <a:blip r:embed="rId4"/>
          <a:srcRect/>
          <a:stretch>
            <a:fillRect/>
          </a:stretch>
        </p:blipFill>
        <p:spPr bwMode="auto">
          <a:xfrm>
            <a:off x="1066800" y="1295400"/>
            <a:ext cx="7772400" cy="5257800"/>
          </a:xfrm>
          <a:prstGeom prst="rect">
            <a:avLst/>
          </a:prstGeom>
          <a:noFill/>
          <a:ln w="9525">
            <a:noFill/>
            <a:miter lim="800000"/>
            <a:headEnd/>
            <a:tailEnd/>
          </a:ln>
        </p:spPr>
      </p:pic>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629"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endCondLst>
                    <p:cond evt="onNext" delay="0">
                      <p:tgtEl>
                        <p:sldTgt/>
                      </p:tgtEl>
                    </p:cond>
                    <p:cond evt="onPrev" delay="0">
                      <p:tgtEl>
                        <p:sldTgt/>
                      </p:tgtEl>
                    </p:cond>
                  </p:endCondLst>
                </p:cTn>
                <p:tgtEl>
                  <p:spTgt spid="15"/>
                </p:tgtEl>
              </p:cMediaNode>
            </p:video>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1" descr="the-proud-indian-flag-11"/>
          <p:cNvPicPr>
            <a:picLocks noChangeAspect="1" noChangeArrowheads="1"/>
          </p:cNvPicPr>
          <p:nvPr/>
        </p:nvPicPr>
        <p:blipFill>
          <a:blip r:embed="rId3"/>
          <a:srcRect l="29778" t="8127" r="6667" b="7901"/>
          <a:stretch>
            <a:fillRect/>
          </a:stretch>
        </p:blipFill>
        <p:spPr bwMode="auto">
          <a:xfrm>
            <a:off x="0" y="0"/>
            <a:ext cx="9144000" cy="6804025"/>
          </a:xfrm>
          <a:prstGeom prst="rect">
            <a:avLst/>
          </a:prstGeom>
          <a:noFill/>
          <a:ln w="9525">
            <a:noFill/>
            <a:miter lim="800000"/>
            <a:headEnd/>
            <a:tailEnd/>
          </a:ln>
        </p:spPr>
      </p:pic>
      <p:sp>
        <p:nvSpPr>
          <p:cNvPr id="62467" name="Text Box 2"/>
          <p:cNvSpPr txBox="1">
            <a:spLocks noChangeArrowheads="1"/>
          </p:cNvSpPr>
          <p:nvPr/>
        </p:nvSpPr>
        <p:spPr bwMode="auto">
          <a:xfrm>
            <a:off x="914400" y="228600"/>
            <a:ext cx="7848600" cy="585788"/>
          </a:xfrm>
          <a:prstGeom prst="rect">
            <a:avLst/>
          </a:prstGeom>
          <a:noFill/>
          <a:ln w="9525">
            <a:noFill/>
            <a:miter lim="800000"/>
            <a:headEnd/>
            <a:tailEnd/>
          </a:ln>
        </p:spPr>
        <p:txBody>
          <a:bodyPr>
            <a:spAutoFit/>
          </a:bodyPr>
          <a:lstStyle/>
          <a:p>
            <a:pPr algn="r">
              <a:lnSpc>
                <a:spcPct val="90000"/>
              </a:lnSpc>
            </a:pPr>
            <a:r>
              <a:rPr lang="en-US" sz="3600" b="1" i="1">
                <a:solidFill>
                  <a:schemeClr val="bg1"/>
                </a:solidFill>
                <a:latin typeface="Monotype Corsiva" pitchFamily="66" charset="0"/>
              </a:rPr>
              <a:t>… and Finally</a:t>
            </a:r>
          </a:p>
        </p:txBody>
      </p:sp>
      <p:sp>
        <p:nvSpPr>
          <p:cNvPr id="62468" name="Text Box 20"/>
          <p:cNvSpPr txBox="1">
            <a:spLocks noChangeArrowheads="1"/>
          </p:cNvSpPr>
          <p:nvPr/>
        </p:nvSpPr>
        <p:spPr bwMode="auto">
          <a:xfrm>
            <a:off x="220663" y="3467100"/>
            <a:ext cx="6357937" cy="3387725"/>
          </a:xfrm>
          <a:prstGeom prst="rect">
            <a:avLst/>
          </a:prstGeom>
          <a:solidFill>
            <a:srgbClr val="663300">
              <a:alpha val="39999"/>
            </a:srgbClr>
          </a:solidFill>
          <a:ln w="9525">
            <a:noFill/>
            <a:miter lim="800000"/>
            <a:headEnd/>
            <a:tailEnd/>
          </a:ln>
        </p:spPr>
        <p:txBody>
          <a:bodyPr wrap="none">
            <a:spAutoFit/>
          </a:bodyPr>
          <a:lstStyle/>
          <a:p>
            <a:r>
              <a:rPr lang="en-US" b="1" i="1">
                <a:solidFill>
                  <a:srgbClr val="FFFF00"/>
                </a:solidFill>
                <a:latin typeface="Bookman Old Style" pitchFamily="18" charset="0"/>
              </a:rPr>
              <a:t>Grant me O Lord, the boon</a:t>
            </a:r>
          </a:p>
          <a:p>
            <a:r>
              <a:rPr lang="en-US" b="1" i="1">
                <a:solidFill>
                  <a:srgbClr val="FFFF00"/>
                </a:solidFill>
                <a:latin typeface="Bookman Old Style" pitchFamily="18" charset="0"/>
              </a:rPr>
              <a:t>That I may not falter in doing good</a:t>
            </a:r>
          </a:p>
          <a:p>
            <a:r>
              <a:rPr lang="en-US" b="1" i="1">
                <a:solidFill>
                  <a:srgbClr val="FFFF00"/>
                </a:solidFill>
                <a:latin typeface="Bookman Old Style" pitchFamily="18" charset="0"/>
              </a:rPr>
              <a:t>That I may not entertain any fear of the enemy</a:t>
            </a:r>
          </a:p>
          <a:p>
            <a:r>
              <a:rPr lang="en-US" b="1" i="1">
                <a:solidFill>
                  <a:srgbClr val="FFFF00"/>
                </a:solidFill>
                <a:latin typeface="Bookman Old Style" pitchFamily="18" charset="0"/>
              </a:rPr>
              <a:t>When engaged with him in battle</a:t>
            </a:r>
          </a:p>
          <a:p>
            <a:r>
              <a:rPr lang="en-US" b="1" i="1">
                <a:solidFill>
                  <a:srgbClr val="FFFF00"/>
                </a:solidFill>
                <a:latin typeface="Bookman Old Style" pitchFamily="18" charset="0"/>
              </a:rPr>
              <a:t>And may always be sure of victory.</a:t>
            </a:r>
          </a:p>
          <a:p>
            <a:endParaRPr lang="en-US" b="1" i="1">
              <a:solidFill>
                <a:srgbClr val="FFFF00"/>
              </a:solidFill>
              <a:latin typeface="Bookman Old Style" pitchFamily="18" charset="0"/>
            </a:endParaRPr>
          </a:p>
          <a:p>
            <a:r>
              <a:rPr lang="en-US" b="1" i="1">
                <a:solidFill>
                  <a:srgbClr val="FFFF00"/>
                </a:solidFill>
                <a:latin typeface="Bookman Old Style" pitchFamily="18" charset="0"/>
              </a:rPr>
              <a:t>May my mind be trained in the desire</a:t>
            </a:r>
          </a:p>
          <a:p>
            <a:r>
              <a:rPr lang="en-US" b="1" i="1">
                <a:solidFill>
                  <a:srgbClr val="FFFF00"/>
                </a:solidFill>
                <a:latin typeface="Bookman Old Style" pitchFamily="18" charset="0"/>
              </a:rPr>
              <a:t>To dwell upon the goodness</a:t>
            </a:r>
          </a:p>
          <a:p>
            <a:r>
              <a:rPr lang="en-US" b="1" i="1">
                <a:solidFill>
                  <a:srgbClr val="FFFF00"/>
                </a:solidFill>
                <a:latin typeface="Bookman Old Style" pitchFamily="18" charset="0"/>
              </a:rPr>
              <a:t>And when the last moments of my life should come</a:t>
            </a:r>
          </a:p>
          <a:p>
            <a:r>
              <a:rPr lang="en-US" b="1" i="1">
                <a:solidFill>
                  <a:srgbClr val="FFFF00"/>
                </a:solidFill>
                <a:latin typeface="Bookman Old Style" pitchFamily="18" charset="0"/>
              </a:rPr>
              <a:t>May I die fighting in the thick of battle </a:t>
            </a:r>
          </a:p>
          <a:p>
            <a:endParaRPr lang="en-US" b="1" i="1">
              <a:solidFill>
                <a:srgbClr val="FFFF00"/>
              </a:solidFill>
              <a:latin typeface="Bookman Old Style" pitchFamily="18" charset="0"/>
            </a:endParaRPr>
          </a:p>
          <a:p>
            <a:r>
              <a:rPr lang="en-US" b="1" i="1">
                <a:solidFill>
                  <a:srgbClr val="FFFF00"/>
                </a:solidFill>
                <a:latin typeface="Bookman Old Style" pitchFamily="18" charset="0"/>
              </a:rPr>
              <a:t>				- </a:t>
            </a:r>
            <a:r>
              <a:rPr lang="en-US" b="1">
                <a:solidFill>
                  <a:srgbClr val="FFFF00"/>
                </a:solidFill>
                <a:latin typeface="Bookman Old Style" pitchFamily="18" charset="0"/>
              </a:rPr>
              <a:t>Guru Gobind Singh</a:t>
            </a:r>
          </a:p>
        </p:txBody>
      </p:sp>
      <p:sp>
        <p:nvSpPr>
          <p:cNvPr id="62469" name="AutoShape 11" descr="Woven mat"/>
          <p:cNvSpPr>
            <a:spLocks noChangeArrowheads="1"/>
          </p:cNvSpPr>
          <p:nvPr/>
        </p:nvSpPr>
        <p:spPr bwMode="auto">
          <a:xfrm>
            <a:off x="5029200" y="838200"/>
            <a:ext cx="4114800" cy="3124200"/>
          </a:xfrm>
          <a:prstGeom prst="bevel">
            <a:avLst>
              <a:gd name="adj" fmla="val 5833"/>
            </a:avLst>
          </a:prstGeom>
          <a:blipFill dpi="0" rotWithShape="1">
            <a:blip r:embed="rId4"/>
            <a:srcRect/>
            <a:tile tx="0" ty="0" sx="100000" sy="100000" flip="none" algn="tl"/>
          </a:blipFill>
          <a:ln w="9525">
            <a:noFill/>
            <a:miter lim="800000"/>
            <a:headEnd/>
            <a:tailEnd/>
          </a:ln>
        </p:spPr>
        <p:txBody>
          <a:bodyPr wrap="none" anchor="ctr"/>
          <a:lstStyle/>
          <a:p>
            <a:endParaRPr lang="en-IN"/>
          </a:p>
        </p:txBody>
      </p:sp>
      <p:pic>
        <p:nvPicPr>
          <p:cNvPr id="24591" name="Conclusion Movie.mpg">
            <a:hlinkClick r:id="" action="ppaction://media"/>
          </p:cNvPr>
          <p:cNvPicPr>
            <a:picLocks noRot="1" noChangeAspect="1" noChangeArrowheads="1"/>
          </p:cNvPicPr>
          <p:nvPr>
            <a:videoFile r:link="rId1"/>
          </p:nvPr>
        </p:nvPicPr>
        <p:blipFill>
          <a:blip r:embed="rId5"/>
          <a:srcRect/>
          <a:stretch>
            <a:fillRect/>
          </a:stretch>
        </p:blipFill>
        <p:spPr bwMode="auto">
          <a:xfrm>
            <a:off x="5257800" y="1066800"/>
            <a:ext cx="3657600" cy="2667000"/>
          </a:xfrm>
          <a:prstGeom prst="rect">
            <a:avLst/>
          </a:prstGeom>
          <a:noFill/>
          <a:ln w="9525">
            <a:noFill/>
            <a:miter lim="800000"/>
            <a:headEnd/>
            <a:tailEnd/>
          </a:ln>
        </p:spPr>
      </p:pic>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4301" fill="hold"/>
                                        <p:tgtEl>
                                          <p:spTgt spid="2459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4591"/>
                </p:tgtEl>
              </p:cMediaNode>
            </p:video>
            <p:seq concurrent="1" nextAc="seek">
              <p:cTn id="8" restart="whenNotActive" fill="hold" evtFilter="cancelBubble" nodeType="interactiveSeq">
                <p:stCondLst>
                  <p:cond evt="onClick" delay="0">
                    <p:tgtEl>
                      <p:spTgt spid="2459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4591"/>
                                        </p:tgtEl>
                                      </p:cBhvr>
                                    </p:cmd>
                                  </p:childTnLst>
                                </p:cTn>
                              </p:par>
                            </p:childTnLst>
                          </p:cTn>
                        </p:par>
                      </p:childTnLst>
                    </p:cTn>
                  </p:par>
                </p:childTnLst>
              </p:cTn>
              <p:nextCondLst>
                <p:cond evt="onClick" delay="0">
                  <p:tgtEl>
                    <p:spTgt spid="24591"/>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WordArt 4"/>
          <p:cNvSpPr>
            <a:spLocks noChangeArrowheads="1" noChangeShapeType="1" noTextEdit="1"/>
          </p:cNvSpPr>
          <p:nvPr/>
        </p:nvSpPr>
        <p:spPr bwMode="auto">
          <a:xfrm>
            <a:off x="1295400" y="2514600"/>
            <a:ext cx="6781800" cy="2286000"/>
          </a:xfrm>
          <a:prstGeom prst="rect">
            <a:avLst/>
          </a:prstGeom>
        </p:spPr>
        <p:txBody>
          <a:bodyPr wrap="none" fromWordArt="1">
            <a:prstTxWarp prst="textPlain">
              <a:avLst>
                <a:gd name="adj" fmla="val 50000"/>
              </a:avLst>
            </a:prstTxWarp>
          </a:bodyPr>
          <a:lstStyle/>
          <a:p>
            <a:pPr algn="ctr"/>
            <a:r>
              <a:rPr lang="en-US" sz="36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THANK   YOU</a:t>
            </a:r>
          </a:p>
        </p:txBody>
      </p:sp>
      <p:grpSp>
        <p:nvGrpSpPr>
          <p:cNvPr id="2" name="Group 7"/>
          <p:cNvGrpSpPr>
            <a:grpSpLocks/>
          </p:cNvGrpSpPr>
          <p:nvPr/>
        </p:nvGrpSpPr>
        <p:grpSpPr bwMode="auto">
          <a:xfrm>
            <a:off x="0" y="304800"/>
            <a:ext cx="9144000" cy="4038600"/>
            <a:chOff x="0" y="192"/>
            <a:chExt cx="5760" cy="2544"/>
          </a:xfrm>
        </p:grpSpPr>
        <p:sp>
          <p:nvSpPr>
            <p:cNvPr id="33797" name="Text Box 5"/>
            <p:cNvSpPr txBox="1">
              <a:spLocks noChangeArrowheads="1"/>
            </p:cNvSpPr>
            <p:nvPr/>
          </p:nvSpPr>
          <p:spPr bwMode="auto">
            <a:xfrm>
              <a:off x="2304" y="192"/>
              <a:ext cx="1040" cy="1872"/>
            </a:xfrm>
            <a:prstGeom prst="rect">
              <a:avLst/>
            </a:prstGeom>
            <a:noFill/>
            <a:ln w="9525">
              <a:noFill/>
              <a:miter lim="800000"/>
              <a:headEnd/>
              <a:tailEnd/>
            </a:ln>
            <a:effectLst/>
          </p:spPr>
          <p:txBody>
            <a:bodyPr wrap="none">
              <a:spAutoFit/>
            </a:bodyPr>
            <a:lstStyle/>
            <a:p>
              <a:pPr>
                <a:defRPr/>
              </a:pPr>
              <a:r>
                <a:rPr lang="en-US" sz="18900" b="1">
                  <a:solidFill>
                    <a:srgbClr val="FFFF00"/>
                  </a:solidFill>
                  <a:effectLst>
                    <a:outerShdw blurRad="38100" dist="38100" dir="2700000" algn="tl">
                      <a:srgbClr val="FFFFFF"/>
                    </a:outerShdw>
                  </a:effectLst>
                </a:rPr>
                <a:t>?</a:t>
              </a:r>
            </a:p>
          </p:txBody>
        </p:sp>
        <p:sp>
          <p:nvSpPr>
            <p:cNvPr id="33798" name="Text Box 6"/>
            <p:cNvSpPr txBox="1">
              <a:spLocks noChangeArrowheads="1"/>
            </p:cNvSpPr>
            <p:nvPr/>
          </p:nvSpPr>
          <p:spPr bwMode="auto">
            <a:xfrm>
              <a:off x="0" y="2217"/>
              <a:ext cx="5760" cy="519"/>
            </a:xfrm>
            <a:prstGeom prst="rect">
              <a:avLst/>
            </a:prstGeom>
            <a:noFill/>
            <a:ln w="9525">
              <a:noFill/>
              <a:miter lim="800000"/>
              <a:headEnd/>
              <a:tailEnd/>
            </a:ln>
            <a:effectLst/>
          </p:spPr>
          <p:txBody>
            <a:bodyPr>
              <a:spAutoFit/>
            </a:bodyPr>
            <a:lstStyle/>
            <a:p>
              <a:pPr algn="ctr">
                <a:defRPr/>
              </a:pPr>
              <a:r>
                <a:rPr lang="en-US" sz="4800" b="1" dirty="0">
                  <a:solidFill>
                    <a:srgbClr val="00FF00"/>
                  </a:solidFill>
                  <a:effectLst>
                    <a:outerShdw blurRad="38100" dist="38100" dir="2700000" algn="tl">
                      <a:srgbClr val="FFFFFF"/>
                    </a:outerShdw>
                  </a:effectLst>
                </a:rPr>
                <a:t>If Any Please</a:t>
              </a:r>
            </a:p>
          </p:txBody>
        </p:sp>
      </p:gr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2000"/>
                                        <p:tgtEl>
                                          <p:spTgt spid="2"/>
                                        </p:tgtEl>
                                      </p:cBhvr>
                                    </p:animEffect>
                                    <p:set>
                                      <p:cBhvr>
                                        <p:cTn id="7" dur="1" fill="hold">
                                          <p:stCondLst>
                                            <p:cond delay="1999"/>
                                          </p:stCondLst>
                                        </p:cTn>
                                        <p:tgtEl>
                                          <p:spTgt spid="2"/>
                                        </p:tgtEl>
                                        <p:attrNameLst>
                                          <p:attrName>style.visibility</p:attrName>
                                        </p:attrNameLst>
                                      </p:cBhvr>
                                      <p:to>
                                        <p:strVal val="hidden"/>
                                      </p:to>
                                    </p:set>
                                  </p:childTnLst>
                                </p:cTn>
                              </p:par>
                              <p:par>
                                <p:cTn id="8" presetID="23" presetClass="entr" presetSubtype="16" fill="hold" grpId="0" nodeType="withEffect">
                                  <p:stCondLst>
                                    <p:cond delay="0"/>
                                  </p:stCondLst>
                                  <p:childTnLst>
                                    <p:set>
                                      <p:cBhvr>
                                        <p:cTn id="9" dur="1" fill="hold">
                                          <p:stCondLst>
                                            <p:cond delay="0"/>
                                          </p:stCondLst>
                                        </p:cTn>
                                        <p:tgtEl>
                                          <p:spTgt spid="33796"/>
                                        </p:tgtEl>
                                        <p:attrNameLst>
                                          <p:attrName>style.visibility</p:attrName>
                                        </p:attrNameLst>
                                      </p:cBhvr>
                                      <p:to>
                                        <p:strVal val="visible"/>
                                      </p:to>
                                    </p:set>
                                    <p:anim calcmode="lin" valueType="num">
                                      <p:cBhvr>
                                        <p:cTn id="10" dur="5000" fill="hold"/>
                                        <p:tgtEl>
                                          <p:spTgt spid="33796"/>
                                        </p:tgtEl>
                                        <p:attrNameLst>
                                          <p:attrName>ppt_w</p:attrName>
                                        </p:attrNameLst>
                                      </p:cBhvr>
                                      <p:tavLst>
                                        <p:tav tm="0">
                                          <p:val>
                                            <p:fltVal val="0"/>
                                          </p:val>
                                        </p:tav>
                                        <p:tav tm="100000">
                                          <p:val>
                                            <p:strVal val="#ppt_w"/>
                                          </p:val>
                                        </p:tav>
                                      </p:tavLst>
                                    </p:anim>
                                    <p:anim calcmode="lin" valueType="num">
                                      <p:cBhvr>
                                        <p:cTn id="11" dur="5000" fill="hold"/>
                                        <p:tgtEl>
                                          <p:spTgt spid="3379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advClick="0" advTm="600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5538" name="TextBox 1">
            <a:hlinkHover r:id="rId3" action="ppaction://program"/>
          </p:cNvPr>
          <p:cNvSpPr txBox="1">
            <a:spLocks noChangeArrowheads="1"/>
          </p:cNvSpPr>
          <p:nvPr/>
        </p:nvSpPr>
        <p:spPr bwMode="auto">
          <a:xfrm>
            <a:off x="1333500" y="2249488"/>
            <a:ext cx="6819900" cy="1570037"/>
          </a:xfrm>
          <a:prstGeom prst="rect">
            <a:avLst/>
          </a:prstGeom>
          <a:noFill/>
          <a:ln w="9525">
            <a:noFill/>
            <a:miter lim="800000"/>
            <a:headEnd/>
            <a:tailEnd/>
          </a:ln>
        </p:spPr>
        <p:txBody>
          <a:bodyPr wrap="none">
            <a:spAutoFit/>
          </a:bodyPr>
          <a:lstStyle/>
          <a:p>
            <a:r>
              <a:rPr lang="en-GB" sz="9600" b="1" u="sng">
                <a:solidFill>
                  <a:srgbClr val="FFFF00"/>
                </a:solidFill>
              </a:rPr>
              <a:t>NCC SONG</a:t>
            </a:r>
          </a:p>
        </p:txBody>
      </p:sp>
      <p:pic>
        <p:nvPicPr>
          <p:cNvPr id="3" name="AVSEQ01.mpg">
            <a:hlinkClick r:id="" action="ppaction://media"/>
          </p:cNvPr>
          <p:cNvPicPr>
            <a:picLocks noRot="1" noChangeAspect="1"/>
          </p:cNvPicPr>
          <p:nvPr>
            <a:videoFile r:link="rId1"/>
          </p:nvPr>
        </p:nvPicPr>
        <p:blipFill>
          <a:blip r:embed="rId4"/>
          <a:srcRect/>
          <a:stretch>
            <a:fillRect/>
          </a:stretch>
        </p:blipFill>
        <p:spPr bwMode="auto">
          <a:xfrm>
            <a:off x="-304800" y="-228600"/>
            <a:ext cx="9753600" cy="7315200"/>
          </a:xfrm>
          <a:prstGeom prst="rect">
            <a:avLst/>
          </a:prstGeom>
          <a:noFill/>
          <a:ln w="9525">
            <a:noFill/>
            <a:miter lim="800000"/>
            <a:headEnd/>
            <a:tailEnd/>
          </a:ln>
        </p:spPr>
      </p:pic>
    </p:spTree>
  </p:cSld>
  <p:clrMapOvr>
    <a:masterClrMapping/>
  </p:clrMapOvr>
  <p:transition spd="med"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2667000" y="1066800"/>
            <a:ext cx="6477000" cy="5791200"/>
          </a:xfrm>
          <a:prstGeom prst="rect">
            <a:avLst/>
          </a:prstGeom>
          <a:noFill/>
          <a:ln w="38100">
            <a:noFill/>
            <a:miter lim="800000"/>
            <a:headEnd/>
            <a:tailEnd/>
          </a:ln>
        </p:spPr>
      </p:pic>
      <p:sp>
        <p:nvSpPr>
          <p:cNvPr id="10243" name="Rectangle 3"/>
          <p:cNvSpPr>
            <a:spLocks noChangeArrowheads="1"/>
          </p:cNvSpPr>
          <p:nvPr/>
        </p:nvSpPr>
        <p:spPr bwMode="auto">
          <a:xfrm>
            <a:off x="0" y="152400"/>
            <a:ext cx="9144000" cy="579438"/>
          </a:xfrm>
          <a:prstGeom prst="rect">
            <a:avLst/>
          </a:prstGeom>
          <a:noFill/>
          <a:ln w="9525">
            <a:noFill/>
            <a:miter lim="800000"/>
            <a:headEnd/>
            <a:tailEnd/>
          </a:ln>
        </p:spPr>
        <p:txBody>
          <a:bodyPr>
            <a:spAutoFit/>
          </a:bodyPr>
          <a:lstStyle/>
          <a:p>
            <a:pPr algn="ctr"/>
            <a:r>
              <a:rPr lang="en-US" sz="3200" b="1" u="sng">
                <a:cs typeface="Arial" charset="0"/>
              </a:rPr>
              <a:t>INTERNAL CHALLENGES</a:t>
            </a:r>
          </a:p>
        </p:txBody>
      </p:sp>
      <p:grpSp>
        <p:nvGrpSpPr>
          <p:cNvPr id="2" name="Group 4"/>
          <p:cNvGrpSpPr>
            <a:grpSpLocks/>
          </p:cNvGrpSpPr>
          <p:nvPr/>
        </p:nvGrpSpPr>
        <p:grpSpPr bwMode="auto">
          <a:xfrm>
            <a:off x="3276600" y="1447800"/>
            <a:ext cx="5562600" cy="4005263"/>
            <a:chOff x="2304" y="960"/>
            <a:chExt cx="3216" cy="2448"/>
          </a:xfrm>
        </p:grpSpPr>
        <p:pic>
          <p:nvPicPr>
            <p:cNvPr id="10289" name="Picture 5" descr="DSC00564"/>
            <p:cNvPicPr>
              <a:picLocks noChangeAspect="1" noChangeArrowheads="1"/>
            </p:cNvPicPr>
            <p:nvPr/>
          </p:nvPicPr>
          <p:blipFill>
            <a:blip r:embed="rId3">
              <a:lum bright="24000"/>
            </a:blip>
            <a:srcRect/>
            <a:stretch>
              <a:fillRect/>
            </a:stretch>
          </p:blipFill>
          <p:spPr bwMode="auto">
            <a:xfrm>
              <a:off x="2304" y="960"/>
              <a:ext cx="1545" cy="1159"/>
            </a:xfrm>
            <a:prstGeom prst="rect">
              <a:avLst/>
            </a:prstGeom>
            <a:noFill/>
            <a:ln w="9525">
              <a:noFill/>
              <a:miter lim="800000"/>
              <a:headEnd/>
              <a:tailEnd/>
            </a:ln>
          </p:spPr>
        </p:pic>
        <p:pic>
          <p:nvPicPr>
            <p:cNvPr id="10290" name="Picture 6" descr="lts"/>
            <p:cNvPicPr>
              <a:picLocks noChangeAspect="1" noChangeArrowheads="1"/>
            </p:cNvPicPr>
            <p:nvPr/>
          </p:nvPicPr>
          <p:blipFill>
            <a:blip r:embed="rId4">
              <a:lum bright="10000" contrast="26000"/>
            </a:blip>
            <a:srcRect/>
            <a:stretch>
              <a:fillRect/>
            </a:stretch>
          </p:blipFill>
          <p:spPr bwMode="auto">
            <a:xfrm>
              <a:off x="3984" y="960"/>
              <a:ext cx="1536" cy="1152"/>
            </a:xfrm>
            <a:prstGeom prst="rect">
              <a:avLst/>
            </a:prstGeom>
            <a:noFill/>
            <a:ln w="9525">
              <a:noFill/>
              <a:miter lim="800000"/>
              <a:headEnd/>
              <a:tailEnd/>
            </a:ln>
          </p:spPr>
        </p:pic>
        <p:pic>
          <p:nvPicPr>
            <p:cNvPr id="10291" name="Picture 7"/>
            <p:cNvPicPr>
              <a:picLocks noChangeAspect="1" noChangeArrowheads="1"/>
            </p:cNvPicPr>
            <p:nvPr/>
          </p:nvPicPr>
          <p:blipFill>
            <a:blip r:embed="rId5">
              <a:lum bright="24000"/>
            </a:blip>
            <a:srcRect t="11111"/>
            <a:stretch>
              <a:fillRect/>
            </a:stretch>
          </p:blipFill>
          <p:spPr bwMode="auto">
            <a:xfrm>
              <a:off x="2304" y="2265"/>
              <a:ext cx="1536" cy="1143"/>
            </a:xfrm>
            <a:prstGeom prst="rect">
              <a:avLst/>
            </a:prstGeom>
            <a:noFill/>
            <a:ln w="38100">
              <a:noFill/>
              <a:miter lim="800000"/>
              <a:headEnd/>
              <a:tailEnd/>
            </a:ln>
          </p:spPr>
        </p:pic>
        <p:pic>
          <p:nvPicPr>
            <p:cNvPr id="10292" name="Picture 8" descr="DSC01681"/>
            <p:cNvPicPr>
              <a:picLocks noChangeAspect="1" noChangeArrowheads="1"/>
            </p:cNvPicPr>
            <p:nvPr/>
          </p:nvPicPr>
          <p:blipFill>
            <a:blip r:embed="rId6">
              <a:lum bright="12000" contrast="4000"/>
            </a:blip>
            <a:srcRect l="6300" b="6300"/>
            <a:stretch>
              <a:fillRect/>
            </a:stretch>
          </p:blipFill>
          <p:spPr bwMode="auto">
            <a:xfrm>
              <a:off x="3984" y="2256"/>
              <a:ext cx="1536" cy="1152"/>
            </a:xfrm>
            <a:prstGeom prst="rect">
              <a:avLst/>
            </a:prstGeom>
            <a:noFill/>
            <a:ln w="9525">
              <a:noFill/>
              <a:miter lim="800000"/>
              <a:headEnd/>
              <a:tailEnd/>
            </a:ln>
          </p:spPr>
        </p:pic>
      </p:grpSp>
      <p:sp>
        <p:nvSpPr>
          <p:cNvPr id="45065" name="AutoShape 9"/>
          <p:cNvSpPr>
            <a:spLocks noChangeArrowheads="1"/>
          </p:cNvSpPr>
          <p:nvPr/>
        </p:nvSpPr>
        <p:spPr bwMode="auto">
          <a:xfrm>
            <a:off x="152400" y="838200"/>
            <a:ext cx="2209800" cy="381000"/>
          </a:xfrm>
          <a:prstGeom prst="roundRect">
            <a:avLst>
              <a:gd name="adj" fmla="val 39167"/>
            </a:avLst>
          </a:prstGeom>
          <a:solidFill>
            <a:schemeClr val="tx1"/>
          </a:solidFill>
          <a:ln w="9525">
            <a:noFill/>
            <a:round/>
            <a:headEnd/>
            <a:tailEnd/>
          </a:ln>
        </p:spPr>
        <p:txBody>
          <a:bodyPr wrap="none" anchor="ctr"/>
          <a:lstStyle/>
          <a:p>
            <a:pPr algn="ctr"/>
            <a:r>
              <a:rPr lang="en-US" b="1">
                <a:solidFill>
                  <a:srgbClr val="FFFF00"/>
                </a:solidFill>
                <a:cs typeface="Arial" charset="0"/>
              </a:rPr>
              <a:t>J &amp; K</a:t>
            </a:r>
          </a:p>
        </p:txBody>
      </p:sp>
      <p:sp>
        <p:nvSpPr>
          <p:cNvPr id="45066" name="AutoShape 10"/>
          <p:cNvSpPr>
            <a:spLocks noChangeArrowheads="1"/>
          </p:cNvSpPr>
          <p:nvPr/>
        </p:nvSpPr>
        <p:spPr bwMode="auto">
          <a:xfrm>
            <a:off x="152400" y="1295400"/>
            <a:ext cx="2209800" cy="381000"/>
          </a:xfrm>
          <a:prstGeom prst="roundRect">
            <a:avLst>
              <a:gd name="adj" fmla="val 39167"/>
            </a:avLst>
          </a:prstGeom>
          <a:solidFill>
            <a:schemeClr val="tx1"/>
          </a:solidFill>
          <a:ln w="9525">
            <a:noFill/>
            <a:round/>
            <a:headEnd/>
            <a:tailEnd/>
          </a:ln>
        </p:spPr>
        <p:txBody>
          <a:bodyPr wrap="none" anchor="ctr"/>
          <a:lstStyle/>
          <a:p>
            <a:pPr algn="ctr"/>
            <a:r>
              <a:rPr lang="en-US" b="1">
                <a:solidFill>
                  <a:srgbClr val="FFFF00"/>
                </a:solidFill>
                <a:cs typeface="Arial" charset="0"/>
              </a:rPr>
              <a:t>NORTH EAST</a:t>
            </a:r>
          </a:p>
        </p:txBody>
      </p:sp>
      <p:sp>
        <p:nvSpPr>
          <p:cNvPr id="45067" name="AutoShape 11"/>
          <p:cNvSpPr>
            <a:spLocks noChangeArrowheads="1"/>
          </p:cNvSpPr>
          <p:nvPr/>
        </p:nvSpPr>
        <p:spPr bwMode="auto">
          <a:xfrm>
            <a:off x="152400" y="1752600"/>
            <a:ext cx="2209800" cy="609600"/>
          </a:xfrm>
          <a:prstGeom prst="roundRect">
            <a:avLst>
              <a:gd name="adj" fmla="val 39167"/>
            </a:avLst>
          </a:prstGeom>
          <a:solidFill>
            <a:schemeClr val="tx1"/>
          </a:solidFill>
          <a:ln w="9525">
            <a:noFill/>
            <a:round/>
            <a:headEnd/>
            <a:tailEnd/>
          </a:ln>
        </p:spPr>
        <p:txBody>
          <a:bodyPr anchor="ctr"/>
          <a:lstStyle/>
          <a:p>
            <a:pPr algn="ctr"/>
            <a:r>
              <a:rPr lang="en-US" b="1">
                <a:solidFill>
                  <a:srgbClr val="FFFF00"/>
                </a:solidFill>
                <a:cs typeface="Arial" charset="0"/>
              </a:rPr>
              <a:t>LEFT WING EXTREMISM</a:t>
            </a:r>
          </a:p>
        </p:txBody>
      </p:sp>
      <p:sp>
        <p:nvSpPr>
          <p:cNvPr id="45068" name="AutoShape 12"/>
          <p:cNvSpPr>
            <a:spLocks noChangeArrowheads="1"/>
          </p:cNvSpPr>
          <p:nvPr/>
        </p:nvSpPr>
        <p:spPr bwMode="auto">
          <a:xfrm>
            <a:off x="152400" y="2438400"/>
            <a:ext cx="2209800" cy="914400"/>
          </a:xfrm>
          <a:prstGeom prst="roundRect">
            <a:avLst>
              <a:gd name="adj" fmla="val 39167"/>
            </a:avLst>
          </a:prstGeom>
          <a:solidFill>
            <a:schemeClr val="tx1"/>
          </a:solidFill>
          <a:ln w="9525">
            <a:noFill/>
            <a:round/>
            <a:headEnd/>
            <a:tailEnd/>
          </a:ln>
        </p:spPr>
        <p:txBody>
          <a:bodyPr anchor="ctr"/>
          <a:lstStyle/>
          <a:p>
            <a:pPr algn="ctr"/>
            <a:r>
              <a:rPr lang="en-US" b="1">
                <a:solidFill>
                  <a:srgbClr val="FFFF00"/>
                </a:solidFill>
                <a:cs typeface="Arial" charset="0"/>
              </a:rPr>
              <a:t>ETHNO-COMMUNAL STRIFE</a:t>
            </a:r>
          </a:p>
        </p:txBody>
      </p:sp>
      <p:sp>
        <p:nvSpPr>
          <p:cNvPr id="45069" name="AutoShape 13"/>
          <p:cNvSpPr>
            <a:spLocks noChangeArrowheads="1"/>
          </p:cNvSpPr>
          <p:nvPr/>
        </p:nvSpPr>
        <p:spPr bwMode="auto">
          <a:xfrm>
            <a:off x="152400" y="3429000"/>
            <a:ext cx="2209800" cy="914400"/>
          </a:xfrm>
          <a:prstGeom prst="roundRect">
            <a:avLst>
              <a:gd name="adj" fmla="val 39167"/>
            </a:avLst>
          </a:prstGeom>
          <a:solidFill>
            <a:schemeClr val="tx1"/>
          </a:solidFill>
          <a:ln w="9525">
            <a:noFill/>
            <a:round/>
            <a:headEnd/>
            <a:tailEnd/>
          </a:ln>
        </p:spPr>
        <p:txBody>
          <a:bodyPr anchor="ctr"/>
          <a:lstStyle/>
          <a:p>
            <a:pPr algn="ctr"/>
            <a:r>
              <a:rPr lang="en-US" b="1">
                <a:solidFill>
                  <a:srgbClr val="FFFF00"/>
                </a:solidFill>
                <a:cs typeface="Arial" charset="0"/>
              </a:rPr>
              <a:t>TRANS BORDER MIGRATION</a:t>
            </a:r>
          </a:p>
        </p:txBody>
      </p:sp>
      <p:sp>
        <p:nvSpPr>
          <p:cNvPr id="45070" name="AutoShape 14"/>
          <p:cNvSpPr>
            <a:spLocks noChangeArrowheads="1"/>
          </p:cNvSpPr>
          <p:nvPr/>
        </p:nvSpPr>
        <p:spPr bwMode="auto">
          <a:xfrm>
            <a:off x="152400" y="4419600"/>
            <a:ext cx="2209800" cy="914400"/>
          </a:xfrm>
          <a:prstGeom prst="roundRect">
            <a:avLst>
              <a:gd name="adj" fmla="val 39167"/>
            </a:avLst>
          </a:prstGeom>
          <a:solidFill>
            <a:schemeClr val="tx1"/>
          </a:solidFill>
          <a:ln w="9525">
            <a:noFill/>
            <a:round/>
            <a:headEnd/>
            <a:tailEnd/>
          </a:ln>
        </p:spPr>
        <p:txBody>
          <a:bodyPr anchor="ctr"/>
          <a:lstStyle/>
          <a:p>
            <a:pPr algn="ctr"/>
            <a:r>
              <a:rPr lang="en-US" b="1">
                <a:solidFill>
                  <a:srgbClr val="FFFF00"/>
                </a:solidFill>
                <a:cs typeface="Arial" charset="0"/>
              </a:rPr>
              <a:t>DIVISIVE ELECTORAL POLITICS</a:t>
            </a:r>
          </a:p>
        </p:txBody>
      </p:sp>
      <p:sp>
        <p:nvSpPr>
          <p:cNvPr id="45071" name="AutoShape 15"/>
          <p:cNvSpPr>
            <a:spLocks noChangeArrowheads="1"/>
          </p:cNvSpPr>
          <p:nvPr/>
        </p:nvSpPr>
        <p:spPr bwMode="auto">
          <a:xfrm>
            <a:off x="152400" y="5410200"/>
            <a:ext cx="2667000" cy="914400"/>
          </a:xfrm>
          <a:prstGeom prst="roundRect">
            <a:avLst>
              <a:gd name="adj" fmla="val 39167"/>
            </a:avLst>
          </a:prstGeom>
          <a:solidFill>
            <a:schemeClr val="tx1"/>
          </a:solidFill>
          <a:ln w="9525">
            <a:noFill/>
            <a:round/>
            <a:headEnd/>
            <a:tailEnd/>
          </a:ln>
        </p:spPr>
        <p:txBody>
          <a:bodyPr anchor="ctr"/>
          <a:lstStyle/>
          <a:p>
            <a:pPr algn="ctr"/>
            <a:r>
              <a:rPr lang="en-US" b="1">
                <a:solidFill>
                  <a:srgbClr val="FFFF00"/>
                </a:solidFill>
                <a:cs typeface="Arial" charset="0"/>
              </a:rPr>
              <a:t>DRUG TRAFFICKING &amp; NARCO TERRORISM</a:t>
            </a:r>
          </a:p>
        </p:txBody>
      </p:sp>
      <p:sp>
        <p:nvSpPr>
          <p:cNvPr id="45072" name="AutoShape 16"/>
          <p:cNvSpPr>
            <a:spLocks noChangeArrowheads="1"/>
          </p:cNvSpPr>
          <p:nvPr/>
        </p:nvSpPr>
        <p:spPr bwMode="auto">
          <a:xfrm>
            <a:off x="228600" y="6400800"/>
            <a:ext cx="3657600" cy="381000"/>
          </a:xfrm>
          <a:prstGeom prst="roundRect">
            <a:avLst>
              <a:gd name="adj" fmla="val 39167"/>
            </a:avLst>
          </a:prstGeom>
          <a:solidFill>
            <a:schemeClr val="tx1"/>
          </a:solidFill>
          <a:ln w="9525">
            <a:noFill/>
            <a:round/>
            <a:headEnd/>
            <a:tailEnd/>
          </a:ln>
        </p:spPr>
        <p:txBody>
          <a:bodyPr anchor="ctr"/>
          <a:lstStyle/>
          <a:p>
            <a:pPr algn="ctr"/>
            <a:r>
              <a:rPr lang="en-US" b="1">
                <a:solidFill>
                  <a:srgbClr val="FFFF00"/>
                </a:solidFill>
                <a:cs typeface="Arial" charset="0"/>
              </a:rPr>
              <a:t>CYBER TERRORISM</a:t>
            </a:r>
          </a:p>
        </p:txBody>
      </p:sp>
      <p:grpSp>
        <p:nvGrpSpPr>
          <p:cNvPr id="3" name="Group 17"/>
          <p:cNvGrpSpPr>
            <a:grpSpLocks/>
          </p:cNvGrpSpPr>
          <p:nvPr/>
        </p:nvGrpSpPr>
        <p:grpSpPr bwMode="auto">
          <a:xfrm>
            <a:off x="3657600" y="1566863"/>
            <a:ext cx="5105400" cy="3886200"/>
            <a:chOff x="2160" y="816"/>
            <a:chExt cx="3216" cy="2448"/>
          </a:xfrm>
        </p:grpSpPr>
        <p:pic>
          <p:nvPicPr>
            <p:cNvPr id="10285" name="Picture 18" descr="PH2006051202218[1]"/>
            <p:cNvPicPr>
              <a:picLocks noChangeAspect="1" noChangeArrowheads="1"/>
            </p:cNvPicPr>
            <p:nvPr/>
          </p:nvPicPr>
          <p:blipFill>
            <a:blip r:embed="rId7"/>
            <a:srcRect/>
            <a:stretch>
              <a:fillRect/>
            </a:stretch>
          </p:blipFill>
          <p:spPr bwMode="auto">
            <a:xfrm>
              <a:off x="2160" y="816"/>
              <a:ext cx="1536" cy="1137"/>
            </a:xfrm>
            <a:prstGeom prst="rect">
              <a:avLst/>
            </a:prstGeom>
            <a:noFill/>
            <a:ln w="9525">
              <a:noFill/>
              <a:miter lim="800000"/>
              <a:headEnd/>
              <a:tailEnd/>
            </a:ln>
          </p:spPr>
        </p:pic>
        <p:pic>
          <p:nvPicPr>
            <p:cNvPr id="10286" name="Picture 19" descr="Members%20of%20erstwhile%20MCC[1]"/>
            <p:cNvPicPr>
              <a:picLocks noChangeAspect="1" noChangeArrowheads="1"/>
            </p:cNvPicPr>
            <p:nvPr/>
          </p:nvPicPr>
          <p:blipFill>
            <a:blip r:embed="rId8"/>
            <a:srcRect/>
            <a:stretch>
              <a:fillRect/>
            </a:stretch>
          </p:blipFill>
          <p:spPr bwMode="auto">
            <a:xfrm>
              <a:off x="2160" y="2112"/>
              <a:ext cx="1536" cy="1152"/>
            </a:xfrm>
            <a:prstGeom prst="rect">
              <a:avLst/>
            </a:prstGeom>
            <a:noFill/>
            <a:ln w="9525">
              <a:noFill/>
              <a:miter lim="800000"/>
              <a:headEnd/>
              <a:tailEnd/>
            </a:ln>
          </p:spPr>
        </p:pic>
        <p:pic>
          <p:nvPicPr>
            <p:cNvPr id="10287" name="Picture 20" descr="nepal%20maoist%20woman[1]"/>
            <p:cNvPicPr>
              <a:picLocks noChangeAspect="1" noChangeArrowheads="1"/>
            </p:cNvPicPr>
            <p:nvPr/>
          </p:nvPicPr>
          <p:blipFill>
            <a:blip r:embed="rId9"/>
            <a:srcRect/>
            <a:stretch>
              <a:fillRect/>
            </a:stretch>
          </p:blipFill>
          <p:spPr bwMode="auto">
            <a:xfrm>
              <a:off x="3840" y="816"/>
              <a:ext cx="975" cy="1152"/>
            </a:xfrm>
            <a:prstGeom prst="rect">
              <a:avLst/>
            </a:prstGeom>
            <a:noFill/>
            <a:ln w="9525">
              <a:noFill/>
              <a:miter lim="800000"/>
              <a:headEnd/>
              <a:tailEnd/>
            </a:ln>
          </p:spPr>
        </p:pic>
        <p:pic>
          <p:nvPicPr>
            <p:cNvPr id="10288" name="Picture 21" descr="Nepali%20women[1]"/>
            <p:cNvPicPr>
              <a:picLocks noChangeAspect="1" noChangeArrowheads="1"/>
            </p:cNvPicPr>
            <p:nvPr/>
          </p:nvPicPr>
          <p:blipFill>
            <a:blip r:embed="rId10"/>
            <a:srcRect/>
            <a:stretch>
              <a:fillRect/>
            </a:stretch>
          </p:blipFill>
          <p:spPr bwMode="auto">
            <a:xfrm>
              <a:off x="3840" y="2112"/>
              <a:ext cx="1536" cy="1152"/>
            </a:xfrm>
            <a:prstGeom prst="rect">
              <a:avLst/>
            </a:prstGeom>
            <a:noFill/>
            <a:ln w="9525">
              <a:noFill/>
              <a:miter lim="800000"/>
              <a:headEnd/>
              <a:tailEnd/>
            </a:ln>
          </p:spPr>
        </p:pic>
      </p:grpSp>
      <p:sp>
        <p:nvSpPr>
          <p:cNvPr id="45078" name="Freeform 22"/>
          <p:cNvSpPr>
            <a:spLocks/>
          </p:cNvSpPr>
          <p:nvPr/>
        </p:nvSpPr>
        <p:spPr bwMode="auto">
          <a:xfrm>
            <a:off x="5257800" y="2895600"/>
            <a:ext cx="1524000" cy="2057400"/>
          </a:xfrm>
          <a:custGeom>
            <a:avLst/>
            <a:gdLst>
              <a:gd name="T0" fmla="*/ 2147483647 w 960"/>
              <a:gd name="T1" fmla="*/ 0 h 1296"/>
              <a:gd name="T2" fmla="*/ 2147483647 w 960"/>
              <a:gd name="T3" fmla="*/ 2147483647 h 1296"/>
              <a:gd name="T4" fmla="*/ 2147483647 w 960"/>
              <a:gd name="T5" fmla="*/ 2147483647 h 1296"/>
              <a:gd name="T6" fmla="*/ 2147483647 w 960"/>
              <a:gd name="T7" fmla="*/ 2147483647 h 1296"/>
              <a:gd name="T8" fmla="*/ 2147483647 w 960"/>
              <a:gd name="T9" fmla="*/ 2147483647 h 1296"/>
              <a:gd name="T10" fmla="*/ 0 w 960"/>
              <a:gd name="T11" fmla="*/ 2147483647 h 1296"/>
              <a:gd name="T12" fmla="*/ 0 w 960"/>
              <a:gd name="T13" fmla="*/ 2147483647 h 1296"/>
              <a:gd name="T14" fmla="*/ 2147483647 w 960"/>
              <a:gd name="T15" fmla="*/ 2147483647 h 1296"/>
              <a:gd name="T16" fmla="*/ 2147483647 w 960"/>
              <a:gd name="T17" fmla="*/ 2147483647 h 1296"/>
              <a:gd name="T18" fmla="*/ 2147483647 w 960"/>
              <a:gd name="T19" fmla="*/ 2147483647 h 1296"/>
              <a:gd name="T20" fmla="*/ 2147483647 w 960"/>
              <a:gd name="T21" fmla="*/ 2147483647 h 1296"/>
              <a:gd name="T22" fmla="*/ 2147483647 w 960"/>
              <a:gd name="T23" fmla="*/ 2147483647 h 1296"/>
              <a:gd name="T24" fmla="*/ 2147483647 w 960"/>
              <a:gd name="T25" fmla="*/ 2147483647 h 1296"/>
              <a:gd name="T26" fmla="*/ 2147483647 w 960"/>
              <a:gd name="T27" fmla="*/ 2147483647 h 1296"/>
              <a:gd name="T28" fmla="*/ 2147483647 w 960"/>
              <a:gd name="T29" fmla="*/ 2147483647 h 1296"/>
              <a:gd name="T30" fmla="*/ 2147483647 w 960"/>
              <a:gd name="T31" fmla="*/ 2147483647 h 1296"/>
              <a:gd name="T32" fmla="*/ 2147483647 w 960"/>
              <a:gd name="T33" fmla="*/ 2147483647 h 1296"/>
              <a:gd name="T34" fmla="*/ 2147483647 w 960"/>
              <a:gd name="T35" fmla="*/ 2147483647 h 1296"/>
              <a:gd name="T36" fmla="*/ 2147483647 w 960"/>
              <a:gd name="T37" fmla="*/ 0 h 1296"/>
              <a:gd name="T38" fmla="*/ 2147483647 w 960"/>
              <a:gd name="T39" fmla="*/ 0 h 12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0"/>
              <a:gd name="T61" fmla="*/ 0 h 1296"/>
              <a:gd name="T62" fmla="*/ 960 w 960"/>
              <a:gd name="T63" fmla="*/ 1296 h 129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0" h="1296">
                <a:moveTo>
                  <a:pt x="480" y="0"/>
                </a:moveTo>
                <a:lnTo>
                  <a:pt x="432" y="192"/>
                </a:lnTo>
                <a:lnTo>
                  <a:pt x="480" y="480"/>
                </a:lnTo>
                <a:lnTo>
                  <a:pt x="384" y="672"/>
                </a:lnTo>
                <a:lnTo>
                  <a:pt x="288" y="768"/>
                </a:lnTo>
                <a:lnTo>
                  <a:pt x="0" y="864"/>
                </a:lnTo>
                <a:lnTo>
                  <a:pt x="0" y="1008"/>
                </a:lnTo>
                <a:lnTo>
                  <a:pt x="144" y="1104"/>
                </a:lnTo>
                <a:lnTo>
                  <a:pt x="192" y="1296"/>
                </a:lnTo>
                <a:lnTo>
                  <a:pt x="240" y="1296"/>
                </a:lnTo>
                <a:lnTo>
                  <a:pt x="384" y="960"/>
                </a:lnTo>
                <a:lnTo>
                  <a:pt x="624" y="768"/>
                </a:lnTo>
                <a:lnTo>
                  <a:pt x="672" y="624"/>
                </a:lnTo>
                <a:lnTo>
                  <a:pt x="768" y="480"/>
                </a:lnTo>
                <a:lnTo>
                  <a:pt x="960" y="384"/>
                </a:lnTo>
                <a:lnTo>
                  <a:pt x="912" y="240"/>
                </a:lnTo>
                <a:lnTo>
                  <a:pt x="912" y="144"/>
                </a:lnTo>
                <a:lnTo>
                  <a:pt x="720" y="48"/>
                </a:lnTo>
                <a:lnTo>
                  <a:pt x="672" y="0"/>
                </a:lnTo>
                <a:lnTo>
                  <a:pt x="480" y="0"/>
                </a:lnTo>
                <a:close/>
              </a:path>
            </a:pathLst>
          </a:custGeom>
          <a:solidFill>
            <a:srgbClr val="FF0000"/>
          </a:solidFill>
          <a:ln w="9525">
            <a:noFill/>
            <a:round/>
            <a:headEnd/>
            <a:tailEnd/>
          </a:ln>
        </p:spPr>
        <p:txBody>
          <a:bodyPr/>
          <a:lstStyle/>
          <a:p>
            <a:endParaRPr lang="en-IN"/>
          </a:p>
        </p:txBody>
      </p:sp>
      <p:grpSp>
        <p:nvGrpSpPr>
          <p:cNvPr id="4" name="Group 23"/>
          <p:cNvGrpSpPr>
            <a:grpSpLocks/>
          </p:cNvGrpSpPr>
          <p:nvPr/>
        </p:nvGrpSpPr>
        <p:grpSpPr bwMode="auto">
          <a:xfrm>
            <a:off x="3276600" y="2286000"/>
            <a:ext cx="5668963" cy="4140200"/>
            <a:chOff x="2064" y="864"/>
            <a:chExt cx="3571" cy="2608"/>
          </a:xfrm>
        </p:grpSpPr>
        <p:sp>
          <p:nvSpPr>
            <p:cNvPr id="10281" name="Rectangle 24"/>
            <p:cNvSpPr>
              <a:spLocks noChangeArrowheads="1"/>
            </p:cNvSpPr>
            <p:nvPr/>
          </p:nvSpPr>
          <p:spPr bwMode="auto">
            <a:xfrm>
              <a:off x="2064" y="2496"/>
              <a:ext cx="1152" cy="912"/>
            </a:xfrm>
            <a:prstGeom prst="rect">
              <a:avLst/>
            </a:prstGeom>
            <a:solidFill>
              <a:srgbClr val="FF0000"/>
            </a:solidFill>
            <a:ln w="9525">
              <a:solidFill>
                <a:schemeClr val="tx1"/>
              </a:solidFill>
              <a:miter lim="800000"/>
              <a:headEnd/>
              <a:tailEnd/>
            </a:ln>
          </p:spPr>
          <p:txBody>
            <a:bodyPr wrap="none" anchor="ctr"/>
            <a:lstStyle/>
            <a:p>
              <a:pPr algn="ctr"/>
              <a:r>
                <a:rPr lang="en-US" sz="2000" b="1">
                  <a:solidFill>
                    <a:srgbClr val="FFFF00"/>
                  </a:solidFill>
                  <a:cs typeface="Arial" charset="0"/>
                </a:rPr>
                <a:t>13 STATES</a:t>
              </a:r>
            </a:p>
            <a:p>
              <a:pPr algn="ctr"/>
              <a:r>
                <a:rPr lang="en-US" sz="2000" b="1">
                  <a:solidFill>
                    <a:srgbClr val="FFFF00"/>
                  </a:solidFill>
                  <a:cs typeface="Arial" charset="0"/>
                </a:rPr>
                <a:t>157 DISTRICTS</a:t>
              </a:r>
            </a:p>
          </p:txBody>
        </p:sp>
        <p:pic>
          <p:nvPicPr>
            <p:cNvPr id="10282" name="Picture 25" descr="Gadar+at+a+pro+naxalite+rally[1]"/>
            <p:cNvPicPr>
              <a:picLocks noChangeAspect="1" noChangeArrowheads="1"/>
            </p:cNvPicPr>
            <p:nvPr/>
          </p:nvPicPr>
          <p:blipFill>
            <a:blip r:embed="rId11"/>
            <a:srcRect/>
            <a:stretch>
              <a:fillRect/>
            </a:stretch>
          </p:blipFill>
          <p:spPr bwMode="auto">
            <a:xfrm>
              <a:off x="4464" y="2688"/>
              <a:ext cx="1152" cy="784"/>
            </a:xfrm>
            <a:prstGeom prst="rect">
              <a:avLst/>
            </a:prstGeom>
            <a:noFill/>
            <a:ln w="9525">
              <a:noFill/>
              <a:miter lim="800000"/>
              <a:headEnd/>
              <a:tailEnd/>
            </a:ln>
          </p:spPr>
        </p:pic>
        <p:pic>
          <p:nvPicPr>
            <p:cNvPr id="10283" name="Picture 26" descr="maoist[1]"/>
            <p:cNvPicPr>
              <a:picLocks noChangeAspect="1" noChangeArrowheads="1"/>
            </p:cNvPicPr>
            <p:nvPr/>
          </p:nvPicPr>
          <p:blipFill>
            <a:blip r:embed="rId12"/>
            <a:srcRect/>
            <a:stretch>
              <a:fillRect/>
            </a:stretch>
          </p:blipFill>
          <p:spPr bwMode="auto">
            <a:xfrm>
              <a:off x="4464" y="864"/>
              <a:ext cx="1171" cy="782"/>
            </a:xfrm>
            <a:prstGeom prst="rect">
              <a:avLst/>
            </a:prstGeom>
            <a:noFill/>
            <a:ln w="9525">
              <a:noFill/>
              <a:miter lim="800000"/>
              <a:headEnd/>
              <a:tailEnd/>
            </a:ln>
          </p:spPr>
        </p:pic>
        <p:pic>
          <p:nvPicPr>
            <p:cNvPr id="10284" name="Picture 27" descr="Prachanda+1[1]"/>
            <p:cNvPicPr>
              <a:picLocks noChangeAspect="1" noChangeArrowheads="1"/>
            </p:cNvPicPr>
            <p:nvPr/>
          </p:nvPicPr>
          <p:blipFill>
            <a:blip r:embed="rId13"/>
            <a:srcRect/>
            <a:stretch>
              <a:fillRect/>
            </a:stretch>
          </p:blipFill>
          <p:spPr bwMode="auto">
            <a:xfrm>
              <a:off x="2304" y="912"/>
              <a:ext cx="1152" cy="781"/>
            </a:xfrm>
            <a:prstGeom prst="rect">
              <a:avLst/>
            </a:prstGeom>
            <a:noFill/>
            <a:ln w="9525">
              <a:noFill/>
              <a:miter lim="800000"/>
              <a:headEnd/>
              <a:tailEnd/>
            </a:ln>
          </p:spPr>
        </p:pic>
      </p:grpSp>
      <p:sp>
        <p:nvSpPr>
          <p:cNvPr id="45089" name="AutoShape 33"/>
          <p:cNvSpPr>
            <a:spLocks noChangeArrowheads="1"/>
          </p:cNvSpPr>
          <p:nvPr/>
        </p:nvSpPr>
        <p:spPr bwMode="auto">
          <a:xfrm>
            <a:off x="6553200" y="3429000"/>
            <a:ext cx="685800" cy="304800"/>
          </a:xfrm>
          <a:prstGeom prst="leftArrow">
            <a:avLst>
              <a:gd name="adj1" fmla="val 50000"/>
              <a:gd name="adj2" fmla="val 56250"/>
            </a:avLst>
          </a:prstGeom>
          <a:solidFill>
            <a:srgbClr val="FF3300"/>
          </a:solidFill>
          <a:ln w="9525">
            <a:noFill/>
            <a:miter lim="800000"/>
            <a:headEnd/>
            <a:tailEnd/>
          </a:ln>
        </p:spPr>
        <p:txBody>
          <a:bodyPr wrap="none" anchor="ctr"/>
          <a:lstStyle/>
          <a:p>
            <a:endParaRPr lang="en-IN"/>
          </a:p>
        </p:txBody>
      </p:sp>
      <p:sp>
        <p:nvSpPr>
          <p:cNvPr id="45090" name="AutoShape 34"/>
          <p:cNvSpPr>
            <a:spLocks noChangeArrowheads="1"/>
          </p:cNvSpPr>
          <p:nvPr/>
        </p:nvSpPr>
        <p:spPr bwMode="auto">
          <a:xfrm rot="3011480">
            <a:off x="7218363" y="3086100"/>
            <a:ext cx="381000" cy="609600"/>
          </a:xfrm>
          <a:prstGeom prst="upArrow">
            <a:avLst>
              <a:gd name="adj1" fmla="val 50000"/>
              <a:gd name="adj2" fmla="val 40000"/>
            </a:avLst>
          </a:prstGeom>
          <a:solidFill>
            <a:srgbClr val="FF3300"/>
          </a:solidFill>
          <a:ln w="9525">
            <a:noFill/>
            <a:miter lim="800000"/>
            <a:headEnd/>
            <a:tailEnd/>
          </a:ln>
        </p:spPr>
        <p:txBody>
          <a:bodyPr vert="eaVert" wrap="none" anchor="ctr"/>
          <a:lstStyle/>
          <a:p>
            <a:endParaRPr lang="en-IN"/>
          </a:p>
        </p:txBody>
      </p:sp>
      <p:sp>
        <p:nvSpPr>
          <p:cNvPr id="45091" name="AutoShape 35"/>
          <p:cNvSpPr>
            <a:spLocks noChangeArrowheads="1"/>
          </p:cNvSpPr>
          <p:nvPr/>
        </p:nvSpPr>
        <p:spPr bwMode="auto">
          <a:xfrm>
            <a:off x="4343400" y="2362200"/>
            <a:ext cx="990600" cy="685800"/>
          </a:xfrm>
          <a:prstGeom prst="rightArrow">
            <a:avLst>
              <a:gd name="adj1" fmla="val 34722"/>
              <a:gd name="adj2" fmla="val 36111"/>
            </a:avLst>
          </a:prstGeom>
          <a:solidFill>
            <a:srgbClr val="00FF00"/>
          </a:solidFill>
          <a:ln w="9525">
            <a:noFill/>
            <a:miter lim="800000"/>
            <a:headEnd/>
            <a:tailEnd/>
          </a:ln>
        </p:spPr>
        <p:txBody>
          <a:bodyPr wrap="none" anchor="ctr"/>
          <a:lstStyle/>
          <a:p>
            <a:endParaRPr lang="en-IN"/>
          </a:p>
        </p:txBody>
      </p:sp>
      <p:sp>
        <p:nvSpPr>
          <p:cNvPr id="45092" name="AutoShape 36"/>
          <p:cNvSpPr>
            <a:spLocks noChangeArrowheads="1"/>
          </p:cNvSpPr>
          <p:nvPr/>
        </p:nvSpPr>
        <p:spPr bwMode="auto">
          <a:xfrm>
            <a:off x="3962400" y="3200400"/>
            <a:ext cx="381000" cy="762000"/>
          </a:xfrm>
          <a:prstGeom prst="curvedRightArrow">
            <a:avLst>
              <a:gd name="adj1" fmla="val 40000"/>
              <a:gd name="adj2" fmla="val 80000"/>
              <a:gd name="adj3" fmla="val 33333"/>
            </a:avLst>
          </a:prstGeom>
          <a:solidFill>
            <a:srgbClr val="00FF00"/>
          </a:solidFill>
          <a:ln w="9525">
            <a:noFill/>
            <a:miter lim="800000"/>
            <a:headEnd/>
            <a:tailEnd/>
          </a:ln>
        </p:spPr>
        <p:txBody>
          <a:bodyPr wrap="none" anchor="ctr"/>
          <a:lstStyle/>
          <a:p>
            <a:endParaRPr lang="en-IN"/>
          </a:p>
        </p:txBody>
      </p:sp>
      <p:sp>
        <p:nvSpPr>
          <p:cNvPr id="45093" name="AutoShape 37"/>
          <p:cNvSpPr>
            <a:spLocks noChangeArrowheads="1"/>
          </p:cNvSpPr>
          <p:nvPr/>
        </p:nvSpPr>
        <p:spPr bwMode="auto">
          <a:xfrm rot="2953560">
            <a:off x="5524500" y="5676900"/>
            <a:ext cx="685800" cy="457200"/>
          </a:xfrm>
          <a:prstGeom prst="leftArrow">
            <a:avLst>
              <a:gd name="adj1" fmla="val 50000"/>
              <a:gd name="adj2" fmla="val 37500"/>
            </a:avLst>
          </a:prstGeom>
          <a:solidFill>
            <a:srgbClr val="0000FF"/>
          </a:solidFill>
          <a:ln w="9525">
            <a:noFill/>
            <a:miter lim="800000"/>
            <a:headEnd/>
            <a:tailEnd/>
          </a:ln>
        </p:spPr>
        <p:txBody>
          <a:bodyPr wrap="none" anchor="ctr"/>
          <a:lstStyle/>
          <a:p>
            <a:endParaRPr lang="en-IN"/>
          </a:p>
        </p:txBody>
      </p:sp>
      <p:sp>
        <p:nvSpPr>
          <p:cNvPr id="45104" name="AutoShape 48"/>
          <p:cNvSpPr>
            <a:spLocks noChangeArrowheads="1"/>
          </p:cNvSpPr>
          <p:nvPr/>
        </p:nvSpPr>
        <p:spPr bwMode="auto">
          <a:xfrm>
            <a:off x="5410200" y="6400800"/>
            <a:ext cx="3657600" cy="381000"/>
          </a:xfrm>
          <a:prstGeom prst="roundRect">
            <a:avLst>
              <a:gd name="adj" fmla="val 39167"/>
            </a:avLst>
          </a:prstGeom>
          <a:solidFill>
            <a:schemeClr val="tx1"/>
          </a:solidFill>
          <a:ln w="9525">
            <a:noFill/>
            <a:round/>
            <a:headEnd/>
            <a:tailEnd/>
          </a:ln>
        </p:spPr>
        <p:txBody>
          <a:bodyPr wrap="none" anchor="ctr"/>
          <a:lstStyle/>
          <a:p>
            <a:pPr algn="ctr"/>
            <a:r>
              <a:rPr lang="en-US" b="1">
                <a:solidFill>
                  <a:srgbClr val="FFFF00"/>
                </a:solidFill>
                <a:cs typeface="Arial" charset="0"/>
              </a:rPr>
              <a:t>SOCIO-ECONOMIC DISPARITY</a:t>
            </a:r>
          </a:p>
        </p:txBody>
      </p:sp>
      <p:sp>
        <p:nvSpPr>
          <p:cNvPr id="45108" name="AutoShape 52"/>
          <p:cNvSpPr>
            <a:spLocks noChangeArrowheads="1"/>
          </p:cNvSpPr>
          <p:nvPr/>
        </p:nvSpPr>
        <p:spPr bwMode="auto">
          <a:xfrm rot="1913207">
            <a:off x="7632700" y="3048000"/>
            <a:ext cx="419100" cy="457200"/>
          </a:xfrm>
          <a:prstGeom prst="leftArrow">
            <a:avLst>
              <a:gd name="adj1" fmla="val 50000"/>
              <a:gd name="adj2" fmla="val 25000"/>
            </a:avLst>
          </a:prstGeom>
          <a:solidFill>
            <a:schemeClr val="tx1"/>
          </a:solidFill>
          <a:ln w="9525">
            <a:solidFill>
              <a:schemeClr val="tx1"/>
            </a:solidFill>
            <a:miter lim="800000"/>
            <a:headEnd/>
            <a:tailEnd/>
          </a:ln>
        </p:spPr>
        <p:txBody>
          <a:bodyPr wrap="none" anchor="ctr"/>
          <a:lstStyle/>
          <a:p>
            <a:endParaRPr lang="en-IN"/>
          </a:p>
        </p:txBody>
      </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5065"/>
                                        </p:tgtEl>
                                        <p:attrNameLst>
                                          <p:attrName>style.visibility</p:attrName>
                                        </p:attrNameLst>
                                      </p:cBhvr>
                                      <p:to>
                                        <p:strVal val="visible"/>
                                      </p:to>
                                    </p:set>
                                    <p:animEffect transition="in" filter="dissolve">
                                      <p:cBhvr>
                                        <p:cTn id="7" dur="2000"/>
                                        <p:tgtEl>
                                          <p:spTgt spid="45065"/>
                                        </p:tgtEl>
                                      </p:cBhvr>
                                    </p:animEffect>
                                  </p:childTnLst>
                                </p:cTn>
                              </p:par>
                              <p:par>
                                <p:cTn id="8" presetID="23"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2000" fill="hold"/>
                                        <p:tgtEl>
                                          <p:spTgt spid="2"/>
                                        </p:tgtEl>
                                        <p:attrNameLst>
                                          <p:attrName>ppt_w</p:attrName>
                                        </p:attrNameLst>
                                      </p:cBhvr>
                                      <p:tavLst>
                                        <p:tav tm="0">
                                          <p:val>
                                            <p:fltVal val="0"/>
                                          </p:val>
                                        </p:tav>
                                        <p:tav tm="100000">
                                          <p:val>
                                            <p:strVal val="#ppt_w"/>
                                          </p:val>
                                        </p:tav>
                                      </p:tavLst>
                                    </p:anim>
                                    <p:anim calcmode="lin" valueType="num">
                                      <p:cBhvr>
                                        <p:cTn id="11" dur="2000" fill="hold"/>
                                        <p:tgtEl>
                                          <p:spTgt spid="2"/>
                                        </p:tgtEl>
                                        <p:attrNameLst>
                                          <p:attrName>ppt_h</p:attrName>
                                        </p:attrNameLst>
                                      </p:cBhvr>
                                      <p:tavLst>
                                        <p:tav tm="0">
                                          <p:val>
                                            <p:fltVal val="0"/>
                                          </p:val>
                                        </p:tav>
                                        <p:tav tm="100000">
                                          <p:val>
                                            <p:strVal val="#ppt_h"/>
                                          </p:val>
                                        </p:tav>
                                      </p:tavLst>
                                    </p:anim>
                                  </p:childTnLst>
                                </p:cTn>
                              </p:par>
                            </p:childTnLst>
                          </p:cTn>
                        </p:par>
                      </p:childTnLst>
                    </p:cTn>
                  </p:par>
                  <p:par>
                    <p:cTn id="12" fill="hold">
                      <p:stCondLst>
                        <p:cond delay="indefinite"/>
                      </p:stCondLst>
                      <p:childTnLst>
                        <p:par>
                          <p:cTn id="13" fill="hold">
                            <p:stCondLst>
                              <p:cond delay="0"/>
                            </p:stCondLst>
                            <p:childTnLst>
                              <p:par>
                                <p:cTn id="14" presetID="9" presetClass="emph" presetSubtype="0" grpId="1" nodeType="clickEffect">
                                  <p:stCondLst>
                                    <p:cond delay="0"/>
                                  </p:stCondLst>
                                  <p:childTnLst>
                                    <p:set>
                                      <p:cBhvr rctx="PPT">
                                        <p:cTn id="15" dur="indefinite"/>
                                        <p:tgtEl>
                                          <p:spTgt spid="45065"/>
                                        </p:tgtEl>
                                        <p:attrNameLst>
                                          <p:attrName>style.opacity</p:attrName>
                                        </p:attrNameLst>
                                      </p:cBhvr>
                                      <p:to>
                                        <p:strVal val="0.5"/>
                                      </p:to>
                                    </p:set>
                                    <p:animEffect filter="image" prLst="opacity: 0.5">
                                      <p:cBhvr rctx="IE">
                                        <p:cTn id="16" dur="indefinite"/>
                                        <p:tgtEl>
                                          <p:spTgt spid="45065"/>
                                        </p:tgtEl>
                                      </p:cBhvr>
                                    </p:animEffect>
                                  </p:childTnLst>
                                </p:cTn>
                              </p:par>
                              <p:par>
                                <p:cTn id="17" presetID="53" presetClass="exit" presetSubtype="0" fill="hold" nodeType="withEffect">
                                  <p:stCondLst>
                                    <p:cond delay="0"/>
                                  </p:stCondLst>
                                  <p:childTnLst>
                                    <p:anim calcmode="lin" valueType="num">
                                      <p:cBhvr>
                                        <p:cTn id="18" dur="500"/>
                                        <p:tgtEl>
                                          <p:spTgt spid="2"/>
                                        </p:tgtEl>
                                        <p:attrNameLst>
                                          <p:attrName>ppt_w</p:attrName>
                                        </p:attrNameLst>
                                      </p:cBhvr>
                                      <p:tavLst>
                                        <p:tav tm="0">
                                          <p:val>
                                            <p:strVal val="ppt_w"/>
                                          </p:val>
                                        </p:tav>
                                        <p:tav tm="100000">
                                          <p:val>
                                            <p:fltVal val="0"/>
                                          </p:val>
                                        </p:tav>
                                      </p:tavLst>
                                    </p:anim>
                                    <p:anim calcmode="lin" valueType="num">
                                      <p:cBhvr>
                                        <p:cTn id="19" dur="500"/>
                                        <p:tgtEl>
                                          <p:spTgt spid="2"/>
                                        </p:tgtEl>
                                        <p:attrNameLst>
                                          <p:attrName>ppt_h</p:attrName>
                                        </p:attrNameLst>
                                      </p:cBhvr>
                                      <p:tavLst>
                                        <p:tav tm="0">
                                          <p:val>
                                            <p:strVal val="ppt_h"/>
                                          </p:val>
                                        </p:tav>
                                        <p:tav tm="100000">
                                          <p:val>
                                            <p:fltVal val="0"/>
                                          </p:val>
                                        </p:tav>
                                      </p:tavLst>
                                    </p:anim>
                                    <p:animEffect transition="out" filter="fade">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45066"/>
                                        </p:tgtEl>
                                        <p:attrNameLst>
                                          <p:attrName>style.visibility</p:attrName>
                                        </p:attrNameLst>
                                      </p:cBhvr>
                                      <p:to>
                                        <p:strVal val="visible"/>
                                      </p:to>
                                    </p:set>
                                    <p:animEffect transition="in" filter="dissolve">
                                      <p:cBhvr>
                                        <p:cTn id="26" dur="500"/>
                                        <p:tgtEl>
                                          <p:spTgt spid="45066"/>
                                        </p:tgtEl>
                                      </p:cBhvr>
                                    </p:animEffect>
                                  </p:childTnLst>
                                </p:cTn>
                              </p:par>
                              <p:par>
                                <p:cTn id="27" presetID="23" presetClass="entr" presetSubtype="16"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2000" fill="hold"/>
                                        <p:tgtEl>
                                          <p:spTgt spid="3"/>
                                        </p:tgtEl>
                                        <p:attrNameLst>
                                          <p:attrName>ppt_w</p:attrName>
                                        </p:attrNameLst>
                                      </p:cBhvr>
                                      <p:tavLst>
                                        <p:tav tm="0">
                                          <p:val>
                                            <p:fltVal val="0"/>
                                          </p:val>
                                        </p:tav>
                                        <p:tav tm="100000">
                                          <p:val>
                                            <p:strVal val="#ppt_w"/>
                                          </p:val>
                                        </p:tav>
                                      </p:tavLst>
                                    </p:anim>
                                    <p:anim calcmode="lin" valueType="num">
                                      <p:cBhvr>
                                        <p:cTn id="30" dur="2000" fill="hold"/>
                                        <p:tgtEl>
                                          <p:spTgt spid="3"/>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9" presetClass="emph" presetSubtype="0" grpId="1" nodeType="clickEffect">
                                  <p:stCondLst>
                                    <p:cond delay="0"/>
                                  </p:stCondLst>
                                  <p:childTnLst>
                                    <p:set>
                                      <p:cBhvr rctx="PPT">
                                        <p:cTn id="34" dur="indefinite"/>
                                        <p:tgtEl>
                                          <p:spTgt spid="45066"/>
                                        </p:tgtEl>
                                        <p:attrNameLst>
                                          <p:attrName>style.opacity</p:attrName>
                                        </p:attrNameLst>
                                      </p:cBhvr>
                                      <p:to>
                                        <p:strVal val="0.5"/>
                                      </p:to>
                                    </p:set>
                                    <p:animEffect filter="image" prLst="opacity: 0.5">
                                      <p:cBhvr rctx="IE">
                                        <p:cTn id="35" dur="indefinite"/>
                                        <p:tgtEl>
                                          <p:spTgt spid="45066"/>
                                        </p:tgtEl>
                                      </p:cBhvr>
                                    </p:animEffect>
                                  </p:childTnLst>
                                </p:cTn>
                              </p:par>
                              <p:par>
                                <p:cTn id="36" presetID="53" presetClass="exit" presetSubtype="0" fill="hold" nodeType="withEffect">
                                  <p:stCondLst>
                                    <p:cond delay="0"/>
                                  </p:stCondLst>
                                  <p:childTnLst>
                                    <p:anim calcmode="lin" valueType="num">
                                      <p:cBhvr>
                                        <p:cTn id="37" dur="500"/>
                                        <p:tgtEl>
                                          <p:spTgt spid="3"/>
                                        </p:tgtEl>
                                        <p:attrNameLst>
                                          <p:attrName>ppt_w</p:attrName>
                                        </p:attrNameLst>
                                      </p:cBhvr>
                                      <p:tavLst>
                                        <p:tav tm="0">
                                          <p:val>
                                            <p:strVal val="ppt_w"/>
                                          </p:val>
                                        </p:tav>
                                        <p:tav tm="100000">
                                          <p:val>
                                            <p:fltVal val="0"/>
                                          </p:val>
                                        </p:tav>
                                      </p:tavLst>
                                    </p:anim>
                                    <p:anim calcmode="lin" valueType="num">
                                      <p:cBhvr>
                                        <p:cTn id="38" dur="500"/>
                                        <p:tgtEl>
                                          <p:spTgt spid="3"/>
                                        </p:tgtEl>
                                        <p:attrNameLst>
                                          <p:attrName>ppt_h</p:attrName>
                                        </p:attrNameLst>
                                      </p:cBhvr>
                                      <p:tavLst>
                                        <p:tav tm="0">
                                          <p:val>
                                            <p:strVal val="ppt_h"/>
                                          </p:val>
                                        </p:tav>
                                        <p:tav tm="100000">
                                          <p:val>
                                            <p:fltVal val="0"/>
                                          </p:val>
                                        </p:tav>
                                      </p:tavLst>
                                    </p:anim>
                                    <p:animEffect transition="out" filter="fade">
                                      <p:cBhvr>
                                        <p:cTn id="39" dur="500"/>
                                        <p:tgtEl>
                                          <p:spTgt spid="3"/>
                                        </p:tgtEl>
                                      </p:cBhvr>
                                    </p:animEffect>
                                    <p:set>
                                      <p:cBhvr>
                                        <p:cTn id="40" dur="1" fill="hold">
                                          <p:stCondLst>
                                            <p:cond delay="499"/>
                                          </p:stCondLst>
                                        </p:cTn>
                                        <p:tgtEl>
                                          <p:spTgt spid="3"/>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45067"/>
                                        </p:tgtEl>
                                        <p:attrNameLst>
                                          <p:attrName>style.visibility</p:attrName>
                                        </p:attrNameLst>
                                      </p:cBhvr>
                                      <p:to>
                                        <p:strVal val="visible"/>
                                      </p:to>
                                    </p:set>
                                    <p:animEffect transition="in" filter="dissolve">
                                      <p:cBhvr>
                                        <p:cTn id="45" dur="2000"/>
                                        <p:tgtEl>
                                          <p:spTgt spid="45067"/>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45078"/>
                                        </p:tgtEl>
                                        <p:attrNameLst>
                                          <p:attrName>style.visibility</p:attrName>
                                        </p:attrNameLst>
                                      </p:cBhvr>
                                      <p:to>
                                        <p:strVal val="visible"/>
                                      </p:to>
                                    </p:set>
                                    <p:animEffect transition="in" filter="wipe(up)">
                                      <p:cBhvr>
                                        <p:cTn id="48" dur="2000"/>
                                        <p:tgtEl>
                                          <p:spTgt spid="45078"/>
                                        </p:tgtEl>
                                      </p:cBhvr>
                                    </p:animEffect>
                                  </p:childTnLst>
                                </p:cTn>
                              </p:par>
                              <p:par>
                                <p:cTn id="49" presetID="23" presetClass="entr" presetSubtype="16"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 calcmode="lin" valueType="num">
                                      <p:cBhvr>
                                        <p:cTn id="51" dur="2000" fill="hold"/>
                                        <p:tgtEl>
                                          <p:spTgt spid="4"/>
                                        </p:tgtEl>
                                        <p:attrNameLst>
                                          <p:attrName>ppt_w</p:attrName>
                                        </p:attrNameLst>
                                      </p:cBhvr>
                                      <p:tavLst>
                                        <p:tav tm="0">
                                          <p:val>
                                            <p:fltVal val="0"/>
                                          </p:val>
                                        </p:tav>
                                        <p:tav tm="100000">
                                          <p:val>
                                            <p:strVal val="#ppt_w"/>
                                          </p:val>
                                        </p:tav>
                                      </p:tavLst>
                                    </p:anim>
                                    <p:anim calcmode="lin" valueType="num">
                                      <p:cBhvr>
                                        <p:cTn id="52" dur="2000" fill="hold"/>
                                        <p:tgtEl>
                                          <p:spTgt spid="4"/>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9" presetClass="emph" presetSubtype="0" grpId="1" nodeType="clickEffect">
                                  <p:stCondLst>
                                    <p:cond delay="0"/>
                                  </p:stCondLst>
                                  <p:childTnLst>
                                    <p:set>
                                      <p:cBhvr rctx="PPT">
                                        <p:cTn id="56" dur="indefinite"/>
                                        <p:tgtEl>
                                          <p:spTgt spid="45067"/>
                                        </p:tgtEl>
                                        <p:attrNameLst>
                                          <p:attrName>style.opacity</p:attrName>
                                        </p:attrNameLst>
                                      </p:cBhvr>
                                      <p:to>
                                        <p:strVal val="0.5"/>
                                      </p:to>
                                    </p:set>
                                    <p:animEffect filter="image" prLst="opacity: 0.5">
                                      <p:cBhvr rctx="IE">
                                        <p:cTn id="57" dur="indefinite"/>
                                        <p:tgtEl>
                                          <p:spTgt spid="45067"/>
                                        </p:tgtEl>
                                      </p:cBhvr>
                                    </p:animEffect>
                                  </p:childTnLst>
                                </p:cTn>
                              </p:par>
                              <p:par>
                                <p:cTn id="58" presetID="53" presetClass="exit" presetSubtype="0" fill="hold" nodeType="withEffect">
                                  <p:stCondLst>
                                    <p:cond delay="0"/>
                                  </p:stCondLst>
                                  <p:childTnLst>
                                    <p:anim calcmode="lin" valueType="num">
                                      <p:cBhvr>
                                        <p:cTn id="59" dur="500"/>
                                        <p:tgtEl>
                                          <p:spTgt spid="4"/>
                                        </p:tgtEl>
                                        <p:attrNameLst>
                                          <p:attrName>ppt_w</p:attrName>
                                        </p:attrNameLst>
                                      </p:cBhvr>
                                      <p:tavLst>
                                        <p:tav tm="0">
                                          <p:val>
                                            <p:strVal val="ppt_w"/>
                                          </p:val>
                                        </p:tav>
                                        <p:tav tm="100000">
                                          <p:val>
                                            <p:fltVal val="0"/>
                                          </p:val>
                                        </p:tav>
                                      </p:tavLst>
                                    </p:anim>
                                    <p:anim calcmode="lin" valueType="num">
                                      <p:cBhvr>
                                        <p:cTn id="60" dur="500"/>
                                        <p:tgtEl>
                                          <p:spTgt spid="4"/>
                                        </p:tgtEl>
                                        <p:attrNameLst>
                                          <p:attrName>ppt_h</p:attrName>
                                        </p:attrNameLst>
                                      </p:cBhvr>
                                      <p:tavLst>
                                        <p:tav tm="0">
                                          <p:val>
                                            <p:strVal val="ppt_h"/>
                                          </p:val>
                                        </p:tav>
                                        <p:tav tm="100000">
                                          <p:val>
                                            <p:fltVal val="0"/>
                                          </p:val>
                                        </p:tav>
                                      </p:tavLst>
                                    </p:anim>
                                    <p:animEffect transition="out" filter="fade">
                                      <p:cBhvr>
                                        <p:cTn id="61" dur="500"/>
                                        <p:tgtEl>
                                          <p:spTgt spid="4"/>
                                        </p:tgtEl>
                                      </p:cBhvr>
                                    </p:animEffect>
                                    <p:set>
                                      <p:cBhvr>
                                        <p:cTn id="62" dur="1" fill="hold">
                                          <p:stCondLst>
                                            <p:cond delay="499"/>
                                          </p:stCondLst>
                                        </p:cTn>
                                        <p:tgtEl>
                                          <p:spTgt spid="4"/>
                                        </p:tgtEl>
                                        <p:attrNameLst>
                                          <p:attrName>style.visibility</p:attrName>
                                        </p:attrNameLst>
                                      </p:cBhvr>
                                      <p:to>
                                        <p:strVal val="hidden"/>
                                      </p:to>
                                    </p:set>
                                  </p:childTnLst>
                                </p:cTn>
                              </p:par>
                              <p:par>
                                <p:cTn id="63" presetID="53" presetClass="exit" presetSubtype="0" fill="hold" grpId="1" nodeType="withEffect">
                                  <p:stCondLst>
                                    <p:cond delay="0"/>
                                  </p:stCondLst>
                                  <p:childTnLst>
                                    <p:anim calcmode="lin" valueType="num">
                                      <p:cBhvr>
                                        <p:cTn id="64" dur="500"/>
                                        <p:tgtEl>
                                          <p:spTgt spid="45078"/>
                                        </p:tgtEl>
                                        <p:attrNameLst>
                                          <p:attrName>ppt_w</p:attrName>
                                        </p:attrNameLst>
                                      </p:cBhvr>
                                      <p:tavLst>
                                        <p:tav tm="0">
                                          <p:val>
                                            <p:strVal val="ppt_w"/>
                                          </p:val>
                                        </p:tav>
                                        <p:tav tm="100000">
                                          <p:val>
                                            <p:fltVal val="0"/>
                                          </p:val>
                                        </p:tav>
                                      </p:tavLst>
                                    </p:anim>
                                    <p:anim calcmode="lin" valueType="num">
                                      <p:cBhvr>
                                        <p:cTn id="65" dur="500"/>
                                        <p:tgtEl>
                                          <p:spTgt spid="45078"/>
                                        </p:tgtEl>
                                        <p:attrNameLst>
                                          <p:attrName>ppt_h</p:attrName>
                                        </p:attrNameLst>
                                      </p:cBhvr>
                                      <p:tavLst>
                                        <p:tav tm="0">
                                          <p:val>
                                            <p:strVal val="ppt_h"/>
                                          </p:val>
                                        </p:tav>
                                        <p:tav tm="100000">
                                          <p:val>
                                            <p:fltVal val="0"/>
                                          </p:val>
                                        </p:tav>
                                      </p:tavLst>
                                    </p:anim>
                                    <p:animEffect transition="out" filter="fade">
                                      <p:cBhvr>
                                        <p:cTn id="66" dur="500"/>
                                        <p:tgtEl>
                                          <p:spTgt spid="45078"/>
                                        </p:tgtEl>
                                      </p:cBhvr>
                                    </p:animEffect>
                                    <p:set>
                                      <p:cBhvr>
                                        <p:cTn id="67" dur="1" fill="hold">
                                          <p:stCondLst>
                                            <p:cond delay="499"/>
                                          </p:stCondLst>
                                        </p:cTn>
                                        <p:tgtEl>
                                          <p:spTgt spid="45078"/>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45068"/>
                                        </p:tgtEl>
                                        <p:attrNameLst>
                                          <p:attrName>style.visibility</p:attrName>
                                        </p:attrNameLst>
                                      </p:cBhvr>
                                      <p:to>
                                        <p:strVal val="visible"/>
                                      </p:to>
                                    </p:set>
                                    <p:animEffect transition="in" filter="dissolve">
                                      <p:cBhvr>
                                        <p:cTn id="72" dur="2000"/>
                                        <p:tgtEl>
                                          <p:spTgt spid="45068"/>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mph" presetSubtype="0" grpId="1" nodeType="clickEffect">
                                  <p:stCondLst>
                                    <p:cond delay="0"/>
                                  </p:stCondLst>
                                  <p:childTnLst>
                                    <p:set>
                                      <p:cBhvr rctx="PPT">
                                        <p:cTn id="76" dur="indefinite"/>
                                        <p:tgtEl>
                                          <p:spTgt spid="45068"/>
                                        </p:tgtEl>
                                        <p:attrNameLst>
                                          <p:attrName>style.opacity</p:attrName>
                                        </p:attrNameLst>
                                      </p:cBhvr>
                                      <p:to>
                                        <p:strVal val="0.5"/>
                                      </p:to>
                                    </p:set>
                                    <p:animEffect filter="image" prLst="opacity: 0.5">
                                      <p:cBhvr rctx="IE">
                                        <p:cTn id="77" dur="indefinite"/>
                                        <p:tgtEl>
                                          <p:spTgt spid="45068"/>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45069"/>
                                        </p:tgtEl>
                                        <p:attrNameLst>
                                          <p:attrName>style.visibility</p:attrName>
                                        </p:attrNameLst>
                                      </p:cBhvr>
                                      <p:to>
                                        <p:strVal val="visible"/>
                                      </p:to>
                                    </p:set>
                                    <p:animEffect transition="in" filter="dissolve">
                                      <p:cBhvr>
                                        <p:cTn id="82" dur="2000"/>
                                        <p:tgtEl>
                                          <p:spTgt spid="45069"/>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45089"/>
                                        </p:tgtEl>
                                        <p:attrNameLst>
                                          <p:attrName>style.visibility</p:attrName>
                                        </p:attrNameLst>
                                      </p:cBhvr>
                                      <p:to>
                                        <p:strVal val="visible"/>
                                      </p:to>
                                    </p:set>
                                    <p:animEffect transition="in" filter="wipe(down)">
                                      <p:cBhvr>
                                        <p:cTn id="85" dur="2000"/>
                                        <p:tgtEl>
                                          <p:spTgt spid="45089"/>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45090"/>
                                        </p:tgtEl>
                                        <p:attrNameLst>
                                          <p:attrName>style.visibility</p:attrName>
                                        </p:attrNameLst>
                                      </p:cBhvr>
                                      <p:to>
                                        <p:strVal val="visible"/>
                                      </p:to>
                                    </p:set>
                                    <p:animEffect transition="in" filter="wipe(down)">
                                      <p:cBhvr>
                                        <p:cTn id="88" dur="2000"/>
                                        <p:tgtEl>
                                          <p:spTgt spid="45090"/>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45108"/>
                                        </p:tgtEl>
                                        <p:attrNameLst>
                                          <p:attrName>style.visibility</p:attrName>
                                        </p:attrNameLst>
                                      </p:cBhvr>
                                      <p:to>
                                        <p:strVal val="visible"/>
                                      </p:to>
                                    </p:set>
                                    <p:animEffect transition="in" filter="wipe(right)">
                                      <p:cBhvr>
                                        <p:cTn id="91" dur="500"/>
                                        <p:tgtEl>
                                          <p:spTgt spid="45108"/>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45091"/>
                                        </p:tgtEl>
                                        <p:attrNameLst>
                                          <p:attrName>style.visibility</p:attrName>
                                        </p:attrNameLst>
                                      </p:cBhvr>
                                      <p:to>
                                        <p:strVal val="visible"/>
                                      </p:to>
                                    </p:set>
                                    <p:animEffect transition="in" filter="wipe(left)">
                                      <p:cBhvr>
                                        <p:cTn id="94" dur="2000"/>
                                        <p:tgtEl>
                                          <p:spTgt spid="45091"/>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45092"/>
                                        </p:tgtEl>
                                        <p:attrNameLst>
                                          <p:attrName>style.visibility</p:attrName>
                                        </p:attrNameLst>
                                      </p:cBhvr>
                                      <p:to>
                                        <p:strVal val="visible"/>
                                      </p:to>
                                    </p:set>
                                    <p:animEffect transition="in" filter="wipe(up)">
                                      <p:cBhvr>
                                        <p:cTn id="97" dur="2000"/>
                                        <p:tgtEl>
                                          <p:spTgt spid="45092"/>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45093"/>
                                        </p:tgtEl>
                                        <p:attrNameLst>
                                          <p:attrName>style.visibility</p:attrName>
                                        </p:attrNameLst>
                                      </p:cBhvr>
                                      <p:to>
                                        <p:strVal val="visible"/>
                                      </p:to>
                                    </p:set>
                                    <p:animEffect transition="in" filter="wipe(down)">
                                      <p:cBhvr>
                                        <p:cTn id="100" dur="2000"/>
                                        <p:tgtEl>
                                          <p:spTgt spid="45093"/>
                                        </p:tgtEl>
                                      </p:cBhvr>
                                    </p:animEffect>
                                  </p:childTnLst>
                                </p:cTn>
                              </p:par>
                            </p:childTnLst>
                          </p:cTn>
                        </p:par>
                      </p:childTnLst>
                    </p:cTn>
                  </p:par>
                  <p:par>
                    <p:cTn id="101" fill="hold">
                      <p:stCondLst>
                        <p:cond delay="indefinite"/>
                      </p:stCondLst>
                      <p:childTnLst>
                        <p:par>
                          <p:cTn id="102" fill="hold">
                            <p:stCondLst>
                              <p:cond delay="0"/>
                            </p:stCondLst>
                            <p:childTnLst>
                              <p:par>
                                <p:cTn id="103" presetID="9" presetClass="emph" presetSubtype="0" grpId="1" nodeType="clickEffect">
                                  <p:stCondLst>
                                    <p:cond delay="0"/>
                                  </p:stCondLst>
                                  <p:childTnLst>
                                    <p:set>
                                      <p:cBhvr rctx="PPT">
                                        <p:cTn id="104" dur="indefinite"/>
                                        <p:tgtEl>
                                          <p:spTgt spid="45069"/>
                                        </p:tgtEl>
                                        <p:attrNameLst>
                                          <p:attrName>style.opacity</p:attrName>
                                        </p:attrNameLst>
                                      </p:cBhvr>
                                      <p:to>
                                        <p:strVal val="0.5"/>
                                      </p:to>
                                    </p:set>
                                    <p:animEffect filter="image" prLst="opacity: 0.5">
                                      <p:cBhvr rctx="IE">
                                        <p:cTn id="105" dur="indefinite"/>
                                        <p:tgtEl>
                                          <p:spTgt spid="45069"/>
                                        </p:tgtEl>
                                      </p:cBhvr>
                                    </p:animEffect>
                                  </p:childTnLst>
                                </p:cTn>
                              </p:par>
                              <p:par>
                                <p:cTn id="106" presetID="10" presetClass="exit" presetSubtype="0" fill="hold" grpId="1" nodeType="withEffect">
                                  <p:stCondLst>
                                    <p:cond delay="0"/>
                                  </p:stCondLst>
                                  <p:childTnLst>
                                    <p:animEffect transition="out" filter="fade">
                                      <p:cBhvr>
                                        <p:cTn id="107" dur="2000"/>
                                        <p:tgtEl>
                                          <p:spTgt spid="45090"/>
                                        </p:tgtEl>
                                      </p:cBhvr>
                                    </p:animEffect>
                                    <p:set>
                                      <p:cBhvr>
                                        <p:cTn id="108" dur="1" fill="hold">
                                          <p:stCondLst>
                                            <p:cond delay="1999"/>
                                          </p:stCondLst>
                                        </p:cTn>
                                        <p:tgtEl>
                                          <p:spTgt spid="45090"/>
                                        </p:tgtEl>
                                        <p:attrNameLst>
                                          <p:attrName>style.visibility</p:attrName>
                                        </p:attrNameLst>
                                      </p:cBhvr>
                                      <p:to>
                                        <p:strVal val="hidden"/>
                                      </p:to>
                                    </p:set>
                                  </p:childTnLst>
                                </p:cTn>
                              </p:par>
                              <p:par>
                                <p:cTn id="109" presetID="10" presetClass="exit" presetSubtype="0" fill="hold" grpId="1" nodeType="withEffect">
                                  <p:stCondLst>
                                    <p:cond delay="0"/>
                                  </p:stCondLst>
                                  <p:childTnLst>
                                    <p:animEffect transition="out" filter="fade">
                                      <p:cBhvr>
                                        <p:cTn id="110" dur="2000"/>
                                        <p:tgtEl>
                                          <p:spTgt spid="45108"/>
                                        </p:tgtEl>
                                      </p:cBhvr>
                                    </p:animEffect>
                                    <p:set>
                                      <p:cBhvr>
                                        <p:cTn id="111" dur="1" fill="hold">
                                          <p:stCondLst>
                                            <p:cond delay="1999"/>
                                          </p:stCondLst>
                                        </p:cTn>
                                        <p:tgtEl>
                                          <p:spTgt spid="45108"/>
                                        </p:tgtEl>
                                        <p:attrNameLst>
                                          <p:attrName>style.visibility</p:attrName>
                                        </p:attrNameLst>
                                      </p:cBhvr>
                                      <p:to>
                                        <p:strVal val="hidden"/>
                                      </p:to>
                                    </p:set>
                                  </p:childTnLst>
                                </p:cTn>
                              </p:par>
                              <p:par>
                                <p:cTn id="112" presetID="10" presetClass="exit" presetSubtype="0" fill="hold" grpId="1" nodeType="withEffect">
                                  <p:stCondLst>
                                    <p:cond delay="0"/>
                                  </p:stCondLst>
                                  <p:childTnLst>
                                    <p:animEffect transition="out" filter="fade">
                                      <p:cBhvr>
                                        <p:cTn id="113" dur="2000"/>
                                        <p:tgtEl>
                                          <p:spTgt spid="45089"/>
                                        </p:tgtEl>
                                      </p:cBhvr>
                                    </p:animEffect>
                                    <p:set>
                                      <p:cBhvr>
                                        <p:cTn id="114" dur="1" fill="hold">
                                          <p:stCondLst>
                                            <p:cond delay="1999"/>
                                          </p:stCondLst>
                                        </p:cTn>
                                        <p:tgtEl>
                                          <p:spTgt spid="45089"/>
                                        </p:tgtEl>
                                        <p:attrNameLst>
                                          <p:attrName>style.visibility</p:attrName>
                                        </p:attrNameLst>
                                      </p:cBhvr>
                                      <p:to>
                                        <p:strVal val="hidden"/>
                                      </p:to>
                                    </p:set>
                                  </p:childTnLst>
                                </p:cTn>
                              </p:par>
                              <p:par>
                                <p:cTn id="115" presetID="10" presetClass="exit" presetSubtype="0" fill="hold" grpId="1" nodeType="withEffect">
                                  <p:stCondLst>
                                    <p:cond delay="0"/>
                                  </p:stCondLst>
                                  <p:childTnLst>
                                    <p:animEffect transition="out" filter="fade">
                                      <p:cBhvr>
                                        <p:cTn id="116" dur="2000"/>
                                        <p:tgtEl>
                                          <p:spTgt spid="45091"/>
                                        </p:tgtEl>
                                      </p:cBhvr>
                                    </p:animEffect>
                                    <p:set>
                                      <p:cBhvr>
                                        <p:cTn id="117" dur="1" fill="hold">
                                          <p:stCondLst>
                                            <p:cond delay="1999"/>
                                          </p:stCondLst>
                                        </p:cTn>
                                        <p:tgtEl>
                                          <p:spTgt spid="45091"/>
                                        </p:tgtEl>
                                        <p:attrNameLst>
                                          <p:attrName>style.visibility</p:attrName>
                                        </p:attrNameLst>
                                      </p:cBhvr>
                                      <p:to>
                                        <p:strVal val="hidden"/>
                                      </p:to>
                                    </p:set>
                                  </p:childTnLst>
                                </p:cTn>
                              </p:par>
                              <p:par>
                                <p:cTn id="118" presetID="10" presetClass="exit" presetSubtype="0" fill="hold" grpId="1" nodeType="withEffect">
                                  <p:stCondLst>
                                    <p:cond delay="0"/>
                                  </p:stCondLst>
                                  <p:childTnLst>
                                    <p:animEffect transition="out" filter="fade">
                                      <p:cBhvr>
                                        <p:cTn id="119" dur="2000"/>
                                        <p:tgtEl>
                                          <p:spTgt spid="45092"/>
                                        </p:tgtEl>
                                      </p:cBhvr>
                                    </p:animEffect>
                                    <p:set>
                                      <p:cBhvr>
                                        <p:cTn id="120" dur="1" fill="hold">
                                          <p:stCondLst>
                                            <p:cond delay="1999"/>
                                          </p:stCondLst>
                                        </p:cTn>
                                        <p:tgtEl>
                                          <p:spTgt spid="45092"/>
                                        </p:tgtEl>
                                        <p:attrNameLst>
                                          <p:attrName>style.visibility</p:attrName>
                                        </p:attrNameLst>
                                      </p:cBhvr>
                                      <p:to>
                                        <p:strVal val="hidden"/>
                                      </p:to>
                                    </p:set>
                                  </p:childTnLst>
                                </p:cTn>
                              </p:par>
                              <p:par>
                                <p:cTn id="121" presetID="10" presetClass="exit" presetSubtype="0" fill="hold" grpId="1" nodeType="withEffect">
                                  <p:stCondLst>
                                    <p:cond delay="0"/>
                                  </p:stCondLst>
                                  <p:childTnLst>
                                    <p:animEffect transition="out" filter="fade">
                                      <p:cBhvr>
                                        <p:cTn id="122" dur="2000"/>
                                        <p:tgtEl>
                                          <p:spTgt spid="45093"/>
                                        </p:tgtEl>
                                      </p:cBhvr>
                                    </p:animEffect>
                                    <p:set>
                                      <p:cBhvr>
                                        <p:cTn id="123" dur="1" fill="hold">
                                          <p:stCondLst>
                                            <p:cond delay="1999"/>
                                          </p:stCondLst>
                                        </p:cTn>
                                        <p:tgtEl>
                                          <p:spTgt spid="45093"/>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9" presetClass="entr" presetSubtype="0" fill="hold" grpId="0" nodeType="clickEffect">
                                  <p:stCondLst>
                                    <p:cond delay="0"/>
                                  </p:stCondLst>
                                  <p:childTnLst>
                                    <p:set>
                                      <p:cBhvr>
                                        <p:cTn id="127" dur="1" fill="hold">
                                          <p:stCondLst>
                                            <p:cond delay="0"/>
                                          </p:stCondLst>
                                        </p:cTn>
                                        <p:tgtEl>
                                          <p:spTgt spid="45070"/>
                                        </p:tgtEl>
                                        <p:attrNameLst>
                                          <p:attrName>style.visibility</p:attrName>
                                        </p:attrNameLst>
                                      </p:cBhvr>
                                      <p:to>
                                        <p:strVal val="visible"/>
                                      </p:to>
                                    </p:set>
                                    <p:animEffect transition="in" filter="dissolve">
                                      <p:cBhvr>
                                        <p:cTn id="128" dur="2000"/>
                                        <p:tgtEl>
                                          <p:spTgt spid="45070"/>
                                        </p:tgtEl>
                                      </p:cBhvr>
                                    </p:animEffect>
                                  </p:childTnLst>
                                </p:cTn>
                              </p:par>
                            </p:childTnLst>
                          </p:cTn>
                        </p:par>
                      </p:childTnLst>
                    </p:cTn>
                  </p:par>
                  <p:par>
                    <p:cTn id="129" fill="hold">
                      <p:stCondLst>
                        <p:cond delay="indefinite"/>
                      </p:stCondLst>
                      <p:childTnLst>
                        <p:par>
                          <p:cTn id="130" fill="hold">
                            <p:stCondLst>
                              <p:cond delay="0"/>
                            </p:stCondLst>
                            <p:childTnLst>
                              <p:par>
                                <p:cTn id="131" presetID="9" presetClass="emph" presetSubtype="0" grpId="1" nodeType="clickEffect">
                                  <p:stCondLst>
                                    <p:cond delay="0"/>
                                  </p:stCondLst>
                                  <p:childTnLst>
                                    <p:set>
                                      <p:cBhvr rctx="PPT">
                                        <p:cTn id="132" dur="indefinite"/>
                                        <p:tgtEl>
                                          <p:spTgt spid="45070"/>
                                        </p:tgtEl>
                                        <p:attrNameLst>
                                          <p:attrName>style.opacity</p:attrName>
                                        </p:attrNameLst>
                                      </p:cBhvr>
                                      <p:to>
                                        <p:strVal val="0.5"/>
                                      </p:to>
                                    </p:set>
                                    <p:animEffect filter="image" prLst="opacity: 0.5">
                                      <p:cBhvr rctx="IE">
                                        <p:cTn id="133" dur="indefinite"/>
                                        <p:tgtEl>
                                          <p:spTgt spid="45070"/>
                                        </p:tgtEl>
                                      </p:cBhvr>
                                    </p:animEffect>
                                  </p:childTnLst>
                                </p:cTn>
                              </p:par>
                            </p:childTnLst>
                          </p:cTn>
                        </p:par>
                      </p:childTnLst>
                    </p:cTn>
                  </p:par>
                  <p:par>
                    <p:cTn id="134" fill="hold">
                      <p:stCondLst>
                        <p:cond delay="indefinite"/>
                      </p:stCondLst>
                      <p:childTnLst>
                        <p:par>
                          <p:cTn id="135" fill="hold">
                            <p:stCondLst>
                              <p:cond delay="0"/>
                            </p:stCondLst>
                            <p:childTnLst>
                              <p:par>
                                <p:cTn id="136" presetID="9" presetClass="entr" presetSubtype="0" fill="hold" grpId="0" nodeType="clickEffect">
                                  <p:stCondLst>
                                    <p:cond delay="0"/>
                                  </p:stCondLst>
                                  <p:childTnLst>
                                    <p:set>
                                      <p:cBhvr>
                                        <p:cTn id="137" dur="1" fill="hold">
                                          <p:stCondLst>
                                            <p:cond delay="0"/>
                                          </p:stCondLst>
                                        </p:cTn>
                                        <p:tgtEl>
                                          <p:spTgt spid="45071"/>
                                        </p:tgtEl>
                                        <p:attrNameLst>
                                          <p:attrName>style.visibility</p:attrName>
                                        </p:attrNameLst>
                                      </p:cBhvr>
                                      <p:to>
                                        <p:strVal val="visible"/>
                                      </p:to>
                                    </p:set>
                                    <p:animEffect transition="in" filter="dissolve">
                                      <p:cBhvr>
                                        <p:cTn id="138" dur="2000"/>
                                        <p:tgtEl>
                                          <p:spTgt spid="45071"/>
                                        </p:tgtEl>
                                      </p:cBhvr>
                                    </p:animEffect>
                                  </p:childTnLst>
                                </p:cTn>
                              </p:par>
                            </p:childTnLst>
                          </p:cTn>
                        </p:par>
                      </p:childTnLst>
                    </p:cTn>
                  </p:par>
                  <p:par>
                    <p:cTn id="139" fill="hold">
                      <p:stCondLst>
                        <p:cond delay="indefinite"/>
                      </p:stCondLst>
                      <p:childTnLst>
                        <p:par>
                          <p:cTn id="140" fill="hold">
                            <p:stCondLst>
                              <p:cond delay="0"/>
                            </p:stCondLst>
                            <p:childTnLst>
                              <p:par>
                                <p:cTn id="141" presetID="9" presetClass="emph" presetSubtype="0" grpId="1" nodeType="clickEffect">
                                  <p:stCondLst>
                                    <p:cond delay="0"/>
                                  </p:stCondLst>
                                  <p:childTnLst>
                                    <p:set>
                                      <p:cBhvr rctx="PPT">
                                        <p:cTn id="142" dur="indefinite"/>
                                        <p:tgtEl>
                                          <p:spTgt spid="45071"/>
                                        </p:tgtEl>
                                        <p:attrNameLst>
                                          <p:attrName>style.opacity</p:attrName>
                                        </p:attrNameLst>
                                      </p:cBhvr>
                                      <p:to>
                                        <p:strVal val="0.5"/>
                                      </p:to>
                                    </p:set>
                                    <p:animEffect filter="image" prLst="opacity: 0.5">
                                      <p:cBhvr rctx="IE">
                                        <p:cTn id="143" dur="indefinite"/>
                                        <p:tgtEl>
                                          <p:spTgt spid="45071"/>
                                        </p:tgtEl>
                                      </p:cBhvr>
                                    </p:animEffect>
                                  </p:childTnLst>
                                </p:cTn>
                              </p:par>
                            </p:childTnLst>
                          </p:cTn>
                        </p:par>
                      </p:childTnLst>
                    </p:cTn>
                  </p:par>
                  <p:par>
                    <p:cTn id="144" fill="hold">
                      <p:stCondLst>
                        <p:cond delay="indefinite"/>
                      </p:stCondLst>
                      <p:childTnLst>
                        <p:par>
                          <p:cTn id="145" fill="hold">
                            <p:stCondLst>
                              <p:cond delay="0"/>
                            </p:stCondLst>
                            <p:childTnLst>
                              <p:par>
                                <p:cTn id="146" presetID="9" presetClass="entr" presetSubtype="0" fill="hold" grpId="0" nodeType="clickEffect">
                                  <p:stCondLst>
                                    <p:cond delay="0"/>
                                  </p:stCondLst>
                                  <p:childTnLst>
                                    <p:set>
                                      <p:cBhvr>
                                        <p:cTn id="147" dur="1" fill="hold">
                                          <p:stCondLst>
                                            <p:cond delay="0"/>
                                          </p:stCondLst>
                                        </p:cTn>
                                        <p:tgtEl>
                                          <p:spTgt spid="45072"/>
                                        </p:tgtEl>
                                        <p:attrNameLst>
                                          <p:attrName>style.visibility</p:attrName>
                                        </p:attrNameLst>
                                      </p:cBhvr>
                                      <p:to>
                                        <p:strVal val="visible"/>
                                      </p:to>
                                    </p:set>
                                    <p:animEffect transition="in" filter="dissolve">
                                      <p:cBhvr>
                                        <p:cTn id="148" dur="2000"/>
                                        <p:tgtEl>
                                          <p:spTgt spid="45072"/>
                                        </p:tgtEl>
                                      </p:cBhvr>
                                    </p:animEffect>
                                  </p:childTnLst>
                                </p:cTn>
                              </p:par>
                            </p:childTnLst>
                          </p:cTn>
                        </p:par>
                      </p:childTnLst>
                    </p:cTn>
                  </p:par>
                  <p:par>
                    <p:cTn id="149" fill="hold">
                      <p:stCondLst>
                        <p:cond delay="indefinite"/>
                      </p:stCondLst>
                      <p:childTnLst>
                        <p:par>
                          <p:cTn id="150" fill="hold">
                            <p:stCondLst>
                              <p:cond delay="0"/>
                            </p:stCondLst>
                            <p:childTnLst>
                              <p:par>
                                <p:cTn id="151" presetID="9" presetClass="emph" presetSubtype="0" grpId="1" nodeType="clickEffect">
                                  <p:stCondLst>
                                    <p:cond delay="0"/>
                                  </p:stCondLst>
                                  <p:childTnLst>
                                    <p:set>
                                      <p:cBhvr rctx="PPT">
                                        <p:cTn id="152" dur="indefinite"/>
                                        <p:tgtEl>
                                          <p:spTgt spid="45072"/>
                                        </p:tgtEl>
                                        <p:attrNameLst>
                                          <p:attrName>style.opacity</p:attrName>
                                        </p:attrNameLst>
                                      </p:cBhvr>
                                      <p:to>
                                        <p:strVal val="0.5"/>
                                      </p:to>
                                    </p:set>
                                    <p:animEffect filter="image" prLst="opacity: 0.5">
                                      <p:cBhvr rctx="IE">
                                        <p:cTn id="153" dur="indefinite"/>
                                        <p:tgtEl>
                                          <p:spTgt spid="45072"/>
                                        </p:tgtEl>
                                      </p:cBhvr>
                                    </p:animEffect>
                                  </p:childTnLst>
                                </p:cTn>
                              </p:par>
                            </p:childTnLst>
                          </p:cTn>
                        </p:par>
                      </p:childTnLst>
                    </p:cTn>
                  </p:par>
                  <p:par>
                    <p:cTn id="154" fill="hold">
                      <p:stCondLst>
                        <p:cond delay="indefinite"/>
                      </p:stCondLst>
                      <p:childTnLst>
                        <p:par>
                          <p:cTn id="155" fill="hold">
                            <p:stCondLst>
                              <p:cond delay="0"/>
                            </p:stCondLst>
                            <p:childTnLst>
                              <p:par>
                                <p:cTn id="156" presetID="9" presetClass="entr" presetSubtype="0" fill="hold" grpId="0" nodeType="clickEffect">
                                  <p:stCondLst>
                                    <p:cond delay="0"/>
                                  </p:stCondLst>
                                  <p:childTnLst>
                                    <p:set>
                                      <p:cBhvr>
                                        <p:cTn id="157" dur="1" fill="hold">
                                          <p:stCondLst>
                                            <p:cond delay="0"/>
                                          </p:stCondLst>
                                        </p:cTn>
                                        <p:tgtEl>
                                          <p:spTgt spid="45104"/>
                                        </p:tgtEl>
                                        <p:attrNameLst>
                                          <p:attrName>style.visibility</p:attrName>
                                        </p:attrNameLst>
                                      </p:cBhvr>
                                      <p:to>
                                        <p:strVal val="visible"/>
                                      </p:to>
                                    </p:set>
                                    <p:animEffect transition="in" filter="dissolve">
                                      <p:cBhvr>
                                        <p:cTn id="158" dur="2000"/>
                                        <p:tgtEl>
                                          <p:spTgt spid="45104"/>
                                        </p:tgtEl>
                                      </p:cBhvr>
                                    </p:animEffect>
                                  </p:childTnLst>
                                </p:cTn>
                              </p:par>
                            </p:childTnLst>
                          </p:cTn>
                        </p:par>
                      </p:childTnLst>
                    </p:cTn>
                  </p:par>
                  <p:par>
                    <p:cTn id="159" fill="hold">
                      <p:stCondLst>
                        <p:cond delay="indefinite"/>
                      </p:stCondLst>
                      <p:childTnLst>
                        <p:par>
                          <p:cTn id="160" fill="hold">
                            <p:stCondLst>
                              <p:cond delay="0"/>
                            </p:stCondLst>
                            <p:childTnLst>
                              <p:par>
                                <p:cTn id="161" presetID="9" presetClass="emph" presetSubtype="0" grpId="1" nodeType="clickEffect">
                                  <p:stCondLst>
                                    <p:cond delay="0"/>
                                  </p:stCondLst>
                                  <p:childTnLst>
                                    <p:set>
                                      <p:cBhvr rctx="PPT">
                                        <p:cTn id="162" dur="indefinite"/>
                                        <p:tgtEl>
                                          <p:spTgt spid="45104"/>
                                        </p:tgtEl>
                                        <p:attrNameLst>
                                          <p:attrName>style.opacity</p:attrName>
                                        </p:attrNameLst>
                                      </p:cBhvr>
                                      <p:to>
                                        <p:strVal val="0.5"/>
                                      </p:to>
                                    </p:set>
                                    <p:animEffect filter="image" prLst="opacity: 0.5">
                                      <p:cBhvr rctx="IE">
                                        <p:cTn id="163" dur="indefinite"/>
                                        <p:tgtEl>
                                          <p:spTgt spid="45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5" grpId="0" animBg="1"/>
      <p:bldP spid="45065" grpId="1" animBg="1"/>
      <p:bldP spid="45066" grpId="0" animBg="1"/>
      <p:bldP spid="45066" grpId="1" animBg="1"/>
      <p:bldP spid="45067" grpId="0" animBg="1"/>
      <p:bldP spid="45067" grpId="1" animBg="1"/>
      <p:bldP spid="45068" grpId="0" animBg="1"/>
      <p:bldP spid="45068" grpId="1" animBg="1"/>
      <p:bldP spid="45069" grpId="0" animBg="1"/>
      <p:bldP spid="45069" grpId="1" animBg="1"/>
      <p:bldP spid="45070" grpId="0" animBg="1"/>
      <p:bldP spid="45070" grpId="1" animBg="1"/>
      <p:bldP spid="45071" grpId="0" animBg="1"/>
      <p:bldP spid="45071" grpId="1" animBg="1"/>
      <p:bldP spid="45072" grpId="0" animBg="1"/>
      <p:bldP spid="45072" grpId="1" animBg="1"/>
      <p:bldP spid="45078" grpId="0" animBg="1"/>
      <p:bldP spid="45078" grpId="1" animBg="1"/>
      <p:bldP spid="45089" grpId="0" animBg="1"/>
      <p:bldP spid="45089" grpId="1" animBg="1"/>
      <p:bldP spid="45090" grpId="0" animBg="1"/>
      <p:bldP spid="45090" grpId="1" animBg="1"/>
      <p:bldP spid="45091" grpId="0" animBg="1"/>
      <p:bldP spid="45091" grpId="1" animBg="1"/>
      <p:bldP spid="45092" grpId="0" animBg="1"/>
      <p:bldP spid="45092" grpId="1" animBg="1"/>
      <p:bldP spid="45093" grpId="0" animBg="1"/>
      <p:bldP spid="45093" grpId="1" animBg="1"/>
      <p:bldP spid="45104" grpId="0" animBg="1"/>
      <p:bldP spid="45104" grpId="1" animBg="1"/>
      <p:bldP spid="45108" grpId="0" animBg="1"/>
      <p:bldP spid="4510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0" y="1873250"/>
            <a:ext cx="9144000" cy="641350"/>
          </a:xfrm>
          <a:prstGeom prst="rect">
            <a:avLst/>
          </a:prstGeom>
          <a:noFill/>
          <a:ln w="9525">
            <a:noFill/>
            <a:miter lim="800000"/>
            <a:headEnd/>
            <a:tailEnd/>
          </a:ln>
        </p:spPr>
        <p:txBody>
          <a:bodyPr>
            <a:spAutoFit/>
          </a:bodyPr>
          <a:lstStyle/>
          <a:p>
            <a:pPr algn="ctr">
              <a:spcBef>
                <a:spcPct val="50000"/>
              </a:spcBef>
            </a:pPr>
            <a:r>
              <a:rPr lang="en-US" sz="3600" b="1" u="sng">
                <a:solidFill>
                  <a:srgbClr val="FFFF00"/>
                </a:solidFill>
                <a:cs typeface="Arial" charset="0"/>
              </a:rPr>
              <a:t>ROLE OF INDIAN ARMY</a:t>
            </a:r>
          </a:p>
        </p:txBody>
      </p:sp>
      <p:sp>
        <p:nvSpPr>
          <p:cNvPr id="47107" name="Text Box 3"/>
          <p:cNvSpPr txBox="1">
            <a:spLocks noChangeArrowheads="1"/>
          </p:cNvSpPr>
          <p:nvPr/>
        </p:nvSpPr>
        <p:spPr bwMode="auto">
          <a:xfrm>
            <a:off x="381000" y="2528888"/>
            <a:ext cx="8382000" cy="1890712"/>
          </a:xfrm>
          <a:prstGeom prst="rect">
            <a:avLst/>
          </a:prstGeom>
          <a:noFill/>
          <a:ln w="9525">
            <a:noFill/>
            <a:miter lim="800000"/>
            <a:headEnd/>
            <a:tailEnd/>
          </a:ln>
        </p:spPr>
        <p:txBody>
          <a:bodyPr>
            <a:spAutoFit/>
          </a:bodyPr>
          <a:lstStyle/>
          <a:p>
            <a:pPr>
              <a:spcBef>
                <a:spcPct val="50000"/>
              </a:spcBef>
            </a:pPr>
            <a:r>
              <a:rPr lang="en-US" sz="2800" b="1" u="sng">
                <a:solidFill>
                  <a:srgbClr val="66FFFF"/>
                </a:solidFill>
                <a:cs typeface="Arial" charset="0"/>
              </a:rPr>
              <a:t>PRIMARY ROLE</a:t>
            </a:r>
            <a:r>
              <a:rPr lang="en-US" sz="2000" b="1">
                <a:solidFill>
                  <a:srgbClr val="66FFFF"/>
                </a:solidFill>
                <a:cs typeface="Arial" charset="0"/>
              </a:rPr>
              <a:t> </a:t>
            </a:r>
          </a:p>
          <a:p>
            <a:pPr algn="just">
              <a:spcBef>
                <a:spcPct val="50000"/>
              </a:spcBef>
            </a:pPr>
            <a:r>
              <a:rPr lang="en-US" sz="2000" b="1" i="1">
                <a:solidFill>
                  <a:srgbClr val="66FFFF"/>
                </a:solidFill>
                <a:cs typeface="Arial" charset="0"/>
              </a:rPr>
              <a:t>	PRESERVE NATIONAL INTEREST AND SAFEGUARD 	THE 	SOVEREIGNITY, TERRITORIAL INTEGRITY AND 	UNITY OF INDIA AGAINST ANY EXTERNAL THREATS BY 	DETERRENCE OR BY WAGING WAR</a:t>
            </a:r>
          </a:p>
        </p:txBody>
      </p:sp>
      <p:pic>
        <p:nvPicPr>
          <p:cNvPr id="47108" name="Picture 4" descr="Army-Logo"/>
          <p:cNvPicPr>
            <a:picLocks noChangeAspect="1" noChangeArrowheads="1"/>
          </p:cNvPicPr>
          <p:nvPr/>
        </p:nvPicPr>
        <p:blipFill>
          <a:blip r:embed="rId2"/>
          <a:srcRect/>
          <a:stretch>
            <a:fillRect/>
          </a:stretch>
        </p:blipFill>
        <p:spPr bwMode="auto">
          <a:xfrm>
            <a:off x="3505200" y="0"/>
            <a:ext cx="2362200" cy="1703388"/>
          </a:xfrm>
          <a:prstGeom prst="rect">
            <a:avLst/>
          </a:prstGeom>
          <a:noFill/>
          <a:ln w="9525">
            <a:noFill/>
            <a:miter lim="800000"/>
            <a:headEnd/>
            <a:tailEnd/>
          </a:ln>
        </p:spPr>
      </p:pic>
      <p:sp>
        <p:nvSpPr>
          <p:cNvPr id="47109" name="Rectangle 5"/>
          <p:cNvSpPr>
            <a:spLocks noChangeArrowheads="1"/>
          </p:cNvSpPr>
          <p:nvPr/>
        </p:nvSpPr>
        <p:spPr bwMode="auto">
          <a:xfrm>
            <a:off x="457200" y="4586288"/>
            <a:ext cx="8153400" cy="1738312"/>
          </a:xfrm>
          <a:prstGeom prst="rect">
            <a:avLst/>
          </a:prstGeom>
          <a:noFill/>
          <a:ln w="9525">
            <a:noFill/>
            <a:miter lim="800000"/>
            <a:headEnd/>
            <a:tailEnd/>
          </a:ln>
        </p:spPr>
        <p:txBody>
          <a:bodyPr>
            <a:spAutoFit/>
          </a:bodyPr>
          <a:lstStyle/>
          <a:p>
            <a:pPr algn="just"/>
            <a:r>
              <a:rPr lang="en-US" sz="2800" b="1" u="sng">
                <a:solidFill>
                  <a:srgbClr val="00FF00"/>
                </a:solidFill>
                <a:cs typeface="Arial" charset="0"/>
              </a:rPr>
              <a:t>SECONDARY ROLE</a:t>
            </a:r>
            <a:r>
              <a:rPr lang="en-US" sz="2800" i="1">
                <a:solidFill>
                  <a:srgbClr val="00FF00"/>
                </a:solidFill>
                <a:cs typeface="Arial" charset="0"/>
              </a:rPr>
              <a:t> </a:t>
            </a:r>
          </a:p>
          <a:p>
            <a:pPr algn="just"/>
            <a:r>
              <a:rPr lang="en-US" sz="2000" i="1">
                <a:solidFill>
                  <a:srgbClr val="00FF00"/>
                </a:solidFill>
                <a:cs typeface="Arial" charset="0"/>
              </a:rPr>
              <a:t>	</a:t>
            </a:r>
            <a:r>
              <a:rPr lang="en-US" sz="2000" b="1" i="1">
                <a:solidFill>
                  <a:srgbClr val="00FF00"/>
                </a:solidFill>
                <a:cs typeface="Arial" charset="0"/>
              </a:rPr>
              <a:t>DEFEND THE NATION AGAINST INTERNAL THREATS 	AND 	CHALLENGES SUCH AS PROXY WAR BY 	ASSISTING THE GOVT WHEN REQUISITIONED AND 	PROVIDE AID TO CIVIL AUTHORITIES</a:t>
            </a:r>
          </a:p>
        </p:txBody>
      </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withEffect">
                                  <p:stCondLst>
                                    <p:cond delay="0"/>
                                  </p:stCondLst>
                                  <p:childTnLst>
                                    <p:animMotion origin="layout" path="M 0.0 -1.48148E-6 L 0.0 -0.48009 " pathEditMode="relative" rAng="0" ptsTypes="AA">
                                      <p:cBhvr>
                                        <p:cTn id="6" dur="2000" fill="hold"/>
                                        <p:tgtEl>
                                          <p:spTgt spid="47106"/>
                                        </p:tgtEl>
                                        <p:attrNameLst>
                                          <p:attrName>ppt_x</p:attrName>
                                          <p:attrName>ppt_y</p:attrName>
                                        </p:attrNameLst>
                                      </p:cBhvr>
                                      <p:rCtr x="0" y="-240"/>
                                    </p:animMotion>
                                  </p:childTnLst>
                                </p:cTn>
                              </p:par>
                            </p:childTnLst>
                          </p:cTn>
                        </p:par>
                        <p:par>
                          <p:cTn id="7" fill="hold">
                            <p:stCondLst>
                              <p:cond delay="2000"/>
                            </p:stCondLst>
                            <p:childTnLst>
                              <p:par>
                                <p:cTn id="8" presetID="9" presetClass="entr" presetSubtype="0" fill="hold" grpId="0" nodeType="afterEffect">
                                  <p:stCondLst>
                                    <p:cond delay="0"/>
                                  </p:stCondLst>
                                  <p:childTnLst>
                                    <p:set>
                                      <p:cBhvr>
                                        <p:cTn id="9" dur="1" fill="hold">
                                          <p:stCondLst>
                                            <p:cond delay="0"/>
                                          </p:stCondLst>
                                        </p:cTn>
                                        <p:tgtEl>
                                          <p:spTgt spid="47107"/>
                                        </p:tgtEl>
                                        <p:attrNameLst>
                                          <p:attrName>style.visibility</p:attrName>
                                        </p:attrNameLst>
                                      </p:cBhvr>
                                      <p:to>
                                        <p:strVal val="visible"/>
                                      </p:to>
                                    </p:set>
                                    <p:animEffect transition="in" filter="dissolve">
                                      <p:cBhvr>
                                        <p:cTn id="10" dur="2000"/>
                                        <p:tgtEl>
                                          <p:spTgt spid="47107"/>
                                        </p:tgtEl>
                                      </p:cBhvr>
                                    </p:animEffect>
                                  </p:childTnLst>
                                </p:cTn>
                              </p:par>
                              <p:par>
                                <p:cTn id="11" presetID="37" presetClass="entr" presetSubtype="0" fill="hold" grpId="1" nodeType="withEffect">
                                  <p:stCondLst>
                                    <p:cond delay="0"/>
                                  </p:stCondLst>
                                  <p:childTnLst>
                                    <p:set>
                                      <p:cBhvr>
                                        <p:cTn id="12" dur="1" fill="hold">
                                          <p:stCondLst>
                                            <p:cond delay="0"/>
                                          </p:stCondLst>
                                        </p:cTn>
                                        <p:tgtEl>
                                          <p:spTgt spid="47107"/>
                                        </p:tgtEl>
                                        <p:attrNameLst>
                                          <p:attrName>style.visibility</p:attrName>
                                        </p:attrNameLst>
                                      </p:cBhvr>
                                      <p:to>
                                        <p:strVal val="visible"/>
                                      </p:to>
                                    </p:set>
                                    <p:animEffect transition="in" filter="fade">
                                      <p:cBhvr>
                                        <p:cTn id="13" dur="3000"/>
                                        <p:tgtEl>
                                          <p:spTgt spid="47107"/>
                                        </p:tgtEl>
                                      </p:cBhvr>
                                    </p:animEffect>
                                    <p:anim calcmode="lin" valueType="num">
                                      <p:cBhvr>
                                        <p:cTn id="14" dur="3000" fill="hold"/>
                                        <p:tgtEl>
                                          <p:spTgt spid="47107"/>
                                        </p:tgtEl>
                                        <p:attrNameLst>
                                          <p:attrName>ppt_x</p:attrName>
                                        </p:attrNameLst>
                                      </p:cBhvr>
                                      <p:tavLst>
                                        <p:tav tm="0">
                                          <p:val>
                                            <p:strVal val="#ppt_x"/>
                                          </p:val>
                                        </p:tav>
                                        <p:tav tm="100000">
                                          <p:val>
                                            <p:strVal val="#ppt_x"/>
                                          </p:val>
                                        </p:tav>
                                      </p:tavLst>
                                    </p:anim>
                                    <p:anim calcmode="lin" valueType="num">
                                      <p:cBhvr>
                                        <p:cTn id="15" dur="2700" decel="100000" fill="hold"/>
                                        <p:tgtEl>
                                          <p:spTgt spid="47107"/>
                                        </p:tgtEl>
                                        <p:attrNameLst>
                                          <p:attrName>ppt_y</p:attrName>
                                        </p:attrNameLst>
                                      </p:cBhvr>
                                      <p:tavLst>
                                        <p:tav tm="0">
                                          <p:val>
                                            <p:strVal val="#ppt_y+1"/>
                                          </p:val>
                                        </p:tav>
                                        <p:tav tm="100000">
                                          <p:val>
                                            <p:strVal val="#ppt_y-.03"/>
                                          </p:val>
                                        </p:tav>
                                      </p:tavLst>
                                    </p:anim>
                                    <p:anim calcmode="lin" valueType="num">
                                      <p:cBhvr>
                                        <p:cTn id="16" dur="300" accel="100000" fill="hold">
                                          <p:stCondLst>
                                            <p:cond delay="2700"/>
                                          </p:stCondLst>
                                        </p:cTn>
                                        <p:tgtEl>
                                          <p:spTgt spid="47107"/>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47109"/>
                                        </p:tgtEl>
                                        <p:attrNameLst>
                                          <p:attrName>style.visibility</p:attrName>
                                        </p:attrNameLst>
                                      </p:cBhvr>
                                      <p:to>
                                        <p:strVal val="visible"/>
                                      </p:to>
                                    </p:set>
                                    <p:animEffect transition="in" filter="dissolve">
                                      <p:cBhvr>
                                        <p:cTn id="21" dur="2000"/>
                                        <p:tgtEl>
                                          <p:spTgt spid="47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p:bldP spid="47107" grpId="1"/>
      <p:bldP spid="4710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0" y="547688"/>
            <a:ext cx="9144000" cy="519112"/>
          </a:xfrm>
          <a:prstGeom prst="rect">
            <a:avLst/>
          </a:prstGeom>
          <a:noFill/>
          <a:ln w="9525">
            <a:noFill/>
            <a:miter lim="800000"/>
            <a:headEnd/>
            <a:tailEnd/>
          </a:ln>
        </p:spPr>
        <p:txBody>
          <a:bodyPr>
            <a:spAutoFit/>
          </a:bodyPr>
          <a:lstStyle/>
          <a:p>
            <a:pPr algn="ctr">
              <a:spcBef>
                <a:spcPct val="50000"/>
              </a:spcBef>
            </a:pPr>
            <a:r>
              <a:rPr lang="en-US" sz="2800" b="1" u="sng">
                <a:solidFill>
                  <a:schemeClr val="bg1"/>
                </a:solidFill>
                <a:cs typeface="Arial" charset="0"/>
              </a:rPr>
              <a:t>STRENGTHS OF THE INDIAN ARMY</a:t>
            </a:r>
          </a:p>
        </p:txBody>
      </p:sp>
      <p:sp>
        <p:nvSpPr>
          <p:cNvPr id="49156" name="AutoShape 4"/>
          <p:cNvSpPr>
            <a:spLocks noChangeArrowheads="1"/>
          </p:cNvSpPr>
          <p:nvPr/>
        </p:nvSpPr>
        <p:spPr bwMode="auto">
          <a:xfrm>
            <a:off x="2057400" y="2057400"/>
            <a:ext cx="4876800" cy="3810000"/>
          </a:xfrm>
          <a:prstGeom prst="star5">
            <a:avLst/>
          </a:prstGeom>
          <a:solidFill>
            <a:srgbClr val="FFFF00"/>
          </a:solidFill>
          <a:ln w="9525">
            <a:noFill/>
            <a:miter lim="800000"/>
            <a:headEnd/>
            <a:tailEnd/>
          </a:ln>
          <a:effectLst/>
        </p:spPr>
        <p:txBody>
          <a:bodyPr wrap="none" anchor="ctr"/>
          <a:lstStyle/>
          <a:p>
            <a:pPr>
              <a:defRPr/>
            </a:pPr>
            <a:endParaRPr lang="en-US"/>
          </a:p>
        </p:txBody>
      </p:sp>
      <p:sp>
        <p:nvSpPr>
          <p:cNvPr id="12292" name="AutoShape 5"/>
          <p:cNvSpPr>
            <a:spLocks noChangeArrowheads="1"/>
          </p:cNvSpPr>
          <p:nvPr/>
        </p:nvSpPr>
        <p:spPr bwMode="auto">
          <a:xfrm>
            <a:off x="7086600" y="2819400"/>
            <a:ext cx="1600200" cy="1447800"/>
          </a:xfrm>
          <a:prstGeom prst="roundRect">
            <a:avLst>
              <a:gd name="adj" fmla="val 35417"/>
            </a:avLst>
          </a:prstGeom>
          <a:solidFill>
            <a:srgbClr val="FFCC00"/>
          </a:solidFill>
          <a:ln w="9525">
            <a:solidFill>
              <a:schemeClr val="tx1"/>
            </a:solidFill>
            <a:round/>
            <a:headEnd/>
            <a:tailEnd/>
          </a:ln>
        </p:spPr>
        <p:txBody>
          <a:bodyPr anchor="ctr"/>
          <a:lstStyle/>
          <a:p>
            <a:pPr algn="ctr"/>
            <a:r>
              <a:rPr lang="en-US" b="1">
                <a:cs typeface="Arial" charset="0"/>
              </a:rPr>
              <a:t>Service Before Self</a:t>
            </a:r>
          </a:p>
        </p:txBody>
      </p:sp>
      <p:sp>
        <p:nvSpPr>
          <p:cNvPr id="12293" name="AutoShape 6"/>
          <p:cNvSpPr>
            <a:spLocks noChangeArrowheads="1"/>
          </p:cNvSpPr>
          <p:nvPr/>
        </p:nvSpPr>
        <p:spPr bwMode="auto">
          <a:xfrm>
            <a:off x="228600" y="2590800"/>
            <a:ext cx="1905000" cy="1828800"/>
          </a:xfrm>
          <a:prstGeom prst="roundRect">
            <a:avLst>
              <a:gd name="adj" fmla="val 35417"/>
            </a:avLst>
          </a:prstGeom>
          <a:solidFill>
            <a:srgbClr val="00FF00"/>
          </a:solidFill>
          <a:ln w="9525">
            <a:solidFill>
              <a:schemeClr val="tx1"/>
            </a:solidFill>
            <a:round/>
            <a:headEnd/>
            <a:tailEnd/>
          </a:ln>
        </p:spPr>
        <p:txBody>
          <a:bodyPr anchor="ctr"/>
          <a:lstStyle/>
          <a:p>
            <a:pPr algn="ctr"/>
            <a:r>
              <a:rPr lang="en-US" b="1">
                <a:cs typeface="Arial" charset="0"/>
              </a:rPr>
              <a:t>Military Ethos and Regimental Traditions</a:t>
            </a:r>
          </a:p>
        </p:txBody>
      </p:sp>
      <p:sp>
        <p:nvSpPr>
          <p:cNvPr id="12294" name="AutoShape 7"/>
          <p:cNvSpPr>
            <a:spLocks noChangeArrowheads="1"/>
          </p:cNvSpPr>
          <p:nvPr/>
        </p:nvSpPr>
        <p:spPr bwMode="auto">
          <a:xfrm>
            <a:off x="3048000" y="1371600"/>
            <a:ext cx="2895600" cy="533400"/>
          </a:xfrm>
          <a:prstGeom prst="roundRect">
            <a:avLst>
              <a:gd name="adj" fmla="val 35417"/>
            </a:avLst>
          </a:prstGeom>
          <a:solidFill>
            <a:srgbClr val="00FFFF"/>
          </a:solidFill>
          <a:ln w="9525">
            <a:solidFill>
              <a:schemeClr val="tx1"/>
            </a:solidFill>
            <a:round/>
            <a:headEnd/>
            <a:tailEnd/>
          </a:ln>
        </p:spPr>
        <p:txBody>
          <a:bodyPr anchor="ctr"/>
          <a:lstStyle/>
          <a:p>
            <a:pPr algn="ctr"/>
            <a:r>
              <a:rPr lang="en-US" b="1">
                <a:cs typeface="Arial" charset="0"/>
              </a:rPr>
              <a:t>Discipline and Respect for Law</a:t>
            </a:r>
          </a:p>
        </p:txBody>
      </p:sp>
      <p:sp>
        <p:nvSpPr>
          <p:cNvPr id="12295" name="AutoShape 8"/>
          <p:cNvSpPr>
            <a:spLocks noChangeArrowheads="1"/>
          </p:cNvSpPr>
          <p:nvPr/>
        </p:nvSpPr>
        <p:spPr bwMode="auto">
          <a:xfrm>
            <a:off x="457200" y="5867400"/>
            <a:ext cx="3124200" cy="381000"/>
          </a:xfrm>
          <a:prstGeom prst="roundRect">
            <a:avLst>
              <a:gd name="adj" fmla="val 35417"/>
            </a:avLst>
          </a:prstGeom>
          <a:solidFill>
            <a:srgbClr val="C0C0C0"/>
          </a:solidFill>
          <a:ln w="9525">
            <a:solidFill>
              <a:schemeClr val="tx1"/>
            </a:solidFill>
            <a:round/>
            <a:headEnd/>
            <a:tailEnd/>
          </a:ln>
        </p:spPr>
        <p:txBody>
          <a:bodyPr anchor="ctr"/>
          <a:lstStyle/>
          <a:p>
            <a:pPr algn="ctr"/>
            <a:r>
              <a:rPr lang="en-US" b="1">
                <a:cs typeface="Arial" charset="0"/>
              </a:rPr>
              <a:t>Humanitarian Approach</a:t>
            </a:r>
          </a:p>
        </p:txBody>
      </p:sp>
      <p:pic>
        <p:nvPicPr>
          <p:cNvPr id="12296" name="Picture 9" descr="CARE"/>
          <p:cNvPicPr>
            <a:picLocks noChangeAspect="1" noChangeArrowheads="1"/>
          </p:cNvPicPr>
          <p:nvPr/>
        </p:nvPicPr>
        <p:blipFill>
          <a:blip r:embed="rId2">
            <a:lum bright="14000" contrast="38000"/>
          </a:blip>
          <a:srcRect b="24138"/>
          <a:stretch>
            <a:fillRect/>
          </a:stretch>
        </p:blipFill>
        <p:spPr bwMode="auto">
          <a:xfrm>
            <a:off x="2514600" y="2735263"/>
            <a:ext cx="3886200" cy="2654300"/>
          </a:xfrm>
          <a:prstGeom prst="rect">
            <a:avLst/>
          </a:prstGeom>
          <a:noFill/>
          <a:ln w="9525">
            <a:noFill/>
            <a:miter lim="800000"/>
            <a:headEnd/>
            <a:tailEnd/>
          </a:ln>
        </p:spPr>
      </p:pic>
      <p:sp>
        <p:nvSpPr>
          <p:cNvPr id="12297" name="AutoShape 10"/>
          <p:cNvSpPr>
            <a:spLocks noChangeArrowheads="1"/>
          </p:cNvSpPr>
          <p:nvPr/>
        </p:nvSpPr>
        <p:spPr bwMode="auto">
          <a:xfrm>
            <a:off x="4953000" y="5867400"/>
            <a:ext cx="3124200" cy="381000"/>
          </a:xfrm>
          <a:prstGeom prst="roundRect">
            <a:avLst>
              <a:gd name="adj" fmla="val 35417"/>
            </a:avLst>
          </a:prstGeom>
          <a:solidFill>
            <a:srgbClr val="FF0000"/>
          </a:solidFill>
          <a:ln w="9525">
            <a:noFill/>
            <a:round/>
            <a:headEnd/>
            <a:tailEnd/>
          </a:ln>
        </p:spPr>
        <p:txBody>
          <a:bodyPr anchor="ctr"/>
          <a:lstStyle/>
          <a:p>
            <a:pPr algn="ctr"/>
            <a:r>
              <a:rPr lang="en-US" b="1">
                <a:solidFill>
                  <a:srgbClr val="FFFFFF"/>
                </a:solidFill>
              </a:rPr>
              <a:t>VALUE SYSTEM</a:t>
            </a:r>
          </a:p>
        </p:txBody>
      </p:sp>
    </p:spTree>
  </p:cSld>
  <p:clrMapOvr>
    <a:masterClrMapping/>
  </p:clrMapOvr>
  <p:transition spd="med" advClick="0" advTm="6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28"/>
          <p:cNvGrpSpPr>
            <a:grpSpLocks/>
          </p:cNvGrpSpPr>
          <p:nvPr/>
        </p:nvGrpSpPr>
        <p:grpSpPr bwMode="auto">
          <a:xfrm>
            <a:off x="0" y="0"/>
            <a:ext cx="9144000" cy="6858000"/>
            <a:chOff x="0" y="0"/>
            <a:chExt cx="5760" cy="4320"/>
          </a:xfrm>
        </p:grpSpPr>
        <p:sp>
          <p:nvSpPr>
            <p:cNvPr id="26630" name="AutoShape 6"/>
            <p:cNvSpPr>
              <a:spLocks noChangeArrowheads="1"/>
            </p:cNvSpPr>
            <p:nvPr/>
          </p:nvSpPr>
          <p:spPr bwMode="auto">
            <a:xfrm>
              <a:off x="0" y="912"/>
              <a:ext cx="1920" cy="912"/>
            </a:xfrm>
            <a:prstGeom prst="bevel">
              <a:avLst>
                <a:gd name="adj" fmla="val 7458"/>
              </a:avLst>
            </a:prstGeom>
            <a:solidFill>
              <a:srgbClr val="CC0000"/>
            </a:solidFill>
            <a:ln w="9525">
              <a:noFill/>
              <a:miter lim="800000"/>
              <a:headEnd/>
              <a:tailEnd/>
            </a:ln>
            <a:effectLst/>
          </p:spPr>
          <p:txBody>
            <a:bodyPr wrap="none" anchor="ctr"/>
            <a:lstStyle/>
            <a:p>
              <a:pPr algn="ctr">
                <a:defRPr/>
              </a:pPr>
              <a:endParaRPr lang="en-US" sz="3200" b="1">
                <a:solidFill>
                  <a:srgbClr val="FFFF00"/>
                </a:solidFill>
                <a:effectLst>
                  <a:outerShdw blurRad="38100" dist="38100" dir="2700000" algn="tl">
                    <a:srgbClr val="000000"/>
                  </a:outerShdw>
                </a:effectLst>
              </a:endParaRPr>
            </a:p>
          </p:txBody>
        </p:sp>
        <p:sp>
          <p:nvSpPr>
            <p:cNvPr id="13318" name="AutoShape 7"/>
            <p:cNvSpPr>
              <a:spLocks noChangeArrowheads="1"/>
            </p:cNvSpPr>
            <p:nvPr/>
          </p:nvSpPr>
          <p:spPr bwMode="auto">
            <a:xfrm>
              <a:off x="1920" y="912"/>
              <a:ext cx="1920"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19" name="AutoShape 8"/>
            <p:cNvSpPr>
              <a:spLocks noChangeArrowheads="1"/>
            </p:cNvSpPr>
            <p:nvPr/>
          </p:nvSpPr>
          <p:spPr bwMode="auto">
            <a:xfrm>
              <a:off x="3840" y="912"/>
              <a:ext cx="1920"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0" name="AutoShape 9"/>
            <p:cNvSpPr>
              <a:spLocks noChangeArrowheads="1"/>
            </p:cNvSpPr>
            <p:nvPr/>
          </p:nvSpPr>
          <p:spPr bwMode="auto">
            <a:xfrm>
              <a:off x="0" y="0"/>
              <a:ext cx="1248"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1" name="AutoShape 10"/>
            <p:cNvSpPr>
              <a:spLocks noChangeArrowheads="1"/>
            </p:cNvSpPr>
            <p:nvPr/>
          </p:nvSpPr>
          <p:spPr bwMode="auto">
            <a:xfrm>
              <a:off x="1248" y="0"/>
              <a:ext cx="1920"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2" name="AutoShape 11"/>
            <p:cNvSpPr>
              <a:spLocks noChangeArrowheads="1"/>
            </p:cNvSpPr>
            <p:nvPr/>
          </p:nvSpPr>
          <p:spPr bwMode="auto">
            <a:xfrm>
              <a:off x="3168" y="0"/>
              <a:ext cx="1920"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3" name="AutoShape 12"/>
            <p:cNvSpPr>
              <a:spLocks noChangeArrowheads="1"/>
            </p:cNvSpPr>
            <p:nvPr/>
          </p:nvSpPr>
          <p:spPr bwMode="auto">
            <a:xfrm>
              <a:off x="5088" y="0"/>
              <a:ext cx="672"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4" name="AutoShape 13"/>
            <p:cNvSpPr>
              <a:spLocks noChangeArrowheads="1"/>
            </p:cNvSpPr>
            <p:nvPr/>
          </p:nvSpPr>
          <p:spPr bwMode="auto">
            <a:xfrm>
              <a:off x="0" y="2736"/>
              <a:ext cx="1920"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5" name="AutoShape 14"/>
            <p:cNvSpPr>
              <a:spLocks noChangeArrowheads="1"/>
            </p:cNvSpPr>
            <p:nvPr/>
          </p:nvSpPr>
          <p:spPr bwMode="auto">
            <a:xfrm>
              <a:off x="3168" y="1824"/>
              <a:ext cx="1920"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6" name="AutoShape 15"/>
            <p:cNvSpPr>
              <a:spLocks noChangeArrowheads="1"/>
            </p:cNvSpPr>
            <p:nvPr/>
          </p:nvSpPr>
          <p:spPr bwMode="auto">
            <a:xfrm>
              <a:off x="3840" y="2736"/>
              <a:ext cx="1920"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7" name="AutoShape 16"/>
            <p:cNvSpPr>
              <a:spLocks noChangeArrowheads="1"/>
            </p:cNvSpPr>
            <p:nvPr/>
          </p:nvSpPr>
          <p:spPr bwMode="auto">
            <a:xfrm>
              <a:off x="0" y="1824"/>
              <a:ext cx="1248"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8" name="AutoShape 19"/>
            <p:cNvSpPr>
              <a:spLocks noChangeArrowheads="1"/>
            </p:cNvSpPr>
            <p:nvPr/>
          </p:nvSpPr>
          <p:spPr bwMode="auto">
            <a:xfrm>
              <a:off x="5088" y="1824"/>
              <a:ext cx="672"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9" name="AutoShape 20"/>
            <p:cNvSpPr>
              <a:spLocks noChangeArrowheads="1"/>
            </p:cNvSpPr>
            <p:nvPr/>
          </p:nvSpPr>
          <p:spPr bwMode="auto">
            <a:xfrm>
              <a:off x="0" y="3648"/>
              <a:ext cx="1248" cy="67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30" name="AutoShape 21"/>
            <p:cNvSpPr>
              <a:spLocks noChangeArrowheads="1"/>
            </p:cNvSpPr>
            <p:nvPr/>
          </p:nvSpPr>
          <p:spPr bwMode="auto">
            <a:xfrm>
              <a:off x="1248" y="3648"/>
              <a:ext cx="1920" cy="67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31" name="AutoShape 22"/>
            <p:cNvSpPr>
              <a:spLocks noChangeArrowheads="1"/>
            </p:cNvSpPr>
            <p:nvPr/>
          </p:nvSpPr>
          <p:spPr bwMode="auto">
            <a:xfrm>
              <a:off x="3168" y="3648"/>
              <a:ext cx="1920" cy="67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32" name="AutoShape 23"/>
            <p:cNvSpPr>
              <a:spLocks noChangeArrowheads="1"/>
            </p:cNvSpPr>
            <p:nvPr/>
          </p:nvSpPr>
          <p:spPr bwMode="auto">
            <a:xfrm>
              <a:off x="5088" y="3648"/>
              <a:ext cx="672" cy="67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26649" name="AutoShape 25"/>
            <p:cNvSpPr>
              <a:spLocks noChangeArrowheads="1"/>
            </p:cNvSpPr>
            <p:nvPr/>
          </p:nvSpPr>
          <p:spPr bwMode="auto">
            <a:xfrm>
              <a:off x="1248" y="1824"/>
              <a:ext cx="1920" cy="912"/>
            </a:xfrm>
            <a:prstGeom prst="bevel">
              <a:avLst>
                <a:gd name="adj" fmla="val 7458"/>
              </a:avLst>
            </a:prstGeom>
            <a:solidFill>
              <a:srgbClr val="CC0000"/>
            </a:solidFill>
            <a:ln w="9525">
              <a:noFill/>
              <a:miter lim="800000"/>
              <a:headEnd/>
              <a:tailEnd/>
            </a:ln>
            <a:effectLst/>
          </p:spPr>
          <p:txBody>
            <a:bodyPr wrap="none" anchor="ctr"/>
            <a:lstStyle/>
            <a:p>
              <a:pPr algn="ctr">
                <a:defRPr/>
              </a:pPr>
              <a:endParaRPr lang="en-US" sz="3200" b="1">
                <a:solidFill>
                  <a:srgbClr val="FFFF00"/>
                </a:solidFill>
                <a:effectLst>
                  <a:outerShdw blurRad="38100" dist="38100" dir="2700000" algn="tl">
                    <a:srgbClr val="000000"/>
                  </a:outerShdw>
                </a:effectLst>
              </a:endParaRPr>
            </a:p>
          </p:txBody>
        </p:sp>
        <p:sp>
          <p:nvSpPr>
            <p:cNvPr id="26650" name="AutoShape 26"/>
            <p:cNvSpPr>
              <a:spLocks noChangeArrowheads="1"/>
            </p:cNvSpPr>
            <p:nvPr/>
          </p:nvSpPr>
          <p:spPr bwMode="auto">
            <a:xfrm>
              <a:off x="1920" y="2736"/>
              <a:ext cx="1920" cy="912"/>
            </a:xfrm>
            <a:prstGeom prst="bevel">
              <a:avLst>
                <a:gd name="adj" fmla="val 7458"/>
              </a:avLst>
            </a:prstGeom>
            <a:solidFill>
              <a:srgbClr val="CC0000"/>
            </a:solidFill>
            <a:ln w="9525">
              <a:noFill/>
              <a:miter lim="800000"/>
              <a:headEnd/>
              <a:tailEnd/>
            </a:ln>
            <a:effectLst/>
          </p:spPr>
          <p:txBody>
            <a:bodyPr anchor="ctr"/>
            <a:lstStyle/>
            <a:p>
              <a:pPr algn="ctr">
                <a:defRPr/>
              </a:pPr>
              <a:endParaRPr lang="en-US" sz="3200" b="1">
                <a:solidFill>
                  <a:srgbClr val="FFFF00"/>
                </a:solidFill>
                <a:effectLst>
                  <a:outerShdw blurRad="38100" dist="38100" dir="2700000" algn="tl">
                    <a:srgbClr val="000000"/>
                  </a:outerShdw>
                </a:effectLst>
              </a:endParaRPr>
            </a:p>
          </p:txBody>
        </p:sp>
      </p:grpSp>
      <p:sp>
        <p:nvSpPr>
          <p:cNvPr id="26628" name="Text Box 4"/>
          <p:cNvSpPr txBox="1">
            <a:spLocks noChangeArrowheads="1"/>
          </p:cNvSpPr>
          <p:nvPr/>
        </p:nvSpPr>
        <p:spPr bwMode="auto">
          <a:xfrm>
            <a:off x="0" y="457200"/>
            <a:ext cx="9144000" cy="762000"/>
          </a:xfrm>
          <a:prstGeom prst="rect">
            <a:avLst/>
          </a:prstGeom>
          <a:noFill/>
          <a:ln w="9525">
            <a:noFill/>
            <a:miter lim="800000"/>
            <a:headEnd/>
            <a:tailEnd/>
          </a:ln>
          <a:effectLst/>
        </p:spPr>
        <p:txBody>
          <a:bodyPr>
            <a:spAutoFit/>
          </a:bodyPr>
          <a:lstStyle/>
          <a:p>
            <a:pPr algn="ctr">
              <a:defRPr/>
            </a:pPr>
            <a:r>
              <a:rPr lang="en-US" sz="4400" b="1" u="sng">
                <a:solidFill>
                  <a:srgbClr val="FFFFCC"/>
                </a:solidFill>
                <a:effectLst>
                  <a:outerShdw blurRad="38100" dist="38100" dir="2700000" algn="tl">
                    <a:srgbClr val="FFFFFF"/>
                  </a:outerShdw>
                </a:effectLst>
              </a:rPr>
              <a:t>PREVIEW</a:t>
            </a:r>
          </a:p>
        </p:txBody>
      </p:sp>
      <p:sp>
        <p:nvSpPr>
          <p:cNvPr id="13316" name="Text Box 29"/>
          <p:cNvSpPr txBox="1">
            <a:spLocks noChangeArrowheads="1"/>
          </p:cNvSpPr>
          <p:nvPr/>
        </p:nvSpPr>
        <p:spPr bwMode="auto">
          <a:xfrm>
            <a:off x="2057400" y="1828800"/>
            <a:ext cx="6248400" cy="4492625"/>
          </a:xfrm>
          <a:prstGeom prst="rect">
            <a:avLst/>
          </a:prstGeom>
          <a:solidFill>
            <a:srgbClr val="003300">
              <a:alpha val="39999"/>
            </a:srgbClr>
          </a:solidFill>
          <a:ln w="9525">
            <a:noFill/>
            <a:miter lim="800000"/>
            <a:headEnd/>
            <a:tailEnd/>
          </a:ln>
        </p:spPr>
        <p:txBody>
          <a:bodyPr>
            <a:spAutoFit/>
          </a:bodyPr>
          <a:lstStyle/>
          <a:p>
            <a:pPr>
              <a:lnSpc>
                <a:spcPct val="70000"/>
              </a:lnSpc>
              <a:spcBef>
                <a:spcPct val="50000"/>
              </a:spcBef>
              <a:buFontTx/>
              <a:buBlip>
                <a:blip r:embed="rId2"/>
              </a:buBlip>
            </a:pPr>
            <a:r>
              <a:rPr lang="en-US" sz="2800" b="1">
                <a:solidFill>
                  <a:srgbClr val="FFFF99"/>
                </a:solidFill>
              </a:rPr>
              <a:t> 	SOLDIERING</a:t>
            </a:r>
          </a:p>
          <a:p>
            <a:pPr>
              <a:lnSpc>
                <a:spcPct val="70000"/>
              </a:lnSpc>
              <a:spcBef>
                <a:spcPct val="50000"/>
              </a:spcBef>
              <a:buFontTx/>
              <a:buBlip>
                <a:blip r:embed="rId2"/>
              </a:buBlip>
            </a:pPr>
            <a:endParaRPr lang="en-US" sz="2800" b="1">
              <a:solidFill>
                <a:srgbClr val="FFFF99"/>
              </a:solidFill>
            </a:endParaRPr>
          </a:p>
          <a:p>
            <a:pPr>
              <a:lnSpc>
                <a:spcPct val="70000"/>
              </a:lnSpc>
              <a:spcBef>
                <a:spcPct val="50000"/>
              </a:spcBef>
              <a:buFontTx/>
              <a:buBlip>
                <a:blip r:embed="rId2"/>
              </a:buBlip>
            </a:pPr>
            <a:r>
              <a:rPr lang="en-US" sz="2800" b="1">
                <a:solidFill>
                  <a:srgbClr val="FFFF99"/>
                </a:solidFill>
              </a:rPr>
              <a:t> 	OFFICER AND A GENTLEMAN</a:t>
            </a:r>
          </a:p>
          <a:p>
            <a:pPr>
              <a:lnSpc>
                <a:spcPct val="70000"/>
              </a:lnSpc>
              <a:spcBef>
                <a:spcPct val="50000"/>
              </a:spcBef>
              <a:buFontTx/>
              <a:buBlip>
                <a:blip r:embed="rId2"/>
              </a:buBlip>
            </a:pPr>
            <a:endParaRPr lang="en-US" sz="2800" b="1">
              <a:solidFill>
                <a:srgbClr val="FFFF99"/>
              </a:solidFill>
            </a:endParaRPr>
          </a:p>
          <a:p>
            <a:pPr>
              <a:lnSpc>
                <a:spcPct val="70000"/>
              </a:lnSpc>
              <a:spcBef>
                <a:spcPct val="50000"/>
              </a:spcBef>
              <a:buFontTx/>
              <a:buBlip>
                <a:blip r:embed="rId2"/>
              </a:buBlip>
            </a:pPr>
            <a:r>
              <a:rPr lang="en-US" sz="2800" b="1">
                <a:solidFill>
                  <a:srgbClr val="FFFF99"/>
                </a:solidFill>
              </a:rPr>
              <a:t> 	LIFE IN THE ARMY</a:t>
            </a:r>
          </a:p>
          <a:p>
            <a:pPr>
              <a:lnSpc>
                <a:spcPct val="70000"/>
              </a:lnSpc>
              <a:spcBef>
                <a:spcPct val="50000"/>
              </a:spcBef>
              <a:buFontTx/>
              <a:buBlip>
                <a:blip r:embed="rId2"/>
              </a:buBlip>
            </a:pPr>
            <a:endParaRPr lang="en-US" sz="2800" b="1">
              <a:solidFill>
                <a:srgbClr val="FFFF99"/>
              </a:solidFill>
            </a:endParaRPr>
          </a:p>
          <a:p>
            <a:pPr>
              <a:lnSpc>
                <a:spcPct val="70000"/>
              </a:lnSpc>
              <a:spcBef>
                <a:spcPct val="50000"/>
              </a:spcBef>
              <a:buFontTx/>
              <a:buBlip>
                <a:blip r:embed="rId2"/>
              </a:buBlip>
            </a:pPr>
            <a:r>
              <a:rPr lang="en-US" sz="2800" b="1">
                <a:solidFill>
                  <a:srgbClr val="FFFF99"/>
                </a:solidFill>
              </a:rPr>
              <a:t> 	EMOLUMENTS</a:t>
            </a:r>
          </a:p>
          <a:p>
            <a:pPr>
              <a:lnSpc>
                <a:spcPct val="70000"/>
              </a:lnSpc>
              <a:spcBef>
                <a:spcPct val="50000"/>
              </a:spcBef>
              <a:buFontTx/>
              <a:buBlip>
                <a:blip r:embed="rId2"/>
              </a:buBlip>
            </a:pPr>
            <a:endParaRPr lang="en-US" sz="2800" b="1">
              <a:solidFill>
                <a:srgbClr val="FFFF99"/>
              </a:solidFill>
            </a:endParaRPr>
          </a:p>
          <a:p>
            <a:pPr>
              <a:lnSpc>
                <a:spcPct val="70000"/>
              </a:lnSpc>
              <a:spcBef>
                <a:spcPct val="50000"/>
              </a:spcBef>
              <a:buFontTx/>
              <a:buBlip>
                <a:blip r:embed="rId2"/>
              </a:buBlip>
            </a:pPr>
            <a:r>
              <a:rPr lang="en-US" sz="2800" b="1">
                <a:solidFill>
                  <a:srgbClr val="FFFF99"/>
                </a:solidFill>
              </a:rPr>
              <a:t> 	ENTRY SCHEMES</a:t>
            </a:r>
          </a:p>
        </p:txBody>
      </p:sp>
    </p:spTree>
  </p:cSld>
  <p:clrMapOvr>
    <a:masterClrMapping/>
  </p:clrMapOvr>
  <p:transition spd="med" advClick="0" advTm="6000"/>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Default Design">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2109</TotalTime>
  <Words>2598</Words>
  <Application>Microsoft Office PowerPoint</Application>
  <PresentationFormat>On-screen Show (4:3)</PresentationFormat>
  <Paragraphs>595</Paragraphs>
  <Slides>59</Slides>
  <Notes>1</Notes>
  <HiddenSlides>1</HiddenSlides>
  <MMClips>7</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59</vt:i4>
      </vt:variant>
    </vt:vector>
  </HeadingPairs>
  <TitlesOfParts>
    <vt:vector size="70" baseType="lpstr">
      <vt:lpstr>Arial</vt:lpstr>
      <vt:lpstr>Calibri</vt:lpstr>
      <vt:lpstr>Monotype Corsiva</vt:lpstr>
      <vt:lpstr>Bookman Old Style</vt:lpstr>
      <vt:lpstr>Webdings</vt:lpstr>
      <vt:lpstr>Wingdings</vt:lpstr>
      <vt:lpstr>Times New Roman</vt:lpstr>
      <vt:lpstr>Default Design</vt:lpstr>
      <vt:lpstr>1_Default Design</vt:lpstr>
      <vt:lpstr>2_Default Design</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HOW TO JOIN INDIAN ARMY</vt:lpstr>
      <vt:lpstr>HOW TO JOIN INDIAN ARMY</vt:lpstr>
      <vt:lpstr>HOW TO JOIN INDIAN ARMY</vt:lpstr>
      <vt:lpstr>HOW TO JOIN INDIAN ARMY</vt:lpstr>
      <vt:lpstr>Slide 37</vt:lpstr>
      <vt:lpstr>HOW TO JOIN INDIAN ARMY</vt:lpstr>
      <vt:lpstr>HOW TO JOIN INDIAN ARMY</vt:lpstr>
      <vt:lpstr>HOW TO JOIN INDIAN ARMY</vt:lpstr>
      <vt:lpstr>HOW TO JOIN INDIAN ARMY</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vector>
  </TitlesOfParts>
  <Company>OEM USER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Maj T Chakravarty</dc:creator>
  <cp:lastModifiedBy>Depot Bn</cp:lastModifiedBy>
  <cp:revision>225</cp:revision>
  <dcterms:created xsi:type="dcterms:W3CDTF">2008-12-24T04:20:06Z</dcterms:created>
  <dcterms:modified xsi:type="dcterms:W3CDTF">2010-09-01T06:46:28Z</dcterms:modified>
</cp:coreProperties>
</file>