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36"/>
  </p:notesMasterIdLst>
  <p:handoutMasterIdLst>
    <p:handoutMasterId r:id="rId37"/>
  </p:handoutMasterIdLst>
  <p:sldIdLst>
    <p:sldId id="315" r:id="rId2"/>
    <p:sldId id="316" r:id="rId3"/>
    <p:sldId id="292" r:id="rId4"/>
    <p:sldId id="293" r:id="rId5"/>
    <p:sldId id="320" r:id="rId6"/>
    <p:sldId id="257" r:id="rId7"/>
    <p:sldId id="278" r:id="rId8"/>
    <p:sldId id="306" r:id="rId9"/>
    <p:sldId id="318" r:id="rId10"/>
    <p:sldId id="307" r:id="rId11"/>
    <p:sldId id="279" r:id="rId12"/>
    <p:sldId id="280" r:id="rId13"/>
    <p:sldId id="282" r:id="rId14"/>
    <p:sldId id="283" r:id="rId15"/>
    <p:sldId id="294" r:id="rId16"/>
    <p:sldId id="295" r:id="rId17"/>
    <p:sldId id="284" r:id="rId18"/>
    <p:sldId id="285" r:id="rId19"/>
    <p:sldId id="286" r:id="rId20"/>
    <p:sldId id="296" r:id="rId21"/>
    <p:sldId id="297" r:id="rId22"/>
    <p:sldId id="298" r:id="rId23"/>
    <p:sldId id="299" r:id="rId24"/>
    <p:sldId id="300" r:id="rId25"/>
    <p:sldId id="301" r:id="rId26"/>
    <p:sldId id="302" r:id="rId27"/>
    <p:sldId id="305" r:id="rId28"/>
    <p:sldId id="309" r:id="rId29"/>
    <p:sldId id="310" r:id="rId30"/>
    <p:sldId id="311" r:id="rId31"/>
    <p:sldId id="326" r:id="rId32"/>
    <p:sldId id="322" r:id="rId33"/>
    <p:sldId id="319" r:id="rId34"/>
    <p:sldId id="313" r:id="rId35"/>
  </p:sldIdLst>
  <p:sldSz cx="9144000" cy="6858000" type="screen4x3"/>
  <p:notesSz cx="6858000" cy="91074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FF"/>
    <a:srgbClr val="33CC33"/>
    <a:srgbClr val="FF0066"/>
    <a:srgbClr val="990033"/>
    <a:srgbClr val="FF00FF"/>
    <a:srgbClr val="000000"/>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7" autoAdjust="0"/>
    <p:restoredTop sz="94737" autoAdjust="0"/>
  </p:normalViewPr>
  <p:slideViewPr>
    <p:cSldViewPr>
      <p:cViewPr varScale="1">
        <p:scale>
          <a:sx n="91" d="100"/>
          <a:sy n="91" d="100"/>
        </p:scale>
        <p:origin x="-156" y="-102"/>
      </p:cViewPr>
      <p:guideLst>
        <p:guide orient="horz" pos="2208"/>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u="sng">
                <a:latin typeface="Times New Roman" pitchFamily="18" charset="0"/>
              </a:defRPr>
            </a:lvl1pPr>
          </a:lstStyle>
          <a:p>
            <a:endParaRPr lang="en-US"/>
          </a:p>
        </p:txBody>
      </p:sp>
      <p:sp>
        <p:nvSpPr>
          <p:cNvPr id="57347" name="Rectangle 3"/>
          <p:cNvSpPr>
            <a:spLocks noGrp="1" noChangeArrowheads="1"/>
          </p:cNvSpPr>
          <p:nvPr>
            <p:ph type="dt" sz="quarter" idx="1"/>
          </p:nvPr>
        </p:nvSpPr>
        <p:spPr bwMode="auto">
          <a:xfrm>
            <a:off x="3886200"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u="sng">
                <a:latin typeface="Times New Roman" pitchFamily="18" charset="0"/>
              </a:defRPr>
            </a:lvl1pPr>
          </a:lstStyle>
          <a:p>
            <a:endParaRPr lang="en-US"/>
          </a:p>
        </p:txBody>
      </p:sp>
      <p:sp>
        <p:nvSpPr>
          <p:cNvPr id="57348" name="Rectangle 4"/>
          <p:cNvSpPr>
            <a:spLocks noGrp="1" noChangeArrowheads="1"/>
          </p:cNvSpPr>
          <p:nvPr>
            <p:ph type="ftr" sz="quarter" idx="2"/>
          </p:nvPr>
        </p:nvSpPr>
        <p:spPr bwMode="auto">
          <a:xfrm>
            <a:off x="0" y="86534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1" u="sng">
                <a:latin typeface="Times New Roman" pitchFamily="18" charset="0"/>
              </a:defRPr>
            </a:lvl1pPr>
          </a:lstStyle>
          <a:p>
            <a:endParaRPr lang="en-US"/>
          </a:p>
        </p:txBody>
      </p:sp>
      <p:sp>
        <p:nvSpPr>
          <p:cNvPr id="57349" name="Rectangle 5"/>
          <p:cNvSpPr>
            <a:spLocks noGrp="1" noChangeArrowheads="1"/>
          </p:cNvSpPr>
          <p:nvPr>
            <p:ph type="sldNum" sz="quarter" idx="3"/>
          </p:nvPr>
        </p:nvSpPr>
        <p:spPr bwMode="auto">
          <a:xfrm>
            <a:off x="3886200" y="86534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1" u="sng">
                <a:latin typeface="Times New Roman" pitchFamily="18" charset="0"/>
              </a:defRPr>
            </a:lvl1pPr>
          </a:lstStyle>
          <a:p>
            <a:fld id="{FF3FAF29-408F-4D78-BA94-8713BF29B7A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10243" name="Rectangle 3"/>
          <p:cNvSpPr>
            <a:spLocks noGrp="1" noChangeArrowheads="1"/>
          </p:cNvSpPr>
          <p:nvPr>
            <p:ph type="dt" idx="1"/>
          </p:nvPr>
        </p:nvSpPr>
        <p:spPr bwMode="auto">
          <a:xfrm>
            <a:off x="3886200"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10244" name="Rectangle 4"/>
          <p:cNvSpPr>
            <a:spLocks noChangeArrowheads="1" noTextEdit="1"/>
          </p:cNvSpPr>
          <p:nvPr>
            <p:ph type="sldImg" idx="2"/>
          </p:nvPr>
        </p:nvSpPr>
        <p:spPr bwMode="auto">
          <a:xfrm>
            <a:off x="1152525" y="682625"/>
            <a:ext cx="4554538" cy="34163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14400" y="4325938"/>
            <a:ext cx="5029200" cy="409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6" name="Rectangle 6"/>
          <p:cNvSpPr>
            <a:spLocks noGrp="1" noChangeArrowheads="1"/>
          </p:cNvSpPr>
          <p:nvPr>
            <p:ph type="ftr" sz="quarter" idx="4"/>
          </p:nvPr>
        </p:nvSpPr>
        <p:spPr bwMode="auto">
          <a:xfrm>
            <a:off x="0" y="86534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10247" name="Rectangle 7"/>
          <p:cNvSpPr>
            <a:spLocks noGrp="1" noChangeArrowheads="1"/>
          </p:cNvSpPr>
          <p:nvPr>
            <p:ph type="sldNum" sz="quarter" idx="5"/>
          </p:nvPr>
        </p:nvSpPr>
        <p:spPr bwMode="auto">
          <a:xfrm>
            <a:off x="3886200" y="86534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5560C958-71B5-4D6B-9661-CB818C0FC39E}"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9DACD29-1A41-47FF-B323-FBBE94365D1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9AD31F3-771A-4089-9AA5-D05CEE208B2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58852F6-8151-4885-88CD-F8FAE9D3929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FBAF6DC4-5AE7-4D9A-9DF2-E5D0487FD84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D87B8B7-8C92-4D0D-A9C6-1E8FF7CDE46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7B1CB3B-8DD0-4712-9A6B-2E0A600E727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02BF266-05A1-467A-8EBE-25637AA564C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0E9BBA7-7F47-411F-9C61-6868BDA797C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DFC7A6B-11F9-4DBC-AB5E-089A55CFC98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6638F63-894C-4ABA-B94F-BD71B70AE41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21E5CDE-174C-4E26-BB60-22C9ECBD3ED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72A3FE2-D940-46ED-A692-89467D3592B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49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49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849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849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4CE9A43-9AD4-4F2E-941F-0211B480C3C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0" y="2286000"/>
            <a:ext cx="9144000" cy="914400"/>
          </a:xfrm>
          <a:prstGeom prst="rect">
            <a:avLst/>
          </a:prstGeom>
          <a:noFill/>
          <a:ln w="9525">
            <a:noFill/>
            <a:miter lim="800000"/>
            <a:headEnd/>
            <a:tailEnd/>
          </a:ln>
          <a:effectLst>
            <a:outerShdw dist="35921" dir="2700000" algn="ctr" rotWithShape="0">
              <a:srgbClr val="FF3300"/>
            </a:outerShdw>
          </a:effectLst>
        </p:spPr>
        <p:txBody>
          <a:bodyPr>
            <a:spAutoFit/>
          </a:bodyPr>
          <a:lstStyle/>
          <a:p>
            <a:pPr marL="457200" indent="-457200" algn="ctr">
              <a:spcBef>
                <a:spcPct val="50000"/>
              </a:spcBef>
            </a:pPr>
            <a:r>
              <a:rPr lang="en-US" sz="5400" b="1" u="sng">
                <a:solidFill>
                  <a:srgbClr val="0000FF"/>
                </a:solidFill>
              </a:rPr>
              <a:t>ARMY AS A CAREER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152400" y="568325"/>
            <a:ext cx="8747125" cy="1184275"/>
          </a:xfrm>
          <a:prstGeom prst="rect">
            <a:avLst/>
          </a:prstGeom>
          <a:noFill/>
          <a:ln w="9525">
            <a:noFill/>
            <a:miter lim="800000"/>
            <a:headEnd/>
            <a:tailEnd/>
          </a:ln>
          <a:effectLst/>
        </p:spPr>
        <p:txBody>
          <a:bodyPr>
            <a:spAutoFit/>
          </a:bodyPr>
          <a:lstStyle/>
          <a:p>
            <a:pPr algn="ctr">
              <a:lnSpc>
                <a:spcPct val="80000"/>
              </a:lnSpc>
              <a:spcBef>
                <a:spcPct val="50000"/>
              </a:spcBef>
            </a:pPr>
            <a:r>
              <a:rPr lang="en-US" sz="4400" b="1" u="sng">
                <a:solidFill>
                  <a:srgbClr val="FF0066"/>
                </a:solidFill>
              </a:rPr>
              <a:t>SELECTION PROCEDURE</a:t>
            </a:r>
          </a:p>
          <a:p>
            <a:pPr algn="ctr">
              <a:lnSpc>
                <a:spcPct val="80000"/>
              </a:lnSpc>
              <a:spcBef>
                <a:spcPct val="50000"/>
              </a:spcBef>
            </a:pPr>
            <a:r>
              <a:rPr lang="en-US" sz="2800" b="1" u="sng">
                <a:solidFill>
                  <a:srgbClr val="FF0066"/>
                </a:solidFill>
              </a:rPr>
              <a:t>(SERVICES SELECTION BOARD)</a:t>
            </a:r>
          </a:p>
        </p:txBody>
      </p:sp>
      <p:sp>
        <p:nvSpPr>
          <p:cNvPr id="59395" name="Text Box 3"/>
          <p:cNvSpPr txBox="1">
            <a:spLocks noChangeArrowheads="1"/>
          </p:cNvSpPr>
          <p:nvPr/>
        </p:nvSpPr>
        <p:spPr bwMode="auto">
          <a:xfrm>
            <a:off x="228600" y="2366963"/>
            <a:ext cx="8915400" cy="3805237"/>
          </a:xfrm>
          <a:prstGeom prst="rect">
            <a:avLst/>
          </a:prstGeom>
          <a:noFill/>
          <a:ln w="9525">
            <a:noFill/>
            <a:miter lim="800000"/>
            <a:headEnd/>
            <a:tailEnd/>
          </a:ln>
          <a:effectLst/>
        </p:spPr>
        <p:txBody>
          <a:bodyPr>
            <a:spAutoFit/>
          </a:bodyPr>
          <a:lstStyle/>
          <a:p>
            <a:pPr marL="457200" indent="-457200">
              <a:spcBef>
                <a:spcPct val="50000"/>
              </a:spcBef>
              <a:buFontTx/>
              <a:buChar char="•"/>
            </a:pPr>
            <a:r>
              <a:rPr lang="en-US" sz="2400" b="1">
                <a:solidFill>
                  <a:srgbClr val="FF0066"/>
                </a:solidFill>
              </a:rPr>
              <a:t>SSB TESTS          - PSYCHOLOGICAL,                                                                                                                                                       	                         - GROUP TESTS,                                                       		              - PERSONAL INTERVIEW.                                     			</a:t>
            </a:r>
            <a:r>
              <a:rPr lang="en-US" sz="2800" b="1">
                <a:solidFill>
                  <a:srgbClr val="FF0066"/>
                </a:solidFill>
              </a:rPr>
              <a:t> </a:t>
            </a:r>
          </a:p>
          <a:p>
            <a:pPr marL="457200" indent="-457200">
              <a:spcBef>
                <a:spcPct val="50000"/>
              </a:spcBef>
              <a:buFontTx/>
              <a:buChar char="•"/>
            </a:pPr>
            <a:r>
              <a:rPr lang="en-US" sz="2400" b="1">
                <a:solidFill>
                  <a:srgbClr val="FE8868"/>
                </a:solidFill>
              </a:rPr>
              <a:t>QUALITIES SEEN- SOCIAL ADABTABILITY.</a:t>
            </a:r>
          </a:p>
          <a:p>
            <a:pPr marL="457200" indent="-457200"/>
            <a:r>
              <a:rPr lang="en-US" sz="2400" b="1">
                <a:solidFill>
                  <a:srgbClr val="FE8868"/>
                </a:solidFill>
              </a:rPr>
              <a:t>                                    - PLANNING &amp; ORGANISING.                             			   - SOCIAL EFFECTIVES</a:t>
            </a:r>
          </a:p>
          <a:p>
            <a:pPr marL="457200" indent="-457200"/>
            <a:r>
              <a:rPr lang="en-US" sz="2400" b="1">
                <a:solidFill>
                  <a:srgbClr val="FE8868"/>
                </a:solidFill>
              </a:rPr>
              <a:t>  	 			     DETERMINATION COURAGES                                                               </a:t>
            </a:r>
          </a:p>
          <a:p>
            <a:pPr marL="457200" indent="-457200">
              <a:spcBef>
                <a:spcPct val="50000"/>
              </a:spcBef>
            </a:pPr>
            <a:r>
              <a:rPr lang="en-US" sz="2400" b="1">
                <a:solidFill>
                  <a:srgbClr val="FE8868"/>
                </a:solidFill>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152400" y="346075"/>
            <a:ext cx="8747125" cy="1025525"/>
          </a:xfrm>
          <a:prstGeom prst="rect">
            <a:avLst/>
          </a:prstGeom>
          <a:noFill/>
          <a:ln w="9525">
            <a:noFill/>
            <a:miter lim="800000"/>
            <a:headEnd/>
            <a:tailEnd/>
          </a:ln>
          <a:effectLst/>
        </p:spPr>
        <p:txBody>
          <a:bodyPr>
            <a:spAutoFit/>
          </a:bodyPr>
          <a:lstStyle/>
          <a:p>
            <a:pPr algn="ctr">
              <a:lnSpc>
                <a:spcPct val="80000"/>
              </a:lnSpc>
              <a:spcBef>
                <a:spcPct val="50000"/>
              </a:spcBef>
            </a:pPr>
            <a:r>
              <a:rPr lang="en-US" sz="4400" b="1" u="sng">
                <a:solidFill>
                  <a:srgbClr val="FF0066"/>
                </a:solidFill>
              </a:rPr>
              <a:t>SELECTION PROCEDURE</a:t>
            </a:r>
          </a:p>
          <a:p>
            <a:pPr algn="ctr">
              <a:lnSpc>
                <a:spcPct val="80000"/>
              </a:lnSpc>
              <a:spcBef>
                <a:spcPct val="50000"/>
              </a:spcBef>
            </a:pPr>
            <a:r>
              <a:rPr lang="en-US" sz="2000" b="1" u="sng">
                <a:solidFill>
                  <a:srgbClr val="FF0066"/>
                </a:solidFill>
              </a:rPr>
              <a:t>SSB TESTS : STAGE-I</a:t>
            </a:r>
          </a:p>
        </p:txBody>
      </p:sp>
      <p:sp>
        <p:nvSpPr>
          <p:cNvPr id="26627" name="Text Box 3"/>
          <p:cNvSpPr txBox="1">
            <a:spLocks noChangeArrowheads="1"/>
          </p:cNvSpPr>
          <p:nvPr/>
        </p:nvSpPr>
        <p:spPr bwMode="auto">
          <a:xfrm>
            <a:off x="228600" y="1787525"/>
            <a:ext cx="8915400" cy="4689475"/>
          </a:xfrm>
          <a:prstGeom prst="rect">
            <a:avLst/>
          </a:prstGeom>
          <a:noFill/>
          <a:ln w="9525">
            <a:noFill/>
            <a:miter lim="800000"/>
            <a:headEnd/>
            <a:tailEnd/>
          </a:ln>
          <a:effectLst/>
        </p:spPr>
        <p:txBody>
          <a:bodyPr>
            <a:spAutoFit/>
          </a:bodyPr>
          <a:lstStyle/>
          <a:p>
            <a:pPr marL="457200" indent="-457200">
              <a:spcBef>
                <a:spcPct val="50000"/>
              </a:spcBef>
              <a:buFontTx/>
              <a:buChar char="•"/>
              <a:tabLst>
                <a:tab pos="681038" algn="l"/>
              </a:tabLst>
            </a:pPr>
            <a:r>
              <a:rPr lang="en-US" sz="2400" b="1" u="sng">
                <a:solidFill>
                  <a:srgbClr val="0000FF"/>
                </a:solidFill>
              </a:rPr>
              <a:t>AIM TO WEED OUT LOW LEVEL CANDIDATES</a:t>
            </a:r>
          </a:p>
          <a:p>
            <a:pPr marL="457200" indent="-457200">
              <a:spcBef>
                <a:spcPct val="50000"/>
              </a:spcBef>
              <a:buFontTx/>
              <a:buChar char="•"/>
              <a:tabLst>
                <a:tab pos="681038" algn="l"/>
              </a:tabLst>
            </a:pPr>
            <a:r>
              <a:rPr lang="en-US" sz="2400" b="1" u="sng">
                <a:solidFill>
                  <a:srgbClr val="0000FF"/>
                </a:solidFill>
              </a:rPr>
              <a:t>INTELLIGENCE TESTS :-</a:t>
            </a:r>
          </a:p>
          <a:p>
            <a:pPr marL="457200" indent="-457200">
              <a:tabLst>
                <a:tab pos="681038" algn="l"/>
              </a:tabLst>
            </a:pPr>
            <a:r>
              <a:rPr lang="en-US" sz="2400" b="1">
                <a:solidFill>
                  <a:srgbClr val="0000FF"/>
                </a:solidFill>
              </a:rPr>
              <a:t>	</a:t>
            </a:r>
            <a:r>
              <a:rPr lang="en-US" sz="2200" b="1">
                <a:solidFill>
                  <a:srgbClr val="0000FF"/>
                </a:solidFill>
              </a:rPr>
              <a:t>* RATING FROM ONE TO FIVE.</a:t>
            </a:r>
          </a:p>
          <a:p>
            <a:pPr marL="457200" indent="-457200">
              <a:tabLst>
                <a:tab pos="681038" algn="l"/>
              </a:tabLst>
            </a:pPr>
            <a:r>
              <a:rPr lang="en-US" sz="2200" b="1">
                <a:solidFill>
                  <a:srgbClr val="0000FF"/>
                </a:solidFill>
              </a:rPr>
              <a:t>      * BASIC INT</a:t>
            </a:r>
          </a:p>
          <a:p>
            <a:pPr marL="457200" indent="-457200">
              <a:tabLst>
                <a:tab pos="681038" algn="l"/>
              </a:tabLst>
            </a:pPr>
            <a:r>
              <a:rPr lang="en-US" sz="2200" b="1">
                <a:solidFill>
                  <a:srgbClr val="0000FF"/>
                </a:solidFill>
              </a:rPr>
              <a:t>      * VERBAL/NONVERBAL EXPRESSION.</a:t>
            </a:r>
          </a:p>
          <a:p>
            <a:pPr marL="457200" indent="-457200">
              <a:spcBef>
                <a:spcPct val="50000"/>
              </a:spcBef>
              <a:tabLst>
                <a:tab pos="681038" algn="l"/>
              </a:tabLst>
            </a:pPr>
            <a:r>
              <a:rPr lang="en-US" sz="2400" b="1">
                <a:solidFill>
                  <a:srgbClr val="0000FF"/>
                </a:solidFill>
              </a:rPr>
              <a:t>.    </a:t>
            </a:r>
            <a:r>
              <a:rPr lang="en-US" sz="2400" b="1" u="sng">
                <a:solidFill>
                  <a:srgbClr val="FF0066"/>
                </a:solidFill>
              </a:rPr>
              <a:t>PICTURE PERCEPTION &amp; DISCUSSION TEST.</a:t>
            </a:r>
            <a:r>
              <a:rPr lang="en-US" sz="2800" b="1">
                <a:solidFill>
                  <a:srgbClr val="FF0066"/>
                </a:solidFill>
              </a:rPr>
              <a:t> </a:t>
            </a:r>
          </a:p>
          <a:p>
            <a:pPr marL="457200" indent="-457200">
              <a:spcBef>
                <a:spcPct val="50000"/>
              </a:spcBef>
              <a:tabLst>
                <a:tab pos="681038" algn="l"/>
              </a:tabLst>
            </a:pPr>
            <a:r>
              <a:rPr lang="en-US" sz="2200" b="1">
                <a:solidFill>
                  <a:srgbClr val="000000"/>
                </a:solidFill>
              </a:rPr>
              <a:t>     *  </a:t>
            </a:r>
            <a:r>
              <a:rPr lang="en-US" sz="2400" b="1">
                <a:solidFill>
                  <a:srgbClr val="000000"/>
                </a:solidFill>
              </a:rPr>
              <a:t>SIMILAR TO THEMATIC APERCESS CONTEST.	</a:t>
            </a:r>
          </a:p>
          <a:p>
            <a:pPr marL="457200" indent="-457200">
              <a:tabLst>
                <a:tab pos="681038" algn="l"/>
              </a:tabLst>
            </a:pPr>
            <a:r>
              <a:rPr lang="en-US" sz="2400" b="1">
                <a:solidFill>
                  <a:srgbClr val="000000"/>
                </a:solidFill>
              </a:rPr>
              <a:t>     *  PERSONALITY IS PROTECTED AS A STORY.</a:t>
            </a:r>
          </a:p>
          <a:p>
            <a:pPr marL="457200" indent="-457200">
              <a:tabLst>
                <a:tab pos="681038" algn="l"/>
              </a:tabLst>
            </a:pPr>
            <a:r>
              <a:rPr lang="en-US" sz="2400" b="1">
                <a:solidFill>
                  <a:srgbClr val="000000"/>
                </a:solidFill>
              </a:rPr>
              <a:t>     </a:t>
            </a:r>
            <a:r>
              <a:rPr lang="en-US" b="1">
                <a:solidFill>
                  <a:srgbClr val="000000"/>
                </a:solidFill>
              </a:rPr>
              <a:t>*  </a:t>
            </a:r>
            <a:r>
              <a:rPr lang="en-US" sz="2400" b="1">
                <a:solidFill>
                  <a:srgbClr val="000000"/>
                </a:solidFill>
              </a:rPr>
              <a:t>ALL CANDIDATES ARE AT PAR.</a:t>
            </a:r>
          </a:p>
          <a:p>
            <a:pPr marL="457200" indent="-457200">
              <a:tabLst>
                <a:tab pos="681038" algn="l"/>
              </a:tabLst>
            </a:pPr>
            <a:r>
              <a:rPr lang="en-US" sz="2400" b="1">
                <a:solidFill>
                  <a:srgbClr val="000000"/>
                </a:solidFill>
              </a:rPr>
              <a:t>     </a:t>
            </a:r>
            <a:r>
              <a:rPr lang="en-US" b="1">
                <a:solidFill>
                  <a:srgbClr val="000000"/>
                </a:solidFill>
              </a:rPr>
              <a:t>* </a:t>
            </a:r>
            <a:r>
              <a:rPr lang="en-US" sz="2400" b="1">
                <a:solidFill>
                  <a:srgbClr val="000000"/>
                </a:solidFill>
              </a:rPr>
              <a:t> DISCUSION BRINGS ABOUT CONSCIOUS SATE OF                                     	PERSONALITY.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152400" y="533400"/>
            <a:ext cx="8747125" cy="762000"/>
          </a:xfrm>
          <a:prstGeom prst="rect">
            <a:avLst/>
          </a:prstGeom>
          <a:noFill/>
          <a:ln w="9525">
            <a:noFill/>
            <a:miter lim="800000"/>
            <a:headEnd/>
            <a:tailEnd/>
          </a:ln>
          <a:effectLst/>
        </p:spPr>
        <p:txBody>
          <a:bodyPr>
            <a:spAutoFit/>
          </a:bodyPr>
          <a:lstStyle/>
          <a:p>
            <a:pPr algn="ctr">
              <a:spcBef>
                <a:spcPct val="50000"/>
              </a:spcBef>
            </a:pPr>
            <a:r>
              <a:rPr lang="en-US" sz="4400" b="1" u="sng">
                <a:solidFill>
                  <a:srgbClr val="FF0066"/>
                </a:solidFill>
              </a:rPr>
              <a:t>SSB TESTS: STAGE II</a:t>
            </a:r>
          </a:p>
        </p:txBody>
      </p:sp>
      <p:sp>
        <p:nvSpPr>
          <p:cNvPr id="27651" name="Text Box 3"/>
          <p:cNvSpPr txBox="1">
            <a:spLocks noChangeArrowheads="1"/>
          </p:cNvSpPr>
          <p:nvPr/>
        </p:nvSpPr>
        <p:spPr bwMode="auto">
          <a:xfrm>
            <a:off x="228600" y="2435225"/>
            <a:ext cx="8915400" cy="2289175"/>
          </a:xfrm>
          <a:prstGeom prst="rect">
            <a:avLst/>
          </a:prstGeom>
          <a:noFill/>
          <a:ln w="9525">
            <a:noFill/>
            <a:miter lim="800000"/>
            <a:headEnd/>
            <a:tailEnd/>
          </a:ln>
          <a:effectLst/>
        </p:spPr>
        <p:txBody>
          <a:bodyPr>
            <a:spAutoFit/>
          </a:bodyPr>
          <a:lstStyle/>
          <a:p>
            <a:pPr marL="914400" lvl="1" indent="-457200">
              <a:spcBef>
                <a:spcPct val="50000"/>
              </a:spcBef>
              <a:buFont typeface="Wingdings" pitchFamily="2" charset="2"/>
              <a:buChar char="Ø"/>
            </a:pPr>
            <a:r>
              <a:rPr lang="en-US" sz="3600" b="1">
                <a:solidFill>
                  <a:srgbClr val="0000FF"/>
                </a:solidFill>
              </a:rPr>
              <a:t>PSYCHOLOGIAL TESTS.</a:t>
            </a:r>
          </a:p>
          <a:p>
            <a:pPr marL="914400" lvl="1" indent="-457200">
              <a:spcBef>
                <a:spcPct val="50000"/>
              </a:spcBef>
              <a:buFont typeface="Wingdings" pitchFamily="2" charset="2"/>
              <a:buChar char="Ø"/>
            </a:pPr>
            <a:r>
              <a:rPr lang="en-US" sz="3600" b="1">
                <a:solidFill>
                  <a:srgbClr val="0000FF"/>
                </a:solidFill>
              </a:rPr>
              <a:t>GTO TEST.</a:t>
            </a:r>
          </a:p>
          <a:p>
            <a:pPr marL="914400" lvl="1" indent="-457200">
              <a:spcBef>
                <a:spcPct val="50000"/>
              </a:spcBef>
              <a:buFont typeface="Wingdings" pitchFamily="2" charset="2"/>
              <a:buChar char="Ø"/>
            </a:pPr>
            <a:r>
              <a:rPr lang="en-US" sz="3600" b="1">
                <a:solidFill>
                  <a:srgbClr val="0000FF"/>
                </a:solidFill>
              </a:rPr>
              <a:t>PERSONAL INTERVIEW .</a:t>
            </a:r>
            <a:endParaRPr lang="en-US" sz="3600" b="1"/>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152400" y="1166813"/>
            <a:ext cx="8747125" cy="762000"/>
          </a:xfrm>
          <a:prstGeom prst="rect">
            <a:avLst/>
          </a:prstGeom>
          <a:noFill/>
          <a:ln w="9525">
            <a:noFill/>
            <a:miter lim="800000"/>
            <a:headEnd/>
            <a:tailEnd/>
          </a:ln>
          <a:effectLst/>
        </p:spPr>
        <p:txBody>
          <a:bodyPr>
            <a:spAutoFit/>
          </a:bodyPr>
          <a:lstStyle/>
          <a:p>
            <a:pPr algn="ctr">
              <a:spcBef>
                <a:spcPct val="50000"/>
              </a:spcBef>
            </a:pPr>
            <a:r>
              <a:rPr lang="en-US" sz="4400" b="1" u="sng">
                <a:solidFill>
                  <a:srgbClr val="FF0066"/>
                </a:solidFill>
              </a:rPr>
              <a:t>TYPES OF ENTRIES</a:t>
            </a:r>
          </a:p>
        </p:txBody>
      </p:sp>
      <p:sp>
        <p:nvSpPr>
          <p:cNvPr id="29699" name="Text Box 3"/>
          <p:cNvSpPr txBox="1">
            <a:spLocks noChangeArrowheads="1"/>
          </p:cNvSpPr>
          <p:nvPr/>
        </p:nvSpPr>
        <p:spPr bwMode="auto">
          <a:xfrm>
            <a:off x="228600" y="2362200"/>
            <a:ext cx="8915400" cy="2747963"/>
          </a:xfrm>
          <a:prstGeom prst="rect">
            <a:avLst/>
          </a:prstGeom>
          <a:noFill/>
          <a:ln w="9525">
            <a:noFill/>
            <a:miter lim="800000"/>
            <a:headEnd/>
            <a:tailEnd/>
          </a:ln>
          <a:effectLst/>
        </p:spPr>
        <p:txBody>
          <a:bodyPr>
            <a:spAutoFit/>
          </a:bodyPr>
          <a:lstStyle/>
          <a:p>
            <a:pPr marL="1138238" lvl="1" indent="-457200">
              <a:spcBef>
                <a:spcPct val="50000"/>
              </a:spcBef>
              <a:buFontTx/>
              <a:buChar char="•"/>
            </a:pPr>
            <a:r>
              <a:rPr lang="en-US" sz="3600" b="1">
                <a:solidFill>
                  <a:srgbClr val="0000FF"/>
                </a:solidFill>
              </a:rPr>
              <a:t>UPSC</a:t>
            </a:r>
          </a:p>
          <a:p>
            <a:pPr marL="1138238" lvl="1" indent="-457200">
              <a:spcBef>
                <a:spcPct val="25000"/>
              </a:spcBef>
              <a:buFontTx/>
              <a:buChar char="•"/>
            </a:pPr>
            <a:r>
              <a:rPr lang="en-US" sz="3600" b="1">
                <a:solidFill>
                  <a:schemeClr val="tx2"/>
                </a:solidFill>
              </a:rPr>
              <a:t>NON UPSC</a:t>
            </a:r>
          </a:p>
          <a:p>
            <a:pPr marL="1138238" lvl="1" indent="-457200">
              <a:spcBef>
                <a:spcPct val="25000"/>
              </a:spcBef>
              <a:buFontTx/>
              <a:buChar char="•"/>
            </a:pPr>
            <a:r>
              <a:rPr lang="en-US" sz="3600" b="1">
                <a:solidFill>
                  <a:srgbClr val="FF3300"/>
                </a:solidFill>
              </a:rPr>
              <a:t>SERVICE ENTRIES</a:t>
            </a:r>
          </a:p>
          <a:p>
            <a:pPr marL="566738" indent="-566738">
              <a:spcBef>
                <a:spcPct val="50000"/>
              </a:spcBef>
              <a:buFontTx/>
              <a:buAutoNum type="arabicPeriod"/>
            </a:pPr>
            <a:endParaRPr lang="en-US" sz="3200" b="1">
              <a:solidFill>
                <a:srgbClr val="FF33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152400" y="168275"/>
            <a:ext cx="8747125" cy="762000"/>
          </a:xfrm>
          <a:prstGeom prst="rect">
            <a:avLst/>
          </a:prstGeom>
          <a:noFill/>
          <a:ln w="9525">
            <a:noFill/>
            <a:miter lim="800000"/>
            <a:headEnd/>
            <a:tailEnd/>
          </a:ln>
          <a:effectLst/>
        </p:spPr>
        <p:txBody>
          <a:bodyPr>
            <a:spAutoFit/>
          </a:bodyPr>
          <a:lstStyle/>
          <a:p>
            <a:pPr algn="ctr">
              <a:spcBef>
                <a:spcPct val="50000"/>
              </a:spcBef>
            </a:pPr>
            <a:r>
              <a:rPr lang="en-US" sz="4400" b="1" u="sng">
                <a:solidFill>
                  <a:srgbClr val="FF0066"/>
                </a:solidFill>
              </a:rPr>
              <a:t>UPSC ENTRIES</a:t>
            </a:r>
          </a:p>
        </p:txBody>
      </p:sp>
      <p:sp>
        <p:nvSpPr>
          <p:cNvPr id="30723" name="Text Box 3"/>
          <p:cNvSpPr txBox="1">
            <a:spLocks noChangeArrowheads="1"/>
          </p:cNvSpPr>
          <p:nvPr/>
        </p:nvSpPr>
        <p:spPr bwMode="auto">
          <a:xfrm>
            <a:off x="228600" y="914400"/>
            <a:ext cx="8915400" cy="4854575"/>
          </a:xfrm>
          <a:prstGeom prst="rect">
            <a:avLst/>
          </a:prstGeom>
          <a:noFill/>
          <a:ln w="9525">
            <a:noFill/>
            <a:miter lim="800000"/>
            <a:headEnd/>
            <a:tailEnd/>
          </a:ln>
          <a:effectLst/>
        </p:spPr>
        <p:txBody>
          <a:bodyPr>
            <a:spAutoFit/>
          </a:bodyPr>
          <a:lstStyle/>
          <a:p>
            <a:pPr>
              <a:spcBef>
                <a:spcPct val="50000"/>
              </a:spcBef>
            </a:pPr>
            <a:r>
              <a:rPr lang="en-US" sz="2400" b="1">
                <a:solidFill>
                  <a:srgbClr val="009900"/>
                </a:solidFill>
              </a:rPr>
              <a:t>-------------------------------------------------------------------------------------</a:t>
            </a:r>
            <a:r>
              <a:rPr lang="en-US" b="1">
                <a:solidFill>
                  <a:srgbClr val="009900"/>
                </a:solidFill>
              </a:rPr>
              <a:t>TYPES OF  COURSE   AGE    QUALI      	MODE OF                    PUBLISHING   ENTRY        STARTS   (YRS)  FICATION	SELECTION	        OF ADVT	                      -----------------------------------------------------------------------------------------------------------------</a:t>
            </a:r>
          </a:p>
          <a:p>
            <a:pPr>
              <a:spcBef>
                <a:spcPct val="50000"/>
              </a:spcBef>
            </a:pPr>
            <a:r>
              <a:rPr lang="en-US" b="1">
                <a:solidFill>
                  <a:srgbClr val="0000FF"/>
                </a:solidFill>
              </a:rPr>
              <a:t>NDA	      JAN/JUL  161/2-19  10+2	WRITTEN EXAM	        MAR/APR &amp;           					BY UPSC /SSB           OCT &amp; NOV              								        							       </a:t>
            </a:r>
          </a:p>
          <a:p>
            <a:pPr>
              <a:spcBef>
                <a:spcPct val="50000"/>
              </a:spcBef>
            </a:pPr>
            <a:r>
              <a:rPr lang="en-US" b="1">
                <a:solidFill>
                  <a:srgbClr val="FF3300"/>
                </a:solidFill>
              </a:rPr>
              <a:t>CDSE	     JAN/JUL   19-24        DEGREE	CDSE BY	        -DO- 	 					UPSC/SSB	         							        							        </a:t>
            </a:r>
          </a:p>
          <a:p>
            <a:pPr>
              <a:spcBef>
                <a:spcPct val="50000"/>
              </a:spcBef>
            </a:pPr>
            <a:r>
              <a:rPr lang="en-US" b="1"/>
              <a:t>SSC(NT)     APR-OCT  19-25        DEGREE  CDSE BY	      MAR/APR &amp;	         					UPSC/SSB                SEP/OCT        </a:t>
            </a:r>
          </a:p>
          <a:p>
            <a:pPr>
              <a:spcBef>
                <a:spcPct val="50000"/>
              </a:spcBef>
            </a:pPr>
            <a:endParaRPr lang="en-US" b="1"/>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1026"/>
          <p:cNvSpPr txBox="1">
            <a:spLocks noChangeArrowheads="1"/>
          </p:cNvSpPr>
          <p:nvPr/>
        </p:nvSpPr>
        <p:spPr bwMode="auto">
          <a:xfrm>
            <a:off x="152400" y="168275"/>
            <a:ext cx="8747125" cy="762000"/>
          </a:xfrm>
          <a:prstGeom prst="rect">
            <a:avLst/>
          </a:prstGeom>
          <a:noFill/>
          <a:ln w="9525">
            <a:noFill/>
            <a:miter lim="800000"/>
            <a:headEnd/>
            <a:tailEnd/>
          </a:ln>
          <a:effectLst/>
        </p:spPr>
        <p:txBody>
          <a:bodyPr>
            <a:spAutoFit/>
          </a:bodyPr>
          <a:lstStyle/>
          <a:p>
            <a:pPr algn="ctr">
              <a:spcBef>
                <a:spcPct val="50000"/>
              </a:spcBef>
            </a:pPr>
            <a:r>
              <a:rPr lang="en-US" sz="4400" b="1" u="sng">
                <a:solidFill>
                  <a:srgbClr val="FF0066"/>
                </a:solidFill>
              </a:rPr>
              <a:t>NON UPSC ENTRIES</a:t>
            </a:r>
          </a:p>
        </p:txBody>
      </p:sp>
      <p:sp>
        <p:nvSpPr>
          <p:cNvPr id="44035" name="Text Box 1027"/>
          <p:cNvSpPr txBox="1">
            <a:spLocks noChangeArrowheads="1"/>
          </p:cNvSpPr>
          <p:nvPr/>
        </p:nvSpPr>
        <p:spPr bwMode="auto">
          <a:xfrm>
            <a:off x="228600" y="762000"/>
            <a:ext cx="8915400" cy="6091238"/>
          </a:xfrm>
          <a:prstGeom prst="rect">
            <a:avLst/>
          </a:prstGeom>
          <a:noFill/>
          <a:ln w="9525">
            <a:noFill/>
            <a:miter lim="800000"/>
            <a:headEnd/>
            <a:tailEnd/>
          </a:ln>
          <a:effectLst/>
        </p:spPr>
        <p:txBody>
          <a:bodyPr>
            <a:spAutoFit/>
          </a:bodyPr>
          <a:lstStyle/>
          <a:p>
            <a:pPr>
              <a:spcBef>
                <a:spcPct val="50000"/>
              </a:spcBef>
            </a:pPr>
            <a:r>
              <a:rPr lang="en-US" sz="2400" b="1">
                <a:solidFill>
                  <a:srgbClr val="009900"/>
                </a:solidFill>
              </a:rPr>
              <a:t>-------------------------------------------------------------------------------------</a:t>
            </a:r>
            <a:r>
              <a:rPr lang="en-US" b="1">
                <a:solidFill>
                  <a:srgbClr val="009900"/>
                </a:solidFill>
              </a:rPr>
              <a:t>TYPES OF  COURSE   AGE    	QUALIFI      	MODE OF      PUBLISHING   ENTRY        STARTS   (YRS)          CATION		SELECTION  OF ADVT	              ----------------------------------------------------------------------------------------------------------------</a:t>
            </a:r>
          </a:p>
          <a:p>
            <a:pPr>
              <a:spcBef>
                <a:spcPct val="50000"/>
              </a:spcBef>
            </a:pPr>
            <a:r>
              <a:rPr lang="en-US" b="1">
                <a:solidFill>
                  <a:srgbClr val="0000FF"/>
                </a:solidFill>
              </a:rPr>
              <a:t>TECH	      JAN/JUL  20-27  	ENGG		SSB	        APR/MAY  &amp;              GRADUATE		     	DEGREE		        OCT/NOV      							         							         </a:t>
            </a:r>
          </a:p>
          <a:p>
            <a:pPr>
              <a:spcBef>
                <a:spcPct val="50000"/>
              </a:spcBef>
            </a:pPr>
            <a:r>
              <a:rPr lang="en-US" b="1">
                <a:solidFill>
                  <a:srgbClr val="FF3300"/>
                </a:solidFill>
              </a:rPr>
              <a:t>UNIV	     JUL           19-25        	FINAL/		SSB	        MAR/APR 	 ENTRY				PRE-FINAL		        OCT/NOV SCHEME			OF ENGG		       						DEGREE		         </a:t>
            </a:r>
          </a:p>
          <a:p>
            <a:pPr>
              <a:spcBef>
                <a:spcPct val="50000"/>
              </a:spcBef>
            </a:pPr>
            <a:r>
              <a:rPr lang="en-US" b="1">
                <a:solidFill>
                  <a:srgbClr val="FF3300"/>
                </a:solidFill>
              </a:rPr>
              <a:t>10+2     </a:t>
            </a:r>
            <a:r>
              <a:rPr lang="en-US" b="1"/>
              <a:t>   JAN/JUL     161/2-191/2 10+2 WITH	SSB	        MAY/NOV 	</a:t>
            </a:r>
          </a:p>
          <a:p>
            <a:pPr>
              <a:spcBef>
                <a:spcPct val="50000"/>
              </a:spcBef>
            </a:pPr>
            <a:r>
              <a:rPr lang="en-US" b="1"/>
              <a:t>(TECHNICAL ENTRY SCHEME)	70% MARKS					         							         	</a:t>
            </a:r>
          </a:p>
          <a:p>
            <a:pPr>
              <a:spcBef>
                <a:spcPct val="50000"/>
              </a:spcBef>
            </a:pPr>
            <a:r>
              <a:rPr lang="en-US" b="1"/>
              <a:t>SSC(T)	     MAY/OCT  20-27	ENGG 		SSB	        APR/MAY 					DEGREE		        OCT/NOV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152400" y="136525"/>
            <a:ext cx="8747125" cy="701675"/>
          </a:xfrm>
          <a:prstGeom prst="rect">
            <a:avLst/>
          </a:prstGeom>
          <a:noFill/>
          <a:ln w="9525">
            <a:noFill/>
            <a:miter lim="800000"/>
            <a:headEnd/>
            <a:tailEnd/>
          </a:ln>
          <a:effectLst/>
        </p:spPr>
        <p:txBody>
          <a:bodyPr>
            <a:spAutoFit/>
          </a:bodyPr>
          <a:lstStyle/>
          <a:p>
            <a:pPr algn="ctr">
              <a:spcBef>
                <a:spcPct val="50000"/>
              </a:spcBef>
            </a:pPr>
            <a:r>
              <a:rPr lang="en-US" sz="4000" b="1" u="sng">
                <a:solidFill>
                  <a:srgbClr val="FF0066"/>
                </a:solidFill>
              </a:rPr>
              <a:t>NON UPSC ENTRIES</a:t>
            </a:r>
          </a:p>
        </p:txBody>
      </p:sp>
      <p:sp>
        <p:nvSpPr>
          <p:cNvPr id="45059" name="Text Box 3"/>
          <p:cNvSpPr txBox="1">
            <a:spLocks noChangeArrowheads="1"/>
          </p:cNvSpPr>
          <p:nvPr/>
        </p:nvSpPr>
        <p:spPr bwMode="auto">
          <a:xfrm>
            <a:off x="228600" y="795338"/>
            <a:ext cx="8915400" cy="7053262"/>
          </a:xfrm>
          <a:prstGeom prst="rect">
            <a:avLst/>
          </a:prstGeom>
          <a:noFill/>
          <a:ln w="9525">
            <a:noFill/>
            <a:miter lim="800000"/>
            <a:headEnd/>
            <a:tailEnd/>
          </a:ln>
          <a:effectLst/>
        </p:spPr>
        <p:txBody>
          <a:bodyPr>
            <a:spAutoFit/>
          </a:bodyPr>
          <a:lstStyle/>
          <a:p>
            <a:pPr>
              <a:spcBef>
                <a:spcPct val="50000"/>
              </a:spcBef>
            </a:pPr>
            <a:r>
              <a:rPr lang="en-US" sz="2400" b="1">
                <a:solidFill>
                  <a:srgbClr val="009900"/>
                </a:solidFill>
              </a:rPr>
              <a:t>-------------------------------------------------------------------------------------</a:t>
            </a:r>
            <a:r>
              <a:rPr lang="en-US" b="1">
                <a:solidFill>
                  <a:srgbClr val="009900"/>
                </a:solidFill>
              </a:rPr>
              <a:t>TYPES OF  COURSE   AGE    	QUAL       	MODE OF          PUBLISHING</a:t>
            </a:r>
          </a:p>
          <a:p>
            <a:pPr>
              <a:spcBef>
                <a:spcPct val="50000"/>
              </a:spcBef>
            </a:pPr>
            <a:r>
              <a:rPr lang="en-US" b="1">
                <a:solidFill>
                  <a:srgbClr val="009900"/>
                </a:solidFill>
              </a:rPr>
              <a:t>ENTRY        STARTS   (YRS)			SELECTION     IN ADVT	                           -----------------------------------------------------------------------------------------------------------------</a:t>
            </a:r>
          </a:p>
          <a:p>
            <a:pPr>
              <a:spcBef>
                <a:spcPct val="50000"/>
              </a:spcBef>
            </a:pPr>
            <a:r>
              <a:rPr lang="en-US" b="1">
                <a:solidFill>
                  <a:srgbClr val="0000FF"/>
                </a:solidFill>
              </a:rPr>
              <a:t>WSES(O)    MAR/SEP  19-27  	 GRADUATES	SSB	        DEC/JAN                			     				             						                                           				</a:t>
            </a:r>
          </a:p>
          <a:p>
            <a:pPr>
              <a:spcBef>
                <a:spcPct val="50000"/>
              </a:spcBef>
            </a:pPr>
            <a:r>
              <a:rPr lang="en-US" b="1">
                <a:solidFill>
                  <a:srgbClr val="FF3300"/>
                </a:solidFill>
              </a:rPr>
              <a:t>SSC	     APR           19-25        	GRAD (50%	SSB	        JUN/JUL 	 (NCC)				MARKS &amp; 2YRS		        DEC/JAN 					SERVICE IN NCC	         						SR DIV ARMY		                    					WITH MIN `B’				        				GDE IN `C’CERT</a:t>
            </a:r>
          </a:p>
          <a:p>
            <a:pPr>
              <a:spcBef>
                <a:spcPct val="50000"/>
              </a:spcBef>
            </a:pPr>
            <a:r>
              <a:rPr lang="en-US" b="1">
                <a:solidFill>
                  <a:srgbClr val="FF3300"/>
                </a:solidFill>
              </a:rPr>
              <a:t>JAG</a:t>
            </a:r>
            <a:r>
              <a:rPr lang="en-US" b="1"/>
              <a:t>   	    OCT  	          21-27 	LAW DEGREE	SSB	        JAN/NOV 					(50% MARKS)		         						         	</a:t>
            </a:r>
          </a:p>
          <a:p>
            <a:pPr>
              <a:spcBef>
                <a:spcPct val="50000"/>
              </a:spcBef>
            </a:pPr>
            <a:r>
              <a:rPr lang="en-US" b="1"/>
              <a:t>SSC	     	          21-32	BVSc 		SSB	        BY RVC							        							        						</a:t>
            </a:r>
          </a:p>
          <a:p>
            <a:pPr>
              <a:spcBef>
                <a:spcPct val="50000"/>
              </a:spcBef>
            </a:pPr>
            <a:endParaRPr lang="en-US" b="1"/>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52400" y="609600"/>
            <a:ext cx="8747125" cy="762000"/>
          </a:xfrm>
          <a:prstGeom prst="rect">
            <a:avLst/>
          </a:prstGeom>
          <a:noFill/>
          <a:ln w="9525">
            <a:noFill/>
            <a:miter lim="800000"/>
            <a:headEnd/>
            <a:tailEnd/>
          </a:ln>
          <a:effectLst/>
        </p:spPr>
        <p:txBody>
          <a:bodyPr>
            <a:spAutoFit/>
          </a:bodyPr>
          <a:lstStyle/>
          <a:p>
            <a:pPr algn="ctr">
              <a:spcBef>
                <a:spcPct val="50000"/>
              </a:spcBef>
            </a:pPr>
            <a:r>
              <a:rPr lang="en-US" sz="4400" b="1" u="sng">
                <a:solidFill>
                  <a:srgbClr val="FF0066"/>
                </a:solidFill>
              </a:rPr>
              <a:t>OTHER ENTRIES</a:t>
            </a:r>
          </a:p>
        </p:txBody>
      </p:sp>
      <p:sp>
        <p:nvSpPr>
          <p:cNvPr id="31747" name="Text Box 3"/>
          <p:cNvSpPr txBox="1">
            <a:spLocks noChangeArrowheads="1"/>
          </p:cNvSpPr>
          <p:nvPr/>
        </p:nvSpPr>
        <p:spPr bwMode="auto">
          <a:xfrm>
            <a:off x="228600" y="1231900"/>
            <a:ext cx="8915400" cy="519113"/>
          </a:xfrm>
          <a:prstGeom prst="rect">
            <a:avLst/>
          </a:prstGeom>
          <a:noFill/>
          <a:ln w="9525">
            <a:noFill/>
            <a:miter lim="800000"/>
            <a:headEnd/>
            <a:tailEnd/>
          </a:ln>
          <a:effectLst/>
        </p:spPr>
        <p:txBody>
          <a:bodyPr>
            <a:spAutoFit/>
          </a:bodyPr>
          <a:lstStyle/>
          <a:p>
            <a:pPr marL="566738" indent="-566738">
              <a:spcBef>
                <a:spcPct val="50000"/>
              </a:spcBef>
            </a:pPr>
            <a:endParaRPr lang="en-IN" sz="2800" b="1">
              <a:solidFill>
                <a:srgbClr val="009900"/>
              </a:solidFill>
            </a:endParaRPr>
          </a:p>
        </p:txBody>
      </p:sp>
      <p:sp>
        <p:nvSpPr>
          <p:cNvPr id="31749" name="Text Box 5"/>
          <p:cNvSpPr txBox="1">
            <a:spLocks noChangeArrowheads="1"/>
          </p:cNvSpPr>
          <p:nvPr/>
        </p:nvSpPr>
        <p:spPr bwMode="auto">
          <a:xfrm>
            <a:off x="0" y="1565275"/>
            <a:ext cx="9144000" cy="457200"/>
          </a:xfrm>
          <a:prstGeom prst="rect">
            <a:avLst/>
          </a:prstGeom>
          <a:noFill/>
          <a:ln w="9525">
            <a:noFill/>
            <a:miter lim="800000"/>
            <a:headEnd/>
            <a:tailEnd/>
          </a:ln>
          <a:effectLst/>
        </p:spPr>
        <p:txBody>
          <a:bodyPr>
            <a:spAutoFit/>
          </a:bodyPr>
          <a:lstStyle/>
          <a:p>
            <a:endParaRPr lang="en-IN" sz="2400">
              <a:latin typeface="Times New Roman" pitchFamily="18" charset="0"/>
            </a:endParaRPr>
          </a:p>
        </p:txBody>
      </p:sp>
      <p:sp>
        <p:nvSpPr>
          <p:cNvPr id="31750" name="Text Box 6"/>
          <p:cNvSpPr txBox="1">
            <a:spLocks noChangeArrowheads="1"/>
          </p:cNvSpPr>
          <p:nvPr/>
        </p:nvSpPr>
        <p:spPr bwMode="auto">
          <a:xfrm>
            <a:off x="-92075" y="1565275"/>
            <a:ext cx="184150" cy="457200"/>
          </a:xfrm>
          <a:prstGeom prst="rect">
            <a:avLst/>
          </a:prstGeom>
          <a:noFill/>
          <a:ln w="9525">
            <a:noFill/>
            <a:miter lim="800000"/>
            <a:headEnd/>
            <a:tailEnd/>
          </a:ln>
          <a:effectLst/>
        </p:spPr>
        <p:txBody>
          <a:bodyPr wrap="none">
            <a:spAutoFit/>
          </a:bodyPr>
          <a:lstStyle/>
          <a:p>
            <a:endParaRPr lang="en-IN" sz="2400">
              <a:latin typeface="Times New Roman" pitchFamily="18" charset="0"/>
            </a:endParaRPr>
          </a:p>
        </p:txBody>
      </p:sp>
      <p:sp>
        <p:nvSpPr>
          <p:cNvPr id="31751" name="Text Box 7"/>
          <p:cNvSpPr txBox="1">
            <a:spLocks noChangeArrowheads="1"/>
          </p:cNvSpPr>
          <p:nvPr/>
        </p:nvSpPr>
        <p:spPr bwMode="auto">
          <a:xfrm>
            <a:off x="136525" y="2239963"/>
            <a:ext cx="8474075" cy="2570162"/>
          </a:xfrm>
          <a:prstGeom prst="rect">
            <a:avLst/>
          </a:prstGeom>
          <a:solidFill>
            <a:schemeClr val="bg1"/>
          </a:solidFill>
          <a:ln w="9525">
            <a:solidFill>
              <a:schemeClr val="bg1"/>
            </a:solidFill>
            <a:miter lim="800000"/>
            <a:headEnd/>
            <a:tailEnd/>
          </a:ln>
          <a:effectLst/>
        </p:spPr>
        <p:txBody>
          <a:bodyPr>
            <a:spAutoFit/>
          </a:bodyPr>
          <a:lstStyle/>
          <a:p>
            <a:pPr lvl="1">
              <a:lnSpc>
                <a:spcPct val="135000"/>
              </a:lnSpc>
              <a:buFont typeface="Wingdings" pitchFamily="2" charset="2"/>
              <a:buChar char="Ø"/>
            </a:pPr>
            <a:r>
              <a:rPr lang="en-US" sz="2400" b="1">
                <a:solidFill>
                  <a:srgbClr val="0000FF"/>
                </a:solidFill>
                <a:latin typeface="Times New Roman" pitchFamily="18" charset="0"/>
              </a:rPr>
              <a:t>ARMY MEDICAL CORPS (NON TECHNICAL)</a:t>
            </a:r>
          </a:p>
          <a:p>
            <a:pPr lvl="1">
              <a:lnSpc>
                <a:spcPct val="135000"/>
              </a:lnSpc>
              <a:buFont typeface="Wingdings" pitchFamily="2" charset="2"/>
              <a:buChar char="Ø"/>
            </a:pPr>
            <a:r>
              <a:rPr lang="en-US" sz="2400" b="1">
                <a:solidFill>
                  <a:srgbClr val="FF6600"/>
                </a:solidFill>
                <a:latin typeface="Times New Roman" pitchFamily="18" charset="0"/>
              </a:rPr>
              <a:t>ARMY POSTAL SERVICES</a:t>
            </a:r>
          </a:p>
          <a:p>
            <a:pPr lvl="1">
              <a:lnSpc>
                <a:spcPct val="135000"/>
              </a:lnSpc>
              <a:buFont typeface="Wingdings" pitchFamily="2" charset="2"/>
              <a:buChar char="Ø"/>
            </a:pPr>
            <a:r>
              <a:rPr lang="en-US" sz="2400" b="1">
                <a:solidFill>
                  <a:srgbClr val="000000"/>
                </a:solidFill>
                <a:latin typeface="Times New Roman" pitchFamily="18" charset="0"/>
              </a:rPr>
              <a:t>TERRITORIAL ARMY</a:t>
            </a:r>
          </a:p>
          <a:p>
            <a:pPr lvl="1">
              <a:lnSpc>
                <a:spcPct val="135000"/>
              </a:lnSpc>
              <a:buFont typeface="Wingdings" pitchFamily="2" charset="2"/>
              <a:buChar char="Ø"/>
            </a:pPr>
            <a:r>
              <a:rPr lang="en-US" sz="2400" b="1">
                <a:solidFill>
                  <a:srgbClr val="33CC33"/>
                </a:solidFill>
                <a:latin typeface="Times New Roman" pitchFamily="18" charset="0"/>
              </a:rPr>
              <a:t>REMOUNT VETENARY CORPS</a:t>
            </a:r>
          </a:p>
          <a:p>
            <a:pPr lvl="1">
              <a:lnSpc>
                <a:spcPct val="135000"/>
              </a:lnSpc>
              <a:buFont typeface="Wingdings" pitchFamily="2" charset="2"/>
              <a:buNone/>
            </a:pPr>
            <a:endParaRPr lang="en-US" sz="2400" b="1">
              <a:solidFill>
                <a:srgbClr val="33CC33"/>
              </a:solidFill>
              <a:latin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52400" y="517525"/>
            <a:ext cx="8747125" cy="701675"/>
          </a:xfrm>
          <a:prstGeom prst="rect">
            <a:avLst/>
          </a:prstGeom>
          <a:noFill/>
          <a:ln w="9525">
            <a:noFill/>
            <a:miter lim="800000"/>
            <a:headEnd/>
            <a:tailEnd/>
          </a:ln>
          <a:effectLst/>
        </p:spPr>
        <p:txBody>
          <a:bodyPr>
            <a:spAutoFit/>
          </a:bodyPr>
          <a:lstStyle/>
          <a:p>
            <a:pPr algn="ctr">
              <a:spcBef>
                <a:spcPct val="50000"/>
              </a:spcBef>
            </a:pPr>
            <a:r>
              <a:rPr lang="en-US" sz="4000" b="1" u="sng">
                <a:solidFill>
                  <a:srgbClr val="FF0066"/>
                </a:solidFill>
              </a:rPr>
              <a:t>HOW TO APPLY</a:t>
            </a:r>
          </a:p>
        </p:txBody>
      </p:sp>
      <p:sp>
        <p:nvSpPr>
          <p:cNvPr id="33795" name="Text Box 3"/>
          <p:cNvSpPr txBox="1">
            <a:spLocks noChangeArrowheads="1"/>
          </p:cNvSpPr>
          <p:nvPr/>
        </p:nvSpPr>
        <p:spPr bwMode="auto">
          <a:xfrm>
            <a:off x="228600" y="1619250"/>
            <a:ext cx="8915400" cy="4552950"/>
          </a:xfrm>
          <a:prstGeom prst="rect">
            <a:avLst/>
          </a:prstGeom>
          <a:noFill/>
          <a:ln w="9525">
            <a:noFill/>
            <a:miter lim="800000"/>
            <a:headEnd/>
            <a:tailEnd/>
          </a:ln>
          <a:effectLst/>
        </p:spPr>
        <p:txBody>
          <a:bodyPr>
            <a:spAutoFit/>
          </a:bodyPr>
          <a:lstStyle/>
          <a:p>
            <a:pPr algn="ctr">
              <a:spcBef>
                <a:spcPct val="50000"/>
              </a:spcBef>
            </a:pPr>
            <a:r>
              <a:rPr lang="en-US" sz="2800" u="sng">
                <a:solidFill>
                  <a:srgbClr val="FF3300"/>
                </a:solidFill>
              </a:rPr>
              <a:t>NATIONAL DEFENCE ACADEMY</a:t>
            </a:r>
          </a:p>
          <a:p>
            <a:pPr>
              <a:spcBef>
                <a:spcPct val="50000"/>
              </a:spcBef>
            </a:pPr>
            <a:r>
              <a:rPr lang="en-US" sz="1600" b="1">
                <a:solidFill>
                  <a:srgbClr val="009900"/>
                </a:solidFill>
              </a:rPr>
              <a:t>AGE LIMIT			- 16 TO 191/2YRS ON THE DAY OF COURSE</a:t>
            </a:r>
          </a:p>
          <a:p>
            <a:pPr>
              <a:spcBef>
                <a:spcPct val="50000"/>
              </a:spcBef>
            </a:pPr>
            <a:r>
              <a:rPr lang="en-US" sz="1600" b="1">
                <a:solidFill>
                  <a:srgbClr val="0000FF"/>
                </a:solidFill>
              </a:rPr>
              <a:t>EDN QUALIFICATION</a:t>
            </a:r>
          </a:p>
          <a:p>
            <a:pPr>
              <a:spcBef>
                <a:spcPct val="50000"/>
              </a:spcBef>
            </a:pPr>
            <a:r>
              <a:rPr lang="en-US" sz="1600" b="1">
                <a:solidFill>
                  <a:srgbClr val="0000FF"/>
                </a:solidFill>
              </a:rPr>
              <a:t>	FOR ARMY		- 10+2 PASS</a:t>
            </a:r>
          </a:p>
          <a:p>
            <a:pPr>
              <a:spcBef>
                <a:spcPct val="50000"/>
              </a:spcBef>
            </a:pPr>
            <a:r>
              <a:rPr lang="en-US" sz="1600" b="1">
                <a:solidFill>
                  <a:srgbClr val="0000FF"/>
                </a:solidFill>
              </a:rPr>
              <a:t>	FOR AIR FORCE		- 10+2 WITH PHYSICS AND MATHS	</a:t>
            </a:r>
          </a:p>
          <a:p>
            <a:pPr>
              <a:spcBef>
                <a:spcPct val="50000"/>
              </a:spcBef>
            </a:pPr>
            <a:endParaRPr lang="en-US" sz="1600" b="1">
              <a:solidFill>
                <a:srgbClr val="0000FF"/>
              </a:solidFill>
            </a:endParaRPr>
          </a:p>
          <a:p>
            <a:pPr>
              <a:spcBef>
                <a:spcPct val="50000"/>
              </a:spcBef>
            </a:pPr>
            <a:r>
              <a:rPr lang="en-US" sz="1600" b="1">
                <a:solidFill>
                  <a:srgbClr val="FF0066"/>
                </a:solidFill>
              </a:rPr>
              <a:t>(THOSE APPEARED IN 12</a:t>
            </a:r>
            <a:r>
              <a:rPr lang="en-US" sz="1600" b="1" baseline="30000">
                <a:solidFill>
                  <a:srgbClr val="FF0066"/>
                </a:solidFill>
              </a:rPr>
              <a:t>TH</a:t>
            </a:r>
            <a:r>
              <a:rPr lang="en-US" sz="1600" b="1">
                <a:solidFill>
                  <a:srgbClr val="FF0066"/>
                </a:solidFill>
              </a:rPr>
              <a:t> CAN ALSO APPLY)</a:t>
            </a:r>
          </a:p>
          <a:p>
            <a:pPr>
              <a:spcBef>
                <a:spcPct val="50000"/>
              </a:spcBef>
            </a:pPr>
            <a:endParaRPr lang="en-US" sz="1600" b="1">
              <a:solidFill>
                <a:srgbClr val="FF0066"/>
              </a:solidFill>
            </a:endParaRPr>
          </a:p>
          <a:p>
            <a:pPr>
              <a:spcBef>
                <a:spcPct val="50000"/>
              </a:spcBef>
            </a:pPr>
            <a:r>
              <a:rPr lang="en-US" sz="1600" b="1"/>
              <a:t>NOTIFICATION			- APR/SEP (IN EMPLOYMENT NEWS)</a:t>
            </a:r>
            <a:endParaRPr lang="en-US" sz="1600" b="1">
              <a:solidFill>
                <a:srgbClr val="33CC33"/>
              </a:solidFill>
            </a:endParaRPr>
          </a:p>
          <a:p>
            <a:pPr>
              <a:spcBef>
                <a:spcPct val="50000"/>
              </a:spcBef>
            </a:pPr>
            <a:r>
              <a:rPr lang="en-US" sz="1600" b="1">
                <a:solidFill>
                  <a:srgbClr val="33CC33"/>
                </a:solidFill>
              </a:rPr>
              <a:t>WRITTEN EXAMINATION BY UPSC	- APR/SEP</a:t>
            </a:r>
          </a:p>
          <a:p>
            <a:pPr>
              <a:spcBef>
                <a:spcPct val="50000"/>
              </a:spcBef>
            </a:pPr>
            <a:r>
              <a:rPr lang="en-US" sz="1600" b="1">
                <a:solidFill>
                  <a:srgbClr val="0000FF"/>
                </a:solidFill>
              </a:rPr>
              <a:t>SSBs				- MAR/APR &amp; SEP/OCT</a:t>
            </a:r>
          </a:p>
          <a:p>
            <a:pPr>
              <a:spcBef>
                <a:spcPct val="50000"/>
              </a:spcBef>
            </a:pPr>
            <a:r>
              <a:rPr lang="en-US" sz="1600" b="1">
                <a:solidFill>
                  <a:srgbClr val="FF0066"/>
                </a:solidFill>
              </a:rPr>
              <a:t>COMMENCEMENT OF COURSE 	- JAN/JUL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228600" y="152400"/>
            <a:ext cx="8610600" cy="822325"/>
          </a:xfrm>
          <a:prstGeom prst="rect">
            <a:avLst/>
          </a:prstGeom>
          <a:noFill/>
          <a:ln w="9525">
            <a:noFill/>
            <a:miter lim="800000"/>
            <a:headEnd/>
            <a:tailEnd/>
          </a:ln>
          <a:effectLst/>
        </p:spPr>
        <p:txBody>
          <a:bodyPr>
            <a:spAutoFit/>
          </a:bodyPr>
          <a:lstStyle/>
          <a:p>
            <a:pPr algn="ctr">
              <a:spcBef>
                <a:spcPct val="50000"/>
              </a:spcBef>
            </a:pPr>
            <a:r>
              <a:rPr lang="en-US" sz="2400" b="1" u="sng">
                <a:solidFill>
                  <a:srgbClr val="FF0066"/>
                </a:solidFill>
              </a:rPr>
              <a:t>10+2 TECHNICAL  ENTRY SCHEME</a:t>
            </a:r>
          </a:p>
          <a:p>
            <a:pPr algn="ctr"/>
            <a:r>
              <a:rPr lang="en-US" sz="2400">
                <a:latin typeface="Times New Roman" pitchFamily="18" charset="0"/>
              </a:rPr>
              <a:t>  </a:t>
            </a:r>
          </a:p>
        </p:txBody>
      </p:sp>
      <p:sp>
        <p:nvSpPr>
          <p:cNvPr id="35843" name="Text Box 3"/>
          <p:cNvSpPr txBox="1">
            <a:spLocks noChangeArrowheads="1"/>
          </p:cNvSpPr>
          <p:nvPr/>
        </p:nvSpPr>
        <p:spPr bwMode="auto">
          <a:xfrm>
            <a:off x="152400" y="1296988"/>
            <a:ext cx="8991600" cy="4799012"/>
          </a:xfrm>
          <a:prstGeom prst="rect">
            <a:avLst/>
          </a:prstGeom>
          <a:noFill/>
          <a:ln w="9525">
            <a:solidFill>
              <a:schemeClr val="bg1"/>
            </a:solidFill>
            <a:miter lim="800000"/>
            <a:headEnd/>
            <a:tailEnd/>
          </a:ln>
          <a:effectLst/>
        </p:spPr>
        <p:txBody>
          <a:bodyPr>
            <a:spAutoFit/>
          </a:bodyPr>
          <a:lstStyle/>
          <a:p>
            <a:pPr>
              <a:lnSpc>
                <a:spcPct val="140000"/>
              </a:lnSpc>
            </a:pPr>
            <a:r>
              <a:rPr lang="en-US" sz="2000" b="1">
                <a:solidFill>
                  <a:srgbClr val="0000FF"/>
                </a:solidFill>
                <a:latin typeface="Times New Roman" pitchFamily="18" charset="0"/>
              </a:rPr>
              <a:t>AGE			- UNMARRIED MALE 16-1/2- 19-1/2 YRS</a:t>
            </a:r>
          </a:p>
          <a:p>
            <a:pPr>
              <a:lnSpc>
                <a:spcPct val="140000"/>
              </a:lnSpc>
            </a:pPr>
            <a:r>
              <a:rPr lang="en-US" sz="2000" b="1">
                <a:solidFill>
                  <a:srgbClr val="FF0066"/>
                </a:solidFill>
                <a:latin typeface="Times New Roman" pitchFamily="18" charset="0"/>
              </a:rPr>
              <a:t>QUALIFICATION	- 10+2 PASS WITH MIN 70% AGGREGATE IN PCM</a:t>
            </a:r>
          </a:p>
          <a:p>
            <a:pPr>
              <a:lnSpc>
                <a:spcPct val="140000"/>
              </a:lnSpc>
            </a:pPr>
            <a:r>
              <a:rPr lang="en-US" sz="2000" b="1">
                <a:solidFill>
                  <a:srgbClr val="33CC33"/>
                </a:solidFill>
                <a:latin typeface="Times New Roman" pitchFamily="18" charset="0"/>
              </a:rPr>
              <a:t>COURSES		- TWICE  A YEAR (JAN/JUL)</a:t>
            </a:r>
          </a:p>
          <a:p>
            <a:pPr>
              <a:lnSpc>
                <a:spcPct val="140000"/>
              </a:lnSpc>
            </a:pPr>
            <a:r>
              <a:rPr lang="en-US" sz="2000" b="1">
                <a:latin typeface="Times New Roman" pitchFamily="18" charset="0"/>
              </a:rPr>
              <a:t>			- STG-1 – 1YR AT IMA</a:t>
            </a:r>
          </a:p>
          <a:p>
            <a:pPr>
              <a:lnSpc>
                <a:spcPct val="140000"/>
              </a:lnSpc>
            </a:pPr>
            <a:r>
              <a:rPr lang="en-US" sz="2000" b="1">
                <a:latin typeface="Times New Roman" pitchFamily="18" charset="0"/>
              </a:rPr>
              <a:t>			</a:t>
            </a:r>
            <a:r>
              <a:rPr lang="en-US" sz="2000" b="1">
                <a:solidFill>
                  <a:schemeClr val="accent2"/>
                </a:solidFill>
                <a:latin typeface="Times New Roman" pitchFamily="18" charset="0"/>
              </a:rPr>
              <a:t>- STG-2 – 3YRS AT MILITARY ENGG     					   INSTITUTIONS</a:t>
            </a:r>
          </a:p>
          <a:p>
            <a:pPr>
              <a:lnSpc>
                <a:spcPct val="140000"/>
              </a:lnSpc>
            </a:pPr>
            <a:r>
              <a:rPr lang="en-US" sz="2000" b="1">
                <a:solidFill>
                  <a:srgbClr val="FF0066"/>
                </a:solidFill>
                <a:latin typeface="Times New Roman" pitchFamily="18" charset="0"/>
              </a:rPr>
              <a:t>			- STG-3 –1YR SPECIALISATION  					4YRS AND DEGREE IN FIFTH YEAR</a:t>
            </a:r>
          </a:p>
          <a:p>
            <a:pPr>
              <a:lnSpc>
                <a:spcPct val="140000"/>
              </a:lnSpc>
            </a:pPr>
            <a:r>
              <a:rPr lang="en-US" sz="2000" b="1">
                <a:solidFill>
                  <a:srgbClr val="33CC33"/>
                </a:solidFill>
                <a:latin typeface="Times New Roman" pitchFamily="18" charset="0"/>
              </a:rPr>
              <a:t>NOTIFICATION	- APR/OCT (8MONTHS)</a:t>
            </a:r>
          </a:p>
          <a:p>
            <a:pPr>
              <a:lnSpc>
                <a:spcPct val="140000"/>
              </a:lnSpc>
            </a:pPr>
            <a:r>
              <a:rPr lang="en-US" sz="2000" b="1">
                <a:latin typeface="Times New Roman" pitchFamily="18" charset="0"/>
              </a:rPr>
              <a:t>VACANCIES			- 75</a:t>
            </a:r>
          </a:p>
          <a:p>
            <a:pPr>
              <a:lnSpc>
                <a:spcPct val="140000"/>
              </a:lnSpc>
            </a:pPr>
            <a:r>
              <a:rPr lang="en-US" sz="2000" b="1">
                <a:solidFill>
                  <a:srgbClr val="0000FF"/>
                </a:solidFill>
                <a:latin typeface="Times New Roman" pitchFamily="18" charset="0"/>
              </a:rPr>
              <a:t>APPLY DIRECTLY TO DIRECTORATE OF RECURITING, ARMY HQ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0" y="762000"/>
            <a:ext cx="9144000" cy="5843588"/>
          </a:xfrm>
          <a:prstGeom prst="rect">
            <a:avLst/>
          </a:prstGeom>
          <a:noFill/>
          <a:ln w="9525">
            <a:noFill/>
            <a:miter lim="800000"/>
            <a:headEnd/>
            <a:tailEnd/>
          </a:ln>
          <a:effectLst>
            <a:outerShdw dist="35921" dir="2700000" algn="ctr" rotWithShape="0">
              <a:srgbClr val="FF3300"/>
            </a:outerShdw>
          </a:effectLst>
        </p:spPr>
        <p:txBody>
          <a:bodyPr>
            <a:spAutoFit/>
          </a:bodyPr>
          <a:lstStyle/>
          <a:p>
            <a:pPr marL="457200" indent="-457200" algn="ctr">
              <a:spcBef>
                <a:spcPct val="20000"/>
              </a:spcBef>
            </a:pPr>
            <a:r>
              <a:rPr lang="en-US" sz="2800" i="1">
                <a:solidFill>
                  <a:srgbClr val="0000FF"/>
                </a:solidFill>
              </a:rPr>
              <a:t>THE SAFETY, HONOUR AND WELFARE </a:t>
            </a:r>
          </a:p>
          <a:p>
            <a:pPr marL="457200" indent="-457200" algn="ctr">
              <a:spcBef>
                <a:spcPct val="20000"/>
              </a:spcBef>
            </a:pPr>
            <a:r>
              <a:rPr lang="en-US" sz="2800" i="1">
                <a:solidFill>
                  <a:srgbClr val="0000FF"/>
                </a:solidFill>
              </a:rPr>
              <a:t>OF YOUR COUNTRY  </a:t>
            </a:r>
          </a:p>
          <a:p>
            <a:pPr marL="457200" indent="-457200" algn="ctr">
              <a:spcBef>
                <a:spcPct val="20000"/>
              </a:spcBef>
            </a:pPr>
            <a:r>
              <a:rPr lang="en-US" sz="2800" i="1">
                <a:solidFill>
                  <a:srgbClr val="0000FF"/>
                </a:solidFill>
              </a:rPr>
              <a:t>COMES FIRST, ALWAYS AND EVERY TIME. </a:t>
            </a:r>
          </a:p>
          <a:p>
            <a:pPr marL="457200" indent="-457200" algn="ctr">
              <a:spcBef>
                <a:spcPct val="50000"/>
              </a:spcBef>
            </a:pPr>
            <a:endParaRPr lang="en-US" sz="1400" i="1">
              <a:solidFill>
                <a:srgbClr val="0000FF"/>
              </a:solidFill>
            </a:endParaRPr>
          </a:p>
          <a:p>
            <a:pPr marL="457200" indent="-457200" algn="ctr">
              <a:spcBef>
                <a:spcPct val="20000"/>
              </a:spcBef>
            </a:pPr>
            <a:r>
              <a:rPr lang="en-US" sz="2800" i="1">
                <a:solidFill>
                  <a:srgbClr val="33CC33"/>
                </a:solidFill>
              </a:rPr>
              <a:t>THE HONOUR, WELFARE AND COMFORT </a:t>
            </a:r>
          </a:p>
          <a:p>
            <a:pPr marL="457200" indent="-457200" algn="ctr">
              <a:spcBef>
                <a:spcPct val="20000"/>
              </a:spcBef>
            </a:pPr>
            <a:r>
              <a:rPr lang="en-US" sz="2800" i="1">
                <a:solidFill>
                  <a:srgbClr val="33CC33"/>
                </a:solidFill>
              </a:rPr>
              <a:t>OF MEN YOU COMMAND </a:t>
            </a:r>
          </a:p>
          <a:p>
            <a:pPr marL="457200" indent="-457200" algn="ctr">
              <a:spcBef>
                <a:spcPct val="20000"/>
              </a:spcBef>
            </a:pPr>
            <a:r>
              <a:rPr lang="en-US" sz="2800" i="1">
                <a:solidFill>
                  <a:srgbClr val="33CC33"/>
                </a:solidFill>
              </a:rPr>
              <a:t>COMES NEXT. </a:t>
            </a:r>
          </a:p>
          <a:p>
            <a:pPr marL="457200" indent="-457200" algn="ctr">
              <a:spcBef>
                <a:spcPct val="50000"/>
              </a:spcBef>
            </a:pPr>
            <a:endParaRPr lang="en-US" sz="1400" i="1">
              <a:solidFill>
                <a:srgbClr val="33CC33"/>
              </a:solidFill>
            </a:endParaRPr>
          </a:p>
          <a:p>
            <a:pPr marL="457200" indent="-457200" algn="ctr">
              <a:spcBef>
                <a:spcPct val="20000"/>
              </a:spcBef>
            </a:pPr>
            <a:r>
              <a:rPr lang="en-US" sz="2800" i="1">
                <a:solidFill>
                  <a:srgbClr val="FF0066"/>
                </a:solidFill>
              </a:rPr>
              <a:t>YOUR OWN EASE, COMFORT AND SAFETY </a:t>
            </a:r>
          </a:p>
          <a:p>
            <a:pPr marL="457200" indent="-457200" algn="ctr">
              <a:spcBef>
                <a:spcPct val="20000"/>
              </a:spcBef>
            </a:pPr>
            <a:r>
              <a:rPr lang="en-US" sz="2800" i="1">
                <a:solidFill>
                  <a:srgbClr val="FF0066"/>
                </a:solidFill>
              </a:rPr>
              <a:t>COMES LAST, </a:t>
            </a:r>
          </a:p>
          <a:p>
            <a:pPr marL="457200" indent="-457200" algn="ctr">
              <a:spcBef>
                <a:spcPct val="20000"/>
              </a:spcBef>
            </a:pPr>
            <a:r>
              <a:rPr lang="en-US" sz="2800" i="1">
                <a:solidFill>
                  <a:srgbClr val="FF0066"/>
                </a:solidFill>
              </a:rPr>
              <a:t>ALWAYS AND EVERY TIME.</a:t>
            </a:r>
          </a:p>
          <a:p>
            <a:pPr marL="457200" indent="-457200" algn="ctr">
              <a:spcBef>
                <a:spcPct val="20000"/>
              </a:spcBef>
            </a:pPr>
            <a:endParaRPr lang="en-US" sz="1200" i="1">
              <a:solidFill>
                <a:srgbClr val="FF0066"/>
              </a:solidFill>
            </a:endParaRPr>
          </a:p>
          <a:p>
            <a:pPr marL="457200" indent="-457200" algn="ctr">
              <a:spcBef>
                <a:spcPct val="20000"/>
              </a:spcBef>
            </a:pPr>
            <a:r>
              <a:rPr lang="en-US" sz="1200" i="1">
                <a:solidFill>
                  <a:srgbClr val="FF0066"/>
                </a:solidFill>
              </a:rPr>
              <a:t>                                                                                                                      </a:t>
            </a:r>
            <a:r>
              <a:rPr lang="en-US" sz="2000" i="1">
                <a:solidFill>
                  <a:srgbClr val="FF0066"/>
                </a:solidFill>
              </a:rPr>
              <a:t>Sir Philip Chewode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0" y="152400"/>
            <a:ext cx="9144000" cy="579438"/>
          </a:xfrm>
          <a:prstGeom prst="rect">
            <a:avLst/>
          </a:prstGeom>
          <a:noFill/>
          <a:ln w="9525">
            <a:noFill/>
            <a:miter lim="800000"/>
            <a:headEnd/>
            <a:tailEnd/>
          </a:ln>
          <a:effectLst/>
        </p:spPr>
        <p:txBody>
          <a:bodyPr>
            <a:spAutoFit/>
          </a:bodyPr>
          <a:lstStyle/>
          <a:p>
            <a:pPr eaLnBrk="0" hangingPunct="0"/>
            <a:r>
              <a:rPr lang="en-US" sz="3200" b="1" u="sng">
                <a:solidFill>
                  <a:srgbClr val="FF0066"/>
                </a:solidFill>
              </a:rPr>
              <a:t>WOMEN SPECIAL ENTRY SCHEME WSES(O)]</a:t>
            </a:r>
            <a:r>
              <a:rPr lang="en-US" sz="2400">
                <a:solidFill>
                  <a:srgbClr val="FF0066"/>
                </a:solidFill>
                <a:latin typeface="Times New Roman" pitchFamily="18" charset="0"/>
              </a:rPr>
              <a:t> </a:t>
            </a:r>
          </a:p>
        </p:txBody>
      </p:sp>
      <p:sp>
        <p:nvSpPr>
          <p:cNvPr id="46083" name="Text Box 3"/>
          <p:cNvSpPr txBox="1">
            <a:spLocks noChangeArrowheads="1"/>
          </p:cNvSpPr>
          <p:nvPr/>
        </p:nvSpPr>
        <p:spPr bwMode="auto">
          <a:xfrm>
            <a:off x="152400" y="900113"/>
            <a:ext cx="8991600" cy="4799012"/>
          </a:xfrm>
          <a:prstGeom prst="rect">
            <a:avLst/>
          </a:prstGeom>
          <a:noFill/>
          <a:ln w="9525">
            <a:solidFill>
              <a:schemeClr val="bg1"/>
            </a:solidFill>
            <a:miter lim="800000"/>
            <a:headEnd/>
            <a:tailEnd/>
          </a:ln>
          <a:effectLst/>
        </p:spPr>
        <p:txBody>
          <a:bodyPr>
            <a:spAutoFit/>
          </a:bodyPr>
          <a:lstStyle/>
          <a:p>
            <a:pPr>
              <a:lnSpc>
                <a:spcPct val="140000"/>
              </a:lnSpc>
            </a:pPr>
            <a:r>
              <a:rPr lang="en-US" sz="2000" b="1">
                <a:solidFill>
                  <a:srgbClr val="0000FF"/>
                </a:solidFill>
                <a:latin typeface="Times New Roman" pitchFamily="18" charset="0"/>
              </a:rPr>
              <a:t>AGE			- UNMARRIED/ISSUELESS,DIVORCEE OR 				   WIDOW   19- 25 YRS(GRADUATES)</a:t>
            </a:r>
          </a:p>
          <a:p>
            <a:pPr>
              <a:lnSpc>
                <a:spcPct val="140000"/>
              </a:lnSpc>
            </a:pPr>
            <a:r>
              <a:rPr lang="en-US" sz="2000" b="1">
                <a:solidFill>
                  <a:srgbClr val="0000FF"/>
                </a:solidFill>
                <a:latin typeface="Times New Roman" pitchFamily="18" charset="0"/>
              </a:rPr>
              <a:t>			  19-27 YRS (PG)</a:t>
            </a:r>
          </a:p>
          <a:p>
            <a:pPr>
              <a:lnSpc>
                <a:spcPct val="140000"/>
              </a:lnSpc>
            </a:pPr>
            <a:r>
              <a:rPr lang="en-US" sz="2000" b="1">
                <a:latin typeface="Times New Roman" pitchFamily="18" charset="0"/>
              </a:rPr>
              <a:t>STREAMS		- NT,SPEC &amp; TECH</a:t>
            </a:r>
          </a:p>
          <a:p>
            <a:pPr>
              <a:lnSpc>
                <a:spcPct val="140000"/>
              </a:lnSpc>
            </a:pPr>
            <a:r>
              <a:rPr lang="en-US" sz="2000" b="1">
                <a:solidFill>
                  <a:srgbClr val="FF0066"/>
                </a:solidFill>
                <a:latin typeface="Times New Roman" pitchFamily="18" charset="0"/>
              </a:rPr>
              <a:t>QUALIFICATION	- GRADUATES</a:t>
            </a:r>
          </a:p>
          <a:p>
            <a:pPr>
              <a:lnSpc>
                <a:spcPct val="140000"/>
              </a:lnSpc>
            </a:pPr>
            <a:r>
              <a:rPr lang="en-US" sz="2000" b="1">
                <a:solidFill>
                  <a:srgbClr val="33CC33"/>
                </a:solidFill>
                <a:latin typeface="Times New Roman" pitchFamily="18" charset="0"/>
              </a:rPr>
              <a:t>COURSES		- MAR &amp; SEP AT</a:t>
            </a:r>
            <a:r>
              <a:rPr lang="en-US" sz="2000" b="1">
                <a:latin typeface="Times New Roman" pitchFamily="18" charset="0"/>
              </a:rPr>
              <a:t>  </a:t>
            </a:r>
            <a:r>
              <a:rPr lang="en-US" sz="2000" b="1">
                <a:solidFill>
                  <a:srgbClr val="33CC33"/>
                </a:solidFill>
                <a:latin typeface="Times New Roman" pitchFamily="18" charset="0"/>
              </a:rPr>
              <a:t>OTA, CHENNAI</a:t>
            </a:r>
          </a:p>
          <a:p>
            <a:pPr>
              <a:lnSpc>
                <a:spcPct val="140000"/>
              </a:lnSpc>
            </a:pPr>
            <a:r>
              <a:rPr lang="en-US" sz="2000" b="1">
                <a:solidFill>
                  <a:srgbClr val="FF0066"/>
                </a:solidFill>
                <a:latin typeface="Times New Roman" pitchFamily="18" charset="0"/>
              </a:rPr>
              <a:t>TRAINING		- ONE YEAR</a:t>
            </a:r>
          </a:p>
          <a:p>
            <a:pPr>
              <a:lnSpc>
                <a:spcPct val="140000"/>
              </a:lnSpc>
            </a:pPr>
            <a:r>
              <a:rPr lang="en-US" sz="2000" b="1">
                <a:solidFill>
                  <a:srgbClr val="33CC33"/>
                </a:solidFill>
                <a:latin typeface="Times New Roman" pitchFamily="18" charset="0"/>
              </a:rPr>
              <a:t>NOTIFICATION	- JUN/DEC (8MONTHS IN ADVANCE)</a:t>
            </a:r>
          </a:p>
          <a:p>
            <a:pPr>
              <a:lnSpc>
                <a:spcPct val="140000"/>
              </a:lnSpc>
            </a:pPr>
            <a:r>
              <a:rPr lang="en-US" sz="2000" b="1">
                <a:latin typeface="Times New Roman" pitchFamily="18" charset="0"/>
              </a:rPr>
              <a:t>VACANCIES		- 50 (NON TECHNIAL-21,</a:t>
            </a:r>
          </a:p>
          <a:p>
            <a:pPr>
              <a:lnSpc>
                <a:spcPct val="140000"/>
              </a:lnSpc>
            </a:pPr>
            <a:r>
              <a:rPr lang="en-US" sz="2000" b="1">
                <a:latin typeface="Times New Roman" pitchFamily="18" charset="0"/>
              </a:rPr>
              <a:t>			 SPECCIALITY-10,TECHNICAL-19)</a:t>
            </a:r>
          </a:p>
          <a:p>
            <a:pPr>
              <a:lnSpc>
                <a:spcPct val="140000"/>
              </a:lnSpc>
            </a:pPr>
            <a:r>
              <a:rPr lang="en-US" sz="2000" b="1">
                <a:solidFill>
                  <a:srgbClr val="0000FF"/>
                </a:solidFill>
                <a:latin typeface="Times New Roman" pitchFamily="18" charset="0"/>
              </a:rPr>
              <a:t>APPLY DIRECTLY TO DIRECTORATE OF RECRUITING, ARMY HQ</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228600" y="152400"/>
            <a:ext cx="8610600" cy="884238"/>
          </a:xfrm>
          <a:prstGeom prst="rect">
            <a:avLst/>
          </a:prstGeom>
          <a:noFill/>
          <a:ln w="9525">
            <a:noFill/>
            <a:miter lim="800000"/>
            <a:headEnd/>
            <a:tailEnd/>
          </a:ln>
          <a:effectLst/>
        </p:spPr>
        <p:txBody>
          <a:bodyPr>
            <a:spAutoFit/>
          </a:bodyPr>
          <a:lstStyle/>
          <a:p>
            <a:pPr algn="ctr">
              <a:spcBef>
                <a:spcPct val="50000"/>
              </a:spcBef>
            </a:pPr>
            <a:r>
              <a:rPr lang="en-US" sz="2800" b="1" u="sng">
                <a:solidFill>
                  <a:srgbClr val="FF0066"/>
                </a:solidFill>
              </a:rPr>
              <a:t>IMA (DIRECT ENTRY)</a:t>
            </a:r>
          </a:p>
          <a:p>
            <a:pPr algn="ctr"/>
            <a:r>
              <a:rPr lang="en-US" sz="2400">
                <a:latin typeface="Times New Roman" pitchFamily="18" charset="0"/>
              </a:rPr>
              <a:t>  </a:t>
            </a:r>
          </a:p>
        </p:txBody>
      </p:sp>
      <p:sp>
        <p:nvSpPr>
          <p:cNvPr id="47107" name="Text Box 3"/>
          <p:cNvSpPr txBox="1">
            <a:spLocks noChangeArrowheads="1"/>
          </p:cNvSpPr>
          <p:nvPr/>
        </p:nvSpPr>
        <p:spPr bwMode="auto">
          <a:xfrm>
            <a:off x="0" y="1147763"/>
            <a:ext cx="9144000" cy="5100637"/>
          </a:xfrm>
          <a:prstGeom prst="rect">
            <a:avLst/>
          </a:prstGeom>
          <a:noFill/>
          <a:ln w="9525">
            <a:solidFill>
              <a:schemeClr val="bg1"/>
            </a:solidFill>
            <a:miter lim="800000"/>
            <a:headEnd/>
            <a:tailEnd/>
          </a:ln>
          <a:effectLst/>
        </p:spPr>
        <p:txBody>
          <a:bodyPr>
            <a:spAutoFit/>
          </a:bodyPr>
          <a:lstStyle/>
          <a:p>
            <a:pPr>
              <a:lnSpc>
                <a:spcPct val="140000"/>
              </a:lnSpc>
            </a:pPr>
            <a:r>
              <a:rPr lang="en-US" sz="2000" b="1">
                <a:solidFill>
                  <a:srgbClr val="0000FF"/>
                </a:solidFill>
                <a:latin typeface="Times New Roman" pitchFamily="18" charset="0"/>
              </a:rPr>
              <a:t>AGE		     - UNMARRIED MALE 19-24 YRS</a:t>
            </a:r>
          </a:p>
          <a:p>
            <a:pPr>
              <a:lnSpc>
                <a:spcPct val="140000"/>
              </a:lnSpc>
            </a:pPr>
            <a:r>
              <a:rPr lang="en-US" sz="2000" b="1">
                <a:solidFill>
                  <a:srgbClr val="FF0066"/>
                </a:solidFill>
                <a:latin typeface="Times New Roman" pitchFamily="18" charset="0"/>
              </a:rPr>
              <a:t>QUALIFICATION - GRADUATION (CANDIDATES IN FINAL YEAR 			       CAN ALSO APPLY)</a:t>
            </a:r>
          </a:p>
          <a:p>
            <a:pPr>
              <a:lnSpc>
                <a:spcPct val="140000"/>
              </a:lnSpc>
            </a:pPr>
            <a:r>
              <a:rPr lang="en-US" sz="2000" b="1">
                <a:solidFill>
                  <a:srgbClr val="33CC33"/>
                </a:solidFill>
                <a:latin typeface="Times New Roman" pitchFamily="18" charset="0"/>
              </a:rPr>
              <a:t>COURSES	     - TWICE  A YEAR (JAN&amp;JUL AT IMA,DEHRADUN)</a:t>
            </a:r>
          </a:p>
          <a:p>
            <a:pPr>
              <a:lnSpc>
                <a:spcPct val="140000"/>
              </a:lnSpc>
            </a:pPr>
            <a:r>
              <a:rPr lang="en-US" sz="2000" b="1">
                <a:latin typeface="Times New Roman" pitchFamily="18" charset="0"/>
              </a:rPr>
              <a:t>TRAINING	     - 1-1/2YRS</a:t>
            </a:r>
          </a:p>
          <a:p>
            <a:pPr>
              <a:lnSpc>
                <a:spcPct val="140000"/>
              </a:lnSpc>
            </a:pPr>
            <a:r>
              <a:rPr lang="en-US" sz="2000" b="1">
                <a:solidFill>
                  <a:srgbClr val="33CC33"/>
                </a:solidFill>
                <a:latin typeface="Times New Roman" pitchFamily="18" charset="0"/>
              </a:rPr>
              <a:t>NOTIFICATION    - MAR/SEP (16 MONTHS IN ADV)</a:t>
            </a:r>
          </a:p>
          <a:p>
            <a:pPr>
              <a:lnSpc>
                <a:spcPct val="140000"/>
              </a:lnSpc>
            </a:pPr>
            <a:r>
              <a:rPr lang="en-US" sz="2000" b="1">
                <a:solidFill>
                  <a:schemeClr val="accent2"/>
                </a:solidFill>
                <a:latin typeface="Times New Roman" pitchFamily="18" charset="0"/>
              </a:rPr>
              <a:t>WRITTEN EXAM - UPSC IN AUG &amp; FEB</a:t>
            </a:r>
          </a:p>
          <a:p>
            <a:pPr>
              <a:lnSpc>
                <a:spcPct val="140000"/>
              </a:lnSpc>
            </a:pPr>
            <a:r>
              <a:rPr lang="en-US" sz="2000" b="1">
                <a:latin typeface="Times New Roman" pitchFamily="18" charset="0"/>
              </a:rPr>
              <a:t>VACANCIES	     - 250 PER YEAR(32 RES FOR NCC`C’ CERT HOLDERS)</a:t>
            </a:r>
          </a:p>
          <a:p>
            <a:pPr algn="ctr">
              <a:lnSpc>
                <a:spcPct val="140000"/>
              </a:lnSpc>
            </a:pPr>
            <a:r>
              <a:rPr lang="en-US" sz="2000" b="1">
                <a:solidFill>
                  <a:schemeClr val="accent2"/>
                </a:solidFill>
                <a:latin typeface="Times New Roman" pitchFamily="18" charset="0"/>
              </a:rPr>
              <a:t>WRITTEN EXAMINATION</a:t>
            </a:r>
          </a:p>
          <a:p>
            <a:pPr>
              <a:lnSpc>
                <a:spcPct val="95000"/>
              </a:lnSpc>
            </a:pPr>
            <a:r>
              <a:rPr lang="en-US" sz="2000" b="1">
                <a:latin typeface="Times New Roman" pitchFamily="18" charset="0"/>
              </a:rPr>
              <a:t>	</a:t>
            </a:r>
            <a:r>
              <a:rPr lang="en-US" sz="2000" b="1">
                <a:solidFill>
                  <a:srgbClr val="FF3300"/>
                </a:solidFill>
                <a:latin typeface="Times New Roman" pitchFamily="18" charset="0"/>
              </a:rPr>
              <a:t>ENGLISH			-	100 MARKS</a:t>
            </a:r>
            <a:r>
              <a:rPr lang="en-US" sz="2000" b="1">
                <a:latin typeface="Times New Roman" pitchFamily="18" charset="0"/>
              </a:rPr>
              <a:t>			</a:t>
            </a:r>
            <a:r>
              <a:rPr lang="en-US" sz="2000" b="1">
                <a:solidFill>
                  <a:srgbClr val="00FF00"/>
                </a:solidFill>
                <a:latin typeface="Times New Roman" pitchFamily="18" charset="0"/>
              </a:rPr>
              <a:t>GK				-	100 MARKS</a:t>
            </a:r>
          </a:p>
          <a:p>
            <a:pPr>
              <a:lnSpc>
                <a:spcPct val="95000"/>
              </a:lnSpc>
            </a:pPr>
            <a:r>
              <a:rPr lang="en-US" sz="2000" b="1">
                <a:latin typeface="Times New Roman" pitchFamily="18" charset="0"/>
              </a:rPr>
              <a:t>	</a:t>
            </a:r>
            <a:r>
              <a:rPr lang="en-US" sz="2000" b="1">
                <a:solidFill>
                  <a:srgbClr val="0000FF"/>
                </a:solidFill>
                <a:latin typeface="Times New Roman" pitchFamily="18" charset="0"/>
              </a:rPr>
              <a:t>ELEMENTARY MATHS	-	100 MARKS	</a:t>
            </a:r>
            <a:r>
              <a:rPr lang="en-US" sz="2000" b="1">
                <a:latin typeface="Times New Roman" pitchFamily="18" charset="0"/>
              </a:rPr>
              <a:t>		</a:t>
            </a:r>
            <a:endParaRPr lang="en-US" sz="2000" b="1">
              <a:solidFill>
                <a:srgbClr val="FF3300"/>
              </a:solidFill>
              <a:latin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28600" y="152400"/>
            <a:ext cx="8610600" cy="884238"/>
          </a:xfrm>
          <a:prstGeom prst="rect">
            <a:avLst/>
          </a:prstGeom>
          <a:noFill/>
          <a:ln w="9525">
            <a:noFill/>
            <a:miter lim="800000"/>
            <a:headEnd/>
            <a:tailEnd/>
          </a:ln>
          <a:effectLst/>
        </p:spPr>
        <p:txBody>
          <a:bodyPr>
            <a:spAutoFit/>
          </a:bodyPr>
          <a:lstStyle/>
          <a:p>
            <a:pPr algn="ctr">
              <a:spcBef>
                <a:spcPct val="50000"/>
              </a:spcBef>
            </a:pPr>
            <a:r>
              <a:rPr lang="en-US" sz="2800" b="1" u="sng">
                <a:solidFill>
                  <a:srgbClr val="FF0066"/>
                </a:solidFill>
              </a:rPr>
              <a:t>TECHNICAL GRADUATE COURSE(TGC)</a:t>
            </a:r>
          </a:p>
          <a:p>
            <a:pPr algn="ctr"/>
            <a:r>
              <a:rPr lang="en-US" sz="2400">
                <a:latin typeface="Times New Roman" pitchFamily="18" charset="0"/>
              </a:rPr>
              <a:t>  </a:t>
            </a:r>
          </a:p>
        </p:txBody>
      </p:sp>
      <p:sp>
        <p:nvSpPr>
          <p:cNvPr id="48131" name="Text Box 3"/>
          <p:cNvSpPr txBox="1">
            <a:spLocks noChangeArrowheads="1"/>
          </p:cNvSpPr>
          <p:nvPr/>
        </p:nvSpPr>
        <p:spPr bwMode="auto">
          <a:xfrm>
            <a:off x="0" y="1266825"/>
            <a:ext cx="9144000" cy="4371975"/>
          </a:xfrm>
          <a:prstGeom prst="rect">
            <a:avLst/>
          </a:prstGeom>
          <a:noFill/>
          <a:ln w="9525">
            <a:solidFill>
              <a:schemeClr val="bg1"/>
            </a:solidFill>
            <a:miter lim="800000"/>
            <a:headEnd/>
            <a:tailEnd/>
          </a:ln>
          <a:effectLst/>
        </p:spPr>
        <p:txBody>
          <a:bodyPr>
            <a:spAutoFit/>
          </a:bodyPr>
          <a:lstStyle/>
          <a:p>
            <a:pPr>
              <a:lnSpc>
                <a:spcPct val="140000"/>
              </a:lnSpc>
            </a:pPr>
            <a:r>
              <a:rPr lang="en-US" sz="2000" b="1">
                <a:solidFill>
                  <a:srgbClr val="0000FF"/>
                </a:solidFill>
                <a:latin typeface="Times New Roman" pitchFamily="18" charset="0"/>
              </a:rPr>
              <a:t>AGE		     - MALE 19-27 YRS (ENGG GRADUATE)</a:t>
            </a:r>
          </a:p>
          <a:p>
            <a:pPr>
              <a:lnSpc>
                <a:spcPct val="140000"/>
              </a:lnSpc>
            </a:pPr>
            <a:r>
              <a:rPr lang="en-US" sz="2000" b="1">
                <a:solidFill>
                  <a:srgbClr val="0000FF"/>
                </a:solidFill>
                <a:latin typeface="Times New Roman" pitchFamily="18" charset="0"/>
              </a:rPr>
              <a:t>		        23-27 YRS (PG FOR AEC)	</a:t>
            </a:r>
          </a:p>
          <a:p>
            <a:pPr>
              <a:lnSpc>
                <a:spcPct val="140000"/>
              </a:lnSpc>
            </a:pPr>
            <a:r>
              <a:rPr lang="en-US" sz="2000" b="1">
                <a:solidFill>
                  <a:srgbClr val="FF0066"/>
                </a:solidFill>
                <a:latin typeface="Times New Roman" pitchFamily="18" charset="0"/>
              </a:rPr>
              <a:t>QUALIFICATION - ENGR GRADUATES/PG  ( AEC-II DIV)</a:t>
            </a:r>
          </a:p>
          <a:p>
            <a:pPr>
              <a:lnSpc>
                <a:spcPct val="140000"/>
              </a:lnSpc>
            </a:pPr>
            <a:r>
              <a:rPr lang="en-US" sz="2000" b="1">
                <a:solidFill>
                  <a:srgbClr val="33CC33"/>
                </a:solidFill>
                <a:latin typeface="Times New Roman" pitchFamily="18" charset="0"/>
              </a:rPr>
              <a:t>COURSES	     - TWICE  A YEAR (JAN&amp;JUL AT IMA,DEHRADUN)</a:t>
            </a:r>
          </a:p>
          <a:p>
            <a:pPr>
              <a:lnSpc>
                <a:spcPct val="140000"/>
              </a:lnSpc>
            </a:pPr>
            <a:r>
              <a:rPr lang="en-US" sz="2000" b="1">
                <a:latin typeface="Times New Roman" pitchFamily="18" charset="0"/>
              </a:rPr>
              <a:t>TRAINING	     - 1 YEAR</a:t>
            </a:r>
          </a:p>
          <a:p>
            <a:pPr>
              <a:lnSpc>
                <a:spcPct val="140000"/>
              </a:lnSpc>
            </a:pPr>
            <a:r>
              <a:rPr lang="en-US" sz="2000" b="1">
                <a:solidFill>
                  <a:srgbClr val="33CC33"/>
                </a:solidFill>
                <a:latin typeface="Times New Roman" pitchFamily="18" charset="0"/>
              </a:rPr>
              <a:t>NOTIFICATION    - APR/MAY &amp; OCT/NOV (8 MONTHS IN ADV)</a:t>
            </a:r>
          </a:p>
          <a:p>
            <a:pPr>
              <a:lnSpc>
                <a:spcPct val="140000"/>
              </a:lnSpc>
            </a:pPr>
            <a:r>
              <a:rPr lang="en-US" sz="2000" b="1">
                <a:latin typeface="Times New Roman" pitchFamily="18" charset="0"/>
              </a:rPr>
              <a:t>VACANCIES	     - 60 (40 ENGR GRAD &amp; 20 AEC)</a:t>
            </a:r>
          </a:p>
          <a:p>
            <a:pPr>
              <a:lnSpc>
                <a:spcPct val="140000"/>
              </a:lnSpc>
            </a:pPr>
            <a:endParaRPr lang="en-US" sz="2000" b="1">
              <a:latin typeface="Times New Roman" pitchFamily="18" charset="0"/>
            </a:endParaRPr>
          </a:p>
          <a:p>
            <a:pPr>
              <a:lnSpc>
                <a:spcPct val="140000"/>
              </a:lnSpc>
            </a:pPr>
            <a:r>
              <a:rPr lang="en-US" sz="2000" b="1">
                <a:solidFill>
                  <a:srgbClr val="3399FF"/>
                </a:solidFill>
                <a:latin typeface="Times New Roman" pitchFamily="18" charset="0"/>
              </a:rPr>
              <a:t>APPLY DIRECT TO DIRECTORATE OF RECRUITING, ARMY HQ</a:t>
            </a:r>
            <a:r>
              <a:rPr lang="en-US" sz="2000" b="1">
                <a:solidFill>
                  <a:srgbClr val="FF0066"/>
                </a:solidFill>
                <a:latin typeface="Times New Roman" pitchFamily="18" charset="0"/>
              </a:rPr>
              <a:t>   </a:t>
            </a:r>
          </a:p>
          <a:p>
            <a:pPr>
              <a:lnSpc>
                <a:spcPct val="140000"/>
              </a:lnSpc>
            </a:pPr>
            <a:endParaRPr lang="en-US" sz="2000" b="1">
              <a:solidFill>
                <a:srgbClr val="FF0066"/>
              </a:solidFill>
              <a:latin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28600" y="0"/>
            <a:ext cx="8610600" cy="884238"/>
          </a:xfrm>
          <a:prstGeom prst="rect">
            <a:avLst/>
          </a:prstGeom>
          <a:noFill/>
          <a:ln w="9525">
            <a:noFill/>
            <a:miter lim="800000"/>
            <a:headEnd/>
            <a:tailEnd/>
          </a:ln>
          <a:effectLst/>
        </p:spPr>
        <p:txBody>
          <a:bodyPr>
            <a:spAutoFit/>
          </a:bodyPr>
          <a:lstStyle/>
          <a:p>
            <a:pPr algn="ctr">
              <a:spcBef>
                <a:spcPct val="50000"/>
              </a:spcBef>
            </a:pPr>
            <a:r>
              <a:rPr lang="en-US" sz="2800" b="1" u="sng">
                <a:solidFill>
                  <a:srgbClr val="FF0066"/>
                </a:solidFill>
              </a:rPr>
              <a:t>UNIVERSITY ENTRY SCHEME (UES)</a:t>
            </a:r>
          </a:p>
          <a:p>
            <a:pPr algn="ctr"/>
            <a:r>
              <a:rPr lang="en-US" sz="2400">
                <a:latin typeface="Times New Roman" pitchFamily="18" charset="0"/>
              </a:rPr>
              <a:t>  </a:t>
            </a:r>
          </a:p>
        </p:txBody>
      </p:sp>
      <p:sp>
        <p:nvSpPr>
          <p:cNvPr id="49155" name="Text Box 3"/>
          <p:cNvSpPr txBox="1">
            <a:spLocks noChangeArrowheads="1"/>
          </p:cNvSpPr>
          <p:nvPr/>
        </p:nvSpPr>
        <p:spPr bwMode="auto">
          <a:xfrm>
            <a:off x="0" y="685800"/>
            <a:ext cx="9144000" cy="6080125"/>
          </a:xfrm>
          <a:prstGeom prst="rect">
            <a:avLst/>
          </a:prstGeom>
          <a:noFill/>
          <a:ln w="9525">
            <a:solidFill>
              <a:schemeClr val="bg1"/>
            </a:solidFill>
            <a:miter lim="800000"/>
            <a:headEnd/>
            <a:tailEnd/>
          </a:ln>
          <a:effectLst/>
        </p:spPr>
        <p:txBody>
          <a:bodyPr>
            <a:spAutoFit/>
          </a:bodyPr>
          <a:lstStyle/>
          <a:p>
            <a:pPr>
              <a:lnSpc>
                <a:spcPct val="140000"/>
              </a:lnSpc>
            </a:pPr>
            <a:r>
              <a:rPr lang="en-US" sz="2000" b="1">
                <a:solidFill>
                  <a:srgbClr val="0000FF"/>
                </a:solidFill>
                <a:latin typeface="Times New Roman" pitchFamily="18" charset="0"/>
              </a:rPr>
              <a:t>AGE		     - UNMARRIED MALE </a:t>
            </a:r>
          </a:p>
          <a:p>
            <a:pPr>
              <a:lnSpc>
                <a:spcPct val="140000"/>
              </a:lnSpc>
            </a:pPr>
            <a:r>
              <a:rPr lang="en-US" sz="2000" b="1">
                <a:solidFill>
                  <a:srgbClr val="0000FF"/>
                </a:solidFill>
                <a:latin typeface="Times New Roman" pitchFamily="18" charset="0"/>
              </a:rPr>
              <a:t>                                  - 19-25 YRS (FINAL YR), 18-24 YRS (PRE-FINAL YR</a:t>
            </a:r>
          </a:p>
          <a:p>
            <a:pPr>
              <a:lnSpc>
                <a:spcPct val="140000"/>
              </a:lnSpc>
            </a:pPr>
            <a:r>
              <a:rPr lang="en-US" sz="2000" b="1">
                <a:solidFill>
                  <a:srgbClr val="FF0066"/>
                </a:solidFill>
                <a:latin typeface="Times New Roman" pitchFamily="18" charset="0"/>
              </a:rPr>
              <a:t>QUALIFICATION- ENGINEERING GRADUATES</a:t>
            </a:r>
          </a:p>
          <a:p>
            <a:pPr>
              <a:lnSpc>
                <a:spcPct val="140000"/>
              </a:lnSpc>
            </a:pPr>
            <a:r>
              <a:rPr lang="en-US" sz="2000" b="1">
                <a:solidFill>
                  <a:srgbClr val="33CC33"/>
                </a:solidFill>
                <a:latin typeface="Times New Roman" pitchFamily="18" charset="0"/>
              </a:rPr>
              <a:t>COURSES	     - JUL AT IMA,DEHRADUN</a:t>
            </a:r>
          </a:p>
          <a:p>
            <a:pPr>
              <a:lnSpc>
                <a:spcPct val="140000"/>
              </a:lnSpc>
            </a:pPr>
            <a:r>
              <a:rPr lang="en-US" sz="2000" b="1">
                <a:latin typeface="Times New Roman" pitchFamily="18" charset="0"/>
              </a:rPr>
              <a:t>TRAINING	     - 1 YEAR</a:t>
            </a:r>
          </a:p>
          <a:p>
            <a:pPr>
              <a:lnSpc>
                <a:spcPct val="140000"/>
              </a:lnSpc>
            </a:pPr>
            <a:r>
              <a:rPr lang="en-US" sz="2000" b="1">
                <a:solidFill>
                  <a:srgbClr val="33CC33"/>
                </a:solidFill>
                <a:latin typeface="Times New Roman" pitchFamily="18" charset="0"/>
              </a:rPr>
              <a:t>NOTIFICATION    - 14 MONTHS IN ADVANCE.</a:t>
            </a:r>
          </a:p>
          <a:p>
            <a:pPr>
              <a:lnSpc>
                <a:spcPct val="140000"/>
              </a:lnSpc>
            </a:pPr>
            <a:r>
              <a:rPr lang="en-US" sz="2000" b="1">
                <a:latin typeface="Times New Roman" pitchFamily="18" charset="0"/>
              </a:rPr>
              <a:t>VACANCY	     - 60</a:t>
            </a:r>
          </a:p>
          <a:p>
            <a:pPr>
              <a:lnSpc>
                <a:spcPct val="140000"/>
              </a:lnSpc>
            </a:pPr>
            <a:r>
              <a:rPr lang="en-US" sz="2000" b="1">
                <a:solidFill>
                  <a:srgbClr val="FF0066"/>
                </a:solidFill>
                <a:latin typeface="Times New Roman" pitchFamily="18" charset="0"/>
              </a:rPr>
              <a:t>SUBJECTS             -CIVIL, ELECTRICAL, MECHANICAL, COMPUTER  	                     SCIENCE,TELECOM, ELECTRONICS, IT, 			                     ARCHTECTURE, PUBLIC HEALTH ENGG, 	      	                     CONSTRUCTION ENGG, INDUSTRIAL ENGG &amp; MGT</a:t>
            </a:r>
          </a:p>
          <a:p>
            <a:pPr>
              <a:lnSpc>
                <a:spcPct val="140000"/>
              </a:lnSpc>
            </a:pPr>
            <a:r>
              <a:rPr lang="en-US" sz="2000" b="1">
                <a:solidFill>
                  <a:srgbClr val="3399FF"/>
                </a:solidFill>
                <a:latin typeface="Times New Roman" pitchFamily="18" charset="0"/>
              </a:rPr>
              <a:t>PROCEDURE       - APPLY   TO  RESPECTIVE  COMMAND  HQ.  </a:t>
            </a:r>
          </a:p>
          <a:p>
            <a:pPr>
              <a:lnSpc>
                <a:spcPct val="140000"/>
              </a:lnSpc>
            </a:pPr>
            <a:r>
              <a:rPr lang="en-US" sz="2000" b="1">
                <a:solidFill>
                  <a:srgbClr val="3399FF"/>
                </a:solidFill>
                <a:latin typeface="Times New Roman" pitchFamily="18" charset="0"/>
              </a:rPr>
              <a:t>                                 - CAMPUS INTERVIEWS CONDUCTED. </a:t>
            </a:r>
          </a:p>
          <a:p>
            <a:pPr>
              <a:lnSpc>
                <a:spcPct val="140000"/>
              </a:lnSpc>
            </a:pPr>
            <a:r>
              <a:rPr lang="en-US" sz="2000" b="1">
                <a:solidFill>
                  <a:srgbClr val="3399FF"/>
                </a:solidFill>
                <a:latin typeface="Times New Roman" pitchFamily="18" charset="0"/>
              </a:rPr>
              <a:t>                                 - SHORT LISTED CANDIDATES CALLED FOR SSB.</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228600" y="147638"/>
            <a:ext cx="8610600" cy="1130300"/>
          </a:xfrm>
          <a:prstGeom prst="rect">
            <a:avLst/>
          </a:prstGeom>
          <a:noFill/>
          <a:ln w="9525">
            <a:noFill/>
            <a:miter lim="800000"/>
            <a:headEnd/>
            <a:tailEnd/>
          </a:ln>
          <a:effectLst/>
        </p:spPr>
        <p:txBody>
          <a:bodyPr>
            <a:spAutoFit/>
          </a:bodyPr>
          <a:lstStyle/>
          <a:p>
            <a:pPr algn="ctr">
              <a:spcBef>
                <a:spcPct val="50000"/>
              </a:spcBef>
            </a:pPr>
            <a:r>
              <a:rPr lang="en-US" sz="2800" b="1" u="sng">
                <a:solidFill>
                  <a:srgbClr val="FF0066"/>
                </a:solidFill>
              </a:rPr>
              <a:t>SHORT SERVICE COMMISSION</a:t>
            </a:r>
          </a:p>
          <a:p>
            <a:pPr algn="ctr">
              <a:lnSpc>
                <a:spcPct val="50000"/>
              </a:lnSpc>
              <a:spcBef>
                <a:spcPct val="50000"/>
              </a:spcBef>
            </a:pPr>
            <a:r>
              <a:rPr lang="en-US" sz="2800" b="1" u="sng">
                <a:solidFill>
                  <a:srgbClr val="FF0066"/>
                </a:solidFill>
              </a:rPr>
              <a:t>(NON-TECHNICAL)</a:t>
            </a:r>
          </a:p>
          <a:p>
            <a:pPr algn="ctr">
              <a:lnSpc>
                <a:spcPct val="50000"/>
              </a:lnSpc>
            </a:pPr>
            <a:r>
              <a:rPr lang="en-US" sz="2400">
                <a:solidFill>
                  <a:srgbClr val="FF0066"/>
                </a:solidFill>
                <a:latin typeface="Times New Roman" pitchFamily="18" charset="0"/>
              </a:rPr>
              <a:t>  </a:t>
            </a:r>
          </a:p>
        </p:txBody>
      </p:sp>
      <p:sp>
        <p:nvSpPr>
          <p:cNvPr id="50179" name="Text Box 3"/>
          <p:cNvSpPr txBox="1">
            <a:spLocks noChangeArrowheads="1"/>
          </p:cNvSpPr>
          <p:nvPr/>
        </p:nvSpPr>
        <p:spPr bwMode="auto">
          <a:xfrm>
            <a:off x="0" y="1555750"/>
            <a:ext cx="9144000" cy="4846638"/>
          </a:xfrm>
          <a:prstGeom prst="rect">
            <a:avLst/>
          </a:prstGeom>
          <a:noFill/>
          <a:ln w="9525">
            <a:solidFill>
              <a:schemeClr val="bg1"/>
            </a:solidFill>
            <a:miter lim="800000"/>
            <a:headEnd/>
            <a:tailEnd/>
          </a:ln>
          <a:effectLst/>
        </p:spPr>
        <p:txBody>
          <a:bodyPr>
            <a:spAutoFit/>
          </a:bodyPr>
          <a:lstStyle/>
          <a:p>
            <a:pPr>
              <a:lnSpc>
                <a:spcPct val="105000"/>
              </a:lnSpc>
            </a:pPr>
            <a:r>
              <a:rPr lang="en-US" sz="2000" b="1">
                <a:solidFill>
                  <a:srgbClr val="0000FF"/>
                </a:solidFill>
                <a:latin typeface="Times New Roman" pitchFamily="18" charset="0"/>
              </a:rPr>
              <a:t>	AGE		     - UNMARRIED MALE </a:t>
            </a:r>
          </a:p>
          <a:p>
            <a:pPr>
              <a:lnSpc>
                <a:spcPct val="105000"/>
              </a:lnSpc>
            </a:pPr>
            <a:r>
              <a:rPr lang="en-US" sz="2000" b="1">
                <a:solidFill>
                  <a:srgbClr val="0000FF"/>
                </a:solidFill>
                <a:latin typeface="Times New Roman" pitchFamily="18" charset="0"/>
              </a:rPr>
              <a:t>		                      19-25 YRS 	</a:t>
            </a:r>
          </a:p>
          <a:p>
            <a:pPr>
              <a:lnSpc>
                <a:spcPct val="105000"/>
              </a:lnSpc>
            </a:pPr>
            <a:r>
              <a:rPr lang="en-US" sz="2000" b="1">
                <a:solidFill>
                  <a:srgbClr val="FF0066"/>
                </a:solidFill>
                <a:latin typeface="Times New Roman" pitchFamily="18" charset="0"/>
              </a:rPr>
              <a:t>	QUALIFICATION - GRADUATION</a:t>
            </a:r>
          </a:p>
          <a:p>
            <a:pPr>
              <a:lnSpc>
                <a:spcPct val="105000"/>
              </a:lnSpc>
            </a:pPr>
            <a:r>
              <a:rPr lang="en-US" sz="2000" b="1">
                <a:solidFill>
                  <a:srgbClr val="33CC33"/>
                </a:solidFill>
                <a:latin typeface="Times New Roman" pitchFamily="18" charset="0"/>
              </a:rPr>
              <a:t>	COURSES	     - APR &amp; OCT AT OTA, CHENNAI</a:t>
            </a:r>
          </a:p>
          <a:p>
            <a:pPr>
              <a:lnSpc>
                <a:spcPct val="105000"/>
              </a:lnSpc>
            </a:pPr>
            <a:r>
              <a:rPr lang="en-US" sz="2000" b="1">
                <a:latin typeface="Times New Roman" pitchFamily="18" charset="0"/>
              </a:rPr>
              <a:t>	TRAINIJNG	     - 1 YEAR</a:t>
            </a:r>
          </a:p>
          <a:p>
            <a:pPr>
              <a:lnSpc>
                <a:spcPct val="105000"/>
              </a:lnSpc>
            </a:pPr>
            <a:r>
              <a:rPr lang="en-US" sz="2000" b="1">
                <a:solidFill>
                  <a:srgbClr val="33CC33"/>
                </a:solidFill>
                <a:latin typeface="Times New Roman" pitchFamily="18" charset="0"/>
              </a:rPr>
              <a:t>	NOTIFICATION    - MAR/SEP (19 MONTHS IN ADV)</a:t>
            </a:r>
          </a:p>
          <a:p>
            <a:pPr>
              <a:lnSpc>
                <a:spcPct val="105000"/>
              </a:lnSpc>
            </a:pPr>
            <a:r>
              <a:rPr lang="en-US" sz="2000" b="1">
                <a:solidFill>
                  <a:srgbClr val="33CC33"/>
                </a:solidFill>
                <a:latin typeface="Times New Roman" pitchFamily="18" charset="0"/>
              </a:rPr>
              <a:t>	WRITTEN EXAM  - BY UPSC IN AUG/FEB</a:t>
            </a:r>
          </a:p>
          <a:p>
            <a:pPr>
              <a:lnSpc>
                <a:spcPct val="105000"/>
              </a:lnSpc>
            </a:pPr>
            <a:r>
              <a:rPr lang="en-US" sz="2000" b="1">
                <a:latin typeface="Times New Roman" pitchFamily="18" charset="0"/>
              </a:rPr>
              <a:t>	VACANCIES	     - 175 PER TERM</a:t>
            </a:r>
          </a:p>
          <a:p>
            <a:pPr>
              <a:lnSpc>
                <a:spcPct val="105000"/>
              </a:lnSpc>
            </a:pPr>
            <a:endParaRPr lang="en-US" sz="2000" b="1">
              <a:latin typeface="Times New Roman" pitchFamily="18" charset="0"/>
            </a:endParaRPr>
          </a:p>
          <a:p>
            <a:pPr algn="ctr">
              <a:lnSpc>
                <a:spcPct val="140000"/>
              </a:lnSpc>
            </a:pPr>
            <a:r>
              <a:rPr lang="en-US" sz="2000" b="1">
                <a:solidFill>
                  <a:schemeClr val="accent2"/>
                </a:solidFill>
                <a:latin typeface="Times New Roman" pitchFamily="18" charset="0"/>
              </a:rPr>
              <a:t>WRITTEN EXAMINATION</a:t>
            </a:r>
          </a:p>
          <a:p>
            <a:pPr algn="ctr">
              <a:lnSpc>
                <a:spcPct val="140000"/>
              </a:lnSpc>
            </a:pPr>
            <a:endParaRPr lang="en-US" sz="2000" b="1">
              <a:solidFill>
                <a:schemeClr val="accent2"/>
              </a:solidFill>
              <a:latin typeface="Times New Roman" pitchFamily="18" charset="0"/>
            </a:endParaRPr>
          </a:p>
          <a:p>
            <a:pPr lvl="1">
              <a:lnSpc>
                <a:spcPct val="95000"/>
              </a:lnSpc>
              <a:buFontTx/>
              <a:buChar char="•"/>
            </a:pPr>
            <a:r>
              <a:rPr lang="en-US" sz="2000" b="1">
                <a:solidFill>
                  <a:srgbClr val="FF3300"/>
                </a:solidFill>
                <a:latin typeface="Times New Roman" pitchFamily="18" charset="0"/>
              </a:rPr>
              <a:t>ENGLISH			-	100 MARKS</a:t>
            </a:r>
            <a:r>
              <a:rPr lang="en-US" sz="2000" b="1">
                <a:latin typeface="Times New Roman" pitchFamily="18" charset="0"/>
              </a:rPr>
              <a:t>			                        .</a:t>
            </a:r>
            <a:r>
              <a:rPr lang="en-US" sz="2000" b="1">
                <a:solidFill>
                  <a:srgbClr val="FF00FF"/>
                </a:solidFill>
                <a:latin typeface="Times New Roman" pitchFamily="18" charset="0"/>
              </a:rPr>
              <a:t>GK         			-	100 MARKS</a:t>
            </a:r>
          </a:p>
          <a:p>
            <a:pPr>
              <a:lnSpc>
                <a:spcPct val="140000"/>
              </a:lnSpc>
              <a:buFontTx/>
              <a:buChar char="•"/>
            </a:pPr>
            <a:endParaRPr lang="en-US" sz="2000" b="1">
              <a:latin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228600" y="152400"/>
            <a:ext cx="8610600" cy="884238"/>
          </a:xfrm>
          <a:prstGeom prst="rect">
            <a:avLst/>
          </a:prstGeom>
          <a:noFill/>
          <a:ln w="9525">
            <a:noFill/>
            <a:miter lim="800000"/>
            <a:headEnd/>
            <a:tailEnd/>
          </a:ln>
          <a:effectLst/>
        </p:spPr>
        <p:txBody>
          <a:bodyPr>
            <a:spAutoFit/>
          </a:bodyPr>
          <a:lstStyle/>
          <a:p>
            <a:pPr algn="ctr">
              <a:spcBef>
                <a:spcPct val="50000"/>
              </a:spcBef>
            </a:pPr>
            <a:r>
              <a:rPr lang="en-US" sz="2800" b="1" u="sng">
                <a:solidFill>
                  <a:srgbClr val="FF0066"/>
                </a:solidFill>
              </a:rPr>
              <a:t>NCC SPECIAL ENTRY SCHEME</a:t>
            </a:r>
          </a:p>
          <a:p>
            <a:pPr algn="ctr"/>
            <a:r>
              <a:rPr lang="en-US" sz="2400">
                <a:latin typeface="Times New Roman" pitchFamily="18" charset="0"/>
              </a:rPr>
              <a:t>  </a:t>
            </a:r>
          </a:p>
        </p:txBody>
      </p:sp>
      <p:sp>
        <p:nvSpPr>
          <p:cNvPr id="51203" name="Text Box 3"/>
          <p:cNvSpPr txBox="1">
            <a:spLocks noChangeArrowheads="1"/>
          </p:cNvSpPr>
          <p:nvPr/>
        </p:nvSpPr>
        <p:spPr bwMode="auto">
          <a:xfrm>
            <a:off x="0" y="1098550"/>
            <a:ext cx="9144000" cy="5226050"/>
          </a:xfrm>
          <a:prstGeom prst="rect">
            <a:avLst/>
          </a:prstGeom>
          <a:noFill/>
          <a:ln w="9525">
            <a:solidFill>
              <a:schemeClr val="bg1"/>
            </a:solidFill>
            <a:miter lim="800000"/>
            <a:headEnd/>
            <a:tailEnd/>
          </a:ln>
          <a:effectLst/>
        </p:spPr>
        <p:txBody>
          <a:bodyPr>
            <a:spAutoFit/>
          </a:bodyPr>
          <a:lstStyle/>
          <a:p>
            <a:pPr>
              <a:lnSpc>
                <a:spcPct val="140000"/>
              </a:lnSpc>
            </a:pPr>
            <a:r>
              <a:rPr lang="en-US" sz="2000" b="1">
                <a:solidFill>
                  <a:srgbClr val="0000FF"/>
                </a:solidFill>
                <a:latin typeface="Times New Roman" pitchFamily="18" charset="0"/>
              </a:rPr>
              <a:t>AGE		     - UNMARRIED MALE</a:t>
            </a:r>
          </a:p>
          <a:p>
            <a:pPr>
              <a:lnSpc>
                <a:spcPct val="140000"/>
              </a:lnSpc>
            </a:pPr>
            <a:r>
              <a:rPr lang="en-US" sz="2000" b="1">
                <a:solidFill>
                  <a:srgbClr val="0000FF"/>
                </a:solidFill>
                <a:latin typeface="Times New Roman" pitchFamily="18" charset="0"/>
              </a:rPr>
              <a:t>		        19-25 YRS 	</a:t>
            </a:r>
          </a:p>
          <a:p>
            <a:pPr>
              <a:lnSpc>
                <a:spcPct val="140000"/>
              </a:lnSpc>
            </a:pPr>
            <a:r>
              <a:rPr lang="en-US" sz="2000" b="1">
                <a:solidFill>
                  <a:srgbClr val="FF0066"/>
                </a:solidFill>
                <a:latin typeface="Times New Roman" pitchFamily="18" charset="0"/>
              </a:rPr>
              <a:t>QUALIFICATION - GRADUATES(MIN 50%MARKS) &amp; ‘B’ GRADE IN NCC 		       `C’ CERT</a:t>
            </a:r>
          </a:p>
          <a:p>
            <a:pPr>
              <a:lnSpc>
                <a:spcPct val="140000"/>
              </a:lnSpc>
            </a:pPr>
            <a:r>
              <a:rPr lang="en-US" sz="2000" b="1">
                <a:solidFill>
                  <a:srgbClr val="33CC33"/>
                </a:solidFill>
                <a:latin typeface="Times New Roman" pitchFamily="18" charset="0"/>
              </a:rPr>
              <a:t>COURSES	     - APR &amp; OCT</a:t>
            </a:r>
          </a:p>
          <a:p>
            <a:pPr>
              <a:lnSpc>
                <a:spcPct val="140000"/>
              </a:lnSpc>
            </a:pPr>
            <a:r>
              <a:rPr lang="en-US" sz="2000" b="1">
                <a:latin typeface="Times New Roman" pitchFamily="18" charset="0"/>
              </a:rPr>
              <a:t>TRAING	     - 1 YEAR</a:t>
            </a:r>
          </a:p>
          <a:p>
            <a:pPr>
              <a:lnSpc>
                <a:spcPct val="140000"/>
              </a:lnSpc>
            </a:pPr>
            <a:r>
              <a:rPr lang="en-US" sz="2000" b="1">
                <a:solidFill>
                  <a:srgbClr val="33CC33"/>
                </a:solidFill>
                <a:latin typeface="Times New Roman" pitchFamily="18" charset="0"/>
              </a:rPr>
              <a:t>NOTIFICATION    - JUN/JUL &amp; DEC/JAN (10 MONTHS IN ADV)</a:t>
            </a:r>
          </a:p>
          <a:p>
            <a:pPr>
              <a:lnSpc>
                <a:spcPct val="140000"/>
              </a:lnSpc>
            </a:pPr>
            <a:r>
              <a:rPr lang="en-US" sz="2000" b="1">
                <a:latin typeface="Times New Roman" pitchFamily="18" charset="0"/>
              </a:rPr>
              <a:t>VACANCIES	     - 50</a:t>
            </a:r>
          </a:p>
          <a:p>
            <a:pPr>
              <a:lnSpc>
                <a:spcPct val="140000"/>
              </a:lnSpc>
            </a:pPr>
            <a:endParaRPr lang="en-US" sz="2000" b="1">
              <a:latin typeface="Times New Roman" pitchFamily="18" charset="0"/>
            </a:endParaRPr>
          </a:p>
          <a:p>
            <a:pPr>
              <a:lnSpc>
                <a:spcPct val="140000"/>
              </a:lnSpc>
            </a:pPr>
            <a:r>
              <a:rPr lang="en-US" sz="2000" b="1">
                <a:solidFill>
                  <a:srgbClr val="3399FF"/>
                </a:solidFill>
                <a:latin typeface="Times New Roman" pitchFamily="18" charset="0"/>
              </a:rPr>
              <a:t>APPLY   THROUGH NCC BN/GROUP HEAD QUARTERS TO DIRECTORATE OF RECRUITING, ARMY HQ	</a:t>
            </a:r>
          </a:p>
          <a:p>
            <a:pPr>
              <a:lnSpc>
                <a:spcPct val="140000"/>
              </a:lnSpc>
            </a:pPr>
            <a:r>
              <a:rPr lang="en-US" sz="2000" b="1">
                <a:solidFill>
                  <a:srgbClr val="FF0066"/>
                </a:solidFill>
                <a:latin typeface="Times New Roman" pitchFamily="18" charset="0"/>
              </a:rPr>
              <a:t>DIRECT SSB</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228600" y="152400"/>
            <a:ext cx="8610600" cy="946150"/>
          </a:xfrm>
          <a:prstGeom prst="rect">
            <a:avLst/>
          </a:prstGeom>
          <a:noFill/>
          <a:ln w="9525">
            <a:noFill/>
            <a:miter lim="800000"/>
            <a:headEnd/>
            <a:tailEnd/>
          </a:ln>
          <a:effectLst/>
        </p:spPr>
        <p:txBody>
          <a:bodyPr>
            <a:spAutoFit/>
          </a:bodyPr>
          <a:lstStyle/>
          <a:p>
            <a:pPr algn="ctr" eaLnBrk="0" hangingPunct="0"/>
            <a:r>
              <a:rPr lang="en-US" sz="2800" b="1" u="sng">
                <a:solidFill>
                  <a:srgbClr val="FF0066"/>
                </a:solidFill>
              </a:rPr>
              <a:t>SHORT SERVICE COMMISSION</a:t>
            </a:r>
          </a:p>
          <a:p>
            <a:pPr algn="ctr" eaLnBrk="0" hangingPunct="0"/>
            <a:r>
              <a:rPr lang="en-US" sz="2800" b="1" u="sng">
                <a:solidFill>
                  <a:srgbClr val="FF0066"/>
                </a:solidFill>
              </a:rPr>
              <a:t>TECHNICAL</a:t>
            </a:r>
            <a:r>
              <a:rPr lang="en-US" sz="2400">
                <a:latin typeface="Times New Roman" pitchFamily="18" charset="0"/>
              </a:rPr>
              <a:t> </a:t>
            </a:r>
          </a:p>
        </p:txBody>
      </p:sp>
      <p:sp>
        <p:nvSpPr>
          <p:cNvPr id="52227" name="Text Box 3"/>
          <p:cNvSpPr txBox="1">
            <a:spLocks noChangeArrowheads="1"/>
          </p:cNvSpPr>
          <p:nvPr/>
        </p:nvSpPr>
        <p:spPr bwMode="auto">
          <a:xfrm>
            <a:off x="0" y="1144588"/>
            <a:ext cx="9144000" cy="3944937"/>
          </a:xfrm>
          <a:prstGeom prst="rect">
            <a:avLst/>
          </a:prstGeom>
          <a:noFill/>
          <a:ln w="9525">
            <a:solidFill>
              <a:schemeClr val="bg1"/>
            </a:solidFill>
            <a:miter lim="800000"/>
            <a:headEnd/>
            <a:tailEnd/>
          </a:ln>
          <a:effectLst/>
        </p:spPr>
        <p:txBody>
          <a:bodyPr>
            <a:spAutoFit/>
          </a:bodyPr>
          <a:lstStyle/>
          <a:p>
            <a:pPr>
              <a:lnSpc>
                <a:spcPct val="140000"/>
              </a:lnSpc>
            </a:pPr>
            <a:r>
              <a:rPr lang="en-US" sz="2000" b="1">
                <a:solidFill>
                  <a:srgbClr val="0000FF"/>
                </a:solidFill>
                <a:latin typeface="Times New Roman" pitchFamily="18" charset="0"/>
              </a:rPr>
              <a:t>AGE		     - MALE 20-27 YRS</a:t>
            </a:r>
          </a:p>
          <a:p>
            <a:pPr>
              <a:lnSpc>
                <a:spcPct val="140000"/>
              </a:lnSpc>
            </a:pPr>
            <a:r>
              <a:rPr lang="en-US" sz="2000" b="1">
                <a:solidFill>
                  <a:srgbClr val="FF0066"/>
                </a:solidFill>
                <a:latin typeface="Times New Roman" pitchFamily="18" charset="0"/>
              </a:rPr>
              <a:t>QUALIFICATION  - ENGR GRADUATES. FOR CIVIL ENGG MIN 55%</a:t>
            </a:r>
          </a:p>
          <a:p>
            <a:pPr>
              <a:lnSpc>
                <a:spcPct val="140000"/>
              </a:lnSpc>
            </a:pPr>
            <a:r>
              <a:rPr lang="en-US" sz="2000" b="1">
                <a:solidFill>
                  <a:srgbClr val="33CC33"/>
                </a:solidFill>
                <a:latin typeface="Times New Roman" pitchFamily="18" charset="0"/>
              </a:rPr>
              <a:t>COURSES	     - APR &amp; OCT AT OTA , CHENNAI</a:t>
            </a:r>
          </a:p>
          <a:p>
            <a:pPr>
              <a:lnSpc>
                <a:spcPct val="140000"/>
              </a:lnSpc>
            </a:pPr>
            <a:r>
              <a:rPr lang="en-US" sz="2000" b="1">
                <a:latin typeface="Times New Roman" pitchFamily="18" charset="0"/>
              </a:rPr>
              <a:t>TRAINING	     - 1 YEAR</a:t>
            </a:r>
          </a:p>
          <a:p>
            <a:pPr>
              <a:lnSpc>
                <a:spcPct val="140000"/>
              </a:lnSpc>
            </a:pPr>
            <a:r>
              <a:rPr lang="en-US" sz="2000" b="1">
                <a:solidFill>
                  <a:srgbClr val="33CC33"/>
                </a:solidFill>
                <a:latin typeface="Times New Roman" pitchFamily="18" charset="0"/>
              </a:rPr>
              <a:t>NOTIFICATION    - APR/MAY &amp; OCT/NOV (12 MONTHS IN ADV)</a:t>
            </a:r>
          </a:p>
          <a:p>
            <a:pPr>
              <a:lnSpc>
                <a:spcPct val="140000"/>
              </a:lnSpc>
            </a:pPr>
            <a:r>
              <a:rPr lang="en-US" sz="2000" b="1">
                <a:latin typeface="Times New Roman" pitchFamily="18" charset="0"/>
              </a:rPr>
              <a:t>VACANCIES	     - 50</a:t>
            </a:r>
          </a:p>
          <a:p>
            <a:pPr>
              <a:lnSpc>
                <a:spcPct val="140000"/>
              </a:lnSpc>
            </a:pPr>
            <a:endParaRPr lang="en-US" sz="2000" b="1">
              <a:latin typeface="Times New Roman" pitchFamily="18" charset="0"/>
            </a:endParaRPr>
          </a:p>
          <a:p>
            <a:pPr>
              <a:lnSpc>
                <a:spcPct val="140000"/>
              </a:lnSpc>
            </a:pPr>
            <a:r>
              <a:rPr lang="en-US" sz="2000" b="1">
                <a:solidFill>
                  <a:srgbClr val="3399FF"/>
                </a:solidFill>
                <a:latin typeface="Times New Roman" pitchFamily="18" charset="0"/>
              </a:rPr>
              <a:t>APPLY DIRECT TO DIRECTORATE OF RECRUITING, ARMY HQ. </a:t>
            </a:r>
          </a:p>
          <a:p>
            <a:pPr>
              <a:lnSpc>
                <a:spcPct val="140000"/>
              </a:lnSpc>
            </a:pPr>
            <a:r>
              <a:rPr lang="en-US" sz="2000" b="1">
                <a:solidFill>
                  <a:srgbClr val="FF0066"/>
                </a:solidFill>
                <a:latin typeface="Times New Roman" pitchFamily="18" charset="0"/>
              </a:rPr>
              <a:t>DIRECT SSB</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0" y="41275"/>
            <a:ext cx="9144000" cy="762000"/>
          </a:xfrm>
          <a:prstGeom prst="rect">
            <a:avLst/>
          </a:prstGeom>
          <a:noFill/>
          <a:ln w="9525">
            <a:noFill/>
            <a:miter lim="800000"/>
            <a:headEnd/>
            <a:tailEnd/>
          </a:ln>
          <a:effectLst/>
        </p:spPr>
        <p:txBody>
          <a:bodyPr>
            <a:spAutoFit/>
          </a:bodyPr>
          <a:lstStyle/>
          <a:p>
            <a:pPr algn="ctr"/>
            <a:r>
              <a:rPr lang="en-US" sz="4400" b="1" u="sng">
                <a:solidFill>
                  <a:srgbClr val="FF0066"/>
                </a:solidFill>
                <a:latin typeface="Times New Roman" pitchFamily="18" charset="0"/>
              </a:rPr>
              <a:t>EMPLOYMENT </a:t>
            </a:r>
          </a:p>
        </p:txBody>
      </p:sp>
      <p:sp>
        <p:nvSpPr>
          <p:cNvPr id="55299" name="Text Box 3"/>
          <p:cNvSpPr txBox="1">
            <a:spLocks noChangeArrowheads="1"/>
          </p:cNvSpPr>
          <p:nvPr/>
        </p:nvSpPr>
        <p:spPr bwMode="auto">
          <a:xfrm>
            <a:off x="0" y="1066800"/>
            <a:ext cx="9134475" cy="5797550"/>
          </a:xfrm>
          <a:prstGeom prst="rect">
            <a:avLst/>
          </a:prstGeom>
          <a:noFill/>
          <a:ln w="9525">
            <a:solidFill>
              <a:schemeClr val="bg1"/>
            </a:solidFill>
            <a:miter lim="800000"/>
            <a:headEnd/>
            <a:tailEnd/>
          </a:ln>
          <a:effectLst/>
        </p:spPr>
        <p:txBody>
          <a:bodyPr>
            <a:spAutoFit/>
          </a:bodyPr>
          <a:lstStyle/>
          <a:p>
            <a:pPr algn="ctr">
              <a:buFont typeface="Wingdings" pitchFamily="2" charset="2"/>
              <a:buNone/>
            </a:pPr>
            <a:r>
              <a:rPr lang="en-US" sz="3200" b="1" u="sng">
                <a:solidFill>
                  <a:srgbClr val="0000FF"/>
                </a:solidFill>
                <a:latin typeface="Times New Roman" pitchFamily="18" charset="0"/>
              </a:rPr>
              <a:t>TECHNICAL ARMS</a:t>
            </a:r>
          </a:p>
          <a:p>
            <a:pPr>
              <a:buFont typeface="Wingdings" pitchFamily="2" charset="2"/>
              <a:buChar char="q"/>
            </a:pPr>
            <a:endParaRPr lang="en-US" sz="2400" b="1">
              <a:solidFill>
                <a:srgbClr val="0000FF"/>
              </a:solidFill>
              <a:latin typeface="Times New Roman" pitchFamily="18" charset="0"/>
            </a:endParaRPr>
          </a:p>
          <a:p>
            <a:pPr>
              <a:buFont typeface="Wingdings" pitchFamily="2" charset="2"/>
              <a:buChar char="q"/>
            </a:pPr>
            <a:endParaRPr lang="en-US" sz="2400" b="1">
              <a:solidFill>
                <a:srgbClr val="0000FF"/>
              </a:solidFill>
              <a:latin typeface="Times New Roman" pitchFamily="18" charset="0"/>
            </a:endParaRPr>
          </a:p>
          <a:p>
            <a:pPr>
              <a:buFont typeface="Wingdings" pitchFamily="2" charset="2"/>
              <a:buNone/>
            </a:pPr>
            <a:endParaRPr lang="en-US" sz="2400" b="1">
              <a:solidFill>
                <a:srgbClr val="0000FF"/>
              </a:solidFill>
              <a:latin typeface="Times New Roman" pitchFamily="18" charset="0"/>
            </a:endParaRPr>
          </a:p>
          <a:p>
            <a:pPr>
              <a:buFont typeface="Wingdings" pitchFamily="2" charset="2"/>
              <a:buNone/>
            </a:pPr>
            <a:r>
              <a:rPr lang="en-US" sz="2400" b="1">
                <a:solidFill>
                  <a:srgbClr val="0000FF"/>
                </a:solidFill>
                <a:latin typeface="Times New Roman" pitchFamily="18" charset="0"/>
              </a:rPr>
              <a:t>     </a:t>
            </a:r>
            <a:r>
              <a:rPr lang="en-US" sz="2400" b="1">
                <a:solidFill>
                  <a:srgbClr val="33CC33"/>
                </a:solidFill>
                <a:latin typeface="Times New Roman" pitchFamily="18" charset="0"/>
              </a:rPr>
              <a:t>*  CORPS OF ENGINEERS</a:t>
            </a:r>
          </a:p>
          <a:p>
            <a:pPr>
              <a:buFont typeface="Wingdings" pitchFamily="2" charset="2"/>
              <a:buNone/>
            </a:pPr>
            <a:endParaRPr lang="en-US" sz="2400" b="1">
              <a:solidFill>
                <a:srgbClr val="0000FF"/>
              </a:solidFill>
              <a:latin typeface="Times New Roman" pitchFamily="18" charset="0"/>
            </a:endParaRPr>
          </a:p>
          <a:p>
            <a:pPr>
              <a:buFont typeface="Wingdings" pitchFamily="2" charset="2"/>
              <a:buNone/>
            </a:pPr>
            <a:r>
              <a:rPr lang="en-US" sz="2400" b="1">
                <a:solidFill>
                  <a:srgbClr val="0000FF"/>
                </a:solidFill>
                <a:latin typeface="Times New Roman" pitchFamily="18" charset="0"/>
              </a:rPr>
              <a:t>     </a:t>
            </a:r>
            <a:r>
              <a:rPr lang="en-US" sz="2400" b="1">
                <a:solidFill>
                  <a:srgbClr val="FF0066"/>
                </a:solidFill>
                <a:latin typeface="Times New Roman" pitchFamily="18" charset="0"/>
              </a:rPr>
              <a:t>*  CORPS OF SIGNALS</a:t>
            </a:r>
          </a:p>
          <a:p>
            <a:pPr>
              <a:buFont typeface="Wingdings" pitchFamily="2" charset="2"/>
              <a:buNone/>
            </a:pPr>
            <a:endParaRPr lang="en-US" sz="2400" b="1">
              <a:solidFill>
                <a:srgbClr val="FF0066"/>
              </a:solidFill>
              <a:latin typeface="Times New Roman" pitchFamily="18" charset="0"/>
            </a:endParaRPr>
          </a:p>
          <a:p>
            <a:pPr>
              <a:buFont typeface="Wingdings" pitchFamily="2" charset="2"/>
              <a:buNone/>
            </a:pPr>
            <a:r>
              <a:rPr lang="en-US" sz="2400" b="1">
                <a:solidFill>
                  <a:srgbClr val="0000FF"/>
                </a:solidFill>
                <a:latin typeface="Times New Roman" pitchFamily="18" charset="0"/>
              </a:rPr>
              <a:t>     </a:t>
            </a:r>
            <a:r>
              <a:rPr lang="en-US" sz="2400" b="1">
                <a:solidFill>
                  <a:srgbClr val="CC00CC"/>
                </a:solidFill>
                <a:latin typeface="Times New Roman" pitchFamily="18" charset="0"/>
              </a:rPr>
              <a:t>*  CORPS OF ELECTRONICS AND MECHANICAL   	</a:t>
            </a:r>
          </a:p>
          <a:p>
            <a:pPr>
              <a:buFont typeface="Wingdings" pitchFamily="2" charset="2"/>
              <a:buNone/>
            </a:pPr>
            <a:r>
              <a:rPr lang="en-US" sz="2400" b="1">
                <a:solidFill>
                  <a:srgbClr val="CC00CC"/>
                </a:solidFill>
                <a:latin typeface="Times New Roman" pitchFamily="18" charset="0"/>
              </a:rPr>
              <a:t>          ENGINEERS. </a:t>
            </a:r>
            <a:r>
              <a:rPr lang="en-US" b="1">
                <a:solidFill>
                  <a:srgbClr val="CC00CC"/>
                </a:solidFill>
                <a:latin typeface="Times New Roman" pitchFamily="18" charset="0"/>
              </a:rPr>
              <a:t> </a:t>
            </a:r>
          </a:p>
          <a:p>
            <a:pPr>
              <a:buFont typeface="Wingdings" pitchFamily="2" charset="2"/>
              <a:buNone/>
            </a:pPr>
            <a:endParaRPr lang="en-US" b="1">
              <a:solidFill>
                <a:srgbClr val="CC00CC"/>
              </a:solidFill>
              <a:latin typeface="Times New Roman" pitchFamily="18" charset="0"/>
            </a:endParaRPr>
          </a:p>
          <a:p>
            <a:pPr>
              <a:buFont typeface="Wingdings" pitchFamily="2" charset="2"/>
              <a:buNone/>
            </a:pPr>
            <a:endParaRPr lang="en-US" b="1">
              <a:solidFill>
                <a:srgbClr val="CC00CC"/>
              </a:solidFill>
              <a:latin typeface="Times New Roman" pitchFamily="18" charset="0"/>
            </a:endParaRPr>
          </a:p>
          <a:p>
            <a:pPr>
              <a:buFont typeface="Wingdings" pitchFamily="2" charset="2"/>
              <a:buNone/>
            </a:pPr>
            <a:endParaRPr lang="en-US" b="1">
              <a:solidFill>
                <a:srgbClr val="CC00CC"/>
              </a:solidFill>
              <a:latin typeface="Times New Roman" pitchFamily="18" charset="0"/>
            </a:endParaRPr>
          </a:p>
          <a:p>
            <a:pPr>
              <a:buFont typeface="Wingdings" pitchFamily="2" charset="2"/>
              <a:buNone/>
            </a:pPr>
            <a:endParaRPr lang="en-US" b="1">
              <a:solidFill>
                <a:srgbClr val="CC00CC"/>
              </a:solidFill>
              <a:latin typeface="Times New Roman" pitchFamily="18" charset="0"/>
            </a:endParaRPr>
          </a:p>
          <a:p>
            <a:pPr>
              <a:buFont typeface="Wingdings" pitchFamily="2" charset="2"/>
              <a:buNone/>
            </a:pPr>
            <a:endParaRPr lang="en-US" b="1">
              <a:solidFill>
                <a:srgbClr val="CC00CC"/>
              </a:solidFill>
              <a:latin typeface="Times New Roman" pitchFamily="18" charset="0"/>
            </a:endParaRPr>
          </a:p>
          <a:p>
            <a:pPr>
              <a:buFont typeface="Wingdings" pitchFamily="2" charset="2"/>
              <a:buNone/>
            </a:pPr>
            <a:endParaRPr lang="en-US" b="1">
              <a:solidFill>
                <a:srgbClr val="CC00CC"/>
              </a:solidFill>
              <a:latin typeface="Times New Roman" pitchFamily="18" charset="0"/>
            </a:endParaRPr>
          </a:p>
          <a:p>
            <a:pPr>
              <a:buFont typeface="Wingdings" pitchFamily="2" charset="2"/>
              <a:buNone/>
            </a:pPr>
            <a:endParaRPr lang="en-US" b="1">
              <a:solidFill>
                <a:srgbClr val="CC00CC"/>
              </a:solidFill>
              <a:latin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0" y="41275"/>
            <a:ext cx="9144000" cy="762000"/>
          </a:xfrm>
          <a:prstGeom prst="rect">
            <a:avLst/>
          </a:prstGeom>
          <a:noFill/>
          <a:ln w="9525">
            <a:noFill/>
            <a:miter lim="800000"/>
            <a:headEnd/>
            <a:tailEnd/>
          </a:ln>
          <a:effectLst/>
        </p:spPr>
        <p:txBody>
          <a:bodyPr>
            <a:spAutoFit/>
          </a:bodyPr>
          <a:lstStyle/>
          <a:p>
            <a:pPr algn="ctr"/>
            <a:endParaRPr lang="en-IN" sz="4400" b="1" u="sng">
              <a:solidFill>
                <a:srgbClr val="FF0066"/>
              </a:solidFill>
              <a:latin typeface="Times New Roman" pitchFamily="18" charset="0"/>
            </a:endParaRPr>
          </a:p>
        </p:txBody>
      </p:sp>
      <p:sp>
        <p:nvSpPr>
          <p:cNvPr id="61443" name="Text Box 3"/>
          <p:cNvSpPr txBox="1">
            <a:spLocks noChangeArrowheads="1"/>
          </p:cNvSpPr>
          <p:nvPr/>
        </p:nvSpPr>
        <p:spPr bwMode="auto">
          <a:xfrm>
            <a:off x="0" y="762000"/>
            <a:ext cx="9134475" cy="5588000"/>
          </a:xfrm>
          <a:prstGeom prst="rect">
            <a:avLst/>
          </a:prstGeom>
          <a:noFill/>
          <a:ln w="9525">
            <a:solidFill>
              <a:schemeClr val="bg1"/>
            </a:solidFill>
            <a:miter lim="800000"/>
            <a:headEnd/>
            <a:tailEnd/>
          </a:ln>
          <a:effectLst/>
        </p:spPr>
        <p:txBody>
          <a:bodyPr>
            <a:spAutoFit/>
          </a:bodyPr>
          <a:lstStyle/>
          <a:p>
            <a:pPr algn="ctr">
              <a:buFont typeface="Wingdings" pitchFamily="2" charset="2"/>
              <a:buNone/>
            </a:pPr>
            <a:r>
              <a:rPr lang="en-US" sz="3600" b="1" u="sng">
                <a:solidFill>
                  <a:srgbClr val="33CC33"/>
                </a:solidFill>
                <a:latin typeface="Times New Roman" pitchFamily="18" charset="0"/>
              </a:rPr>
              <a:t>CORPS OF ENGINEERS (SAPPERS)</a:t>
            </a:r>
          </a:p>
          <a:p>
            <a:pPr>
              <a:buFontTx/>
              <a:buChar char="•"/>
            </a:pPr>
            <a:r>
              <a:rPr lang="en-US" sz="2400" b="1">
                <a:solidFill>
                  <a:srgbClr val="0000FF"/>
                </a:solidFill>
                <a:latin typeface="Times New Roman" pitchFamily="18" charset="0"/>
              </a:rPr>
              <a:t>      </a:t>
            </a:r>
            <a:r>
              <a:rPr lang="en-US" sz="2000" b="1">
                <a:solidFill>
                  <a:srgbClr val="0000FF"/>
                </a:solidFill>
                <a:latin typeface="Times New Roman" pitchFamily="18" charset="0"/>
              </a:rPr>
              <a:t>CIVIL ENGINEERING JOBS.</a:t>
            </a:r>
          </a:p>
          <a:p>
            <a:pPr>
              <a:buFontTx/>
              <a:buChar char="•"/>
            </a:pPr>
            <a:r>
              <a:rPr lang="en-US" sz="2000" b="1">
                <a:solidFill>
                  <a:srgbClr val="0000FF"/>
                </a:solidFill>
                <a:latin typeface="Times New Roman" pitchFamily="18" charset="0"/>
              </a:rPr>
              <a:t>       </a:t>
            </a:r>
            <a:r>
              <a:rPr lang="en-US" sz="2000" b="1">
                <a:solidFill>
                  <a:srgbClr val="CC00CC"/>
                </a:solidFill>
                <a:latin typeface="Times New Roman" pitchFamily="18" charset="0"/>
              </a:rPr>
              <a:t>TASKS                             -  MAKING FORTIFICATIONS,  BUNKERS</a:t>
            </a:r>
          </a:p>
          <a:p>
            <a:r>
              <a:rPr lang="en-US" sz="2000" b="1">
                <a:solidFill>
                  <a:srgbClr val="CC00CC"/>
                </a:solidFill>
                <a:latin typeface="Times New Roman" pitchFamily="18" charset="0"/>
              </a:rPr>
              <a:t>                                                   - LAYING/ BREACHING MINES   </a:t>
            </a:r>
          </a:p>
          <a:p>
            <a:r>
              <a:rPr lang="en-US" sz="2000" b="1">
                <a:solidFill>
                  <a:srgbClr val="CC00CC"/>
                </a:solidFill>
                <a:latin typeface="Times New Roman" pitchFamily="18" charset="0"/>
              </a:rPr>
              <a:t>                                                   - BRIDGING</a:t>
            </a:r>
          </a:p>
          <a:p>
            <a:r>
              <a:rPr lang="en-US" sz="2000" b="1">
                <a:solidFill>
                  <a:srgbClr val="CC00CC"/>
                </a:solidFill>
                <a:latin typeface="Times New Roman" pitchFamily="18" charset="0"/>
              </a:rPr>
              <a:t>                                                   - DEMOLITIONS</a:t>
            </a:r>
          </a:p>
          <a:p>
            <a:endParaRPr lang="en-US" sz="2000" b="1">
              <a:solidFill>
                <a:srgbClr val="CC00CC"/>
              </a:solidFill>
              <a:latin typeface="Times New Roman" pitchFamily="18" charset="0"/>
            </a:endParaRPr>
          </a:p>
          <a:p>
            <a:pPr>
              <a:buFontTx/>
              <a:buChar char="•"/>
            </a:pPr>
            <a:r>
              <a:rPr lang="en-US" sz="2000" b="1">
                <a:solidFill>
                  <a:srgbClr val="0000FF"/>
                </a:solidFill>
                <a:latin typeface="Times New Roman" pitchFamily="18" charset="0"/>
              </a:rPr>
              <a:t>      MILITARY                      - BUILD/ REPAIR OF BUILDINGS</a:t>
            </a:r>
          </a:p>
          <a:p>
            <a:r>
              <a:rPr lang="en-US" sz="2000" b="1">
                <a:solidFill>
                  <a:srgbClr val="0000FF"/>
                </a:solidFill>
                <a:latin typeface="Times New Roman" pitchFamily="18" charset="0"/>
              </a:rPr>
              <a:t>        ENGINEERING             - ALLIED SERVICES</a:t>
            </a:r>
          </a:p>
          <a:p>
            <a:r>
              <a:rPr lang="en-US" sz="2000" b="1">
                <a:solidFill>
                  <a:srgbClr val="0000FF"/>
                </a:solidFill>
                <a:latin typeface="Times New Roman" pitchFamily="18" charset="0"/>
              </a:rPr>
              <a:t>        SERVICE</a:t>
            </a:r>
          </a:p>
          <a:p>
            <a:endParaRPr lang="en-US" sz="2000" b="1">
              <a:solidFill>
                <a:srgbClr val="0000FF"/>
              </a:solidFill>
              <a:latin typeface="Times New Roman" pitchFamily="18" charset="0"/>
            </a:endParaRPr>
          </a:p>
          <a:p>
            <a:pPr>
              <a:buFontTx/>
              <a:buChar char="•"/>
            </a:pPr>
            <a:r>
              <a:rPr lang="en-US" sz="2000" b="1">
                <a:solidFill>
                  <a:srgbClr val="0000FF"/>
                </a:solidFill>
                <a:latin typeface="Times New Roman" pitchFamily="18" charset="0"/>
              </a:rPr>
              <a:t>      </a:t>
            </a:r>
            <a:r>
              <a:rPr lang="en-US" sz="2000" b="1">
                <a:latin typeface="Times New Roman" pitchFamily="18" charset="0"/>
              </a:rPr>
              <a:t>BORDER SERVICE      - CONSTRUCTION OF BORDER ROADS.</a:t>
            </a:r>
          </a:p>
          <a:p>
            <a:r>
              <a:rPr lang="en-US" sz="2000" b="1">
                <a:latin typeface="Times New Roman" pitchFamily="18" charset="0"/>
              </a:rPr>
              <a:t>        ROADS ORGANISATION</a:t>
            </a:r>
          </a:p>
          <a:p>
            <a:endParaRPr lang="en-US" sz="2000" b="1">
              <a:latin typeface="Times New Roman" pitchFamily="18" charset="0"/>
            </a:endParaRPr>
          </a:p>
          <a:p>
            <a:pPr>
              <a:buFontTx/>
              <a:buChar char="•"/>
            </a:pPr>
            <a:r>
              <a:rPr lang="en-US" sz="2000" b="1">
                <a:solidFill>
                  <a:srgbClr val="CC00CC"/>
                </a:solidFill>
                <a:latin typeface="Times New Roman" pitchFamily="18" charset="0"/>
              </a:rPr>
              <a:t>     </a:t>
            </a:r>
            <a:r>
              <a:rPr lang="en-US" sz="2000" b="1">
                <a:solidFill>
                  <a:srgbClr val="33CC33"/>
                </a:solidFill>
                <a:latin typeface="Times New Roman" pitchFamily="18" charset="0"/>
              </a:rPr>
              <a:t>ARMY WELFARE          -   PROVIDING LOW COST HOUSING                                                           </a:t>
            </a:r>
          </a:p>
          <a:p>
            <a:r>
              <a:rPr lang="en-US" sz="2000" b="1">
                <a:solidFill>
                  <a:srgbClr val="33CC33"/>
                </a:solidFill>
                <a:latin typeface="Times New Roman" pitchFamily="18" charset="0"/>
              </a:rPr>
              <a:t>       HOUSING ORGANISATION</a:t>
            </a:r>
          </a:p>
          <a:p>
            <a:endParaRPr lang="en-US" sz="2000" b="1">
              <a:solidFill>
                <a:srgbClr val="33CC33"/>
              </a:solidFill>
              <a:latin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Text Box 3"/>
          <p:cNvSpPr txBox="1">
            <a:spLocks noChangeArrowheads="1"/>
          </p:cNvSpPr>
          <p:nvPr/>
        </p:nvSpPr>
        <p:spPr bwMode="auto">
          <a:xfrm>
            <a:off x="0" y="685800"/>
            <a:ext cx="9134475" cy="5430838"/>
          </a:xfrm>
          <a:prstGeom prst="rect">
            <a:avLst/>
          </a:prstGeom>
          <a:noFill/>
          <a:ln w="9525">
            <a:solidFill>
              <a:schemeClr val="bg1"/>
            </a:solidFill>
            <a:miter lim="800000"/>
            <a:headEnd/>
            <a:tailEnd/>
          </a:ln>
          <a:effectLst/>
        </p:spPr>
        <p:txBody>
          <a:bodyPr>
            <a:spAutoFit/>
          </a:bodyPr>
          <a:lstStyle/>
          <a:p>
            <a:pPr algn="ctr">
              <a:buFont typeface="Wingdings" pitchFamily="2" charset="2"/>
              <a:buNone/>
            </a:pPr>
            <a:r>
              <a:rPr lang="en-US" sz="3600" b="1" u="sng">
                <a:latin typeface="Times New Roman" pitchFamily="18" charset="0"/>
              </a:rPr>
              <a:t>CORPS OF SIGNALS</a:t>
            </a:r>
          </a:p>
          <a:p>
            <a:pPr>
              <a:buFont typeface="Wingdings" pitchFamily="2" charset="2"/>
              <a:buNone/>
            </a:pPr>
            <a:endParaRPr lang="en-US" sz="2400" b="1">
              <a:latin typeface="Times New Roman" pitchFamily="18" charset="0"/>
            </a:endParaRPr>
          </a:p>
          <a:p>
            <a:pPr>
              <a:buFont typeface="Wingdings" pitchFamily="2" charset="2"/>
              <a:buChar char="v"/>
            </a:pPr>
            <a:r>
              <a:rPr lang="en-US" sz="2400" b="1">
                <a:latin typeface="Times New Roman" pitchFamily="18" charset="0"/>
              </a:rPr>
              <a:t>     TELECOMN, ELECT, ELECTRONICS, IT, COMPUTER, </a:t>
            </a:r>
          </a:p>
          <a:p>
            <a:pPr>
              <a:buFont typeface="Wingdings" pitchFamily="2" charset="2"/>
              <a:buNone/>
            </a:pPr>
            <a:r>
              <a:rPr lang="en-US" sz="2400" b="1">
                <a:latin typeface="Times New Roman" pitchFamily="18" charset="0"/>
              </a:rPr>
              <a:t>         ENGRS.</a:t>
            </a:r>
          </a:p>
          <a:p>
            <a:pPr>
              <a:buFont typeface="Wingdings" pitchFamily="2" charset="2"/>
              <a:buNone/>
            </a:pPr>
            <a:endParaRPr lang="en-US" sz="2400" b="1">
              <a:latin typeface="Times New Roman" pitchFamily="18" charset="0"/>
            </a:endParaRPr>
          </a:p>
          <a:p>
            <a:pPr>
              <a:buFont typeface="Wingdings" pitchFamily="2" charset="2"/>
              <a:buChar char="v"/>
            </a:pPr>
            <a:r>
              <a:rPr lang="en-US" sz="2400" b="1">
                <a:solidFill>
                  <a:srgbClr val="0000FF"/>
                </a:solidFill>
                <a:latin typeface="Times New Roman" pitchFamily="18" charset="0"/>
              </a:rPr>
              <a:t>     </a:t>
            </a:r>
            <a:r>
              <a:rPr lang="en-US" sz="2400" b="1">
                <a:solidFill>
                  <a:srgbClr val="CC00CC"/>
                </a:solidFill>
                <a:latin typeface="Times New Roman" pitchFamily="18" charset="0"/>
              </a:rPr>
              <a:t>PROVIDES COMMUNICATIONS TO ARMY THROUGH:- </a:t>
            </a:r>
          </a:p>
          <a:p>
            <a:pPr lvl="2">
              <a:buFontTx/>
              <a:buChar char="•"/>
            </a:pPr>
            <a:r>
              <a:rPr lang="en-US" sz="2000" b="1">
                <a:solidFill>
                  <a:srgbClr val="0000FF"/>
                </a:solidFill>
                <a:latin typeface="Times New Roman" pitchFamily="18" charset="0"/>
              </a:rPr>
              <a:t>       TELEPHONES </a:t>
            </a:r>
          </a:p>
          <a:p>
            <a:pPr lvl="2">
              <a:buFontTx/>
              <a:buChar char="•"/>
            </a:pPr>
            <a:r>
              <a:rPr lang="en-US" sz="2000" b="1">
                <a:solidFill>
                  <a:srgbClr val="0000FF"/>
                </a:solidFill>
                <a:latin typeface="Times New Roman" pitchFamily="18" charset="0"/>
              </a:rPr>
              <a:t>       RADIO</a:t>
            </a:r>
          </a:p>
          <a:p>
            <a:pPr lvl="2">
              <a:buFontTx/>
              <a:buChar char="•"/>
            </a:pPr>
            <a:r>
              <a:rPr lang="en-US" sz="2000" b="1">
                <a:solidFill>
                  <a:srgbClr val="0000FF"/>
                </a:solidFill>
                <a:latin typeface="Times New Roman" pitchFamily="18" charset="0"/>
              </a:rPr>
              <a:t>       TROPOSCATTER EQUIPMENT</a:t>
            </a:r>
          </a:p>
          <a:p>
            <a:pPr lvl="2">
              <a:buFontTx/>
              <a:buChar char="•"/>
            </a:pPr>
            <a:r>
              <a:rPr lang="en-US" sz="2000" b="1">
                <a:solidFill>
                  <a:srgbClr val="0000FF"/>
                </a:solidFill>
                <a:latin typeface="Times New Roman" pitchFamily="18" charset="0"/>
              </a:rPr>
              <a:t>       SATELLITE EQUIPMENT</a:t>
            </a:r>
          </a:p>
          <a:p>
            <a:pPr lvl="2"/>
            <a:r>
              <a:rPr lang="en-US" sz="2400" b="1">
                <a:solidFill>
                  <a:srgbClr val="0000FF"/>
                </a:solidFill>
                <a:latin typeface="Times New Roman" pitchFamily="18" charset="0"/>
              </a:rPr>
              <a:t>    </a:t>
            </a:r>
          </a:p>
          <a:p>
            <a:pPr>
              <a:buFont typeface="Wingdings" pitchFamily="2" charset="2"/>
              <a:buChar char="v"/>
            </a:pPr>
            <a:r>
              <a:rPr lang="en-US" sz="2400" b="1">
                <a:solidFill>
                  <a:srgbClr val="CC00CC"/>
                </a:solidFill>
                <a:latin typeface="Times New Roman" pitchFamily="18" charset="0"/>
              </a:rPr>
              <a:t>     </a:t>
            </a:r>
            <a:r>
              <a:rPr lang="en-US" sz="2400" b="1">
                <a:solidFill>
                  <a:srgbClr val="33CC33"/>
                </a:solidFill>
                <a:latin typeface="Times New Roman" pitchFamily="18" charset="0"/>
              </a:rPr>
              <a:t>ELECTRONIC WARFARE</a:t>
            </a:r>
          </a:p>
          <a:p>
            <a:pPr>
              <a:buFont typeface="Wingdings" pitchFamily="2" charset="2"/>
              <a:buNone/>
            </a:pPr>
            <a:endParaRPr lang="en-US" sz="2400" b="1">
              <a:solidFill>
                <a:srgbClr val="33CC33"/>
              </a:solidFill>
              <a:latin typeface="Times New Roman" pitchFamily="18" charset="0"/>
            </a:endParaRPr>
          </a:p>
          <a:p>
            <a:pPr>
              <a:buFont typeface="Wingdings" pitchFamily="2" charset="2"/>
              <a:buChar char="v"/>
            </a:pPr>
            <a:r>
              <a:rPr lang="en-US" sz="2400" b="1">
                <a:solidFill>
                  <a:srgbClr val="CC00CC"/>
                </a:solidFill>
                <a:latin typeface="Times New Roman" pitchFamily="18" charset="0"/>
              </a:rPr>
              <a:t>     </a:t>
            </a:r>
            <a:r>
              <a:rPr lang="en-US" sz="2400" b="1">
                <a:latin typeface="Times New Roman" pitchFamily="18" charset="0"/>
              </a:rPr>
              <a:t>REPAIR OF STATIC EQUIPMENT</a:t>
            </a:r>
          </a:p>
          <a:p>
            <a:pPr lvl="1"/>
            <a:endParaRPr lang="en-US" b="1">
              <a:latin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304800" y="425450"/>
            <a:ext cx="8610600" cy="6203950"/>
          </a:xfrm>
          <a:prstGeom prst="rect">
            <a:avLst/>
          </a:prstGeom>
          <a:solidFill>
            <a:schemeClr val="bg1"/>
          </a:solidFill>
          <a:ln w="9525">
            <a:solidFill>
              <a:schemeClr val="bg1"/>
            </a:solidFill>
            <a:miter lim="800000"/>
            <a:headEnd/>
            <a:tailEnd/>
          </a:ln>
          <a:effectLst/>
        </p:spPr>
        <p:txBody>
          <a:bodyPr>
            <a:spAutoFit/>
          </a:bodyPr>
          <a:lstStyle/>
          <a:p>
            <a:pPr algn="ctr"/>
            <a:r>
              <a:rPr lang="en-US" sz="4000" b="1" u="sng">
                <a:solidFill>
                  <a:srgbClr val="0000FF"/>
                </a:solidFill>
                <a:latin typeface="Times New Roman" pitchFamily="18" charset="0"/>
              </a:rPr>
              <a:t>ARMY AS A CAREER</a:t>
            </a:r>
          </a:p>
          <a:p>
            <a:pPr algn="ctr"/>
            <a:endParaRPr lang="en-US" b="1" u="sng">
              <a:solidFill>
                <a:srgbClr val="0000FF"/>
              </a:solidFill>
              <a:latin typeface="Times New Roman" pitchFamily="18" charset="0"/>
            </a:endParaRPr>
          </a:p>
          <a:p>
            <a:endParaRPr lang="en-US" b="1">
              <a:solidFill>
                <a:schemeClr val="bg2"/>
              </a:solidFill>
              <a:latin typeface="Times New Roman" pitchFamily="18" charset="0"/>
            </a:endParaRPr>
          </a:p>
          <a:p>
            <a:pPr>
              <a:buFontTx/>
              <a:buChar char="•"/>
            </a:pPr>
            <a:r>
              <a:rPr lang="en-US" b="1">
                <a:solidFill>
                  <a:srgbClr val="0000FF"/>
                </a:solidFill>
                <a:latin typeface="Times New Roman" pitchFamily="18" charset="0"/>
              </a:rPr>
              <a:t> WHAT THE ARMY HAS TO OFFER</a:t>
            </a:r>
          </a:p>
          <a:p>
            <a:pPr>
              <a:buFontTx/>
              <a:buChar char="•"/>
            </a:pPr>
            <a:r>
              <a:rPr lang="en-US" b="1">
                <a:latin typeface="Times New Roman" pitchFamily="18" charset="0"/>
              </a:rPr>
              <a:t> SYSTEM OF SELECTION</a:t>
            </a:r>
          </a:p>
          <a:p>
            <a:pPr>
              <a:buFontTx/>
              <a:buChar char="•"/>
            </a:pPr>
            <a:r>
              <a:rPr lang="en-US" b="1">
                <a:solidFill>
                  <a:srgbClr val="FF0066"/>
                </a:solidFill>
                <a:latin typeface="Times New Roman" pitchFamily="18" charset="0"/>
              </a:rPr>
              <a:t> TYPE OF ENTRIES</a:t>
            </a:r>
          </a:p>
          <a:p>
            <a:r>
              <a:rPr lang="en-US" b="1">
                <a:solidFill>
                  <a:srgbClr val="0000FF"/>
                </a:solidFill>
                <a:latin typeface="Times New Roman" pitchFamily="18" charset="0"/>
              </a:rPr>
              <a:t>                -  </a:t>
            </a:r>
            <a:r>
              <a:rPr lang="en-US" b="1">
                <a:solidFill>
                  <a:schemeClr val="bg2"/>
                </a:solidFill>
                <a:latin typeface="Times New Roman" pitchFamily="18" charset="0"/>
              </a:rPr>
              <a:t>UPSC ENTRIES</a:t>
            </a:r>
          </a:p>
          <a:p>
            <a:r>
              <a:rPr lang="en-US" b="1">
                <a:solidFill>
                  <a:srgbClr val="0000FF"/>
                </a:solidFill>
                <a:latin typeface="Times New Roman" pitchFamily="18" charset="0"/>
              </a:rPr>
              <a:t>	-  NON UPSC ENTRIES</a:t>
            </a:r>
          </a:p>
          <a:p>
            <a:r>
              <a:rPr lang="en-US" b="1">
                <a:solidFill>
                  <a:srgbClr val="0000FF"/>
                </a:solidFill>
                <a:latin typeface="Times New Roman" pitchFamily="18" charset="0"/>
              </a:rPr>
              <a:t>	-  </a:t>
            </a:r>
            <a:r>
              <a:rPr lang="en-US" b="1">
                <a:latin typeface="Times New Roman" pitchFamily="18" charset="0"/>
              </a:rPr>
              <a:t>OTHER ENTRIES</a:t>
            </a:r>
          </a:p>
          <a:p>
            <a:endParaRPr lang="en-US" b="1">
              <a:solidFill>
                <a:srgbClr val="0000FF"/>
              </a:solidFill>
              <a:latin typeface="Times New Roman" pitchFamily="18" charset="0"/>
            </a:endParaRPr>
          </a:p>
          <a:p>
            <a:pPr>
              <a:buFontTx/>
              <a:buChar char="•"/>
            </a:pPr>
            <a:r>
              <a:rPr lang="en-US" b="1">
                <a:solidFill>
                  <a:srgbClr val="FF0066"/>
                </a:solidFill>
                <a:latin typeface="Times New Roman" pitchFamily="18" charset="0"/>
              </a:rPr>
              <a:t> TYPES</a:t>
            </a:r>
          </a:p>
          <a:p>
            <a:pPr lvl="1">
              <a:buFontTx/>
              <a:buChar char="o"/>
            </a:pPr>
            <a:r>
              <a:rPr lang="en-US" b="1">
                <a:solidFill>
                  <a:schemeClr val="bg2"/>
                </a:solidFill>
                <a:latin typeface="Times New Roman" pitchFamily="18" charset="0"/>
              </a:rPr>
              <a:t> NDA</a:t>
            </a:r>
          </a:p>
          <a:p>
            <a:pPr lvl="1">
              <a:buFontTx/>
              <a:buChar char="o"/>
            </a:pPr>
            <a:r>
              <a:rPr lang="en-US" b="1">
                <a:solidFill>
                  <a:srgbClr val="0000FF"/>
                </a:solidFill>
                <a:latin typeface="Times New Roman" pitchFamily="18" charset="0"/>
              </a:rPr>
              <a:t> 10 + 2 (TECHNICAL ENTRY SCHEME)</a:t>
            </a:r>
          </a:p>
          <a:p>
            <a:pPr lvl="1">
              <a:buFontTx/>
              <a:buChar char="o"/>
            </a:pPr>
            <a:r>
              <a:rPr lang="en-US" b="1">
                <a:solidFill>
                  <a:srgbClr val="FF0066"/>
                </a:solidFill>
                <a:latin typeface="Times New Roman" pitchFamily="18" charset="0"/>
              </a:rPr>
              <a:t> IMA </a:t>
            </a:r>
          </a:p>
          <a:p>
            <a:pPr lvl="1">
              <a:buFontTx/>
              <a:buChar char="o"/>
            </a:pPr>
            <a:r>
              <a:rPr lang="en-US" b="1">
                <a:solidFill>
                  <a:schemeClr val="bg2"/>
                </a:solidFill>
                <a:latin typeface="Times New Roman" pitchFamily="18" charset="0"/>
              </a:rPr>
              <a:t> TECH GRADUATE COURSE</a:t>
            </a:r>
          </a:p>
          <a:p>
            <a:pPr lvl="1">
              <a:buFontTx/>
              <a:buChar char="o"/>
            </a:pPr>
            <a:r>
              <a:rPr lang="en-US" b="1">
                <a:solidFill>
                  <a:srgbClr val="0000FF"/>
                </a:solidFill>
                <a:latin typeface="Times New Roman" pitchFamily="18" charset="0"/>
              </a:rPr>
              <a:t> UNIVERSITY ENTRY SCHEME </a:t>
            </a:r>
          </a:p>
          <a:p>
            <a:pPr lvl="1">
              <a:buFontTx/>
              <a:buChar char="o"/>
            </a:pPr>
            <a:r>
              <a:rPr lang="en-US" b="1">
                <a:latin typeface="Times New Roman" pitchFamily="18" charset="0"/>
              </a:rPr>
              <a:t> SHORT SERVICE COMMISSION(NON-TECH)</a:t>
            </a:r>
          </a:p>
          <a:p>
            <a:pPr lvl="1">
              <a:buFontTx/>
              <a:buChar char="o"/>
            </a:pPr>
            <a:r>
              <a:rPr lang="en-US" b="1">
                <a:solidFill>
                  <a:srgbClr val="FF0066"/>
                </a:solidFill>
                <a:latin typeface="Times New Roman" pitchFamily="18" charset="0"/>
              </a:rPr>
              <a:t> SHORT SERVICE COMMISSION(TECH)</a:t>
            </a:r>
          </a:p>
          <a:p>
            <a:pPr lvl="1">
              <a:buFontTx/>
              <a:buChar char="o"/>
            </a:pPr>
            <a:r>
              <a:rPr lang="en-US" b="1">
                <a:solidFill>
                  <a:schemeClr val="bg2"/>
                </a:solidFill>
                <a:latin typeface="Times New Roman" pitchFamily="18" charset="0"/>
              </a:rPr>
              <a:t> NCC SPECIAL ENTRY SCHEME</a:t>
            </a:r>
          </a:p>
          <a:p>
            <a:pPr lvl="1">
              <a:buFontTx/>
              <a:buChar char="o"/>
            </a:pPr>
            <a:r>
              <a:rPr lang="en-US" b="1">
                <a:solidFill>
                  <a:schemeClr val="bg2"/>
                </a:solidFill>
                <a:latin typeface="Times New Roman" pitchFamily="18" charset="0"/>
              </a:rPr>
              <a:t> JAG/TA</a:t>
            </a:r>
          </a:p>
          <a:p>
            <a:pPr lvl="1">
              <a:buFontTx/>
              <a:buChar char="o"/>
            </a:pPr>
            <a:r>
              <a:rPr lang="en-US"/>
              <a:t> </a:t>
            </a:r>
            <a:r>
              <a:rPr lang="en-US" b="1"/>
              <a:t>WOMEN SPL ENTRY SCHEME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Text Box 3"/>
          <p:cNvSpPr txBox="1">
            <a:spLocks noChangeArrowheads="1"/>
          </p:cNvSpPr>
          <p:nvPr/>
        </p:nvSpPr>
        <p:spPr bwMode="auto">
          <a:xfrm>
            <a:off x="0" y="457200"/>
            <a:ext cx="9134475" cy="6381750"/>
          </a:xfrm>
          <a:prstGeom prst="rect">
            <a:avLst/>
          </a:prstGeom>
          <a:noFill/>
          <a:ln w="9525">
            <a:solidFill>
              <a:schemeClr val="bg1"/>
            </a:solidFill>
            <a:miter lim="800000"/>
            <a:headEnd/>
            <a:tailEnd/>
          </a:ln>
          <a:effectLst/>
        </p:spPr>
        <p:txBody>
          <a:bodyPr>
            <a:spAutoFit/>
          </a:bodyPr>
          <a:lstStyle/>
          <a:p>
            <a:pPr algn="ctr">
              <a:buFont typeface="Wingdings" pitchFamily="2" charset="2"/>
              <a:buNone/>
            </a:pPr>
            <a:r>
              <a:rPr lang="en-US" sz="3600" b="1" u="sng">
                <a:solidFill>
                  <a:srgbClr val="0000FF"/>
                </a:solidFill>
                <a:latin typeface="Times New Roman" pitchFamily="18" charset="0"/>
              </a:rPr>
              <a:t>CORPS OF ELECTRONICS AND MECHANICAL ENGINEERS (EME)</a:t>
            </a:r>
            <a:r>
              <a:rPr lang="en-US" sz="3600" b="1">
                <a:solidFill>
                  <a:srgbClr val="0000FF"/>
                </a:solidFill>
                <a:latin typeface="Times New Roman" pitchFamily="18" charset="0"/>
              </a:rPr>
              <a:t> </a:t>
            </a:r>
          </a:p>
          <a:p>
            <a:pPr>
              <a:buFont typeface="Wingdings" pitchFamily="2" charset="2"/>
              <a:buNone/>
            </a:pPr>
            <a:endParaRPr lang="en-US" sz="2000" b="1">
              <a:solidFill>
                <a:srgbClr val="0000FF"/>
              </a:solidFill>
              <a:latin typeface="Times New Roman" pitchFamily="18" charset="0"/>
            </a:endParaRPr>
          </a:p>
          <a:p>
            <a:pPr>
              <a:buFontTx/>
              <a:buChar char="•"/>
            </a:pPr>
            <a:r>
              <a:rPr lang="en-US" sz="2000" b="1">
                <a:latin typeface="Times New Roman" pitchFamily="18" charset="0"/>
              </a:rPr>
              <a:t>     REPAIR AND MAINTENANCE OF ALL TECH EQUIPMENT OF ARMY</a:t>
            </a:r>
            <a:r>
              <a:rPr lang="en-US" sz="2000" b="1">
                <a:solidFill>
                  <a:srgbClr val="CC00CC"/>
                </a:solidFill>
                <a:latin typeface="Times New Roman" pitchFamily="18" charset="0"/>
              </a:rPr>
              <a:t>.</a:t>
            </a:r>
          </a:p>
          <a:p>
            <a:endParaRPr lang="en-US" sz="2000" b="1">
              <a:solidFill>
                <a:srgbClr val="CC00CC"/>
              </a:solidFill>
              <a:latin typeface="Times New Roman" pitchFamily="18" charset="0"/>
            </a:endParaRPr>
          </a:p>
          <a:p>
            <a:pPr>
              <a:buFontTx/>
              <a:buChar char="•"/>
            </a:pPr>
            <a:r>
              <a:rPr lang="en-US" sz="2000" b="1">
                <a:solidFill>
                  <a:srgbClr val="CC00CC"/>
                </a:solidFill>
                <a:latin typeface="Times New Roman" pitchFamily="18" charset="0"/>
              </a:rPr>
              <a:t>     </a:t>
            </a:r>
            <a:r>
              <a:rPr lang="en-US" sz="2000" b="1">
                <a:solidFill>
                  <a:srgbClr val="0000FF"/>
                </a:solidFill>
                <a:latin typeface="Times New Roman" pitchFamily="18" charset="0"/>
              </a:rPr>
              <a:t>RE-OPTIMIZATION AND OVERHAUL OF EQUIPMENT.</a:t>
            </a:r>
          </a:p>
          <a:p>
            <a:pPr>
              <a:buFontTx/>
              <a:buChar char="•"/>
            </a:pPr>
            <a:r>
              <a:rPr lang="en-US" sz="2000" b="1">
                <a:solidFill>
                  <a:srgbClr val="0000FF"/>
                </a:solidFill>
                <a:latin typeface="Times New Roman" pitchFamily="18" charset="0"/>
              </a:rPr>
              <a:t>     MAINTENANCE OF RADARS, VEHICLES, HELICOPTERS, MEDICAL  </a:t>
            </a:r>
          </a:p>
          <a:p>
            <a:r>
              <a:rPr lang="en-US" sz="2000" b="1">
                <a:solidFill>
                  <a:srgbClr val="0000FF"/>
                </a:solidFill>
                <a:latin typeface="Times New Roman" pitchFamily="18" charset="0"/>
              </a:rPr>
              <a:t>       EQUIPMENTS.</a:t>
            </a:r>
          </a:p>
          <a:p>
            <a:r>
              <a:rPr lang="en-US" sz="2000" b="1">
                <a:solidFill>
                  <a:srgbClr val="0000FF"/>
                </a:solidFill>
                <a:latin typeface="Times New Roman" pitchFamily="18" charset="0"/>
              </a:rPr>
              <a:t>*     OVERHAUL OF EQUIPMENT </a:t>
            </a:r>
          </a:p>
          <a:p>
            <a:endParaRPr lang="en-US" sz="2000" b="1">
              <a:solidFill>
                <a:srgbClr val="0000FF"/>
              </a:solidFill>
              <a:latin typeface="Times New Roman" pitchFamily="18" charset="0"/>
            </a:endParaRPr>
          </a:p>
          <a:p>
            <a:pPr>
              <a:buFontTx/>
              <a:buChar char="•"/>
            </a:pPr>
            <a:r>
              <a:rPr lang="en-US" sz="2000" b="1">
                <a:solidFill>
                  <a:srgbClr val="CC00CC"/>
                </a:solidFill>
                <a:latin typeface="Times New Roman" pitchFamily="18" charset="0"/>
              </a:rPr>
              <a:t>     </a:t>
            </a:r>
            <a:r>
              <a:rPr lang="en-US" sz="2000" b="1">
                <a:solidFill>
                  <a:srgbClr val="33CC33"/>
                </a:solidFill>
                <a:latin typeface="Times New Roman" pitchFamily="18" charset="0"/>
              </a:rPr>
              <a:t>INDIGINISATION OF IMPORTED SPARES.</a:t>
            </a:r>
          </a:p>
          <a:p>
            <a:endParaRPr lang="en-US" sz="2000" b="1">
              <a:solidFill>
                <a:srgbClr val="33CC33"/>
              </a:solidFill>
              <a:latin typeface="Times New Roman" pitchFamily="18" charset="0"/>
            </a:endParaRPr>
          </a:p>
          <a:p>
            <a:pPr>
              <a:buFontTx/>
              <a:buChar char="•"/>
            </a:pPr>
            <a:r>
              <a:rPr lang="en-US" sz="2000" b="1">
                <a:solidFill>
                  <a:srgbClr val="CC00CC"/>
                </a:solidFill>
                <a:latin typeface="Times New Roman" pitchFamily="18" charset="0"/>
              </a:rPr>
              <a:t>     </a:t>
            </a:r>
            <a:r>
              <a:rPr lang="en-US" sz="2000" b="1">
                <a:solidFill>
                  <a:srgbClr val="0000FF"/>
                </a:solidFill>
                <a:latin typeface="Times New Roman" pitchFamily="18" charset="0"/>
              </a:rPr>
              <a:t>SPECIALIZATION IN -   RADAR AND CONTROL SYSTEMS.</a:t>
            </a:r>
          </a:p>
          <a:p>
            <a:pPr>
              <a:buFont typeface="Wingdings" pitchFamily="2" charset="2"/>
              <a:buNone/>
            </a:pPr>
            <a:r>
              <a:rPr lang="en-US" sz="2000" b="1">
                <a:solidFill>
                  <a:srgbClr val="0000FF"/>
                </a:solidFill>
                <a:latin typeface="Times New Roman" pitchFamily="18" charset="0"/>
              </a:rPr>
              <a:t>                                                -  TELECOMMUNICATION EQUIPMENT.      </a:t>
            </a:r>
          </a:p>
          <a:p>
            <a:pPr>
              <a:buFont typeface="Wingdings" pitchFamily="2" charset="2"/>
              <a:buNone/>
            </a:pPr>
            <a:r>
              <a:rPr lang="en-US" sz="2000" b="1">
                <a:solidFill>
                  <a:srgbClr val="0000FF"/>
                </a:solidFill>
                <a:latin typeface="Times New Roman" pitchFamily="18" charset="0"/>
              </a:rPr>
              <a:t>                                                -  ARMAMENT EQUIPMENT</a:t>
            </a:r>
          </a:p>
          <a:p>
            <a:pPr>
              <a:buFont typeface="Wingdings" pitchFamily="2" charset="2"/>
              <a:buNone/>
            </a:pPr>
            <a:r>
              <a:rPr lang="en-US" sz="2000" b="1">
                <a:solidFill>
                  <a:srgbClr val="0000FF"/>
                </a:solidFill>
                <a:latin typeface="Times New Roman" pitchFamily="18" charset="0"/>
              </a:rPr>
              <a:t>                                                -  TANK EQUIPMENT. </a:t>
            </a:r>
          </a:p>
          <a:p>
            <a:pPr>
              <a:buFont typeface="Wingdings" pitchFamily="2" charset="2"/>
              <a:buNone/>
            </a:pPr>
            <a:r>
              <a:rPr lang="en-US" sz="2000" b="1">
                <a:solidFill>
                  <a:srgbClr val="0000FF"/>
                </a:solidFill>
                <a:latin typeface="Times New Roman" pitchFamily="18" charset="0"/>
              </a:rPr>
              <a:t>                                                 - COMPUTERs</a:t>
            </a:r>
          </a:p>
          <a:p>
            <a:pPr>
              <a:buFont typeface="Wingdings" pitchFamily="2" charset="2"/>
              <a:buNone/>
            </a:pPr>
            <a:endParaRPr lang="en-US" sz="2000" b="1">
              <a:solidFill>
                <a:srgbClr val="0000FF"/>
              </a:solidFill>
              <a:latin typeface="Times New Roman" pitchFamily="18" charset="0"/>
            </a:endParaRPr>
          </a:p>
          <a:p>
            <a:pPr>
              <a:buFontTx/>
              <a:buChar char="•"/>
            </a:pPr>
            <a:r>
              <a:rPr lang="en-US" sz="2000" b="1">
                <a:solidFill>
                  <a:srgbClr val="CC00CC"/>
                </a:solidFill>
                <a:latin typeface="Times New Roman" pitchFamily="18" charset="0"/>
              </a:rPr>
              <a:t>     CIVILIANS IN BASE WORKSHOPS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a:t>20</a:t>
            </a:r>
            <a:r>
              <a:rPr lang="en-US" baseline="30000"/>
              <a:t>th</a:t>
            </a:r>
            <a:r>
              <a:rPr lang="en-US"/>
              <a:t> UES</a:t>
            </a:r>
          </a:p>
        </p:txBody>
      </p:sp>
      <p:sp>
        <p:nvSpPr>
          <p:cNvPr id="106499" name="Rectangle 3"/>
          <p:cNvSpPr>
            <a:spLocks noGrp="1" noChangeArrowheads="1"/>
          </p:cNvSpPr>
          <p:nvPr>
            <p:ph type="body" idx="1"/>
          </p:nvPr>
        </p:nvSpPr>
        <p:spPr/>
        <p:txBody>
          <a:bodyPr/>
          <a:lstStyle/>
          <a:p>
            <a:r>
              <a:rPr lang="en-US" sz="1600"/>
              <a:t>THIS YR APPLICATIONS ARE INVITED FOR 20</a:t>
            </a:r>
            <a:r>
              <a:rPr lang="en-US" sz="1600" baseline="30000"/>
              <a:t>th</a:t>
            </a:r>
            <a:r>
              <a:rPr lang="en-US" sz="1600"/>
              <a:t> UES FROM THE UNMARRIED MALE ENGG STUDENTS STUDYING IN FINAL YEAR DURING YEAR APR 2010-JUL 2011 AND PRE FINAL YEAR STUDENTS DURING APR 2011-JUL 2012 FROM STREAM OF ELECTRICAL/MECHNANICAL/COMPUTER SCIENCE/ TELECOM/CIVIL/ ARCH/ MINING/IT/CONSTN ENGG/IND ENG &amp; MGT &amp; PUBLIC HEALTH ENGG</a:t>
            </a:r>
          </a:p>
          <a:p>
            <a:endParaRPr lang="en-US" sz="1600"/>
          </a:p>
          <a:p>
            <a:r>
              <a:rPr lang="en-US" sz="1600"/>
              <a:t>IN ADDITION APPLICATION FROM UNMARRIED MALE ENGG STUDYING FROM FINAL ENGG STUDENTS FOR TECH GRADUATE COURSE NO 113 AND SSC (TECH) -37.(STREAM WILL BE IN REGULAR NOTIFICATION)</a:t>
            </a:r>
          </a:p>
          <a:p>
            <a:endParaRPr lang="en-US" sz="1600"/>
          </a:p>
          <a:p>
            <a:r>
              <a:rPr lang="en-US" sz="1600"/>
              <a:t>APPLICATION FOR UNMARRIED WOMEN CANDIATE STUDYING FINAL YEAR STUDENTS ONLY FOR SSC (T) WOMEN -08. (STREAM WILL BE IN REGULAR NOTIFICATION)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274638"/>
            <a:ext cx="8229600" cy="563562"/>
          </a:xfrm>
        </p:spPr>
        <p:txBody>
          <a:bodyPr/>
          <a:lstStyle/>
          <a:p>
            <a:r>
              <a:rPr lang="en-US" sz="2800" b="1"/>
              <a:t> IMPORTANT NOTE</a:t>
            </a:r>
          </a:p>
        </p:txBody>
      </p:sp>
      <p:sp>
        <p:nvSpPr>
          <p:cNvPr id="99331" name="Rectangle 3"/>
          <p:cNvSpPr>
            <a:spLocks noGrp="1" noChangeArrowheads="1"/>
          </p:cNvSpPr>
          <p:nvPr>
            <p:ph type="body" idx="1"/>
          </p:nvPr>
        </p:nvSpPr>
        <p:spPr>
          <a:xfrm>
            <a:off x="457200" y="914400"/>
            <a:ext cx="8229600" cy="5211763"/>
          </a:xfrm>
        </p:spPr>
        <p:txBody>
          <a:bodyPr/>
          <a:lstStyle/>
          <a:p>
            <a:r>
              <a:rPr lang="en-US" sz="1800"/>
              <a:t>A CANDIDATE IS PERMITTED TO APPLY FOR ONE ENTRY/DISCIPLINE.</a:t>
            </a:r>
          </a:p>
          <a:p>
            <a:r>
              <a:rPr lang="en-US" sz="1800"/>
              <a:t>CHANGE OF ENTRY/QUALIFICATION CHOICE WILL NOT BE ENTERTAINED. (CANDIDATE ARE ADVISED TO SEND ONLY ONE APPLICATION. </a:t>
            </a:r>
          </a:p>
          <a:p>
            <a:r>
              <a:rPr lang="en-US" sz="1800"/>
              <a:t>FORWARDING OF DOUBLE APPLICATIONS WILL RESULT IN OUTRIGHT REJECTION OF APPLICATIONS AND THE CANDIDATURE OF SUCH CANDIDATES WILL BE CANCELLED.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990600" y="1524000"/>
            <a:ext cx="7391400" cy="3352800"/>
          </a:xfrm>
          <a:prstGeom prst="rect">
            <a:avLst/>
          </a:prstGeom>
          <a:noFill/>
          <a:ln w="9525">
            <a:noFill/>
            <a:miter lim="800000"/>
            <a:headEnd/>
            <a:tailEnd/>
          </a:ln>
          <a:effectLst>
            <a:outerShdw dist="35921" dir="2700000" algn="ctr" rotWithShape="0">
              <a:srgbClr val="FF3300"/>
            </a:outerShdw>
          </a:effectLst>
        </p:spPr>
        <p:txBody>
          <a:bodyPr>
            <a:spAutoFit/>
          </a:bodyPr>
          <a:lstStyle/>
          <a:p>
            <a:pPr marL="174625" indent="-174625" algn="ctr">
              <a:spcBef>
                <a:spcPct val="50000"/>
              </a:spcBef>
            </a:pPr>
            <a:r>
              <a:rPr lang="en-US" sz="4400" b="1" u="sng">
                <a:solidFill>
                  <a:srgbClr val="0000FF"/>
                </a:solidFill>
              </a:rPr>
              <a:t>MERIT LIST</a:t>
            </a:r>
          </a:p>
          <a:p>
            <a:pPr marL="174625" indent="-174625" algn="ctr">
              <a:spcBef>
                <a:spcPct val="50000"/>
              </a:spcBef>
            </a:pPr>
            <a:endParaRPr lang="en-US" sz="2000" b="1" u="sng">
              <a:solidFill>
                <a:srgbClr val="0000FF"/>
              </a:solidFill>
            </a:endParaRPr>
          </a:p>
          <a:p>
            <a:pPr marL="174625" indent="-174625" algn="just">
              <a:spcBef>
                <a:spcPct val="50000"/>
              </a:spcBef>
            </a:pPr>
            <a:r>
              <a:rPr lang="en-US" sz="2000" b="1">
                <a:solidFill>
                  <a:srgbClr val="0000FF"/>
                </a:solidFill>
              </a:rPr>
              <a:t>      </a:t>
            </a:r>
            <a:r>
              <a:rPr lang="en-US" sz="2000"/>
              <a:t>The merit list of Recommended candidates to SSB will be placed in the last week of May 2011 at reception of Recruiting Dte, Army HQ West Block III RK Puram New Delhi 110066.For website. General/merit list quieries contact www.indianarmy.govt.in.</a:t>
            </a:r>
          </a:p>
          <a:p>
            <a:pPr marL="174625" indent="-174625" algn="ctr">
              <a:spcBef>
                <a:spcPct val="50000"/>
              </a:spcBef>
            </a:pPr>
            <a:r>
              <a:rPr lang="en-US" sz="2000"/>
              <a:t>      For general/merit queries contact Tele No 011 26173215</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0" name="WordArt 4"/>
          <p:cNvSpPr>
            <a:spLocks noChangeArrowheads="1" noChangeShapeType="1" noTextEdit="1"/>
          </p:cNvSpPr>
          <p:nvPr/>
        </p:nvSpPr>
        <p:spPr bwMode="auto">
          <a:xfrm>
            <a:off x="1981200" y="2362200"/>
            <a:ext cx="5181600" cy="1395413"/>
          </a:xfrm>
          <a:prstGeom prst="rect">
            <a:avLst/>
          </a:prstGeom>
        </p:spPr>
        <p:txBody>
          <a:bodyPr wrap="none" fromWordArt="1">
            <a:prstTxWarp prst="textPlain">
              <a:avLst>
                <a:gd name="adj" fmla="val 50000"/>
              </a:avLst>
            </a:prstTxWarp>
          </a:bodyPr>
          <a:lstStyle/>
          <a:p>
            <a:pPr algn="ctr"/>
            <a:r>
              <a:rPr lang="en-US" sz="3600" kern="10" spc="720">
                <a:ln w="9525">
                  <a:noFill/>
                  <a:miter lim="800000"/>
                  <a:headEnd/>
                  <a:tailEnd/>
                </a:ln>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THANK YOU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701675" y="2822575"/>
            <a:ext cx="7740650" cy="641350"/>
          </a:xfrm>
          <a:prstGeom prst="rect">
            <a:avLst/>
          </a:prstGeom>
          <a:noFill/>
          <a:ln w="9525">
            <a:noFill/>
            <a:miter lim="800000"/>
            <a:headEnd/>
            <a:tailEnd/>
          </a:ln>
          <a:effectLst/>
        </p:spPr>
        <p:txBody>
          <a:bodyPr wrap="none">
            <a:spAutoFit/>
          </a:bodyPr>
          <a:lstStyle/>
          <a:p>
            <a:pPr algn="ctr"/>
            <a:r>
              <a:rPr lang="en-US" sz="3600" b="1" u="sng">
                <a:solidFill>
                  <a:srgbClr val="0000FF"/>
                </a:solidFill>
                <a:latin typeface="Times New Roman" pitchFamily="18" charset="0"/>
              </a:rPr>
              <a:t>WHAT THE ARMY HAS TO OFFER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76200"/>
            <a:ext cx="8229600" cy="1143000"/>
          </a:xfrm>
        </p:spPr>
        <p:txBody>
          <a:bodyPr/>
          <a:lstStyle/>
          <a:p>
            <a:r>
              <a:rPr lang="en-US" sz="2000" b="1" u="sng">
                <a:solidFill>
                  <a:srgbClr val="0000FF"/>
                </a:solidFill>
              </a:rPr>
              <a:t>PAY &amp; ALLOWANCE : OFFRS</a:t>
            </a:r>
          </a:p>
        </p:txBody>
      </p:sp>
      <p:graphicFrame>
        <p:nvGraphicFramePr>
          <p:cNvPr id="92323" name="Group 163"/>
          <p:cNvGraphicFramePr>
            <a:graphicFrameLocks noGrp="1"/>
          </p:cNvGraphicFramePr>
          <p:nvPr>
            <p:ph idx="1"/>
          </p:nvPr>
        </p:nvGraphicFramePr>
        <p:xfrm>
          <a:off x="1447800" y="1309688"/>
          <a:ext cx="6172200" cy="4558031"/>
        </p:xfrm>
        <a:graphic>
          <a:graphicData uri="http://schemas.openxmlformats.org/drawingml/2006/table">
            <a:tbl>
              <a:tblPr/>
              <a:tblGrid>
                <a:gridCol w="2362200"/>
                <a:gridCol w="1447800"/>
                <a:gridCol w="1219200"/>
                <a:gridCol w="1143000"/>
              </a:tblGrid>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00FF"/>
                          </a:solidFill>
                          <a:effectLst/>
                          <a:latin typeface="Arial" charset="0"/>
                        </a:rPr>
                        <a:t>Post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00FF"/>
                          </a:solidFill>
                          <a:effectLst/>
                          <a:latin typeface="Arial" charset="0"/>
                        </a:rPr>
                        <a:t>Pay Band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00FF"/>
                          </a:solidFill>
                          <a:effectLst/>
                          <a:latin typeface="Arial" charset="0"/>
                        </a:rPr>
                        <a:t>Grade Pay</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00FF"/>
                          </a:solidFill>
                          <a:effectLst/>
                          <a:latin typeface="Arial" charset="0"/>
                        </a:rPr>
                        <a:t>Military Service Pay</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Lieutenant/Equ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15600-39100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5400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6000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Captain/equ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15600-39100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5700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6000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Major/equ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15600-39100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6100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6000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Lt Colonel/equ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37400-67000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8000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6000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hlink"/>
                          </a:solidFill>
                          <a:effectLst/>
                          <a:latin typeface="Arial" charset="0"/>
                        </a:rPr>
                        <a:t>Colonel/equ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hlink"/>
                          </a:solidFill>
                          <a:effectLst/>
                          <a:latin typeface="Arial" charset="0"/>
                        </a:rPr>
                        <a:t>37400-67000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hlink"/>
                          </a:solidFill>
                          <a:effectLst/>
                          <a:latin typeface="Arial" charset="0"/>
                        </a:rPr>
                        <a:t>8700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hlink"/>
                          </a:solidFill>
                          <a:effectLst/>
                          <a:latin typeface="Arial" charset="0"/>
                        </a:rPr>
                        <a:t>6000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990033"/>
                          </a:solidFill>
                          <a:effectLst/>
                          <a:latin typeface="Arial" charset="0"/>
                        </a:rPr>
                        <a:t>Brigadier/equ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990033"/>
                          </a:solidFill>
                          <a:effectLst/>
                          <a:latin typeface="Arial" charset="0"/>
                        </a:rPr>
                        <a:t>37400-67000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990033"/>
                          </a:solidFill>
                          <a:effectLst/>
                          <a:latin typeface="Arial" charset="0"/>
                        </a:rPr>
                        <a:t>8900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990033"/>
                          </a:solidFill>
                          <a:effectLst/>
                          <a:latin typeface="Arial" charset="0"/>
                        </a:rPr>
                        <a:t>6000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FF"/>
                          </a:solidFill>
                          <a:effectLst/>
                          <a:latin typeface="Arial" charset="0"/>
                        </a:rPr>
                        <a:t>Major General/equ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FF"/>
                          </a:solidFill>
                          <a:effectLst/>
                          <a:latin typeface="Arial" charset="0"/>
                        </a:rPr>
                        <a:t>37400-67000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FF"/>
                          </a:solidFill>
                          <a:effectLst/>
                          <a:latin typeface="Arial" charset="0"/>
                        </a:rPr>
                        <a:t>10000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IN" sz="1600" b="0" i="0" u="none" strike="noStrike" cap="none" normalizeH="0" baseline="0" smtClean="0">
                        <a:ln>
                          <a:noFill/>
                        </a:ln>
                        <a:solidFill>
                          <a:srgbClr val="0000FF"/>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50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FF"/>
                          </a:solidFill>
                          <a:effectLst/>
                          <a:latin typeface="Arial" charset="0"/>
                        </a:rPr>
                        <a:t>Lt General/equ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FF"/>
                          </a:solidFill>
                          <a:effectLst/>
                          <a:latin typeface="Arial" charset="0"/>
                        </a:rPr>
                        <a:t>37400-67000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FF"/>
                          </a:solidFill>
                          <a:effectLst/>
                          <a:latin typeface="Arial" charset="0"/>
                        </a:rPr>
                        <a:t>12000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FF"/>
                          </a:solidFill>
                          <a:effectLst/>
                          <a:latin typeface="Arial" charset="0"/>
                        </a:rPr>
                        <a:t>Nil</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Vice Chiefs and Army Commander/equ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80000 (Fixed)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Nil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66FF"/>
                          </a:solidFill>
                          <a:effectLst/>
                          <a:latin typeface="Arial" charset="0"/>
                        </a:rPr>
                        <a:t>Nil</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2762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Service Chiefs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90000 (Fixed)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Nil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FF0066"/>
                          </a:solidFill>
                          <a:effectLst/>
                          <a:latin typeface="Arial" charset="0"/>
                        </a:rPr>
                        <a:t>Nil</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685800" y="228600"/>
            <a:ext cx="7924800" cy="457200"/>
          </a:xfrm>
          <a:prstGeom prst="rect">
            <a:avLst/>
          </a:prstGeom>
          <a:noFill/>
          <a:ln w="9525">
            <a:noFill/>
            <a:miter lim="800000"/>
            <a:headEnd/>
            <a:tailEnd/>
          </a:ln>
          <a:effectLst/>
        </p:spPr>
        <p:txBody>
          <a:bodyPr>
            <a:spAutoFit/>
          </a:bodyPr>
          <a:lstStyle/>
          <a:p>
            <a:pPr algn="ctr">
              <a:spcBef>
                <a:spcPct val="50000"/>
              </a:spcBef>
            </a:pPr>
            <a:r>
              <a:rPr lang="en-US" sz="2400" b="1" u="sng">
                <a:solidFill>
                  <a:srgbClr val="FF0066"/>
                </a:solidFill>
              </a:rPr>
              <a:t>CURRENT PAY AND ALLOWANCES</a:t>
            </a:r>
          </a:p>
        </p:txBody>
      </p:sp>
      <p:sp>
        <p:nvSpPr>
          <p:cNvPr id="3075" name="Text Box 3"/>
          <p:cNvSpPr txBox="1">
            <a:spLocks noChangeArrowheads="1"/>
          </p:cNvSpPr>
          <p:nvPr/>
        </p:nvSpPr>
        <p:spPr bwMode="auto">
          <a:xfrm>
            <a:off x="228600" y="1417638"/>
            <a:ext cx="8077200" cy="5516562"/>
          </a:xfrm>
          <a:prstGeom prst="rect">
            <a:avLst/>
          </a:prstGeom>
          <a:noFill/>
          <a:ln w="9525">
            <a:noFill/>
            <a:miter lim="800000"/>
            <a:headEnd/>
            <a:tailEnd/>
          </a:ln>
          <a:effectLst/>
        </p:spPr>
        <p:txBody>
          <a:bodyPr>
            <a:spAutoFit/>
          </a:bodyPr>
          <a:lstStyle/>
          <a:p>
            <a:pPr marL="457200" indent="-457200">
              <a:spcBef>
                <a:spcPct val="50000"/>
              </a:spcBef>
              <a:buFontTx/>
              <a:buChar char="•"/>
            </a:pPr>
            <a:r>
              <a:rPr lang="en-US" sz="2000" b="1">
                <a:solidFill>
                  <a:schemeClr val="tx2"/>
                </a:solidFill>
              </a:rPr>
              <a:t>RANK PAY</a:t>
            </a:r>
          </a:p>
          <a:p>
            <a:pPr marL="457200" indent="-457200">
              <a:spcBef>
                <a:spcPct val="50000"/>
              </a:spcBef>
              <a:buFontTx/>
              <a:buChar char="•"/>
            </a:pPr>
            <a:r>
              <a:rPr lang="en-US" sz="2000" b="1">
                <a:solidFill>
                  <a:srgbClr val="009900"/>
                </a:solidFill>
              </a:rPr>
              <a:t>DEARNESS ALLOWANCE.</a:t>
            </a:r>
          </a:p>
          <a:p>
            <a:pPr marL="457200" indent="-457200">
              <a:spcBef>
                <a:spcPct val="50000"/>
              </a:spcBef>
              <a:buFontTx/>
              <a:buChar char="•"/>
            </a:pPr>
            <a:r>
              <a:rPr lang="en-US" sz="2000" b="1">
                <a:solidFill>
                  <a:srgbClr val="FF3300"/>
                </a:solidFill>
              </a:rPr>
              <a:t>MILITARY SERVICE PAY .</a:t>
            </a:r>
          </a:p>
          <a:p>
            <a:pPr marL="457200" indent="-457200">
              <a:spcBef>
                <a:spcPct val="50000"/>
              </a:spcBef>
              <a:buFontTx/>
              <a:buChar char="•"/>
            </a:pPr>
            <a:r>
              <a:rPr lang="en-US" sz="2000" b="1">
                <a:solidFill>
                  <a:srgbClr val="0000FF"/>
                </a:solidFill>
              </a:rPr>
              <a:t>FIELD ALLOWANCE </a:t>
            </a:r>
          </a:p>
          <a:p>
            <a:pPr marL="457200" indent="-457200">
              <a:spcBef>
                <a:spcPct val="50000"/>
              </a:spcBef>
            </a:pPr>
            <a:r>
              <a:rPr lang="en-US" sz="2000" b="1">
                <a:solidFill>
                  <a:srgbClr val="0000FF"/>
                </a:solidFill>
              </a:rPr>
              <a:t>       </a:t>
            </a:r>
            <a:r>
              <a:rPr lang="en-US" sz="2000" b="1">
                <a:solidFill>
                  <a:schemeClr val="tx2"/>
                </a:solidFill>
              </a:rPr>
              <a:t>TRANSPORT ALLOWANCE</a:t>
            </a:r>
          </a:p>
          <a:p>
            <a:pPr marL="457200" indent="-457200">
              <a:spcBef>
                <a:spcPct val="50000"/>
              </a:spcBef>
              <a:buFontTx/>
              <a:buChar char="•"/>
            </a:pPr>
            <a:r>
              <a:rPr lang="en-US" sz="2000" b="1">
                <a:solidFill>
                  <a:srgbClr val="009900"/>
                </a:solidFill>
              </a:rPr>
              <a:t>OUTFIT ALLOWANCE</a:t>
            </a:r>
          </a:p>
          <a:p>
            <a:pPr marL="457200" indent="-457200">
              <a:spcBef>
                <a:spcPct val="50000"/>
              </a:spcBef>
              <a:buFontTx/>
              <a:buChar char="•"/>
            </a:pPr>
            <a:r>
              <a:rPr lang="en-US" sz="2000" b="1">
                <a:solidFill>
                  <a:srgbClr val="FF3300"/>
                </a:solidFill>
              </a:rPr>
              <a:t>KIT MAINTENANCE ALLOWANCE</a:t>
            </a:r>
          </a:p>
          <a:p>
            <a:pPr marL="457200" indent="-457200">
              <a:spcBef>
                <a:spcPct val="50000"/>
              </a:spcBef>
              <a:buFontTx/>
              <a:buChar char="•"/>
            </a:pPr>
            <a:r>
              <a:rPr lang="en-US" sz="2000" b="1">
                <a:solidFill>
                  <a:srgbClr val="0000FF"/>
                </a:solidFill>
              </a:rPr>
              <a:t>QUALIFICATION GRANT.</a:t>
            </a:r>
          </a:p>
          <a:p>
            <a:pPr marL="457200" indent="-457200">
              <a:spcBef>
                <a:spcPct val="50000"/>
              </a:spcBef>
              <a:buFontTx/>
              <a:buChar char="•"/>
            </a:pPr>
            <a:r>
              <a:rPr lang="en-US" sz="2000" b="1">
                <a:solidFill>
                  <a:schemeClr val="tx2"/>
                </a:solidFill>
              </a:rPr>
              <a:t>FLYING PAY (FOR FLYING OFFR)</a:t>
            </a:r>
          </a:p>
          <a:p>
            <a:pPr marL="457200" indent="-457200">
              <a:spcBef>
                <a:spcPct val="50000"/>
              </a:spcBef>
              <a:buFontTx/>
              <a:buChar char="•"/>
            </a:pPr>
            <a:r>
              <a:rPr lang="en-US" sz="2000" b="1">
                <a:solidFill>
                  <a:srgbClr val="009900"/>
                </a:solidFill>
              </a:rPr>
              <a:t>TECHNICAL PAY</a:t>
            </a:r>
          </a:p>
          <a:p>
            <a:pPr marL="457200" indent="-457200">
              <a:spcBef>
                <a:spcPct val="50000"/>
              </a:spcBef>
              <a:buFontTx/>
              <a:buChar char="•"/>
            </a:pPr>
            <a:r>
              <a:rPr lang="en-US" sz="2000" b="1">
                <a:solidFill>
                  <a:srgbClr val="009900"/>
                </a:solidFill>
              </a:rPr>
              <a:t>STIPEND – RS 21,500/-PM –DURING TRAINING </a:t>
            </a:r>
          </a:p>
          <a:p>
            <a:pPr marL="457200" indent="-457200">
              <a:spcBef>
                <a:spcPct val="50000"/>
              </a:spcBef>
            </a:pPr>
            <a:endParaRPr lang="en-US" sz="2400" b="1">
              <a:solidFill>
                <a:srgbClr val="FF33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152400" y="258763"/>
            <a:ext cx="8747125" cy="579437"/>
          </a:xfrm>
          <a:prstGeom prst="rect">
            <a:avLst/>
          </a:prstGeom>
          <a:noFill/>
          <a:ln w="9525">
            <a:noFill/>
            <a:miter lim="800000"/>
            <a:headEnd/>
            <a:tailEnd/>
          </a:ln>
          <a:effectLst/>
        </p:spPr>
        <p:txBody>
          <a:bodyPr>
            <a:spAutoFit/>
          </a:bodyPr>
          <a:lstStyle/>
          <a:p>
            <a:pPr algn="ctr">
              <a:spcBef>
                <a:spcPct val="50000"/>
              </a:spcBef>
            </a:pPr>
            <a:r>
              <a:rPr lang="en-US" sz="3200" b="1" u="sng">
                <a:solidFill>
                  <a:srgbClr val="FF0066"/>
                </a:solidFill>
              </a:rPr>
              <a:t>OTHER  BENEFITS</a:t>
            </a:r>
          </a:p>
        </p:txBody>
      </p:sp>
      <p:sp>
        <p:nvSpPr>
          <p:cNvPr id="25603" name="Text Box 3"/>
          <p:cNvSpPr txBox="1">
            <a:spLocks noChangeArrowheads="1"/>
          </p:cNvSpPr>
          <p:nvPr/>
        </p:nvSpPr>
        <p:spPr bwMode="auto">
          <a:xfrm>
            <a:off x="228600" y="1143000"/>
            <a:ext cx="8915400" cy="5181600"/>
          </a:xfrm>
          <a:prstGeom prst="rect">
            <a:avLst/>
          </a:prstGeom>
          <a:noFill/>
          <a:ln w="9525">
            <a:noFill/>
            <a:miter lim="800000"/>
            <a:headEnd/>
            <a:tailEnd/>
          </a:ln>
          <a:effectLst/>
        </p:spPr>
        <p:txBody>
          <a:bodyPr>
            <a:spAutoFit/>
          </a:bodyPr>
          <a:lstStyle/>
          <a:p>
            <a:pPr marL="457200" indent="-457200">
              <a:spcBef>
                <a:spcPct val="50000"/>
              </a:spcBef>
              <a:buFontTx/>
              <a:buChar char="•"/>
            </a:pPr>
            <a:r>
              <a:rPr lang="en-US" b="1">
                <a:solidFill>
                  <a:srgbClr val="0000FF"/>
                </a:solidFill>
              </a:rPr>
              <a:t>ACCESS TO BEST CLUBS AND OFFICERS MESSES.</a:t>
            </a:r>
          </a:p>
          <a:p>
            <a:pPr marL="457200" indent="-457200">
              <a:spcBef>
                <a:spcPct val="50000"/>
              </a:spcBef>
              <a:buFontTx/>
              <a:buChar char="•"/>
            </a:pPr>
            <a:r>
              <a:rPr lang="en-US" b="1">
                <a:solidFill>
                  <a:schemeClr val="tx2"/>
                </a:solidFill>
              </a:rPr>
              <a:t>ADVENTURE SPORTS.</a:t>
            </a:r>
          </a:p>
          <a:p>
            <a:pPr marL="457200" indent="-457200">
              <a:spcBef>
                <a:spcPct val="50000"/>
              </a:spcBef>
              <a:buFontTx/>
              <a:buChar char="•"/>
            </a:pPr>
            <a:r>
              <a:rPr lang="en-US" b="1">
                <a:solidFill>
                  <a:srgbClr val="009900"/>
                </a:solidFill>
              </a:rPr>
              <a:t>FOOD IN THE FORM OF RATIONS.</a:t>
            </a:r>
          </a:p>
          <a:p>
            <a:pPr marL="457200" indent="-457200">
              <a:spcBef>
                <a:spcPct val="50000"/>
              </a:spcBef>
              <a:buFontTx/>
              <a:buChar char="•"/>
            </a:pPr>
            <a:r>
              <a:rPr lang="en-US" b="1">
                <a:solidFill>
                  <a:srgbClr val="FF3300"/>
                </a:solidFill>
              </a:rPr>
              <a:t>TWO MONTHS ANNUAL LEAVE AND 20 DAYS CASUAL LEAVE IN A YEAR.</a:t>
            </a:r>
          </a:p>
          <a:p>
            <a:pPr marL="457200" indent="-457200">
              <a:spcBef>
                <a:spcPct val="50000"/>
              </a:spcBef>
              <a:buFontTx/>
              <a:buChar char="•"/>
            </a:pPr>
            <a:r>
              <a:rPr lang="en-US" b="1"/>
              <a:t>ENCASEMENT OF LEAVE UPTO 300 DAYS.</a:t>
            </a:r>
          </a:p>
          <a:p>
            <a:pPr marL="457200" indent="-457200">
              <a:spcBef>
                <a:spcPct val="50000"/>
              </a:spcBef>
              <a:buFontTx/>
              <a:buChar char="•"/>
            </a:pPr>
            <a:r>
              <a:rPr lang="en-US" b="1">
                <a:solidFill>
                  <a:srgbClr val="0000FF"/>
                </a:solidFill>
              </a:rPr>
              <a:t>LEAVE TRAVEL CONCESSION.</a:t>
            </a:r>
          </a:p>
          <a:p>
            <a:pPr marL="457200" indent="-457200">
              <a:spcBef>
                <a:spcPct val="50000"/>
              </a:spcBef>
              <a:buFontTx/>
              <a:buChar char="•"/>
            </a:pPr>
            <a:r>
              <a:rPr lang="en-US" b="1">
                <a:solidFill>
                  <a:schemeClr val="tx2"/>
                </a:solidFill>
              </a:rPr>
              <a:t>50% CONCESSION ON AIR TRAVEL AND 40% ON TRAIN TRAVEL.</a:t>
            </a:r>
          </a:p>
          <a:p>
            <a:pPr marL="457200" indent="-457200">
              <a:spcBef>
                <a:spcPct val="50000"/>
              </a:spcBef>
              <a:buFontTx/>
              <a:buChar char="•"/>
            </a:pPr>
            <a:r>
              <a:rPr lang="en-US" b="1">
                <a:solidFill>
                  <a:srgbClr val="009900"/>
                </a:solidFill>
              </a:rPr>
              <a:t>FREE MEDICAL FACILITIES IN BEST HOSP DURING AND AFTER RETIREMENT.</a:t>
            </a:r>
          </a:p>
          <a:p>
            <a:pPr marL="457200" indent="-457200">
              <a:spcBef>
                <a:spcPct val="50000"/>
              </a:spcBef>
              <a:buFontTx/>
              <a:buChar char="•"/>
            </a:pPr>
            <a:r>
              <a:rPr lang="en-US" b="1">
                <a:solidFill>
                  <a:srgbClr val="FF3300"/>
                </a:solidFill>
              </a:rPr>
              <a:t>SUBSIDISED HOUSING.</a:t>
            </a:r>
          </a:p>
          <a:p>
            <a:pPr marL="457200" indent="-457200">
              <a:spcBef>
                <a:spcPct val="50000"/>
              </a:spcBef>
              <a:buFontTx/>
              <a:buChar char="•"/>
            </a:pPr>
            <a:r>
              <a:rPr lang="en-US" b="1">
                <a:solidFill>
                  <a:schemeClr val="tx2"/>
                </a:solidFill>
              </a:rPr>
              <a:t>SUBSIDIZED CANTEEN FACILITIES.</a:t>
            </a:r>
            <a:r>
              <a:rPr lang="en-US" b="1">
                <a:solidFill>
                  <a:srgbClr val="FF3300"/>
                </a:solidFill>
              </a:rPr>
              <a:t> </a:t>
            </a:r>
          </a:p>
          <a:p>
            <a:pPr marL="457200" indent="-457200">
              <a:spcBef>
                <a:spcPct val="50000"/>
              </a:spcBef>
              <a:buFontTx/>
              <a:buChar char="•"/>
            </a:pPr>
            <a:r>
              <a:rPr lang="en-US" b="1">
                <a:solidFill>
                  <a:srgbClr val="0000FF"/>
                </a:solidFill>
              </a:rPr>
              <a:t>INSURANCE OF Rs 15 LACS.</a:t>
            </a:r>
          </a:p>
          <a:p>
            <a:pPr marL="457200" indent="-457200">
              <a:spcBef>
                <a:spcPct val="50000"/>
              </a:spcBef>
              <a:buFontTx/>
              <a:buChar char="•"/>
            </a:pPr>
            <a:r>
              <a:rPr lang="en-US" b="1">
                <a:solidFill>
                  <a:srgbClr val="009900"/>
                </a:solidFill>
              </a:rPr>
              <a:t> HOUSING SCHEME.</a:t>
            </a:r>
            <a:endParaRPr lang="en-US" b="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152400" y="487363"/>
            <a:ext cx="8747125" cy="579437"/>
          </a:xfrm>
          <a:prstGeom prst="rect">
            <a:avLst/>
          </a:prstGeom>
          <a:noFill/>
          <a:ln w="9525">
            <a:noFill/>
            <a:miter lim="800000"/>
            <a:headEnd/>
            <a:tailEnd/>
          </a:ln>
          <a:effectLst/>
        </p:spPr>
        <p:txBody>
          <a:bodyPr>
            <a:spAutoFit/>
          </a:bodyPr>
          <a:lstStyle/>
          <a:p>
            <a:pPr algn="ctr">
              <a:spcBef>
                <a:spcPct val="50000"/>
              </a:spcBef>
            </a:pPr>
            <a:r>
              <a:rPr lang="en-US" sz="3200" b="1" u="sng">
                <a:solidFill>
                  <a:srgbClr val="FF0066"/>
                </a:solidFill>
              </a:rPr>
              <a:t>OTHER  BENEFITS</a:t>
            </a:r>
          </a:p>
        </p:txBody>
      </p:sp>
      <p:sp>
        <p:nvSpPr>
          <p:cNvPr id="58371" name="Text Box 3"/>
          <p:cNvSpPr txBox="1">
            <a:spLocks noChangeArrowheads="1"/>
          </p:cNvSpPr>
          <p:nvPr/>
        </p:nvSpPr>
        <p:spPr bwMode="auto">
          <a:xfrm>
            <a:off x="228600" y="2306638"/>
            <a:ext cx="8915400" cy="3255962"/>
          </a:xfrm>
          <a:prstGeom prst="rect">
            <a:avLst/>
          </a:prstGeom>
          <a:noFill/>
          <a:ln w="9525">
            <a:noFill/>
            <a:miter lim="800000"/>
            <a:headEnd/>
            <a:tailEnd/>
          </a:ln>
          <a:effectLst/>
        </p:spPr>
        <p:txBody>
          <a:bodyPr>
            <a:spAutoFit/>
          </a:bodyPr>
          <a:lstStyle/>
          <a:p>
            <a:pPr marL="457200" indent="-457200">
              <a:spcBef>
                <a:spcPct val="50000"/>
              </a:spcBef>
              <a:buFontTx/>
              <a:buChar char="•"/>
            </a:pPr>
            <a:r>
              <a:rPr lang="en-US" b="1"/>
              <a:t>STUDY LEAVE UPTO TWO YRS WITH FULL PAY AND BENEFITS.</a:t>
            </a:r>
          </a:p>
          <a:p>
            <a:pPr marL="457200" indent="-457200">
              <a:spcBef>
                <a:spcPct val="50000"/>
              </a:spcBef>
              <a:buFontTx/>
              <a:buChar char="•"/>
            </a:pPr>
            <a:r>
              <a:rPr lang="en-US" b="1">
                <a:solidFill>
                  <a:srgbClr val="FF0066"/>
                </a:solidFill>
              </a:rPr>
              <a:t> SCOPE FOR HIGHER STUDIES.</a:t>
            </a:r>
          </a:p>
          <a:p>
            <a:pPr marL="457200" indent="-457200">
              <a:spcBef>
                <a:spcPct val="50000"/>
              </a:spcBef>
              <a:buFontTx/>
              <a:buChar char="•"/>
            </a:pPr>
            <a:r>
              <a:rPr lang="en-US" b="1">
                <a:solidFill>
                  <a:srgbClr val="0000FF"/>
                </a:solidFill>
              </a:rPr>
              <a:t>JOB SECURITY  BEING PRESIDENT’S COMMISSION. </a:t>
            </a:r>
          </a:p>
          <a:p>
            <a:pPr marL="457200" indent="-457200">
              <a:spcBef>
                <a:spcPct val="50000"/>
              </a:spcBef>
              <a:buFontTx/>
              <a:buChar char="•"/>
            </a:pPr>
            <a:r>
              <a:rPr lang="en-US" b="1">
                <a:solidFill>
                  <a:srgbClr val="FF3300"/>
                </a:solidFill>
              </a:rPr>
              <a:t>IMMUNITY FROM ARREST. </a:t>
            </a:r>
          </a:p>
          <a:p>
            <a:pPr marL="457200" indent="-457200">
              <a:spcBef>
                <a:spcPct val="50000"/>
              </a:spcBef>
              <a:buFontTx/>
              <a:buChar char="•"/>
            </a:pPr>
            <a:r>
              <a:rPr lang="en-US" b="1"/>
              <a:t>DEPUTATION TO RESEARCH &amp; DEVELOPMENT ORGANISATION.</a:t>
            </a:r>
          </a:p>
          <a:p>
            <a:pPr marL="457200" indent="-457200">
              <a:spcBef>
                <a:spcPct val="50000"/>
              </a:spcBef>
              <a:buFontTx/>
              <a:buChar char="•"/>
            </a:pPr>
            <a:r>
              <a:rPr lang="en-US" b="1"/>
              <a:t>RESERVED EDUCATION FACILITES FOR CHILDREN.</a:t>
            </a:r>
          </a:p>
          <a:p>
            <a:pPr marL="457200" indent="-457200">
              <a:spcBef>
                <a:spcPct val="50000"/>
              </a:spcBef>
              <a:buFontTx/>
              <a:buChar char="•"/>
            </a:pPr>
            <a:r>
              <a:rPr lang="en-US" b="1"/>
              <a:t>FACILITIES FOR SCHOLRSHIPS FOR CHILDREN</a:t>
            </a:r>
          </a:p>
          <a:p>
            <a:pPr marL="457200" indent="-457200">
              <a:spcBef>
                <a:spcPct val="50000"/>
              </a:spcBef>
              <a:buFontTx/>
              <a:buChar char="•"/>
            </a:pPr>
            <a:r>
              <a:rPr lang="en-US" b="1"/>
              <a:t>BENEFITS OF EXSERVICEMEN AFTER RETIREMENT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152400" y="-157163"/>
            <a:ext cx="8747125" cy="701676"/>
          </a:xfrm>
          <a:prstGeom prst="rect">
            <a:avLst/>
          </a:prstGeom>
          <a:noFill/>
          <a:ln w="9525">
            <a:noFill/>
            <a:miter lim="800000"/>
            <a:headEnd/>
            <a:tailEnd/>
          </a:ln>
          <a:effectLst/>
        </p:spPr>
        <p:txBody>
          <a:bodyPr>
            <a:spAutoFit/>
          </a:bodyPr>
          <a:lstStyle/>
          <a:p>
            <a:pPr algn="ctr">
              <a:spcBef>
                <a:spcPct val="50000"/>
              </a:spcBef>
            </a:pPr>
            <a:r>
              <a:rPr lang="en-US" sz="4000" b="1" u="sng">
                <a:solidFill>
                  <a:srgbClr val="FF0066"/>
                </a:solidFill>
              </a:rPr>
              <a:t>SSB SCHEDULE</a:t>
            </a:r>
          </a:p>
        </p:txBody>
      </p:sp>
      <p:sp>
        <p:nvSpPr>
          <p:cNvPr id="87043" name="Text Box 3"/>
          <p:cNvSpPr txBox="1">
            <a:spLocks noChangeArrowheads="1"/>
          </p:cNvSpPr>
          <p:nvPr/>
        </p:nvSpPr>
        <p:spPr bwMode="auto">
          <a:xfrm>
            <a:off x="228600" y="76200"/>
            <a:ext cx="8915400" cy="6783388"/>
          </a:xfrm>
          <a:prstGeom prst="rect">
            <a:avLst/>
          </a:prstGeom>
          <a:noFill/>
          <a:ln w="9525">
            <a:noFill/>
            <a:miter lim="800000"/>
            <a:headEnd/>
            <a:tailEnd/>
          </a:ln>
          <a:effectLst/>
        </p:spPr>
        <p:txBody>
          <a:bodyPr>
            <a:spAutoFit/>
          </a:bodyPr>
          <a:lstStyle/>
          <a:p>
            <a:pPr marL="681038" indent="-174625">
              <a:spcBef>
                <a:spcPct val="50000"/>
              </a:spcBef>
            </a:pPr>
            <a:r>
              <a:rPr lang="en-US" sz="3200" b="1">
                <a:solidFill>
                  <a:srgbClr val="0000FF"/>
                </a:solidFill>
              </a:rPr>
              <a:t>	 </a:t>
            </a:r>
            <a:r>
              <a:rPr lang="en-US" b="1" u="sng">
                <a:solidFill>
                  <a:srgbClr val="0000FF"/>
                </a:solidFill>
              </a:rPr>
              <a:t>DAY-1 </a:t>
            </a:r>
          </a:p>
          <a:p>
            <a:pPr marL="1311275" lvl="1" indent="-515938">
              <a:lnSpc>
                <a:spcPct val="50000"/>
              </a:lnSpc>
              <a:spcBef>
                <a:spcPct val="50000"/>
              </a:spcBef>
              <a:buFont typeface="Wingdings" pitchFamily="2" charset="2"/>
              <a:buChar char="Ø"/>
            </a:pPr>
            <a:r>
              <a:rPr lang="en-US" b="1">
                <a:solidFill>
                  <a:schemeClr val="tx2"/>
                </a:solidFill>
              </a:rPr>
              <a:t>ARRIVAL OF CANDIDATES.</a:t>
            </a:r>
          </a:p>
          <a:p>
            <a:pPr marL="1311275" lvl="1" indent="-515938">
              <a:lnSpc>
                <a:spcPct val="60000"/>
              </a:lnSpc>
              <a:spcBef>
                <a:spcPct val="50000"/>
              </a:spcBef>
              <a:buFont typeface="Wingdings" pitchFamily="2" charset="2"/>
              <a:buChar char="Ø"/>
            </a:pPr>
            <a:r>
              <a:rPr lang="en-US" b="1">
                <a:solidFill>
                  <a:srgbClr val="009900"/>
                </a:solidFill>
              </a:rPr>
              <a:t>DOCUMENTATION.</a:t>
            </a:r>
          </a:p>
          <a:p>
            <a:pPr marL="681038" indent="-174625">
              <a:spcBef>
                <a:spcPct val="50000"/>
              </a:spcBef>
            </a:pPr>
            <a:r>
              <a:rPr lang="en-US" b="1">
                <a:solidFill>
                  <a:srgbClr val="FF3300"/>
                </a:solidFill>
              </a:rPr>
              <a:t>	 </a:t>
            </a:r>
            <a:r>
              <a:rPr lang="en-US" b="1" u="sng">
                <a:solidFill>
                  <a:srgbClr val="FF3300"/>
                </a:solidFill>
              </a:rPr>
              <a:t>DAY-2</a:t>
            </a:r>
          </a:p>
          <a:p>
            <a:pPr marL="1311275" lvl="1" indent="-515938">
              <a:lnSpc>
                <a:spcPct val="60000"/>
              </a:lnSpc>
              <a:spcBef>
                <a:spcPct val="50000"/>
              </a:spcBef>
              <a:buFont typeface="Wingdings" pitchFamily="2" charset="2"/>
              <a:buChar char="Ø"/>
            </a:pPr>
            <a:r>
              <a:rPr lang="en-US" b="1">
                <a:solidFill>
                  <a:srgbClr val="0000FF"/>
                </a:solidFill>
              </a:rPr>
              <a:t>STAGE I TEST </a:t>
            </a:r>
          </a:p>
          <a:p>
            <a:pPr marL="1311275" lvl="1" indent="-515938">
              <a:lnSpc>
                <a:spcPct val="60000"/>
              </a:lnSpc>
              <a:spcBef>
                <a:spcPct val="50000"/>
              </a:spcBef>
              <a:buFont typeface="Wingdings" pitchFamily="2" charset="2"/>
              <a:buChar char="Ø"/>
            </a:pPr>
            <a:r>
              <a:rPr lang="en-US" b="1"/>
              <a:t>CANDIDATES NOT RECOMMENDED IN STAGE I DISPERSED.</a:t>
            </a:r>
          </a:p>
          <a:p>
            <a:pPr marL="681038" indent="-174625">
              <a:spcBef>
                <a:spcPct val="50000"/>
              </a:spcBef>
            </a:pPr>
            <a:r>
              <a:rPr lang="en-US" b="1">
                <a:solidFill>
                  <a:srgbClr val="0000FF"/>
                </a:solidFill>
              </a:rPr>
              <a:t>	 DAY-3</a:t>
            </a:r>
          </a:p>
          <a:p>
            <a:pPr marL="1311275" lvl="1" indent="-515938">
              <a:lnSpc>
                <a:spcPct val="60000"/>
              </a:lnSpc>
              <a:spcBef>
                <a:spcPct val="50000"/>
              </a:spcBef>
              <a:buFont typeface="Wingdings" pitchFamily="2" charset="2"/>
              <a:buChar char="Ø"/>
            </a:pPr>
            <a:r>
              <a:rPr lang="en-US" b="1">
                <a:solidFill>
                  <a:schemeClr val="tx2"/>
                </a:solidFill>
              </a:rPr>
              <a:t>PSYCHOLOGICAL TEST.</a:t>
            </a:r>
          </a:p>
          <a:p>
            <a:pPr marL="1311275" lvl="1" indent="-515938">
              <a:lnSpc>
                <a:spcPct val="60000"/>
              </a:lnSpc>
              <a:spcBef>
                <a:spcPct val="50000"/>
              </a:spcBef>
              <a:buFont typeface="Wingdings" pitchFamily="2" charset="2"/>
              <a:buChar char="Ø"/>
            </a:pPr>
            <a:r>
              <a:rPr lang="en-US" b="1">
                <a:solidFill>
                  <a:srgbClr val="009900"/>
                </a:solidFill>
              </a:rPr>
              <a:t>INTERVIEWS.</a:t>
            </a:r>
          </a:p>
          <a:p>
            <a:pPr marL="681038" indent="-174625">
              <a:spcBef>
                <a:spcPct val="50000"/>
              </a:spcBef>
            </a:pPr>
            <a:r>
              <a:rPr lang="en-US" b="1">
                <a:solidFill>
                  <a:srgbClr val="FF3300"/>
                </a:solidFill>
              </a:rPr>
              <a:t>	 DAY-4</a:t>
            </a:r>
          </a:p>
          <a:p>
            <a:pPr marL="1311275" lvl="1" indent="-515938">
              <a:lnSpc>
                <a:spcPct val="60000"/>
              </a:lnSpc>
              <a:spcBef>
                <a:spcPct val="50000"/>
              </a:spcBef>
              <a:buFont typeface="Wingdings" pitchFamily="2" charset="2"/>
              <a:buChar char="Ø"/>
            </a:pPr>
            <a:r>
              <a:rPr lang="en-US" b="1">
                <a:solidFill>
                  <a:srgbClr val="0000FF"/>
                </a:solidFill>
              </a:rPr>
              <a:t>GTO TASKS – PART 1</a:t>
            </a:r>
          </a:p>
          <a:p>
            <a:pPr marL="1311275" lvl="1" indent="-515938">
              <a:lnSpc>
                <a:spcPct val="60000"/>
              </a:lnSpc>
              <a:spcBef>
                <a:spcPct val="50000"/>
              </a:spcBef>
              <a:buFont typeface="Wingdings" pitchFamily="2" charset="2"/>
              <a:buChar char="Ø"/>
            </a:pPr>
            <a:r>
              <a:rPr lang="en-US" b="1">
                <a:solidFill>
                  <a:srgbClr val="009900"/>
                </a:solidFill>
              </a:rPr>
              <a:t>INTERVIEWS.</a:t>
            </a:r>
          </a:p>
          <a:p>
            <a:pPr marL="681038" indent="-174625">
              <a:spcBef>
                <a:spcPct val="50000"/>
              </a:spcBef>
            </a:pPr>
            <a:r>
              <a:rPr lang="en-US" b="1">
                <a:solidFill>
                  <a:srgbClr val="0000FF"/>
                </a:solidFill>
              </a:rPr>
              <a:t>	 DAY-5</a:t>
            </a:r>
          </a:p>
          <a:p>
            <a:pPr marL="1311275" lvl="1" indent="-515938">
              <a:lnSpc>
                <a:spcPct val="60000"/>
              </a:lnSpc>
              <a:spcBef>
                <a:spcPct val="50000"/>
              </a:spcBef>
              <a:buFont typeface="Wingdings" pitchFamily="2" charset="2"/>
              <a:buChar char="Ø"/>
            </a:pPr>
            <a:r>
              <a:rPr lang="en-US" b="1">
                <a:solidFill>
                  <a:srgbClr val="0000FF"/>
                </a:solidFill>
              </a:rPr>
              <a:t>GTO TASKS – PART 2</a:t>
            </a:r>
            <a:endParaRPr lang="en-US" b="1">
              <a:solidFill>
                <a:schemeClr val="tx2"/>
              </a:solidFill>
            </a:endParaRPr>
          </a:p>
          <a:p>
            <a:pPr marL="1311275" lvl="1" indent="-515938">
              <a:lnSpc>
                <a:spcPct val="60000"/>
              </a:lnSpc>
              <a:spcBef>
                <a:spcPct val="50000"/>
              </a:spcBef>
              <a:buFont typeface="Wingdings" pitchFamily="2" charset="2"/>
              <a:buChar char="Ø"/>
            </a:pPr>
            <a:r>
              <a:rPr lang="en-US" b="1">
                <a:solidFill>
                  <a:srgbClr val="009900"/>
                </a:solidFill>
              </a:rPr>
              <a:t>INTERVIEWS.</a:t>
            </a:r>
          </a:p>
          <a:p>
            <a:pPr marL="681038" indent="-174625">
              <a:lnSpc>
                <a:spcPct val="60000"/>
              </a:lnSpc>
              <a:spcBef>
                <a:spcPct val="50000"/>
              </a:spcBef>
            </a:pPr>
            <a:r>
              <a:rPr lang="en-US" b="1">
                <a:solidFill>
                  <a:srgbClr val="FF3300"/>
                </a:solidFill>
              </a:rPr>
              <a:t>	 DAY-6 CLOSING ADDRESS</a:t>
            </a:r>
          </a:p>
          <a:p>
            <a:pPr marL="1311275" lvl="1" indent="-515938">
              <a:lnSpc>
                <a:spcPct val="60000"/>
              </a:lnSpc>
              <a:spcBef>
                <a:spcPct val="50000"/>
              </a:spcBef>
              <a:buFont typeface="Wingdings" pitchFamily="2" charset="2"/>
              <a:buChar char="Ø"/>
            </a:pPr>
            <a:r>
              <a:rPr lang="en-US" b="1">
                <a:solidFill>
                  <a:srgbClr val="0000FF"/>
                </a:solidFill>
              </a:rPr>
              <a:t>CONFERENCE.</a:t>
            </a:r>
          </a:p>
          <a:p>
            <a:pPr marL="1311275" lvl="1" indent="-515938">
              <a:lnSpc>
                <a:spcPct val="60000"/>
              </a:lnSpc>
              <a:spcBef>
                <a:spcPct val="50000"/>
              </a:spcBef>
              <a:buFont typeface="Wingdings" pitchFamily="2" charset="2"/>
              <a:buChar char="Ø"/>
            </a:pPr>
            <a:r>
              <a:rPr lang="en-US" b="1">
                <a:solidFill>
                  <a:srgbClr val="009900"/>
                </a:solidFill>
              </a:rPr>
              <a:t>ANNOUNCEMENT OF RESULTS.</a:t>
            </a:r>
          </a:p>
          <a:p>
            <a:pPr marL="1311275" lvl="1" indent="-515938">
              <a:lnSpc>
                <a:spcPct val="60000"/>
              </a:lnSpc>
              <a:spcBef>
                <a:spcPct val="50000"/>
              </a:spcBef>
              <a:buFont typeface="Wingdings" pitchFamily="2" charset="2"/>
              <a:buChar char="Ø"/>
            </a:pPr>
            <a:r>
              <a:rPr lang="en-US" b="1">
                <a:solidFill>
                  <a:srgbClr val="FF0066"/>
                </a:solidFill>
              </a:rPr>
              <a:t>DISPERSAL OF CANDIDATES</a:t>
            </a:r>
          </a:p>
          <a:p>
            <a:pPr marL="1311275" lvl="1" indent="-515938">
              <a:lnSpc>
                <a:spcPct val="60000"/>
              </a:lnSpc>
              <a:spcBef>
                <a:spcPct val="50000"/>
              </a:spcBef>
              <a:buFont typeface="Wingdings" pitchFamily="2" charset="2"/>
              <a:buChar char="Ø"/>
            </a:pPr>
            <a:r>
              <a:rPr lang="en-US" sz="2000" b="1"/>
              <a:t>DAY-7 ONWARDS – MEDICAL TESTS.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1638</TotalTime>
  <Words>917</Words>
  <PresentationFormat>On-screen Show (4:3)</PresentationFormat>
  <Paragraphs>374</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Times New Roman</vt:lpstr>
      <vt:lpstr>Arial</vt:lpstr>
      <vt:lpstr>Wingdings</vt:lpstr>
      <vt:lpstr>Default Design</vt:lpstr>
      <vt:lpstr>Slide 1</vt:lpstr>
      <vt:lpstr>Slide 2</vt:lpstr>
      <vt:lpstr>Slide 3</vt:lpstr>
      <vt:lpstr>Slide 4</vt:lpstr>
      <vt:lpstr>PAY &amp; ALLOWANCE : OFFRS</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20th UES</vt:lpstr>
      <vt:lpstr> IMPORTANT NOTE</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Depot Bn</cp:lastModifiedBy>
  <cp:revision>170</cp:revision>
  <dcterms:modified xsi:type="dcterms:W3CDTF">2010-09-01T06:45:36Z</dcterms:modified>
</cp:coreProperties>
</file>