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9"/>
  </p:notesMasterIdLst>
  <p:sldIdLst>
    <p:sldId id="256" r:id="rId2"/>
    <p:sldId id="323" r:id="rId3"/>
    <p:sldId id="324" r:id="rId4"/>
    <p:sldId id="304" r:id="rId5"/>
    <p:sldId id="305" r:id="rId6"/>
    <p:sldId id="306" r:id="rId7"/>
    <p:sldId id="307" r:id="rId8"/>
    <p:sldId id="325" r:id="rId9"/>
    <p:sldId id="326" r:id="rId10"/>
    <p:sldId id="327" r:id="rId11"/>
    <p:sldId id="328" r:id="rId12"/>
    <p:sldId id="314" r:id="rId13"/>
    <p:sldId id="315" r:id="rId14"/>
    <p:sldId id="329" r:id="rId15"/>
    <p:sldId id="330" r:id="rId16"/>
    <p:sldId id="331" r:id="rId17"/>
    <p:sldId id="313" r:id="rId18"/>
    <p:sldId id="334" r:id="rId19"/>
    <p:sldId id="335" r:id="rId20"/>
    <p:sldId id="332" r:id="rId21"/>
    <p:sldId id="333" r:id="rId22"/>
    <p:sldId id="317" r:id="rId23"/>
    <p:sldId id="318" r:id="rId24"/>
    <p:sldId id="319" r:id="rId25"/>
    <p:sldId id="320" r:id="rId26"/>
    <p:sldId id="321" r:id="rId27"/>
    <p:sldId id="322" r:id="rId28"/>
    <p:sldId id="337" r:id="rId29"/>
    <p:sldId id="338" r:id="rId30"/>
    <p:sldId id="339" r:id="rId31"/>
    <p:sldId id="340" r:id="rId32"/>
    <p:sldId id="336" r:id="rId33"/>
    <p:sldId id="355" r:id="rId34"/>
    <p:sldId id="275" r:id="rId35"/>
    <p:sldId id="274" r:id="rId36"/>
    <p:sldId id="359" r:id="rId37"/>
    <p:sldId id="356" r:id="rId38"/>
    <p:sldId id="357" r:id="rId39"/>
    <p:sldId id="281" r:id="rId40"/>
    <p:sldId id="282" r:id="rId41"/>
    <p:sldId id="283" r:id="rId42"/>
    <p:sldId id="358" r:id="rId43"/>
    <p:sldId id="285" r:id="rId44"/>
    <p:sldId id="286" r:id="rId45"/>
    <p:sldId id="287" r:id="rId46"/>
    <p:sldId id="288" r:id="rId47"/>
    <p:sldId id="289" r:id="rId48"/>
    <p:sldId id="341" r:id="rId49"/>
    <p:sldId id="342" r:id="rId50"/>
    <p:sldId id="343" r:id="rId51"/>
    <p:sldId id="344" r:id="rId52"/>
    <p:sldId id="345" r:id="rId53"/>
    <p:sldId id="346" r:id="rId54"/>
    <p:sldId id="347" r:id="rId55"/>
    <p:sldId id="354" r:id="rId56"/>
    <p:sldId id="352" r:id="rId57"/>
    <p:sldId id="353" r:id="rId5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339" autoAdjust="0"/>
    <p:restoredTop sz="94660"/>
  </p:normalViewPr>
  <p:slideViewPr>
    <p:cSldViewPr>
      <p:cViewPr varScale="1">
        <p:scale>
          <a:sx n="69" d="100"/>
          <a:sy n="69" d="100"/>
        </p:scale>
        <p:origin x="-1422" y="-90"/>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6.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4.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C136F4E-F00D-4A4A-B7A3-01E5DB9C988F}" type="datetimeFigureOut">
              <a:rPr lang="en-GB" smtClean="0"/>
              <a:t>11/10/2013</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F610455-98A2-4E4F-8EBD-70D003B181FC}" type="slidenum">
              <a:rPr lang="en-GB" smtClean="0"/>
              <a:t>‹#›</a:t>
            </a:fld>
            <a:endParaRPr lang="en-GB"/>
          </a:p>
        </p:txBody>
      </p:sp>
    </p:spTree>
    <p:extLst>
      <p:ext uri="{BB962C8B-B14F-4D97-AF65-F5344CB8AC3E}">
        <p14:creationId xmlns:p14="http://schemas.microsoft.com/office/powerpoint/2010/main" val="17451357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ChangeArrowheads="1"/>
          </p:cNvSpPr>
          <p:nvPr/>
        </p:nvSpPr>
        <p:spPr bwMode="auto">
          <a:xfrm>
            <a:off x="3886200" y="0"/>
            <a:ext cx="2971800"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tLang="en-US">
              <a:latin typeface="Calibri" pitchFamily="34" charset="0"/>
            </a:endParaRPr>
          </a:p>
        </p:txBody>
      </p:sp>
      <p:sp>
        <p:nvSpPr>
          <p:cNvPr id="79875" name="Rectangle 3"/>
          <p:cNvSpPr>
            <a:spLocks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b"/>
          <a:lstStyle>
            <a:lvl1pPr defTabSz="919163" eaLnBrk="0" hangingPunct="0">
              <a:defRPr>
                <a:solidFill>
                  <a:schemeClr val="tx1"/>
                </a:solidFill>
                <a:latin typeface="Arial" charset="0"/>
                <a:cs typeface="Arial" charset="0"/>
              </a:defRPr>
            </a:lvl1pPr>
            <a:lvl2pPr marL="742950" indent="-285750" defTabSz="919163" eaLnBrk="0" hangingPunct="0">
              <a:defRPr>
                <a:solidFill>
                  <a:schemeClr val="tx1"/>
                </a:solidFill>
                <a:latin typeface="Arial" charset="0"/>
                <a:cs typeface="Arial" charset="0"/>
              </a:defRPr>
            </a:lvl2pPr>
            <a:lvl3pPr marL="1143000" indent="-228600" defTabSz="919163" eaLnBrk="0" hangingPunct="0">
              <a:defRPr>
                <a:solidFill>
                  <a:schemeClr val="tx1"/>
                </a:solidFill>
                <a:latin typeface="Arial" charset="0"/>
                <a:cs typeface="Arial" charset="0"/>
              </a:defRPr>
            </a:lvl3pPr>
            <a:lvl4pPr marL="1600200" indent="-228600" defTabSz="919163" eaLnBrk="0" hangingPunct="0">
              <a:defRPr>
                <a:solidFill>
                  <a:schemeClr val="tx1"/>
                </a:solidFill>
                <a:latin typeface="Arial" charset="0"/>
                <a:cs typeface="Arial" charset="0"/>
              </a:defRPr>
            </a:lvl4pPr>
            <a:lvl5pPr marL="2057400" indent="-228600" defTabSz="919163" eaLnBrk="0" hangingPunct="0">
              <a:defRPr>
                <a:solidFill>
                  <a:schemeClr val="tx1"/>
                </a:solidFill>
                <a:latin typeface="Arial" charset="0"/>
                <a:cs typeface="Arial" charset="0"/>
              </a:defRPr>
            </a:lvl5pPr>
            <a:lvl6pPr marL="2514600" indent="-228600" defTabSz="919163" eaLnBrk="0" fontAlgn="base" hangingPunct="0">
              <a:spcBef>
                <a:spcPct val="0"/>
              </a:spcBef>
              <a:spcAft>
                <a:spcPct val="0"/>
              </a:spcAft>
              <a:defRPr>
                <a:solidFill>
                  <a:schemeClr val="tx1"/>
                </a:solidFill>
                <a:latin typeface="Arial" charset="0"/>
                <a:cs typeface="Arial" charset="0"/>
              </a:defRPr>
            </a:lvl6pPr>
            <a:lvl7pPr marL="2971800" indent="-228600" defTabSz="919163" eaLnBrk="0" fontAlgn="base" hangingPunct="0">
              <a:spcBef>
                <a:spcPct val="0"/>
              </a:spcBef>
              <a:spcAft>
                <a:spcPct val="0"/>
              </a:spcAft>
              <a:defRPr>
                <a:solidFill>
                  <a:schemeClr val="tx1"/>
                </a:solidFill>
                <a:latin typeface="Arial" charset="0"/>
                <a:cs typeface="Arial" charset="0"/>
              </a:defRPr>
            </a:lvl7pPr>
            <a:lvl8pPr marL="3429000" indent="-228600" defTabSz="919163" eaLnBrk="0" fontAlgn="base" hangingPunct="0">
              <a:spcBef>
                <a:spcPct val="0"/>
              </a:spcBef>
              <a:spcAft>
                <a:spcPct val="0"/>
              </a:spcAft>
              <a:defRPr>
                <a:solidFill>
                  <a:schemeClr val="tx1"/>
                </a:solidFill>
                <a:latin typeface="Arial" charset="0"/>
                <a:cs typeface="Arial" charset="0"/>
              </a:defRPr>
            </a:lvl8pPr>
            <a:lvl9pPr marL="3886200" indent="-228600" defTabSz="919163" eaLnBrk="0" fontAlgn="base" hangingPunct="0">
              <a:spcBef>
                <a:spcPct val="0"/>
              </a:spcBef>
              <a:spcAft>
                <a:spcPct val="0"/>
              </a:spcAft>
              <a:defRPr>
                <a:solidFill>
                  <a:schemeClr val="tx1"/>
                </a:solidFill>
                <a:latin typeface="Arial" charset="0"/>
                <a:cs typeface="Arial" charset="0"/>
              </a:defRPr>
            </a:lvl9pPr>
          </a:lstStyle>
          <a:p>
            <a:pPr algn="r"/>
            <a:r>
              <a:rPr lang="en-US" altLang="en-US" sz="1200">
                <a:latin typeface="Calibri" pitchFamily="34" charset="0"/>
              </a:rPr>
              <a:t>6</a:t>
            </a:r>
          </a:p>
        </p:txBody>
      </p:sp>
      <p:sp>
        <p:nvSpPr>
          <p:cNvPr id="79876" name="Rectangle 4"/>
          <p:cNvSpPr>
            <a:spLocks noChangeArrowheads="1"/>
          </p:cNvSpPr>
          <p:nvPr/>
        </p:nvSpPr>
        <p:spPr bwMode="auto">
          <a:xfrm>
            <a:off x="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tLang="en-US">
              <a:latin typeface="Calibri" pitchFamily="34" charset="0"/>
            </a:endParaRPr>
          </a:p>
        </p:txBody>
      </p:sp>
      <p:sp>
        <p:nvSpPr>
          <p:cNvPr id="79877" name="Rectangle 5"/>
          <p:cNvSpPr>
            <a:spLocks noChangeArrowheads="1"/>
          </p:cNvSpPr>
          <p:nvPr/>
        </p:nvSpPr>
        <p:spPr bwMode="auto">
          <a:xfrm>
            <a:off x="0" y="0"/>
            <a:ext cx="2971800"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tLang="en-US">
              <a:latin typeface="Calibri" pitchFamily="34" charset="0"/>
            </a:endParaRPr>
          </a:p>
        </p:txBody>
      </p:sp>
      <p:sp>
        <p:nvSpPr>
          <p:cNvPr id="79878" name="Rectangle 6"/>
          <p:cNvSpPr>
            <a:spLocks noGrp="1" noRot="1" noChangeAspect="1" noChangeArrowheads="1" noTextEdit="1"/>
          </p:cNvSpPr>
          <p:nvPr>
            <p:ph type="sldImg"/>
          </p:nvPr>
        </p:nvSpPr>
        <p:spPr bwMode="auto">
          <a:xfrm>
            <a:off x="1150938" y="692150"/>
            <a:ext cx="4556125" cy="3416300"/>
          </a:xfrm>
          <a:noFill/>
          <a:ln cap="flat">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9879" name="Rectangle 7"/>
          <p:cNvSpPr>
            <a:spLocks noGrp="1" noChangeArrowheads="1"/>
          </p:cNvSpPr>
          <p:nvPr>
            <p:ph type="body" idx="1"/>
          </p:nvPr>
        </p:nvSpPr>
        <p:spPr bwMode="auto">
          <a:xfrm>
            <a:off x="915988" y="4344988"/>
            <a:ext cx="5026025" cy="4110037"/>
          </a:xfrm>
          <a:solidFill>
            <a:srgbClr val="FFFFFF"/>
          </a:solidFill>
          <a:ln cap="flat">
            <a:solidFill>
              <a:srgbClr val="000000"/>
            </a:solidFill>
            <a:miter lim="800000"/>
            <a:headEnd/>
            <a:tailEnd/>
          </a:ln>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ChangeArrowheads="1"/>
          </p:cNvSpPr>
          <p:nvPr/>
        </p:nvSpPr>
        <p:spPr bwMode="auto">
          <a:xfrm>
            <a:off x="3886200" y="0"/>
            <a:ext cx="2971800"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tLang="en-US">
              <a:latin typeface="Calibri" pitchFamily="34" charset="0"/>
            </a:endParaRPr>
          </a:p>
        </p:txBody>
      </p:sp>
      <p:sp>
        <p:nvSpPr>
          <p:cNvPr id="80899" name="Rectangle 3"/>
          <p:cNvSpPr>
            <a:spLocks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b"/>
          <a:lstStyle>
            <a:lvl1pPr defTabSz="919163" eaLnBrk="0" hangingPunct="0">
              <a:defRPr>
                <a:solidFill>
                  <a:schemeClr val="tx1"/>
                </a:solidFill>
                <a:latin typeface="Arial" charset="0"/>
                <a:cs typeface="Arial" charset="0"/>
              </a:defRPr>
            </a:lvl1pPr>
            <a:lvl2pPr marL="742950" indent="-285750" defTabSz="919163" eaLnBrk="0" hangingPunct="0">
              <a:defRPr>
                <a:solidFill>
                  <a:schemeClr val="tx1"/>
                </a:solidFill>
                <a:latin typeface="Arial" charset="0"/>
                <a:cs typeface="Arial" charset="0"/>
              </a:defRPr>
            </a:lvl2pPr>
            <a:lvl3pPr marL="1143000" indent="-228600" defTabSz="919163" eaLnBrk="0" hangingPunct="0">
              <a:defRPr>
                <a:solidFill>
                  <a:schemeClr val="tx1"/>
                </a:solidFill>
                <a:latin typeface="Arial" charset="0"/>
                <a:cs typeface="Arial" charset="0"/>
              </a:defRPr>
            </a:lvl3pPr>
            <a:lvl4pPr marL="1600200" indent="-228600" defTabSz="919163" eaLnBrk="0" hangingPunct="0">
              <a:defRPr>
                <a:solidFill>
                  <a:schemeClr val="tx1"/>
                </a:solidFill>
                <a:latin typeface="Arial" charset="0"/>
                <a:cs typeface="Arial" charset="0"/>
              </a:defRPr>
            </a:lvl4pPr>
            <a:lvl5pPr marL="2057400" indent="-228600" defTabSz="919163" eaLnBrk="0" hangingPunct="0">
              <a:defRPr>
                <a:solidFill>
                  <a:schemeClr val="tx1"/>
                </a:solidFill>
                <a:latin typeface="Arial" charset="0"/>
                <a:cs typeface="Arial" charset="0"/>
              </a:defRPr>
            </a:lvl5pPr>
            <a:lvl6pPr marL="2514600" indent="-228600" defTabSz="919163" eaLnBrk="0" fontAlgn="base" hangingPunct="0">
              <a:spcBef>
                <a:spcPct val="0"/>
              </a:spcBef>
              <a:spcAft>
                <a:spcPct val="0"/>
              </a:spcAft>
              <a:defRPr>
                <a:solidFill>
                  <a:schemeClr val="tx1"/>
                </a:solidFill>
                <a:latin typeface="Arial" charset="0"/>
                <a:cs typeface="Arial" charset="0"/>
              </a:defRPr>
            </a:lvl6pPr>
            <a:lvl7pPr marL="2971800" indent="-228600" defTabSz="919163" eaLnBrk="0" fontAlgn="base" hangingPunct="0">
              <a:spcBef>
                <a:spcPct val="0"/>
              </a:spcBef>
              <a:spcAft>
                <a:spcPct val="0"/>
              </a:spcAft>
              <a:defRPr>
                <a:solidFill>
                  <a:schemeClr val="tx1"/>
                </a:solidFill>
                <a:latin typeface="Arial" charset="0"/>
                <a:cs typeface="Arial" charset="0"/>
              </a:defRPr>
            </a:lvl7pPr>
            <a:lvl8pPr marL="3429000" indent="-228600" defTabSz="919163" eaLnBrk="0" fontAlgn="base" hangingPunct="0">
              <a:spcBef>
                <a:spcPct val="0"/>
              </a:spcBef>
              <a:spcAft>
                <a:spcPct val="0"/>
              </a:spcAft>
              <a:defRPr>
                <a:solidFill>
                  <a:schemeClr val="tx1"/>
                </a:solidFill>
                <a:latin typeface="Arial" charset="0"/>
                <a:cs typeface="Arial" charset="0"/>
              </a:defRPr>
            </a:lvl8pPr>
            <a:lvl9pPr marL="3886200" indent="-228600" defTabSz="919163" eaLnBrk="0" fontAlgn="base" hangingPunct="0">
              <a:spcBef>
                <a:spcPct val="0"/>
              </a:spcBef>
              <a:spcAft>
                <a:spcPct val="0"/>
              </a:spcAft>
              <a:defRPr>
                <a:solidFill>
                  <a:schemeClr val="tx1"/>
                </a:solidFill>
                <a:latin typeface="Arial" charset="0"/>
                <a:cs typeface="Arial" charset="0"/>
              </a:defRPr>
            </a:lvl9pPr>
          </a:lstStyle>
          <a:p>
            <a:pPr algn="r"/>
            <a:r>
              <a:rPr lang="en-US" altLang="en-US" sz="1200">
                <a:latin typeface="Calibri" pitchFamily="34" charset="0"/>
              </a:rPr>
              <a:t>7</a:t>
            </a:r>
          </a:p>
        </p:txBody>
      </p:sp>
      <p:sp>
        <p:nvSpPr>
          <p:cNvPr id="80900" name="Rectangle 4"/>
          <p:cNvSpPr>
            <a:spLocks noChangeArrowheads="1"/>
          </p:cNvSpPr>
          <p:nvPr/>
        </p:nvSpPr>
        <p:spPr bwMode="auto">
          <a:xfrm>
            <a:off x="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tLang="en-US">
              <a:latin typeface="Calibri" pitchFamily="34" charset="0"/>
            </a:endParaRPr>
          </a:p>
        </p:txBody>
      </p:sp>
      <p:sp>
        <p:nvSpPr>
          <p:cNvPr id="80901" name="Rectangle 5"/>
          <p:cNvSpPr>
            <a:spLocks noChangeArrowheads="1"/>
          </p:cNvSpPr>
          <p:nvPr/>
        </p:nvSpPr>
        <p:spPr bwMode="auto">
          <a:xfrm>
            <a:off x="0" y="0"/>
            <a:ext cx="2971800"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tLang="en-US">
              <a:latin typeface="Calibri" pitchFamily="34" charset="0"/>
            </a:endParaRPr>
          </a:p>
        </p:txBody>
      </p:sp>
      <p:sp>
        <p:nvSpPr>
          <p:cNvPr id="80902" name="Rectangle 6"/>
          <p:cNvSpPr>
            <a:spLocks noGrp="1" noRot="1" noChangeAspect="1" noChangeArrowheads="1" noTextEdit="1"/>
          </p:cNvSpPr>
          <p:nvPr>
            <p:ph type="sldImg"/>
          </p:nvPr>
        </p:nvSpPr>
        <p:spPr bwMode="auto">
          <a:xfrm>
            <a:off x="1150938" y="692150"/>
            <a:ext cx="4556125" cy="3416300"/>
          </a:xfrm>
          <a:noFill/>
          <a:ln cap="flat">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0903" name="Rectangle 7"/>
          <p:cNvSpPr>
            <a:spLocks noGrp="1" noChangeArrowheads="1"/>
          </p:cNvSpPr>
          <p:nvPr>
            <p:ph type="body" idx="1"/>
          </p:nvPr>
        </p:nvSpPr>
        <p:spPr bwMode="auto">
          <a:xfrm>
            <a:off x="915988" y="4344988"/>
            <a:ext cx="5026025" cy="4110037"/>
          </a:xfrm>
          <a:solidFill>
            <a:srgbClr val="FFFFFF"/>
          </a:solidFill>
          <a:ln cap="flat">
            <a:solidFill>
              <a:srgbClr val="000000"/>
            </a:solidFill>
            <a:miter lim="800000"/>
            <a:headEnd/>
            <a:tailEnd/>
          </a:ln>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ChangeArrowheads="1"/>
          </p:cNvSpPr>
          <p:nvPr/>
        </p:nvSpPr>
        <p:spPr bwMode="auto">
          <a:xfrm>
            <a:off x="3886200" y="0"/>
            <a:ext cx="2971800"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tLang="en-US">
              <a:latin typeface="Calibri" pitchFamily="34" charset="0"/>
            </a:endParaRPr>
          </a:p>
        </p:txBody>
      </p:sp>
      <p:sp>
        <p:nvSpPr>
          <p:cNvPr id="81923" name="Rectangle 3"/>
          <p:cNvSpPr>
            <a:spLocks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b"/>
          <a:lstStyle>
            <a:lvl1pPr defTabSz="919163" eaLnBrk="0" hangingPunct="0">
              <a:defRPr>
                <a:solidFill>
                  <a:schemeClr val="tx1"/>
                </a:solidFill>
                <a:latin typeface="Arial" charset="0"/>
                <a:cs typeface="Arial" charset="0"/>
              </a:defRPr>
            </a:lvl1pPr>
            <a:lvl2pPr marL="742950" indent="-285750" defTabSz="919163" eaLnBrk="0" hangingPunct="0">
              <a:defRPr>
                <a:solidFill>
                  <a:schemeClr val="tx1"/>
                </a:solidFill>
                <a:latin typeface="Arial" charset="0"/>
                <a:cs typeface="Arial" charset="0"/>
              </a:defRPr>
            </a:lvl2pPr>
            <a:lvl3pPr marL="1143000" indent="-228600" defTabSz="919163" eaLnBrk="0" hangingPunct="0">
              <a:defRPr>
                <a:solidFill>
                  <a:schemeClr val="tx1"/>
                </a:solidFill>
                <a:latin typeface="Arial" charset="0"/>
                <a:cs typeface="Arial" charset="0"/>
              </a:defRPr>
            </a:lvl3pPr>
            <a:lvl4pPr marL="1600200" indent="-228600" defTabSz="919163" eaLnBrk="0" hangingPunct="0">
              <a:defRPr>
                <a:solidFill>
                  <a:schemeClr val="tx1"/>
                </a:solidFill>
                <a:latin typeface="Arial" charset="0"/>
                <a:cs typeface="Arial" charset="0"/>
              </a:defRPr>
            </a:lvl4pPr>
            <a:lvl5pPr marL="2057400" indent="-228600" defTabSz="919163" eaLnBrk="0" hangingPunct="0">
              <a:defRPr>
                <a:solidFill>
                  <a:schemeClr val="tx1"/>
                </a:solidFill>
                <a:latin typeface="Arial" charset="0"/>
                <a:cs typeface="Arial" charset="0"/>
              </a:defRPr>
            </a:lvl5pPr>
            <a:lvl6pPr marL="2514600" indent="-228600" defTabSz="919163" eaLnBrk="0" fontAlgn="base" hangingPunct="0">
              <a:spcBef>
                <a:spcPct val="0"/>
              </a:spcBef>
              <a:spcAft>
                <a:spcPct val="0"/>
              </a:spcAft>
              <a:defRPr>
                <a:solidFill>
                  <a:schemeClr val="tx1"/>
                </a:solidFill>
                <a:latin typeface="Arial" charset="0"/>
                <a:cs typeface="Arial" charset="0"/>
              </a:defRPr>
            </a:lvl6pPr>
            <a:lvl7pPr marL="2971800" indent="-228600" defTabSz="919163" eaLnBrk="0" fontAlgn="base" hangingPunct="0">
              <a:spcBef>
                <a:spcPct val="0"/>
              </a:spcBef>
              <a:spcAft>
                <a:spcPct val="0"/>
              </a:spcAft>
              <a:defRPr>
                <a:solidFill>
                  <a:schemeClr val="tx1"/>
                </a:solidFill>
                <a:latin typeface="Arial" charset="0"/>
                <a:cs typeface="Arial" charset="0"/>
              </a:defRPr>
            </a:lvl7pPr>
            <a:lvl8pPr marL="3429000" indent="-228600" defTabSz="919163" eaLnBrk="0" fontAlgn="base" hangingPunct="0">
              <a:spcBef>
                <a:spcPct val="0"/>
              </a:spcBef>
              <a:spcAft>
                <a:spcPct val="0"/>
              </a:spcAft>
              <a:defRPr>
                <a:solidFill>
                  <a:schemeClr val="tx1"/>
                </a:solidFill>
                <a:latin typeface="Arial" charset="0"/>
                <a:cs typeface="Arial" charset="0"/>
              </a:defRPr>
            </a:lvl8pPr>
            <a:lvl9pPr marL="3886200" indent="-228600" defTabSz="919163" eaLnBrk="0" fontAlgn="base" hangingPunct="0">
              <a:spcBef>
                <a:spcPct val="0"/>
              </a:spcBef>
              <a:spcAft>
                <a:spcPct val="0"/>
              </a:spcAft>
              <a:defRPr>
                <a:solidFill>
                  <a:schemeClr val="tx1"/>
                </a:solidFill>
                <a:latin typeface="Arial" charset="0"/>
                <a:cs typeface="Arial" charset="0"/>
              </a:defRPr>
            </a:lvl9pPr>
          </a:lstStyle>
          <a:p>
            <a:pPr algn="r"/>
            <a:r>
              <a:rPr lang="en-US" altLang="en-US" sz="1200">
                <a:latin typeface="Calibri" pitchFamily="34" charset="0"/>
              </a:rPr>
              <a:t>8</a:t>
            </a:r>
          </a:p>
        </p:txBody>
      </p:sp>
      <p:sp>
        <p:nvSpPr>
          <p:cNvPr id="81924" name="Rectangle 4"/>
          <p:cNvSpPr>
            <a:spLocks noChangeArrowheads="1"/>
          </p:cNvSpPr>
          <p:nvPr/>
        </p:nvSpPr>
        <p:spPr bwMode="auto">
          <a:xfrm>
            <a:off x="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tLang="en-US">
              <a:latin typeface="Calibri" pitchFamily="34" charset="0"/>
            </a:endParaRPr>
          </a:p>
        </p:txBody>
      </p:sp>
      <p:sp>
        <p:nvSpPr>
          <p:cNvPr id="81925" name="Rectangle 5"/>
          <p:cNvSpPr>
            <a:spLocks noChangeArrowheads="1"/>
          </p:cNvSpPr>
          <p:nvPr/>
        </p:nvSpPr>
        <p:spPr bwMode="auto">
          <a:xfrm>
            <a:off x="0" y="0"/>
            <a:ext cx="2971800"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tLang="en-US">
              <a:latin typeface="Calibri" pitchFamily="34" charset="0"/>
            </a:endParaRPr>
          </a:p>
        </p:txBody>
      </p:sp>
      <p:sp>
        <p:nvSpPr>
          <p:cNvPr id="81926" name="Rectangle 6"/>
          <p:cNvSpPr>
            <a:spLocks noGrp="1" noRot="1" noChangeAspect="1" noChangeArrowheads="1" noTextEdit="1"/>
          </p:cNvSpPr>
          <p:nvPr>
            <p:ph type="sldImg"/>
          </p:nvPr>
        </p:nvSpPr>
        <p:spPr bwMode="auto">
          <a:xfrm>
            <a:off x="1150938" y="692150"/>
            <a:ext cx="4556125" cy="3416300"/>
          </a:xfrm>
          <a:noFill/>
          <a:ln cap="flat">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27" name="Rectangle 7"/>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ChangeArrowheads="1"/>
          </p:cNvSpPr>
          <p:nvPr/>
        </p:nvSpPr>
        <p:spPr bwMode="auto">
          <a:xfrm>
            <a:off x="3886200" y="0"/>
            <a:ext cx="2971800"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tLang="en-US">
              <a:latin typeface="Calibri" pitchFamily="34" charset="0"/>
            </a:endParaRPr>
          </a:p>
        </p:txBody>
      </p:sp>
      <p:sp>
        <p:nvSpPr>
          <p:cNvPr id="82947" name="Rectangle 3"/>
          <p:cNvSpPr>
            <a:spLocks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b"/>
          <a:lstStyle>
            <a:lvl1pPr defTabSz="919163" eaLnBrk="0" hangingPunct="0">
              <a:defRPr>
                <a:solidFill>
                  <a:schemeClr val="tx1"/>
                </a:solidFill>
                <a:latin typeface="Arial" charset="0"/>
                <a:cs typeface="Arial" charset="0"/>
              </a:defRPr>
            </a:lvl1pPr>
            <a:lvl2pPr marL="742950" indent="-285750" defTabSz="919163" eaLnBrk="0" hangingPunct="0">
              <a:defRPr>
                <a:solidFill>
                  <a:schemeClr val="tx1"/>
                </a:solidFill>
                <a:latin typeface="Arial" charset="0"/>
                <a:cs typeface="Arial" charset="0"/>
              </a:defRPr>
            </a:lvl2pPr>
            <a:lvl3pPr marL="1143000" indent="-228600" defTabSz="919163" eaLnBrk="0" hangingPunct="0">
              <a:defRPr>
                <a:solidFill>
                  <a:schemeClr val="tx1"/>
                </a:solidFill>
                <a:latin typeface="Arial" charset="0"/>
                <a:cs typeface="Arial" charset="0"/>
              </a:defRPr>
            </a:lvl3pPr>
            <a:lvl4pPr marL="1600200" indent="-228600" defTabSz="919163" eaLnBrk="0" hangingPunct="0">
              <a:defRPr>
                <a:solidFill>
                  <a:schemeClr val="tx1"/>
                </a:solidFill>
                <a:latin typeface="Arial" charset="0"/>
                <a:cs typeface="Arial" charset="0"/>
              </a:defRPr>
            </a:lvl4pPr>
            <a:lvl5pPr marL="2057400" indent="-228600" defTabSz="919163" eaLnBrk="0" hangingPunct="0">
              <a:defRPr>
                <a:solidFill>
                  <a:schemeClr val="tx1"/>
                </a:solidFill>
                <a:latin typeface="Arial" charset="0"/>
                <a:cs typeface="Arial" charset="0"/>
              </a:defRPr>
            </a:lvl5pPr>
            <a:lvl6pPr marL="2514600" indent="-228600" defTabSz="919163" eaLnBrk="0" fontAlgn="base" hangingPunct="0">
              <a:spcBef>
                <a:spcPct val="0"/>
              </a:spcBef>
              <a:spcAft>
                <a:spcPct val="0"/>
              </a:spcAft>
              <a:defRPr>
                <a:solidFill>
                  <a:schemeClr val="tx1"/>
                </a:solidFill>
                <a:latin typeface="Arial" charset="0"/>
                <a:cs typeface="Arial" charset="0"/>
              </a:defRPr>
            </a:lvl6pPr>
            <a:lvl7pPr marL="2971800" indent="-228600" defTabSz="919163" eaLnBrk="0" fontAlgn="base" hangingPunct="0">
              <a:spcBef>
                <a:spcPct val="0"/>
              </a:spcBef>
              <a:spcAft>
                <a:spcPct val="0"/>
              </a:spcAft>
              <a:defRPr>
                <a:solidFill>
                  <a:schemeClr val="tx1"/>
                </a:solidFill>
                <a:latin typeface="Arial" charset="0"/>
                <a:cs typeface="Arial" charset="0"/>
              </a:defRPr>
            </a:lvl7pPr>
            <a:lvl8pPr marL="3429000" indent="-228600" defTabSz="919163" eaLnBrk="0" fontAlgn="base" hangingPunct="0">
              <a:spcBef>
                <a:spcPct val="0"/>
              </a:spcBef>
              <a:spcAft>
                <a:spcPct val="0"/>
              </a:spcAft>
              <a:defRPr>
                <a:solidFill>
                  <a:schemeClr val="tx1"/>
                </a:solidFill>
                <a:latin typeface="Arial" charset="0"/>
                <a:cs typeface="Arial" charset="0"/>
              </a:defRPr>
            </a:lvl8pPr>
            <a:lvl9pPr marL="3886200" indent="-228600" defTabSz="919163" eaLnBrk="0" fontAlgn="base" hangingPunct="0">
              <a:spcBef>
                <a:spcPct val="0"/>
              </a:spcBef>
              <a:spcAft>
                <a:spcPct val="0"/>
              </a:spcAft>
              <a:defRPr>
                <a:solidFill>
                  <a:schemeClr val="tx1"/>
                </a:solidFill>
                <a:latin typeface="Arial" charset="0"/>
                <a:cs typeface="Arial" charset="0"/>
              </a:defRPr>
            </a:lvl9pPr>
          </a:lstStyle>
          <a:p>
            <a:pPr algn="r"/>
            <a:r>
              <a:rPr lang="en-US" altLang="en-US" sz="1200">
                <a:latin typeface="Calibri" pitchFamily="34" charset="0"/>
              </a:rPr>
              <a:t>9</a:t>
            </a:r>
          </a:p>
        </p:txBody>
      </p:sp>
      <p:sp>
        <p:nvSpPr>
          <p:cNvPr id="82948" name="Rectangle 4"/>
          <p:cNvSpPr>
            <a:spLocks noChangeArrowheads="1"/>
          </p:cNvSpPr>
          <p:nvPr/>
        </p:nvSpPr>
        <p:spPr bwMode="auto">
          <a:xfrm>
            <a:off x="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tLang="en-US">
              <a:latin typeface="Calibri" pitchFamily="34" charset="0"/>
            </a:endParaRPr>
          </a:p>
        </p:txBody>
      </p:sp>
      <p:sp>
        <p:nvSpPr>
          <p:cNvPr id="82949" name="Rectangle 5"/>
          <p:cNvSpPr>
            <a:spLocks noChangeArrowheads="1"/>
          </p:cNvSpPr>
          <p:nvPr/>
        </p:nvSpPr>
        <p:spPr bwMode="auto">
          <a:xfrm>
            <a:off x="0" y="0"/>
            <a:ext cx="2971800"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tLang="en-US">
              <a:latin typeface="Calibri" pitchFamily="34" charset="0"/>
            </a:endParaRPr>
          </a:p>
        </p:txBody>
      </p:sp>
      <p:sp>
        <p:nvSpPr>
          <p:cNvPr id="82950" name="Rectangle 6"/>
          <p:cNvSpPr>
            <a:spLocks noGrp="1" noRot="1" noChangeAspect="1" noChangeArrowheads="1" noTextEdit="1"/>
          </p:cNvSpPr>
          <p:nvPr>
            <p:ph type="sldImg"/>
          </p:nvPr>
        </p:nvSpPr>
        <p:spPr bwMode="auto">
          <a:xfrm>
            <a:off x="1150938" y="692150"/>
            <a:ext cx="4556125" cy="3416300"/>
          </a:xfrm>
          <a:noFill/>
          <a:ln cap="flat">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2951" name="Rectangle 7"/>
          <p:cNvSpPr>
            <a:spLocks noGrp="1" noChangeArrowheads="1"/>
          </p:cNvSpPr>
          <p:nvPr>
            <p:ph type="body" idx="1"/>
          </p:nvPr>
        </p:nvSpPr>
        <p:spPr bwMode="auto">
          <a:xfrm>
            <a:off x="915988" y="4344988"/>
            <a:ext cx="5026025" cy="4110037"/>
          </a:xfrm>
          <a:solidFill>
            <a:srgbClr val="FFFFFF"/>
          </a:solidFill>
          <a:ln cap="flat">
            <a:solidFill>
              <a:srgbClr val="000000"/>
            </a:solidFill>
            <a:miter lim="800000"/>
            <a:headEnd/>
            <a:tailEnd/>
          </a:ln>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3D68470E-A316-4A9F-95FE-DA0E1DFA8810}" type="datetimeFigureOut">
              <a:rPr lang="en-GB" smtClean="0"/>
              <a:t>11/10/2013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B50C9D6-118F-4AC7-ACD9-7DD9A83177BE}" type="slidenum">
              <a:rPr lang="en-GB" smtClean="0"/>
              <a:t>‹#›</a:t>
            </a:fld>
            <a:endParaRPr lang="en-GB"/>
          </a:p>
        </p:txBody>
      </p:sp>
    </p:spTree>
    <p:extLst>
      <p:ext uri="{BB962C8B-B14F-4D97-AF65-F5344CB8AC3E}">
        <p14:creationId xmlns:p14="http://schemas.microsoft.com/office/powerpoint/2010/main" val="25132351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D68470E-A316-4A9F-95FE-DA0E1DFA8810}" type="datetimeFigureOut">
              <a:rPr lang="en-GB" smtClean="0"/>
              <a:t>11/10/2013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B50C9D6-118F-4AC7-ACD9-7DD9A83177BE}" type="slidenum">
              <a:rPr lang="en-GB" smtClean="0"/>
              <a:t>‹#›</a:t>
            </a:fld>
            <a:endParaRPr lang="en-GB"/>
          </a:p>
        </p:txBody>
      </p:sp>
    </p:spTree>
    <p:extLst>
      <p:ext uri="{BB962C8B-B14F-4D97-AF65-F5344CB8AC3E}">
        <p14:creationId xmlns:p14="http://schemas.microsoft.com/office/powerpoint/2010/main" val="39321550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D68470E-A316-4A9F-95FE-DA0E1DFA8810}" type="datetimeFigureOut">
              <a:rPr lang="en-GB" smtClean="0"/>
              <a:t>11/10/2013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B50C9D6-118F-4AC7-ACD9-7DD9A83177BE}" type="slidenum">
              <a:rPr lang="en-GB" smtClean="0"/>
              <a:t>‹#›</a:t>
            </a:fld>
            <a:endParaRPr lang="en-GB"/>
          </a:p>
        </p:txBody>
      </p:sp>
    </p:spTree>
    <p:extLst>
      <p:ext uri="{BB962C8B-B14F-4D97-AF65-F5344CB8AC3E}">
        <p14:creationId xmlns:p14="http://schemas.microsoft.com/office/powerpoint/2010/main" val="31721546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D68470E-A316-4A9F-95FE-DA0E1DFA8810}" type="datetimeFigureOut">
              <a:rPr lang="en-GB" smtClean="0"/>
              <a:t>11/10/2013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B50C9D6-118F-4AC7-ACD9-7DD9A83177BE}" type="slidenum">
              <a:rPr lang="en-GB" smtClean="0"/>
              <a:t>‹#›</a:t>
            </a:fld>
            <a:endParaRPr lang="en-GB"/>
          </a:p>
        </p:txBody>
      </p:sp>
    </p:spTree>
    <p:extLst>
      <p:ext uri="{BB962C8B-B14F-4D97-AF65-F5344CB8AC3E}">
        <p14:creationId xmlns:p14="http://schemas.microsoft.com/office/powerpoint/2010/main" val="28601662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D68470E-A316-4A9F-95FE-DA0E1DFA8810}" type="datetimeFigureOut">
              <a:rPr lang="en-GB" smtClean="0"/>
              <a:t>11/10/2013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B50C9D6-118F-4AC7-ACD9-7DD9A83177BE}" type="slidenum">
              <a:rPr lang="en-GB" smtClean="0"/>
              <a:t>‹#›</a:t>
            </a:fld>
            <a:endParaRPr lang="en-GB"/>
          </a:p>
        </p:txBody>
      </p:sp>
    </p:spTree>
    <p:extLst>
      <p:ext uri="{BB962C8B-B14F-4D97-AF65-F5344CB8AC3E}">
        <p14:creationId xmlns:p14="http://schemas.microsoft.com/office/powerpoint/2010/main" val="28237321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3D68470E-A316-4A9F-95FE-DA0E1DFA8810}" type="datetimeFigureOut">
              <a:rPr lang="en-GB" smtClean="0"/>
              <a:t>11/10/2013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B50C9D6-118F-4AC7-ACD9-7DD9A83177BE}" type="slidenum">
              <a:rPr lang="en-GB" smtClean="0"/>
              <a:t>‹#›</a:t>
            </a:fld>
            <a:endParaRPr lang="en-GB"/>
          </a:p>
        </p:txBody>
      </p:sp>
    </p:spTree>
    <p:extLst>
      <p:ext uri="{BB962C8B-B14F-4D97-AF65-F5344CB8AC3E}">
        <p14:creationId xmlns:p14="http://schemas.microsoft.com/office/powerpoint/2010/main" val="22581489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3D68470E-A316-4A9F-95FE-DA0E1DFA8810}" type="datetimeFigureOut">
              <a:rPr lang="en-GB" smtClean="0"/>
              <a:t>11/10/2013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AB50C9D6-118F-4AC7-ACD9-7DD9A83177BE}" type="slidenum">
              <a:rPr lang="en-GB" smtClean="0"/>
              <a:t>‹#›</a:t>
            </a:fld>
            <a:endParaRPr lang="en-GB"/>
          </a:p>
        </p:txBody>
      </p:sp>
    </p:spTree>
    <p:extLst>
      <p:ext uri="{BB962C8B-B14F-4D97-AF65-F5344CB8AC3E}">
        <p14:creationId xmlns:p14="http://schemas.microsoft.com/office/powerpoint/2010/main" val="25837644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3D68470E-A316-4A9F-95FE-DA0E1DFA8810}" type="datetimeFigureOut">
              <a:rPr lang="en-GB" smtClean="0"/>
              <a:t>11/10/2013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AB50C9D6-118F-4AC7-ACD9-7DD9A83177BE}" type="slidenum">
              <a:rPr lang="en-GB" smtClean="0"/>
              <a:t>‹#›</a:t>
            </a:fld>
            <a:endParaRPr lang="en-GB"/>
          </a:p>
        </p:txBody>
      </p:sp>
    </p:spTree>
    <p:extLst>
      <p:ext uri="{BB962C8B-B14F-4D97-AF65-F5344CB8AC3E}">
        <p14:creationId xmlns:p14="http://schemas.microsoft.com/office/powerpoint/2010/main" val="15830633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D68470E-A316-4A9F-95FE-DA0E1DFA8810}" type="datetimeFigureOut">
              <a:rPr lang="en-GB" smtClean="0"/>
              <a:t>11/10/2013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AB50C9D6-118F-4AC7-ACD9-7DD9A83177BE}" type="slidenum">
              <a:rPr lang="en-GB" smtClean="0"/>
              <a:t>‹#›</a:t>
            </a:fld>
            <a:endParaRPr lang="en-GB"/>
          </a:p>
        </p:txBody>
      </p:sp>
    </p:spTree>
    <p:extLst>
      <p:ext uri="{BB962C8B-B14F-4D97-AF65-F5344CB8AC3E}">
        <p14:creationId xmlns:p14="http://schemas.microsoft.com/office/powerpoint/2010/main" val="32388518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D68470E-A316-4A9F-95FE-DA0E1DFA8810}" type="datetimeFigureOut">
              <a:rPr lang="en-GB" smtClean="0"/>
              <a:t>11/10/2013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B50C9D6-118F-4AC7-ACD9-7DD9A83177BE}" type="slidenum">
              <a:rPr lang="en-GB" smtClean="0"/>
              <a:t>‹#›</a:t>
            </a:fld>
            <a:endParaRPr lang="en-GB"/>
          </a:p>
        </p:txBody>
      </p:sp>
    </p:spTree>
    <p:extLst>
      <p:ext uri="{BB962C8B-B14F-4D97-AF65-F5344CB8AC3E}">
        <p14:creationId xmlns:p14="http://schemas.microsoft.com/office/powerpoint/2010/main" val="27234457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D68470E-A316-4A9F-95FE-DA0E1DFA8810}" type="datetimeFigureOut">
              <a:rPr lang="en-GB" smtClean="0"/>
              <a:t>11/10/2013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B50C9D6-118F-4AC7-ACD9-7DD9A83177BE}" type="slidenum">
              <a:rPr lang="en-GB" smtClean="0"/>
              <a:t>‹#›</a:t>
            </a:fld>
            <a:endParaRPr lang="en-GB"/>
          </a:p>
        </p:txBody>
      </p:sp>
    </p:spTree>
    <p:extLst>
      <p:ext uri="{BB962C8B-B14F-4D97-AF65-F5344CB8AC3E}">
        <p14:creationId xmlns:p14="http://schemas.microsoft.com/office/powerpoint/2010/main" val="24273616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D68470E-A316-4A9F-95FE-DA0E1DFA8810}" type="datetimeFigureOut">
              <a:rPr lang="en-GB" smtClean="0"/>
              <a:t>11/10/2013</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B50C9D6-118F-4AC7-ACD9-7DD9A83177BE}" type="slidenum">
              <a:rPr lang="en-GB" smtClean="0"/>
              <a:t>‹#›</a:t>
            </a:fld>
            <a:endParaRPr lang="en-GB"/>
          </a:p>
        </p:txBody>
      </p:sp>
    </p:spTree>
    <p:extLst>
      <p:ext uri="{BB962C8B-B14F-4D97-AF65-F5344CB8AC3E}">
        <p14:creationId xmlns:p14="http://schemas.microsoft.com/office/powerpoint/2010/main" val="40361570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15.emf"/><Relationship Id="rId4" Type="http://schemas.openxmlformats.org/officeDocument/2006/relationships/image" Target="../media/image14.emf"/></Relationships>
</file>

<file path=ppt/slides/_rels/slide15.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36.wmf"/><Relationship Id="rId4" Type="http://schemas.openxmlformats.org/officeDocument/2006/relationships/oleObject" Target="../embeddings/oleObject1.bin"/></Relationships>
</file>

<file path=ppt/slides/_rels/slide34.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44.wmf"/><Relationship Id="rId4" Type="http://schemas.openxmlformats.org/officeDocument/2006/relationships/oleObject" Target="../embeddings/oleObject2.bin"/></Relationships>
</file>

<file path=ppt/slides/_rels/slide43.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b="1" dirty="0"/>
              <a:t>Management and Organizational </a:t>
            </a:r>
            <a:r>
              <a:rPr lang="en-US" b="1" dirty="0" err="1" smtClean="0"/>
              <a:t>Behaviour</a:t>
            </a:r>
            <a:endParaRPr lang="en-GB" dirty="0"/>
          </a:p>
        </p:txBody>
      </p:sp>
      <p:sp>
        <p:nvSpPr>
          <p:cNvPr id="3" name="Subtitle 2"/>
          <p:cNvSpPr>
            <a:spLocks noGrp="1"/>
          </p:cNvSpPr>
          <p:nvPr>
            <p:ph type="subTitle" idx="1"/>
          </p:nvPr>
        </p:nvSpPr>
        <p:spPr/>
        <p:txBody>
          <a:bodyPr>
            <a:normAutofit fontScale="92500"/>
          </a:bodyPr>
          <a:lstStyle/>
          <a:p>
            <a:r>
              <a:rPr lang="en-US" b="1" dirty="0" smtClean="0"/>
              <a:t>Course Code: 	MBAIB 103	  					Credit Units: 3</a:t>
            </a:r>
            <a:r>
              <a:rPr lang="en-GB" dirty="0" smtClean="0"/>
              <a:t/>
            </a:r>
            <a:br>
              <a:rPr lang="en-GB" dirty="0" smtClean="0"/>
            </a:br>
            <a:endParaRPr lang="en-GB" dirty="0" smtClean="0"/>
          </a:p>
          <a:p>
            <a:endParaRPr lang="en-GB" dirty="0"/>
          </a:p>
        </p:txBody>
      </p:sp>
    </p:spTree>
    <p:extLst>
      <p:ext uri="{BB962C8B-B14F-4D97-AF65-F5344CB8AC3E}">
        <p14:creationId xmlns:p14="http://schemas.microsoft.com/office/powerpoint/2010/main" val="186418917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p:txBody>
          <a:bodyPr/>
          <a:lstStyle/>
          <a:p>
            <a:endParaRPr lang="en-GB"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2013" y="1552575"/>
            <a:ext cx="7419975" cy="3752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3568" y="404664"/>
            <a:ext cx="7429500" cy="981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9729883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3038" y="1633538"/>
            <a:ext cx="6257925" cy="3590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3568" y="404664"/>
            <a:ext cx="7429500" cy="981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2756581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8663" y="909638"/>
            <a:ext cx="7686675" cy="5038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3882489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1988" y="1104900"/>
            <a:ext cx="7820025" cy="4648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6784182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60167" y="476672"/>
            <a:ext cx="5791200" cy="733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584" y="1700808"/>
            <a:ext cx="7762875" cy="3790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33855" y="5691014"/>
            <a:ext cx="75342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50"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59632" y="6093296"/>
            <a:ext cx="1743075" cy="266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6239511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620688"/>
            <a:ext cx="7896225" cy="4800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09861" y="5445225"/>
            <a:ext cx="2886075" cy="28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547046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7225" y="2828925"/>
            <a:ext cx="7829550" cy="1200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1763688" y="4653136"/>
            <a:ext cx="4608512" cy="13681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smtClean="0">
                <a:solidFill>
                  <a:schemeClr val="tx1"/>
                </a:solidFill>
              </a:rPr>
              <a:t>Why ?</a:t>
            </a:r>
            <a:endParaRPr lang="en-GB" sz="2400" dirty="0">
              <a:solidFill>
                <a:schemeClr val="tx1"/>
              </a:solidFill>
            </a:endParaRPr>
          </a:p>
        </p:txBody>
      </p:sp>
    </p:spTree>
    <p:extLst>
      <p:ext uri="{BB962C8B-B14F-4D97-AF65-F5344CB8AC3E}">
        <p14:creationId xmlns:p14="http://schemas.microsoft.com/office/powerpoint/2010/main" val="181668775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3388" y="762000"/>
            <a:ext cx="8277225" cy="5334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7180406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8637" y="548680"/>
            <a:ext cx="8086725" cy="5162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3700087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5300" y="1457325"/>
            <a:ext cx="8153400" cy="3943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8321255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1500" y="881063"/>
            <a:ext cx="8001000" cy="5095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9903693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2919413"/>
            <a:ext cx="7610475" cy="1019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7198061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8152" y="2276872"/>
            <a:ext cx="7743825" cy="3333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4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1673" y="188640"/>
            <a:ext cx="7581900" cy="1609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7107549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8663" y="971550"/>
            <a:ext cx="7686675" cy="4914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7216382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8175" y="966788"/>
            <a:ext cx="7867650" cy="4924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865737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0088" y="890588"/>
            <a:ext cx="7743825" cy="5076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5365048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8638" y="952500"/>
            <a:ext cx="8086725" cy="495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3637012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8663" y="1066800"/>
            <a:ext cx="7686675" cy="4724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7734732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1025" y="809625"/>
            <a:ext cx="7981950" cy="5238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9421531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552450"/>
            <a:ext cx="7924800" cy="5753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3779463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1500" y="619125"/>
            <a:ext cx="8001000" cy="5619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7836377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1268760"/>
            <a:ext cx="7943850" cy="3400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4793637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95388" y="776288"/>
            <a:ext cx="6753225" cy="5305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2296132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1513" y="828675"/>
            <a:ext cx="7800975" cy="5200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5338673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2425" y="548680"/>
            <a:ext cx="8439150" cy="58326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8442346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ChangeArrowheads="1"/>
          </p:cNvSpPr>
          <p:nvPr/>
        </p:nvSpPr>
        <p:spPr bwMode="auto">
          <a:xfrm>
            <a:off x="685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tLang="en-US">
              <a:latin typeface="Calibri" pitchFamily="34" charset="0"/>
            </a:endParaRPr>
          </a:p>
        </p:txBody>
      </p:sp>
      <p:sp>
        <p:nvSpPr>
          <p:cNvPr id="16387" name="Rectangle 3"/>
          <p:cNvSpPr>
            <a:spLocks noChangeArrowheads="1"/>
          </p:cNvSpPr>
          <p:nvPr/>
        </p:nvSpPr>
        <p:spPr bwMode="auto">
          <a:xfrm>
            <a:off x="-76200" y="76200"/>
            <a:ext cx="685800" cy="457200"/>
          </a:xfrm>
          <a:prstGeom prst="rect">
            <a:avLst/>
          </a:prstGeom>
          <a:noFill/>
          <a:ln w="12700">
            <a:noFill/>
            <a:miter lim="800000"/>
            <a:headEnd/>
            <a:tailEnd/>
          </a:ln>
          <a:effectLst/>
        </p:spPr>
        <p:txBody>
          <a:bodyPr lIns="90488" tIns="44450" rIns="90488" bIns="44450"/>
          <a:lstStyle/>
          <a:p>
            <a:pPr algn="r" eaLnBrk="0" fontAlgn="auto" hangingPunct="0">
              <a:spcBef>
                <a:spcPts val="0"/>
              </a:spcBef>
              <a:spcAft>
                <a:spcPts val="0"/>
              </a:spcAft>
              <a:defRPr/>
            </a:pPr>
            <a:r>
              <a:rPr lang="en-US" altLang="en-US" sz="2000" b="1">
                <a:solidFill>
                  <a:srgbClr val="FFFFFF"/>
                </a:solidFill>
                <a:effectLst>
                  <a:outerShdw blurRad="38100" dist="38100" dir="2700000" algn="tl">
                    <a:srgbClr val="000000"/>
                  </a:outerShdw>
                </a:effectLst>
                <a:cs typeface="+mn-cs"/>
              </a:rPr>
              <a:t>6</a:t>
            </a:r>
          </a:p>
        </p:txBody>
      </p:sp>
      <p:sp>
        <p:nvSpPr>
          <p:cNvPr id="56324" name="Rectangle 5"/>
          <p:cNvSpPr>
            <a:spLocks noGrp="1" noChangeArrowheads="1"/>
          </p:cNvSpPr>
          <p:nvPr>
            <p:ph type="title"/>
          </p:nvPr>
        </p:nvSpPr>
        <p:spPr>
          <a:xfrm>
            <a:off x="685800" y="685800"/>
            <a:ext cx="7772400" cy="762000"/>
          </a:xfrm>
          <a:extLs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b"/>
          <a:lstStyle/>
          <a:p>
            <a:pPr eaLnBrk="1" hangingPunct="1"/>
            <a:r>
              <a:rPr lang="en-US" altLang="en-US" sz="4000" b="1" u="sng" smtClean="0"/>
              <a:t>What is Management?</a:t>
            </a:r>
          </a:p>
        </p:txBody>
      </p:sp>
      <p:sp>
        <p:nvSpPr>
          <p:cNvPr id="56325" name="Rectangle 6"/>
          <p:cNvSpPr>
            <a:spLocks noGrp="1" noChangeArrowheads="1"/>
          </p:cNvSpPr>
          <p:nvPr>
            <p:ph type="body" idx="1"/>
          </p:nvPr>
        </p:nvSpPr>
        <p:spPr>
          <a:xfrm>
            <a:off x="609600" y="1600200"/>
            <a:ext cx="4419600" cy="4648200"/>
          </a:xfrm>
          <a:noFill/>
        </p:spPr>
        <p:txBody>
          <a:bodyPr/>
          <a:lstStyle/>
          <a:p>
            <a:pPr eaLnBrk="1" hangingPunct="1">
              <a:buFontTx/>
              <a:buNone/>
            </a:pPr>
            <a:r>
              <a:rPr lang="en-US" altLang="en-US" smtClean="0"/>
              <a:t>   Management is the process of planning, organizing, leading, and controlling an organization’s human, financial, material, and other resources to increase its effectiveness.</a:t>
            </a:r>
          </a:p>
        </p:txBody>
      </p:sp>
      <p:graphicFrame>
        <p:nvGraphicFramePr>
          <p:cNvPr id="56326" name="Object 7">
            <a:hlinkClick r:id="" action="ppaction://ole?verb=0"/>
          </p:cNvPr>
          <p:cNvGraphicFramePr>
            <a:graphicFrameLocks/>
          </p:cNvGraphicFramePr>
          <p:nvPr/>
        </p:nvGraphicFramePr>
        <p:xfrm>
          <a:off x="5562600" y="1981200"/>
          <a:ext cx="3263900" cy="3683000"/>
        </p:xfrm>
        <a:graphic>
          <a:graphicData uri="http://schemas.openxmlformats.org/presentationml/2006/ole">
            <mc:AlternateContent xmlns:mc="http://schemas.openxmlformats.org/markup-compatibility/2006">
              <mc:Choice xmlns:v="urn:schemas-microsoft-com:vml" Requires="v">
                <p:oleObj spid="_x0000_s49158" name="Clip" r:id="rId4" imgW="3263900" imgH="3683000" progId="MS_ClipArt_Gallery.5">
                  <p:embed/>
                </p:oleObj>
              </mc:Choice>
              <mc:Fallback>
                <p:oleObj name="Clip" r:id="rId4" imgW="3263900" imgH="3683000" progId="MS_ClipArt_Gallery.5">
                  <p:embed/>
                  <p:pic>
                    <p:nvPicPr>
                      <p:cNvPr id="0" name=""/>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62600" y="1981200"/>
                        <a:ext cx="3263900" cy="368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3810811189"/>
      </p:ext>
    </p:extLst>
  </p:cSld>
  <p:clrMapOvr>
    <a:masterClrMapping/>
  </p:clrMapOvr>
  <p:transition>
    <p:cut/>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6276" y="692696"/>
            <a:ext cx="7934325" cy="3562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0060380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0063" y="776288"/>
            <a:ext cx="8143875" cy="5305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9331867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4363" y="1033463"/>
            <a:ext cx="7915275" cy="4791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5347869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ChangeArrowheads="1"/>
          </p:cNvSpPr>
          <p:nvPr/>
        </p:nvSpPr>
        <p:spPr bwMode="auto">
          <a:xfrm>
            <a:off x="685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tLang="en-US">
              <a:latin typeface="Calibri" pitchFamily="34" charset="0"/>
            </a:endParaRPr>
          </a:p>
        </p:txBody>
      </p:sp>
      <p:sp>
        <p:nvSpPr>
          <p:cNvPr id="18435" name="Rectangle 3"/>
          <p:cNvSpPr>
            <a:spLocks noChangeArrowheads="1"/>
          </p:cNvSpPr>
          <p:nvPr/>
        </p:nvSpPr>
        <p:spPr bwMode="auto">
          <a:xfrm>
            <a:off x="-76200" y="76200"/>
            <a:ext cx="685800" cy="457200"/>
          </a:xfrm>
          <a:prstGeom prst="rect">
            <a:avLst/>
          </a:prstGeom>
          <a:noFill/>
          <a:ln w="12700">
            <a:noFill/>
            <a:miter lim="800000"/>
            <a:headEnd/>
            <a:tailEnd/>
          </a:ln>
          <a:effectLst/>
        </p:spPr>
        <p:txBody>
          <a:bodyPr lIns="90488" tIns="44450" rIns="90488" bIns="44450"/>
          <a:lstStyle/>
          <a:p>
            <a:pPr algn="r" eaLnBrk="0" fontAlgn="auto" hangingPunct="0">
              <a:spcBef>
                <a:spcPts val="0"/>
              </a:spcBef>
              <a:spcAft>
                <a:spcPts val="0"/>
              </a:spcAft>
              <a:defRPr/>
            </a:pPr>
            <a:r>
              <a:rPr lang="en-US" altLang="en-US" sz="2000" b="1">
                <a:solidFill>
                  <a:srgbClr val="FFFFFF"/>
                </a:solidFill>
                <a:effectLst>
                  <a:outerShdw blurRad="38100" dist="38100" dir="2700000" algn="tl">
                    <a:srgbClr val="000000"/>
                  </a:outerShdw>
                </a:effectLst>
                <a:cs typeface="+mn-cs"/>
              </a:rPr>
              <a:t>7</a:t>
            </a:r>
          </a:p>
        </p:txBody>
      </p:sp>
      <p:pic>
        <p:nvPicPr>
          <p:cNvPr id="57348" name="Picture 8" descr="F:\chapter1\1.3.bmp"/>
          <p:cNvPicPr>
            <a:picLocks noChangeAspect="1" noChangeArrowheads="1"/>
          </p:cNvPicPr>
          <p:nvPr/>
        </p:nvPicPr>
        <p:blipFill>
          <a:blip r:embed="rId3">
            <a:extLst>
              <a:ext uri="{28A0092B-C50C-407E-A947-70E740481C1C}">
                <a14:useLocalDpi xmlns:a14="http://schemas.microsoft.com/office/drawing/2010/main" val="0"/>
              </a:ext>
            </a:extLst>
          </a:blip>
          <a:srcRect b="25439"/>
          <a:stretch>
            <a:fillRect/>
          </a:stretch>
        </p:blipFill>
        <p:spPr bwMode="auto">
          <a:xfrm>
            <a:off x="304800" y="704850"/>
            <a:ext cx="8458200" cy="569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622221"/>
      </p:ext>
    </p:extLst>
  </p:cSld>
  <p:clrMapOvr>
    <a:masterClrMapping/>
  </p:clrMapOvr>
  <p:transition>
    <p:cut/>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ChangeArrowheads="1"/>
          </p:cNvSpPr>
          <p:nvPr/>
        </p:nvSpPr>
        <p:spPr bwMode="auto">
          <a:xfrm>
            <a:off x="685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tLang="en-US">
              <a:latin typeface="Calibri" pitchFamily="34" charset="0"/>
            </a:endParaRPr>
          </a:p>
        </p:txBody>
      </p:sp>
      <p:sp>
        <p:nvSpPr>
          <p:cNvPr id="20483" name="Rectangle 3"/>
          <p:cNvSpPr>
            <a:spLocks noChangeArrowheads="1"/>
          </p:cNvSpPr>
          <p:nvPr/>
        </p:nvSpPr>
        <p:spPr bwMode="auto">
          <a:xfrm>
            <a:off x="-76200" y="76200"/>
            <a:ext cx="685800" cy="457200"/>
          </a:xfrm>
          <a:prstGeom prst="rect">
            <a:avLst/>
          </a:prstGeom>
          <a:noFill/>
          <a:ln w="12700">
            <a:noFill/>
            <a:miter lim="800000"/>
            <a:headEnd/>
            <a:tailEnd/>
          </a:ln>
          <a:effectLst/>
        </p:spPr>
        <p:txBody>
          <a:bodyPr lIns="90488" tIns="44450" rIns="90488" bIns="44450"/>
          <a:lstStyle/>
          <a:p>
            <a:pPr algn="r" eaLnBrk="0" fontAlgn="auto" hangingPunct="0">
              <a:spcBef>
                <a:spcPts val="0"/>
              </a:spcBef>
              <a:spcAft>
                <a:spcPts val="0"/>
              </a:spcAft>
              <a:defRPr/>
            </a:pPr>
            <a:r>
              <a:rPr lang="en-US" altLang="en-US" sz="2000" b="1">
                <a:solidFill>
                  <a:srgbClr val="FFFFFF"/>
                </a:solidFill>
                <a:effectLst>
                  <a:outerShdw blurRad="38100" dist="38100" dir="2700000" algn="tl">
                    <a:srgbClr val="000000"/>
                  </a:outerShdw>
                </a:effectLst>
                <a:cs typeface="+mn-cs"/>
              </a:rPr>
              <a:t>8</a:t>
            </a:r>
          </a:p>
        </p:txBody>
      </p:sp>
      <p:sp>
        <p:nvSpPr>
          <p:cNvPr id="58372" name="Rectangle 5"/>
          <p:cNvSpPr>
            <a:spLocks noGrp="1" noChangeArrowheads="1"/>
          </p:cNvSpPr>
          <p:nvPr>
            <p:ph type="title"/>
          </p:nvPr>
        </p:nvSpPr>
        <p:spPr>
          <a:xfrm>
            <a:off x="685800" y="609600"/>
            <a:ext cx="7772400" cy="762000"/>
          </a:xfrm>
          <a:extLs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t"/>
          <a:lstStyle/>
          <a:p>
            <a:pPr eaLnBrk="1" hangingPunct="1"/>
            <a:r>
              <a:rPr lang="en-US" altLang="en-US" sz="4000" b="1" u="sng" smtClean="0"/>
              <a:t>Managerial Roles</a:t>
            </a:r>
          </a:p>
        </p:txBody>
      </p:sp>
      <p:sp>
        <p:nvSpPr>
          <p:cNvPr id="58373" name="Rectangle 6"/>
          <p:cNvSpPr>
            <a:spLocks noGrp="1" noChangeArrowheads="1"/>
          </p:cNvSpPr>
          <p:nvPr>
            <p:ph type="body" idx="1"/>
          </p:nvPr>
        </p:nvSpPr>
        <p:spPr>
          <a:xfrm>
            <a:off x="685800" y="1371600"/>
            <a:ext cx="7772400" cy="4953000"/>
          </a:xfrm>
        </p:spPr>
        <p:txBody>
          <a:bodyPr/>
          <a:lstStyle/>
          <a:p>
            <a:pPr eaLnBrk="1" hangingPunct="1">
              <a:lnSpc>
                <a:spcPct val="90000"/>
              </a:lnSpc>
            </a:pPr>
            <a:r>
              <a:rPr lang="en-US" altLang="en-US" sz="2800" b="1" i="1" smtClean="0"/>
              <a:t>Manager</a:t>
            </a:r>
            <a:r>
              <a:rPr lang="en-US" altLang="en-US" sz="2800" smtClean="0"/>
              <a:t>:  Any person who supervises one or more subordinates.</a:t>
            </a:r>
          </a:p>
          <a:p>
            <a:pPr eaLnBrk="1" hangingPunct="1">
              <a:lnSpc>
                <a:spcPct val="90000"/>
              </a:lnSpc>
            </a:pPr>
            <a:r>
              <a:rPr lang="en-US" altLang="en-US" sz="2800" b="1" i="1" smtClean="0"/>
              <a:t>Role</a:t>
            </a:r>
            <a:r>
              <a:rPr lang="en-US" altLang="en-US" sz="2800" smtClean="0"/>
              <a:t>:  A set of behaviors or tasks a person is expected to perform because of the position he or she holds in a group or organization.</a:t>
            </a:r>
          </a:p>
          <a:p>
            <a:pPr eaLnBrk="1" hangingPunct="1">
              <a:lnSpc>
                <a:spcPct val="90000"/>
              </a:lnSpc>
            </a:pPr>
            <a:r>
              <a:rPr lang="en-US" altLang="en-US" sz="2800" b="1" i="1" smtClean="0"/>
              <a:t>Managerial roles</a:t>
            </a:r>
            <a:r>
              <a:rPr lang="en-US" altLang="en-US" sz="2800" smtClean="0"/>
              <a:t> identified by Mintzberg </a:t>
            </a:r>
          </a:p>
          <a:p>
            <a:pPr eaLnBrk="1" hangingPunct="1">
              <a:lnSpc>
                <a:spcPct val="90000"/>
              </a:lnSpc>
            </a:pPr>
            <a:r>
              <a:rPr lang="en-US" altLang="en-US" sz="2400" smtClean="0"/>
              <a:t>	Figurehead			Leader</a:t>
            </a:r>
          </a:p>
          <a:p>
            <a:pPr lvl="1" eaLnBrk="1" hangingPunct="1">
              <a:lnSpc>
                <a:spcPct val="90000"/>
              </a:lnSpc>
              <a:buFontTx/>
              <a:buNone/>
            </a:pPr>
            <a:r>
              <a:rPr lang="en-US" altLang="en-US" sz="2400" smtClean="0"/>
              <a:t>		Liaison				Monitor</a:t>
            </a:r>
          </a:p>
          <a:p>
            <a:pPr lvl="1" eaLnBrk="1" hangingPunct="1">
              <a:lnSpc>
                <a:spcPct val="90000"/>
              </a:lnSpc>
              <a:buFontTx/>
              <a:buNone/>
            </a:pPr>
            <a:r>
              <a:rPr lang="en-US" altLang="en-US" sz="2400" smtClean="0"/>
              <a:t>		Disseminator			Spokesperson</a:t>
            </a:r>
          </a:p>
          <a:p>
            <a:pPr lvl="1" eaLnBrk="1" hangingPunct="1">
              <a:lnSpc>
                <a:spcPct val="90000"/>
              </a:lnSpc>
              <a:buFontTx/>
              <a:buNone/>
            </a:pPr>
            <a:r>
              <a:rPr lang="en-US" altLang="en-US" sz="2400" smtClean="0"/>
              <a:t>		Entrepreneur			Disturbance handler</a:t>
            </a:r>
          </a:p>
          <a:p>
            <a:pPr lvl="1" eaLnBrk="1" hangingPunct="1">
              <a:lnSpc>
                <a:spcPct val="90000"/>
              </a:lnSpc>
              <a:buFontTx/>
              <a:buNone/>
            </a:pPr>
            <a:r>
              <a:rPr lang="en-US" altLang="en-US" sz="2400" smtClean="0"/>
              <a:t>		Resource allocator		Negotiator</a:t>
            </a:r>
          </a:p>
        </p:txBody>
      </p:sp>
    </p:spTree>
    <p:extLst>
      <p:ext uri="{BB962C8B-B14F-4D97-AF65-F5344CB8AC3E}">
        <p14:creationId xmlns:p14="http://schemas.microsoft.com/office/powerpoint/2010/main" val="2972989341"/>
      </p:ext>
    </p:extLst>
  </p:cSld>
  <p:clrMapOvr>
    <a:masterClrMapping/>
  </p:clrMapOvr>
  <p:transition>
    <p:cut/>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0550" y="1133475"/>
            <a:ext cx="7962900" cy="4591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384568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Behaviour drives performance</a:t>
            </a:r>
            <a:endParaRPr lang="en-GB" dirty="0"/>
          </a:p>
        </p:txBody>
      </p:sp>
      <p:sp>
        <p:nvSpPr>
          <p:cNvPr id="5" name="Text Placeholder 4"/>
          <p:cNvSpPr>
            <a:spLocks noGrp="1"/>
          </p:cNvSpPr>
          <p:nvPr>
            <p:ph type="body" idx="1"/>
          </p:nvPr>
        </p:nvSpPr>
        <p:spPr/>
        <p:txBody>
          <a:bodyPr/>
          <a:lstStyle/>
          <a:p>
            <a:r>
              <a:rPr lang="en-GB" dirty="0" smtClean="0"/>
              <a:t>How far do you agree that </a:t>
            </a:r>
            <a:endParaRPr lang="en-GB" dirty="0"/>
          </a:p>
        </p:txBody>
      </p:sp>
    </p:spTree>
    <p:extLst>
      <p:ext uri="{BB962C8B-B14F-4D97-AF65-F5344CB8AC3E}">
        <p14:creationId xmlns:p14="http://schemas.microsoft.com/office/powerpoint/2010/main" val="287923228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6275" y="923925"/>
            <a:ext cx="7791450" cy="5010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0082879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3425" y="923925"/>
            <a:ext cx="7677150" cy="5010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5913276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ChangeArrowheads="1"/>
          </p:cNvSpPr>
          <p:nvPr/>
        </p:nvSpPr>
        <p:spPr bwMode="auto">
          <a:xfrm>
            <a:off x="685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tLang="en-US">
              <a:latin typeface="Calibri" pitchFamily="34" charset="0"/>
            </a:endParaRPr>
          </a:p>
        </p:txBody>
      </p:sp>
      <p:sp>
        <p:nvSpPr>
          <p:cNvPr id="22531" name="Rectangle 3"/>
          <p:cNvSpPr>
            <a:spLocks noChangeArrowheads="1"/>
          </p:cNvSpPr>
          <p:nvPr/>
        </p:nvSpPr>
        <p:spPr bwMode="auto">
          <a:xfrm>
            <a:off x="-76200" y="76200"/>
            <a:ext cx="685800" cy="457200"/>
          </a:xfrm>
          <a:prstGeom prst="rect">
            <a:avLst/>
          </a:prstGeom>
          <a:noFill/>
          <a:ln w="12700">
            <a:noFill/>
            <a:miter lim="800000"/>
            <a:headEnd/>
            <a:tailEnd/>
          </a:ln>
          <a:effectLst/>
        </p:spPr>
        <p:txBody>
          <a:bodyPr lIns="90488" tIns="44450" rIns="90488" bIns="44450"/>
          <a:lstStyle/>
          <a:p>
            <a:pPr algn="r" eaLnBrk="0" fontAlgn="auto" hangingPunct="0">
              <a:spcBef>
                <a:spcPts val="0"/>
              </a:spcBef>
              <a:spcAft>
                <a:spcPts val="0"/>
              </a:spcAft>
              <a:defRPr/>
            </a:pPr>
            <a:r>
              <a:rPr lang="en-US" altLang="en-US" sz="2000" b="1">
                <a:solidFill>
                  <a:srgbClr val="FFFFFF"/>
                </a:solidFill>
                <a:effectLst>
                  <a:outerShdw blurRad="38100" dist="38100" dir="2700000" algn="tl">
                    <a:srgbClr val="000000"/>
                  </a:outerShdw>
                </a:effectLst>
                <a:cs typeface="+mn-cs"/>
              </a:rPr>
              <a:t>9</a:t>
            </a:r>
          </a:p>
        </p:txBody>
      </p:sp>
      <p:sp>
        <p:nvSpPr>
          <p:cNvPr id="59396" name="Rectangle 5"/>
          <p:cNvSpPr>
            <a:spLocks noGrp="1" noChangeArrowheads="1"/>
          </p:cNvSpPr>
          <p:nvPr>
            <p:ph type="title"/>
          </p:nvPr>
        </p:nvSpPr>
        <p:spPr>
          <a:xfrm>
            <a:off x="685800" y="685800"/>
            <a:ext cx="7772400" cy="762000"/>
          </a:xfrm>
          <a:extLs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b"/>
          <a:lstStyle/>
          <a:p>
            <a:pPr eaLnBrk="1" hangingPunct="1"/>
            <a:r>
              <a:rPr lang="en-US" altLang="en-US" sz="4000" b="1" u="sng" smtClean="0"/>
              <a:t>Managerial Skills</a:t>
            </a:r>
          </a:p>
        </p:txBody>
      </p:sp>
      <p:sp>
        <p:nvSpPr>
          <p:cNvPr id="59397" name="Rectangle 6"/>
          <p:cNvSpPr>
            <a:spLocks noGrp="1" noChangeArrowheads="1"/>
          </p:cNvSpPr>
          <p:nvPr>
            <p:ph type="body" idx="1"/>
          </p:nvPr>
        </p:nvSpPr>
        <p:spPr>
          <a:xfrm>
            <a:off x="685800" y="1524000"/>
            <a:ext cx="4800600" cy="4800600"/>
          </a:xfrm>
          <a:noFill/>
        </p:spPr>
        <p:txBody>
          <a:bodyPr/>
          <a:lstStyle/>
          <a:p>
            <a:pPr eaLnBrk="1" hangingPunct="1">
              <a:lnSpc>
                <a:spcPct val="90000"/>
              </a:lnSpc>
            </a:pPr>
            <a:r>
              <a:rPr lang="en-US" altLang="en-US" sz="2800" b="1" i="1" smtClean="0"/>
              <a:t>Conceptual Skills</a:t>
            </a:r>
            <a:r>
              <a:rPr lang="en-US" altLang="en-US" sz="2800" smtClean="0"/>
              <a:t>:  The ability to analyze and diagnose a situation and distinguish between cause and effect.</a:t>
            </a:r>
          </a:p>
          <a:p>
            <a:pPr eaLnBrk="1" hangingPunct="1">
              <a:lnSpc>
                <a:spcPct val="90000"/>
              </a:lnSpc>
            </a:pPr>
            <a:r>
              <a:rPr lang="en-US" altLang="en-US" sz="2800" b="1" i="1" smtClean="0"/>
              <a:t>Human Skills</a:t>
            </a:r>
            <a:r>
              <a:rPr lang="en-US" altLang="en-US" sz="2800" smtClean="0"/>
              <a:t>:  The ability to understand, work with, lead, and control the behavior of other people and groups.</a:t>
            </a:r>
          </a:p>
          <a:p>
            <a:pPr eaLnBrk="1" hangingPunct="1">
              <a:lnSpc>
                <a:spcPct val="90000"/>
              </a:lnSpc>
            </a:pPr>
            <a:r>
              <a:rPr lang="en-US" altLang="en-US" sz="2800" b="1" i="1" smtClean="0"/>
              <a:t>Technical Skills</a:t>
            </a:r>
            <a:r>
              <a:rPr lang="en-US" altLang="en-US" sz="2800" smtClean="0"/>
              <a:t>:  Job-specific knowledge and techniques.</a:t>
            </a:r>
          </a:p>
        </p:txBody>
      </p:sp>
      <p:graphicFrame>
        <p:nvGraphicFramePr>
          <p:cNvPr id="59398" name="Object 7">
            <a:hlinkClick r:id="" action="ppaction://ole?verb=0"/>
          </p:cNvPr>
          <p:cNvGraphicFramePr>
            <a:graphicFrameLocks/>
          </p:cNvGraphicFramePr>
          <p:nvPr/>
        </p:nvGraphicFramePr>
        <p:xfrm>
          <a:off x="5715000" y="2209800"/>
          <a:ext cx="2989263" cy="3606800"/>
        </p:xfrm>
        <a:graphic>
          <a:graphicData uri="http://schemas.openxmlformats.org/presentationml/2006/ole">
            <mc:AlternateContent xmlns:mc="http://schemas.openxmlformats.org/markup-compatibility/2006">
              <mc:Choice xmlns:v="urn:schemas-microsoft-com:vml" Requires="v">
                <p:oleObj spid="_x0000_s50182" name="Clip" r:id="rId4" imgW="2989263" imgH="3606800" progId="MS_ClipArt_Gallery.5">
                  <p:embed/>
                </p:oleObj>
              </mc:Choice>
              <mc:Fallback>
                <p:oleObj name="Clip" r:id="rId4" imgW="2989263" imgH="3606800" progId="MS_ClipArt_Gallery.5">
                  <p:embed/>
                  <p:pic>
                    <p:nvPicPr>
                      <p:cNvPr id="0" name=""/>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15000" y="2209800"/>
                        <a:ext cx="2989263" cy="360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260341244"/>
      </p:ext>
    </p:extLst>
  </p:cSld>
  <p:clrMapOvr>
    <a:masterClrMapping/>
  </p:clrMapOvr>
  <p:transition>
    <p:cut/>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1025" y="757238"/>
            <a:ext cx="7981950" cy="5343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5637060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3413" y="628650"/>
            <a:ext cx="7877175" cy="5600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4071786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1025" y="852488"/>
            <a:ext cx="7981950" cy="5153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7306674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7213" y="633413"/>
            <a:ext cx="8029575" cy="5591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2094112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3863" y="590550"/>
            <a:ext cx="8296275" cy="5676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6345070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2"/>
          <p:cNvSpPr>
            <a:spLocks noGrp="1"/>
          </p:cNvSpPr>
          <p:nvPr>
            <p:ph type="ctrTitle"/>
          </p:nvPr>
        </p:nvSpPr>
        <p:spPr/>
        <p:txBody>
          <a:bodyPr/>
          <a:lstStyle/>
          <a:p>
            <a:pPr eaLnBrk="1" hangingPunct="1"/>
            <a:r>
              <a:rPr lang="en-GB" altLang="en-US" smtClean="0"/>
              <a:t>Models of OB</a:t>
            </a:r>
          </a:p>
        </p:txBody>
      </p:sp>
      <p:sp>
        <p:nvSpPr>
          <p:cNvPr id="4" name="Subtitle 3"/>
          <p:cNvSpPr>
            <a:spLocks noGrp="1"/>
          </p:cNvSpPr>
          <p:nvPr>
            <p:ph type="subTitle" idx="1"/>
          </p:nvPr>
        </p:nvSpPr>
        <p:spPr/>
        <p:txBody>
          <a:bodyPr/>
          <a:lstStyle/>
          <a:p>
            <a:pPr eaLnBrk="1" hangingPunct="1">
              <a:defRPr/>
            </a:pPr>
            <a:endParaRPr lang="en-GB"/>
          </a:p>
        </p:txBody>
      </p:sp>
    </p:spTree>
    <p:extLst>
      <p:ext uri="{BB962C8B-B14F-4D97-AF65-F5344CB8AC3E}">
        <p14:creationId xmlns:p14="http://schemas.microsoft.com/office/powerpoint/2010/main" val="161034293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Content Placeholder 2"/>
          <p:cNvSpPr>
            <a:spLocks noGrp="1"/>
          </p:cNvSpPr>
          <p:nvPr>
            <p:ph idx="1"/>
          </p:nvPr>
        </p:nvSpPr>
        <p:spPr>
          <a:xfrm>
            <a:off x="457200" y="1066800"/>
            <a:ext cx="8229600" cy="5410200"/>
          </a:xfrm>
        </p:spPr>
        <p:txBody>
          <a:bodyPr/>
          <a:lstStyle/>
          <a:p>
            <a:pPr algn="ctr" eaLnBrk="1" hangingPunct="1">
              <a:buFontTx/>
              <a:buNone/>
            </a:pPr>
            <a:r>
              <a:rPr lang="en-US" altLang="en-US" b="1" smtClean="0">
                <a:solidFill>
                  <a:srgbClr val="FF0000"/>
                </a:solidFill>
              </a:rPr>
              <a:t>5 OB Models </a:t>
            </a:r>
          </a:p>
          <a:p>
            <a:pPr eaLnBrk="1" hangingPunct="1">
              <a:buFontTx/>
              <a:buNone/>
            </a:pPr>
            <a:endParaRPr lang="en-US" altLang="en-US" smtClean="0"/>
          </a:p>
          <a:p>
            <a:pPr eaLnBrk="1" hangingPunct="1">
              <a:buFontTx/>
              <a:buNone/>
            </a:pPr>
            <a:r>
              <a:rPr lang="en-US" altLang="en-US" smtClean="0"/>
              <a:t>given by  Keith Davis and Newstrom are: </a:t>
            </a:r>
          </a:p>
          <a:p>
            <a:pPr eaLnBrk="1" hangingPunct="1">
              <a:buFontTx/>
              <a:buNone/>
            </a:pPr>
            <a:endParaRPr lang="en-US" altLang="en-US" smtClean="0"/>
          </a:p>
          <a:p>
            <a:pPr eaLnBrk="1" hangingPunct="1">
              <a:buFontTx/>
              <a:buNone/>
            </a:pPr>
            <a:r>
              <a:rPr lang="en-US" altLang="en-US" smtClean="0"/>
              <a:t>			1) Autocratic </a:t>
            </a:r>
          </a:p>
          <a:p>
            <a:pPr eaLnBrk="1" hangingPunct="1">
              <a:buFontTx/>
              <a:buNone/>
            </a:pPr>
            <a:r>
              <a:rPr lang="en-US" altLang="en-US" smtClean="0"/>
              <a:t>			2) Custodial </a:t>
            </a:r>
          </a:p>
          <a:p>
            <a:pPr eaLnBrk="1" hangingPunct="1">
              <a:buFontTx/>
              <a:buNone/>
            </a:pPr>
            <a:r>
              <a:rPr lang="en-US" altLang="en-US" smtClean="0"/>
              <a:t>			3) Supportive </a:t>
            </a:r>
          </a:p>
          <a:p>
            <a:pPr eaLnBrk="1" hangingPunct="1">
              <a:buFontTx/>
              <a:buNone/>
            </a:pPr>
            <a:r>
              <a:rPr lang="en-US" altLang="en-US" smtClean="0"/>
              <a:t>			4) Collegial </a:t>
            </a:r>
          </a:p>
          <a:p>
            <a:pPr eaLnBrk="1" hangingPunct="1">
              <a:buFontTx/>
              <a:buNone/>
            </a:pPr>
            <a:r>
              <a:rPr lang="en-US" altLang="en-US" smtClean="0"/>
              <a:t>			5) Systems</a:t>
            </a:r>
          </a:p>
          <a:p>
            <a:pPr eaLnBrk="1" hangingPunct="1"/>
            <a:endParaRPr lang="en-US" altLang="en-US" smtClean="0"/>
          </a:p>
        </p:txBody>
      </p:sp>
    </p:spTree>
    <p:extLst>
      <p:ext uri="{BB962C8B-B14F-4D97-AF65-F5344CB8AC3E}">
        <p14:creationId xmlns:p14="http://schemas.microsoft.com/office/powerpoint/2010/main" val="19528898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0"/>
            <a:ext cx="7772400" cy="1295399"/>
          </a:xfrm>
          <a:effectLst>
            <a:glow rad="228600">
              <a:schemeClr val="accent2">
                <a:satMod val="175000"/>
                <a:alpha val="40000"/>
              </a:schemeClr>
            </a:glow>
            <a:innerShdw blurRad="63500" dist="50800" dir="16200000">
              <a:prstClr val="black">
                <a:alpha val="50000"/>
              </a:prstClr>
            </a:innerShdw>
          </a:effectLst>
          <a:scene3d>
            <a:camera prst="perspectiveRight"/>
            <a:lightRig rig="threePt" dir="t"/>
          </a:scene3d>
        </p:spPr>
        <p:txBody>
          <a:bodyPr>
            <a:noAutofit/>
          </a:bodyPr>
          <a:lstStyle/>
          <a:p>
            <a:r>
              <a:rPr lang="en-US" sz="4000" b="1" u="sng" dirty="0" smtClean="0">
                <a:solidFill>
                  <a:schemeClr val="accent4">
                    <a:lumMod val="50000"/>
                  </a:schemeClr>
                </a:solidFill>
                <a:latin typeface="Cooper Black" pitchFamily="18" charset="0"/>
              </a:rPr>
              <a:t>Challenge of Organization Behavior</a:t>
            </a:r>
            <a:endParaRPr lang="en-US" sz="4000" b="1" u="sng" dirty="0">
              <a:solidFill>
                <a:schemeClr val="accent4">
                  <a:lumMod val="50000"/>
                </a:schemeClr>
              </a:solidFill>
              <a:latin typeface="Cooper Black" pitchFamily="18" charset="0"/>
            </a:endParaRPr>
          </a:p>
        </p:txBody>
      </p:sp>
      <p:sp>
        <p:nvSpPr>
          <p:cNvPr id="3" name="Subtitle 2"/>
          <p:cNvSpPr>
            <a:spLocks noGrp="1"/>
          </p:cNvSpPr>
          <p:nvPr>
            <p:ph type="subTitle" idx="1"/>
          </p:nvPr>
        </p:nvSpPr>
        <p:spPr>
          <a:xfrm>
            <a:off x="0" y="1295400"/>
            <a:ext cx="9144000" cy="5410200"/>
          </a:xfrm>
          <a:ln/>
        </p:spPr>
        <p:style>
          <a:lnRef idx="1">
            <a:schemeClr val="accent1"/>
          </a:lnRef>
          <a:fillRef idx="2">
            <a:schemeClr val="accent1"/>
          </a:fillRef>
          <a:effectRef idx="1">
            <a:schemeClr val="accent1"/>
          </a:effectRef>
          <a:fontRef idx="minor">
            <a:schemeClr val="dk1"/>
          </a:fontRef>
        </p:style>
        <p:txBody>
          <a:bodyPr>
            <a:normAutofit/>
          </a:bodyPr>
          <a:lstStyle/>
          <a:p>
            <a:pPr>
              <a:buFont typeface="Arial" pitchFamily="34" charset="0"/>
              <a:buChar char="•"/>
            </a:pPr>
            <a:r>
              <a:rPr lang="en-US" b="1" dirty="0" smtClean="0">
                <a:solidFill>
                  <a:schemeClr val="accent5">
                    <a:lumMod val="75000"/>
                  </a:schemeClr>
                </a:solidFill>
                <a:latin typeface="Tempus Sans ITC" pitchFamily="82" charset="0"/>
              </a:rPr>
              <a:t>The culture of the organization.</a:t>
            </a:r>
          </a:p>
          <a:p>
            <a:pPr>
              <a:buFont typeface="Arial" pitchFamily="34" charset="0"/>
              <a:buChar char="•"/>
            </a:pPr>
            <a:r>
              <a:rPr lang="en-US" b="1" dirty="0" smtClean="0">
                <a:solidFill>
                  <a:schemeClr val="accent6">
                    <a:lumMod val="50000"/>
                  </a:schemeClr>
                </a:solidFill>
                <a:latin typeface="Tempus Sans ITC" pitchFamily="82" charset="0"/>
              </a:rPr>
              <a:t>The employees feel about the company itself.</a:t>
            </a:r>
          </a:p>
          <a:p>
            <a:pPr>
              <a:buFont typeface="Arial" pitchFamily="34" charset="0"/>
              <a:buChar char="•"/>
            </a:pPr>
            <a:r>
              <a:rPr lang="en-US" b="1" dirty="0" smtClean="0">
                <a:solidFill>
                  <a:schemeClr val="tx2">
                    <a:lumMod val="50000"/>
                  </a:schemeClr>
                </a:solidFill>
                <a:latin typeface="Tempus Sans ITC" pitchFamily="82" charset="0"/>
              </a:rPr>
              <a:t>Overcoming cultural and ethnic differences.</a:t>
            </a:r>
          </a:p>
          <a:p>
            <a:pPr>
              <a:buFont typeface="Arial" pitchFamily="34" charset="0"/>
              <a:buChar char="•"/>
            </a:pPr>
            <a:r>
              <a:rPr lang="en-US" b="1" dirty="0" smtClean="0">
                <a:solidFill>
                  <a:schemeClr val="accent2">
                    <a:lumMod val="60000"/>
                    <a:lumOff val="40000"/>
                  </a:schemeClr>
                </a:solidFill>
                <a:latin typeface="Tempus Sans ITC" pitchFamily="82" charset="0"/>
              </a:rPr>
              <a:t>Improving productivity, hiring employees that fit into the organizational culture. </a:t>
            </a:r>
          </a:p>
          <a:p>
            <a:pPr>
              <a:buFont typeface="Arial" pitchFamily="34" charset="0"/>
              <a:buChar char="•"/>
            </a:pPr>
            <a:r>
              <a:rPr lang="en-US" b="1" dirty="0" smtClean="0">
                <a:solidFill>
                  <a:schemeClr val="tx1">
                    <a:lumMod val="85000"/>
                    <a:lumOff val="15000"/>
                  </a:schemeClr>
                </a:solidFill>
                <a:latin typeface="Tempus Sans ITC" pitchFamily="82" charset="0"/>
              </a:rPr>
              <a:t>Motivate employees as a way to improve activity.</a:t>
            </a:r>
          </a:p>
          <a:p>
            <a:endParaRPr lang="en-US" dirty="0" smtClean="0">
              <a:latin typeface="Tempus Sans ITC" pitchFamily="82" charset="0"/>
            </a:endParaRPr>
          </a:p>
          <a:p>
            <a:endParaRPr lang="en-US" dirty="0">
              <a:latin typeface="Tempus Sans ITC" pitchFamily="82" charset="0"/>
            </a:endParaRPr>
          </a:p>
        </p:txBody>
      </p:sp>
      <p:sp>
        <p:nvSpPr>
          <p:cNvPr id="4" name="Rectangle 3"/>
          <p:cNvSpPr/>
          <p:nvPr/>
        </p:nvSpPr>
        <p:spPr>
          <a:xfrm>
            <a:off x="0" y="5638800"/>
            <a:ext cx="6858000" cy="646331"/>
          </a:xfrm>
          <a:prstGeom prst="rect">
            <a:avLst/>
          </a:prstGeom>
        </p:spPr>
        <p:txBody>
          <a:bodyPr wrap="square">
            <a:spAutoFit/>
          </a:bodyPr>
          <a:lstStyle/>
          <a:p>
            <a:r>
              <a:rPr lang="en-US" dirty="0" smtClean="0">
                <a:solidFill>
                  <a:srgbClr val="00B050"/>
                </a:solidFill>
                <a:latin typeface="Arabic Typesetting" pitchFamily="66" charset="-78"/>
                <a:cs typeface="Arabic Typesetting" pitchFamily="66" charset="-78"/>
              </a:rPr>
              <a:t>By- Kumar Manglam</a:t>
            </a:r>
          </a:p>
          <a:p>
            <a:r>
              <a:rPr lang="en-US" dirty="0" smtClean="0">
                <a:solidFill>
                  <a:srgbClr val="00B050"/>
                </a:solidFill>
                <a:latin typeface="Arabic Typesetting" pitchFamily="66" charset="-78"/>
                <a:cs typeface="Arabic Typesetting" pitchFamily="66" charset="-78"/>
              </a:rPr>
              <a:t>Mob- +230 57427231, Email- Manglamtour123@gmail.com</a:t>
            </a:r>
            <a:endParaRPr lang="en-US" dirty="0">
              <a:solidFill>
                <a:srgbClr val="00B050"/>
              </a:solidFill>
              <a:latin typeface="Arabic Typesetting" pitchFamily="66" charset="-78"/>
              <a:cs typeface="Arabic Typesetting" pitchFamily="66" charset="-78"/>
            </a:endParaRPr>
          </a:p>
        </p:txBody>
      </p:sp>
    </p:spTree>
    <p:extLst>
      <p:ext uri="{BB962C8B-B14F-4D97-AF65-F5344CB8AC3E}">
        <p14:creationId xmlns:p14="http://schemas.microsoft.com/office/powerpoint/2010/main" val="415602149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p:cNvSpPr>
            <a:spLocks noGrp="1"/>
          </p:cNvSpPr>
          <p:nvPr>
            <p:ph type="title"/>
          </p:nvPr>
        </p:nvSpPr>
        <p:spPr>
          <a:xfrm>
            <a:off x="457200" y="274638"/>
            <a:ext cx="8229600" cy="487362"/>
          </a:xfrm>
        </p:spPr>
        <p:txBody>
          <a:bodyPr>
            <a:normAutofit fontScale="90000"/>
          </a:bodyPr>
          <a:lstStyle/>
          <a:p>
            <a:pPr eaLnBrk="1" hangingPunct="1"/>
            <a:r>
              <a:rPr lang="en-US" altLang="en-US" b="1" smtClean="0">
                <a:solidFill>
                  <a:srgbClr val="FF0000"/>
                </a:solidFill>
              </a:rPr>
              <a:t>AUTOCRATIC MODEL</a:t>
            </a:r>
          </a:p>
        </p:txBody>
      </p:sp>
      <p:sp>
        <p:nvSpPr>
          <p:cNvPr id="51203" name="Content Placeholder 2"/>
          <p:cNvSpPr>
            <a:spLocks noGrp="1"/>
          </p:cNvSpPr>
          <p:nvPr>
            <p:ph idx="1"/>
          </p:nvPr>
        </p:nvSpPr>
        <p:spPr>
          <a:xfrm>
            <a:off x="395536" y="990600"/>
            <a:ext cx="8280920" cy="5867400"/>
          </a:xfrm>
        </p:spPr>
        <p:txBody>
          <a:bodyPr/>
          <a:lstStyle/>
          <a:p>
            <a:pPr>
              <a:buFont typeface="Wingdings" panose="05000000000000000000" pitchFamily="2" charset="2"/>
              <a:buChar char="Ø"/>
            </a:pPr>
            <a:r>
              <a:rPr lang="en-US" altLang="en-US" sz="2400" dirty="0" smtClean="0">
                <a:latin typeface="Arial" panose="020B0604020202020204" pitchFamily="34" charset="0"/>
                <a:cs typeface="Arial" panose="020B0604020202020204" pitchFamily="34" charset="0"/>
              </a:rPr>
              <a:t>The basis of this model is power with a managerial orientation of authority. </a:t>
            </a:r>
          </a:p>
          <a:p>
            <a:pPr>
              <a:buFont typeface="Wingdings" panose="05000000000000000000" pitchFamily="2" charset="2"/>
              <a:buChar char="Ø"/>
            </a:pPr>
            <a:r>
              <a:rPr lang="en-US" altLang="en-US" sz="2400" dirty="0" smtClean="0">
                <a:latin typeface="Arial" panose="020B0604020202020204" pitchFamily="34" charset="0"/>
                <a:cs typeface="Arial" panose="020B0604020202020204" pitchFamily="34" charset="0"/>
              </a:rPr>
              <a:t>The employees in turn are oriented towards obedience and dependence on the boss. </a:t>
            </a:r>
          </a:p>
          <a:p>
            <a:pPr>
              <a:buFont typeface="Wingdings" panose="05000000000000000000" pitchFamily="2" charset="2"/>
              <a:buChar char="Ø"/>
            </a:pPr>
            <a:r>
              <a:rPr lang="en-US" altLang="en-US" sz="2400" dirty="0" smtClean="0">
                <a:latin typeface="Arial" panose="020B0604020202020204" pitchFamily="34" charset="0"/>
                <a:cs typeface="Arial" panose="020B0604020202020204" pitchFamily="34" charset="0"/>
              </a:rPr>
              <a:t>The employee need that is met is subsistence. </a:t>
            </a:r>
          </a:p>
          <a:p>
            <a:pPr>
              <a:buFont typeface="Wingdings" panose="05000000000000000000" pitchFamily="2" charset="2"/>
              <a:buChar char="Ø"/>
            </a:pPr>
            <a:r>
              <a:rPr lang="en-US" altLang="en-US" sz="2400" dirty="0" smtClean="0">
                <a:latin typeface="Arial" panose="020B0604020202020204" pitchFamily="34" charset="0"/>
                <a:cs typeface="Arial" panose="020B0604020202020204" pitchFamily="34" charset="0"/>
              </a:rPr>
              <a:t>The performance result is minimal </a:t>
            </a:r>
          </a:p>
          <a:p>
            <a:pPr>
              <a:buFont typeface="Wingdings" panose="05000000000000000000" pitchFamily="2" charset="2"/>
              <a:buChar char="Ø"/>
            </a:pPr>
            <a:r>
              <a:rPr lang="en-US" altLang="en-US" sz="2400" dirty="0" smtClean="0">
                <a:latin typeface="Arial" panose="020B0604020202020204" pitchFamily="34" charset="0"/>
                <a:cs typeface="Arial" panose="020B0604020202020204" pitchFamily="34" charset="0"/>
              </a:rPr>
              <a:t>most  prevalent during he industrial revolution </a:t>
            </a:r>
          </a:p>
          <a:p>
            <a:pPr>
              <a:buFont typeface="Wingdings" panose="05000000000000000000" pitchFamily="2" charset="2"/>
              <a:buChar char="Ø"/>
            </a:pPr>
            <a:r>
              <a:rPr lang="en-US" altLang="en-US" sz="2400" dirty="0" smtClean="0">
                <a:latin typeface="Arial" panose="020B0604020202020204" pitchFamily="34" charset="0"/>
                <a:cs typeface="Arial" panose="020B0604020202020204" pitchFamily="34" charset="0"/>
              </a:rPr>
              <a:t>persons in power can demand work from workers – pushing, directing and persuading – tight control – unfair practices, low payment and exploitation – employees put in min work in the job to </a:t>
            </a:r>
            <a:r>
              <a:rPr lang="en-US" altLang="en-US" sz="2400" u="sng" dirty="0" smtClean="0">
                <a:latin typeface="Arial" panose="020B0604020202020204" pitchFamily="34" charset="0"/>
                <a:cs typeface="Arial" panose="020B0604020202020204" pitchFamily="34" charset="0"/>
              </a:rPr>
              <a:t>serve the basic needs</a:t>
            </a:r>
            <a:r>
              <a:rPr lang="en-US" altLang="en-US" sz="2400" dirty="0" smtClean="0">
                <a:latin typeface="Arial" panose="020B0604020202020204" pitchFamily="34" charset="0"/>
                <a:cs typeface="Arial" panose="020B0604020202020204" pitchFamily="34" charset="0"/>
              </a:rPr>
              <a:t> of the family  - though harsh, it has worked well in certain conditions, e.g., </a:t>
            </a:r>
            <a:r>
              <a:rPr lang="en-US" altLang="en-US" sz="2400" dirty="0" err="1" smtClean="0">
                <a:latin typeface="Arial" panose="020B0604020202020204" pitchFamily="34" charset="0"/>
                <a:cs typeface="Arial" panose="020B0604020202020204" pitchFamily="34" charset="0"/>
              </a:rPr>
              <a:t>organisational</a:t>
            </a:r>
            <a:r>
              <a:rPr lang="en-US" altLang="en-US" sz="2400" dirty="0" smtClean="0">
                <a:latin typeface="Arial" panose="020B0604020202020204" pitchFamily="34" charset="0"/>
                <a:cs typeface="Arial" panose="020B0604020202020204" pitchFamily="34" charset="0"/>
              </a:rPr>
              <a:t> crisis.</a:t>
            </a:r>
          </a:p>
        </p:txBody>
      </p:sp>
    </p:spTree>
    <p:extLst>
      <p:ext uri="{BB962C8B-B14F-4D97-AF65-F5344CB8AC3E}">
        <p14:creationId xmlns:p14="http://schemas.microsoft.com/office/powerpoint/2010/main" val="223190656"/>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pPr eaLnBrk="1" hangingPunct="1">
              <a:defRPr/>
            </a:pPr>
            <a:r>
              <a:rPr lang="en-US" b="1" dirty="0" smtClean="0">
                <a:solidFill>
                  <a:srgbClr val="FF0000"/>
                </a:solidFill>
                <a:latin typeface="+mn-lt"/>
                <a:ea typeface="+mn-ea"/>
                <a:cs typeface="+mn-cs"/>
              </a:rPr>
              <a:t>Custodial</a:t>
            </a:r>
            <a:r>
              <a:rPr lang="en-US" dirty="0" smtClean="0">
                <a:latin typeface="+mn-lt"/>
                <a:ea typeface="+mn-ea"/>
                <a:cs typeface="+mn-cs"/>
              </a:rPr>
              <a:t> </a:t>
            </a:r>
            <a:endParaRPr lang="en-US" dirty="0"/>
          </a:p>
        </p:txBody>
      </p:sp>
      <p:sp>
        <p:nvSpPr>
          <p:cNvPr id="52227" name="Content Placeholder 2"/>
          <p:cNvSpPr>
            <a:spLocks noGrp="1"/>
          </p:cNvSpPr>
          <p:nvPr>
            <p:ph idx="1"/>
          </p:nvPr>
        </p:nvSpPr>
        <p:spPr>
          <a:xfrm>
            <a:off x="395536" y="1196975"/>
            <a:ext cx="8424936" cy="5112345"/>
          </a:xfrm>
        </p:spPr>
        <p:txBody>
          <a:bodyPr/>
          <a:lstStyle/>
          <a:p>
            <a:pPr>
              <a:buFont typeface="Wingdings" panose="05000000000000000000" pitchFamily="2" charset="2"/>
              <a:buChar char="Ø"/>
            </a:pPr>
            <a:r>
              <a:rPr lang="en-US" altLang="en-US" dirty="0" smtClean="0"/>
              <a:t> </a:t>
            </a:r>
            <a:r>
              <a:rPr lang="en-US" altLang="en-US" sz="2400" dirty="0" smtClean="0"/>
              <a:t>The basis of this model is economic resources with a managerial orientation of money. </a:t>
            </a:r>
          </a:p>
          <a:p>
            <a:pPr>
              <a:buFont typeface="Wingdings" panose="05000000000000000000" pitchFamily="2" charset="2"/>
              <a:buChar char="Ø"/>
            </a:pPr>
            <a:r>
              <a:rPr lang="en-US" altLang="en-US" sz="2400" dirty="0" smtClean="0"/>
              <a:t>The employees in turn are oriented towards security and benefits and dependence on the organization. </a:t>
            </a:r>
          </a:p>
          <a:p>
            <a:pPr>
              <a:buFont typeface="Wingdings" panose="05000000000000000000" pitchFamily="2" charset="2"/>
              <a:buChar char="Ø"/>
            </a:pPr>
            <a:r>
              <a:rPr lang="en-US" altLang="en-US" sz="2400" dirty="0" smtClean="0"/>
              <a:t>The employee </a:t>
            </a:r>
            <a:r>
              <a:rPr lang="en-US" altLang="en-US" sz="2400" u="sng" dirty="0" smtClean="0"/>
              <a:t>need that is met is security</a:t>
            </a:r>
            <a:r>
              <a:rPr lang="en-US" altLang="en-US" sz="2400" dirty="0" smtClean="0"/>
              <a:t>. </a:t>
            </a:r>
          </a:p>
          <a:p>
            <a:pPr>
              <a:buFont typeface="Wingdings" panose="05000000000000000000" pitchFamily="2" charset="2"/>
              <a:buChar char="Ø"/>
            </a:pPr>
            <a:r>
              <a:rPr lang="en-US" altLang="en-US" sz="2400" dirty="0" smtClean="0"/>
              <a:t>The performance result is passive cooperation.  </a:t>
            </a:r>
          </a:p>
          <a:p>
            <a:pPr>
              <a:buFont typeface="Wingdings" panose="05000000000000000000" pitchFamily="2" charset="2"/>
              <a:buChar char="Ø"/>
            </a:pPr>
            <a:r>
              <a:rPr lang="en-US" altLang="en-US" sz="2400" dirty="0" smtClean="0"/>
              <a:t>To perk up the sagging morale of the workers under the autocratic model employers began to offer various welfare schemes in the 19</a:t>
            </a:r>
            <a:r>
              <a:rPr lang="en-US" altLang="en-US" sz="2400" baseline="30000" dirty="0" smtClean="0"/>
              <a:t>th</a:t>
            </a:r>
            <a:r>
              <a:rPr lang="en-US" altLang="en-US" sz="2400" dirty="0" smtClean="0"/>
              <a:t> century – paternalism – fringe benefits – job security. </a:t>
            </a:r>
            <a:endParaRPr lang="en-US" altLang="en-US" dirty="0" smtClean="0"/>
          </a:p>
        </p:txBody>
      </p:sp>
    </p:spTree>
    <p:extLst>
      <p:ext uri="{BB962C8B-B14F-4D97-AF65-F5344CB8AC3E}">
        <p14:creationId xmlns:p14="http://schemas.microsoft.com/office/powerpoint/2010/main" val="2801447216"/>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09600"/>
          </a:xfrm>
        </p:spPr>
        <p:txBody>
          <a:bodyPr>
            <a:normAutofit fontScale="90000"/>
          </a:bodyPr>
          <a:lstStyle/>
          <a:p>
            <a:pPr eaLnBrk="1" hangingPunct="1">
              <a:defRPr/>
            </a:pPr>
            <a:r>
              <a:rPr lang="en-US" sz="3600" b="1" dirty="0" smtClean="0">
                <a:solidFill>
                  <a:srgbClr val="FF0000"/>
                </a:solidFill>
                <a:latin typeface="+mn-lt"/>
                <a:ea typeface="+mn-ea"/>
                <a:cs typeface="+mn-cs"/>
              </a:rPr>
              <a:t>Supportive</a:t>
            </a:r>
            <a:endParaRPr lang="en-US" sz="3600" dirty="0">
              <a:solidFill>
                <a:srgbClr val="FF0000"/>
              </a:solidFill>
            </a:endParaRPr>
          </a:p>
        </p:txBody>
      </p:sp>
      <p:sp>
        <p:nvSpPr>
          <p:cNvPr id="53251" name="Content Placeholder 2"/>
          <p:cNvSpPr>
            <a:spLocks noGrp="1"/>
          </p:cNvSpPr>
          <p:nvPr>
            <p:ph idx="1"/>
          </p:nvPr>
        </p:nvSpPr>
        <p:spPr>
          <a:xfrm>
            <a:off x="395536" y="533400"/>
            <a:ext cx="8352928" cy="6324600"/>
          </a:xfrm>
        </p:spPr>
        <p:txBody>
          <a:bodyPr>
            <a:normAutofit/>
          </a:bodyPr>
          <a:lstStyle/>
          <a:p>
            <a:pPr algn="just">
              <a:buFont typeface="Wingdings" panose="05000000000000000000" pitchFamily="2" charset="2"/>
              <a:buChar char="Ø"/>
            </a:pPr>
            <a:r>
              <a:rPr lang="en-US" altLang="en-US" sz="2800" dirty="0" smtClean="0">
                <a:latin typeface="Bell MT" pitchFamily="18" charset="0"/>
              </a:rPr>
              <a:t> </a:t>
            </a:r>
            <a:r>
              <a:rPr lang="en-US" altLang="en-US" sz="2600" dirty="0" smtClean="0">
                <a:latin typeface="Arial" panose="020B0604020202020204" pitchFamily="34" charset="0"/>
                <a:cs typeface="Arial" panose="020B0604020202020204" pitchFamily="34" charset="0"/>
              </a:rPr>
              <a:t>The basis of this model is leadership with a managerial orientation of support. The employees in turn are oriented towards job performance and participation. The employee </a:t>
            </a:r>
            <a:r>
              <a:rPr lang="en-US" altLang="en-US" sz="2600" u="sng" dirty="0" smtClean="0">
                <a:latin typeface="Arial" panose="020B0604020202020204" pitchFamily="34" charset="0"/>
                <a:cs typeface="Arial" panose="020B0604020202020204" pitchFamily="34" charset="0"/>
              </a:rPr>
              <a:t>need that is met is status and recognition</a:t>
            </a:r>
            <a:r>
              <a:rPr lang="en-US" altLang="en-US" sz="2600" dirty="0" smtClean="0">
                <a:latin typeface="Arial" panose="020B0604020202020204" pitchFamily="34" charset="0"/>
                <a:cs typeface="Arial" panose="020B0604020202020204" pitchFamily="34" charset="0"/>
              </a:rPr>
              <a:t>. The performance result is awakened drives. </a:t>
            </a:r>
          </a:p>
          <a:p>
            <a:pPr algn="just">
              <a:buFont typeface="Wingdings" panose="05000000000000000000" pitchFamily="2" charset="2"/>
              <a:buChar char="Ø"/>
            </a:pPr>
            <a:r>
              <a:rPr lang="en-US" altLang="en-US" sz="2600" dirty="0" smtClean="0">
                <a:latin typeface="Arial" panose="020B0604020202020204" pitchFamily="34" charset="0"/>
                <a:cs typeface="Arial" panose="020B0604020202020204" pitchFamily="34" charset="0"/>
              </a:rPr>
              <a:t>“The leadership and other processes of the </a:t>
            </a:r>
            <a:r>
              <a:rPr lang="en-US" altLang="en-US" sz="2600" dirty="0" err="1" smtClean="0">
                <a:latin typeface="Arial" panose="020B0604020202020204" pitchFamily="34" charset="0"/>
                <a:cs typeface="Arial" panose="020B0604020202020204" pitchFamily="34" charset="0"/>
              </a:rPr>
              <a:t>organisation</a:t>
            </a:r>
            <a:r>
              <a:rPr lang="en-US" altLang="en-US" sz="2600" dirty="0" smtClean="0">
                <a:latin typeface="Arial" panose="020B0604020202020204" pitchFamily="34" charset="0"/>
                <a:cs typeface="Arial" panose="020B0604020202020204" pitchFamily="34" charset="0"/>
              </a:rPr>
              <a:t> must be such as to ensure a maximum probability that in all interactions and all relationships within the </a:t>
            </a:r>
            <a:r>
              <a:rPr lang="en-US" altLang="en-US" sz="2600" dirty="0" err="1" smtClean="0">
                <a:latin typeface="Arial" panose="020B0604020202020204" pitchFamily="34" charset="0"/>
                <a:cs typeface="Arial" panose="020B0604020202020204" pitchFamily="34" charset="0"/>
              </a:rPr>
              <a:t>organisation</a:t>
            </a:r>
            <a:r>
              <a:rPr lang="en-US" altLang="en-US" sz="2600" dirty="0" smtClean="0">
                <a:latin typeface="Arial" panose="020B0604020202020204" pitchFamily="34" charset="0"/>
                <a:cs typeface="Arial" panose="020B0604020202020204" pitchFamily="34" charset="0"/>
              </a:rPr>
              <a:t> each member will, in the light of his or her back ground, values, and expectations view the experience as supportive and one which builds and maintains his or her sense of personal worth and importance.” e.g., TATAs.</a:t>
            </a:r>
          </a:p>
          <a:p>
            <a:pPr algn="just">
              <a:buFont typeface="Wingdings" panose="05000000000000000000" pitchFamily="2" charset="2"/>
              <a:buChar char="Ø"/>
            </a:pPr>
            <a:r>
              <a:rPr lang="en-US" altLang="en-US" sz="2600" dirty="0" smtClean="0">
                <a:latin typeface="Arial" panose="020B0604020202020204" pitchFamily="34" charset="0"/>
                <a:cs typeface="Arial" panose="020B0604020202020204" pitchFamily="34" charset="0"/>
              </a:rPr>
              <a:t> Ensures </a:t>
            </a:r>
            <a:r>
              <a:rPr lang="en-US" altLang="en-US" sz="2600" dirty="0" err="1" smtClean="0">
                <a:latin typeface="Arial" panose="020B0604020202020204" pitchFamily="34" charset="0"/>
                <a:cs typeface="Arial" panose="020B0604020202020204" pitchFamily="34" charset="0"/>
              </a:rPr>
              <a:t>organisational</a:t>
            </a:r>
            <a:r>
              <a:rPr lang="en-US" altLang="en-US" sz="2600" dirty="0" smtClean="0">
                <a:latin typeface="Arial" panose="020B0604020202020204" pitchFamily="34" charset="0"/>
                <a:cs typeface="Arial" panose="020B0604020202020204" pitchFamily="34" charset="0"/>
              </a:rPr>
              <a:t> harmony.</a:t>
            </a:r>
          </a:p>
        </p:txBody>
      </p:sp>
    </p:spTree>
    <p:extLst>
      <p:ext uri="{BB962C8B-B14F-4D97-AF65-F5344CB8AC3E}">
        <p14:creationId xmlns:p14="http://schemas.microsoft.com/office/powerpoint/2010/main" val="655711249"/>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38200"/>
          </a:xfrm>
        </p:spPr>
        <p:txBody>
          <a:bodyPr/>
          <a:lstStyle/>
          <a:p>
            <a:pPr eaLnBrk="1" hangingPunct="1">
              <a:defRPr/>
            </a:pPr>
            <a:r>
              <a:rPr lang="en-US" b="1" dirty="0" smtClean="0">
                <a:solidFill>
                  <a:srgbClr val="FF0000"/>
                </a:solidFill>
                <a:latin typeface="+mn-lt"/>
                <a:ea typeface="+mn-ea"/>
                <a:cs typeface="+mn-cs"/>
              </a:rPr>
              <a:t>Collegial</a:t>
            </a:r>
            <a:r>
              <a:rPr lang="en-US" b="1" dirty="0" smtClean="0">
                <a:latin typeface="+mn-lt"/>
                <a:ea typeface="+mn-ea"/>
                <a:cs typeface="+mn-cs"/>
              </a:rPr>
              <a:t> </a:t>
            </a:r>
            <a:endParaRPr lang="en-US" dirty="0"/>
          </a:p>
        </p:txBody>
      </p:sp>
      <p:sp>
        <p:nvSpPr>
          <p:cNvPr id="54275" name="Content Placeholder 2"/>
          <p:cNvSpPr>
            <a:spLocks noGrp="1"/>
          </p:cNvSpPr>
          <p:nvPr>
            <p:ph idx="1"/>
          </p:nvPr>
        </p:nvSpPr>
        <p:spPr>
          <a:xfrm>
            <a:off x="0" y="685800"/>
            <a:ext cx="9144000" cy="6789738"/>
          </a:xfrm>
        </p:spPr>
        <p:txBody>
          <a:bodyPr/>
          <a:lstStyle/>
          <a:p>
            <a:pPr eaLnBrk="1" hangingPunct="1">
              <a:buFont typeface="Wingdings" panose="05000000000000000000" pitchFamily="2" charset="2"/>
              <a:buChar char="Ø"/>
            </a:pPr>
            <a:r>
              <a:rPr lang="en-US" altLang="en-US" sz="2400" dirty="0" smtClean="0">
                <a:latin typeface="Arial" panose="020B0604020202020204" pitchFamily="34" charset="0"/>
                <a:cs typeface="Arial" panose="020B0604020202020204" pitchFamily="34" charset="0"/>
              </a:rPr>
              <a:t>The basis of this model is partnership with a managerial orientation of teamwork. The employees in turn are oriented towards responsible behavior and self-discipline. The employee </a:t>
            </a:r>
            <a:r>
              <a:rPr lang="en-US" altLang="en-US" sz="2400" u="sng" dirty="0" smtClean="0">
                <a:latin typeface="Arial" panose="020B0604020202020204" pitchFamily="34" charset="0"/>
                <a:cs typeface="Arial" panose="020B0604020202020204" pitchFamily="34" charset="0"/>
              </a:rPr>
              <a:t>need that is met is self-actualization</a:t>
            </a:r>
            <a:r>
              <a:rPr lang="en-US" altLang="en-US" sz="2400" dirty="0" smtClean="0">
                <a:latin typeface="Arial" panose="020B0604020202020204" pitchFamily="34" charset="0"/>
                <a:cs typeface="Arial" panose="020B0604020202020204" pitchFamily="34" charset="0"/>
              </a:rPr>
              <a:t>. The performance result is moderate enthusiasm. </a:t>
            </a:r>
          </a:p>
          <a:p>
            <a:pPr eaLnBrk="1" hangingPunct="1">
              <a:buFont typeface="Wingdings" panose="05000000000000000000" pitchFamily="2" charset="2"/>
              <a:buChar char="Ø"/>
            </a:pPr>
            <a:r>
              <a:rPr lang="en-US" altLang="en-US" sz="2400" dirty="0" smtClean="0">
                <a:latin typeface="Arial" panose="020B0604020202020204" pitchFamily="34" charset="0"/>
                <a:cs typeface="Arial" panose="020B0604020202020204" pitchFamily="34" charset="0"/>
              </a:rPr>
              <a:t>“Collegial” means a group of people working for a common purpose. Manager is not addressed as ‘boss’ but is a facilitator. Employees are self disciplined, self content and self </a:t>
            </a:r>
            <a:r>
              <a:rPr lang="en-US" altLang="en-US" sz="2400" dirty="0" err="1" smtClean="0">
                <a:latin typeface="Arial" panose="020B0604020202020204" pitchFamily="34" charset="0"/>
                <a:cs typeface="Arial" panose="020B0604020202020204" pitchFamily="34" charset="0"/>
              </a:rPr>
              <a:t>actualised</a:t>
            </a:r>
            <a:r>
              <a:rPr lang="en-US" altLang="en-US" sz="2400" dirty="0" smtClean="0">
                <a:latin typeface="Arial" panose="020B0604020202020204" pitchFamily="34" charset="0"/>
                <a:cs typeface="Arial" panose="020B0604020202020204" pitchFamily="34" charset="0"/>
              </a:rPr>
              <a:t>. E.g., a R&amp;D team or a project team.</a:t>
            </a:r>
          </a:p>
          <a:p>
            <a:pPr eaLnBrk="1" hangingPunct="1">
              <a:buFont typeface="Wingdings" panose="05000000000000000000" pitchFamily="2" charset="2"/>
              <a:buChar char="Ø"/>
            </a:pPr>
            <a:r>
              <a:rPr lang="en-US" altLang="en-US" sz="2400" dirty="0" smtClean="0">
                <a:latin typeface="Arial" panose="020B0604020202020204" pitchFamily="34" charset="0"/>
                <a:cs typeface="Arial" panose="020B0604020202020204" pitchFamily="34" charset="0"/>
              </a:rPr>
              <a:t>Although there are four separate models, almost no organization operates exclusively in one. There will usually be a predominate one, with one or more areas over-lapping in the other models.</a:t>
            </a:r>
          </a:p>
          <a:p>
            <a:pPr eaLnBrk="1" hangingPunct="1"/>
            <a:endParaRPr lang="en-US" altLang="en-US" dirty="0" smtClean="0">
              <a:latin typeface="Bell MT" pitchFamily="18" charset="0"/>
            </a:endParaRPr>
          </a:p>
        </p:txBody>
      </p:sp>
    </p:spTree>
    <p:extLst>
      <p:ext uri="{BB962C8B-B14F-4D97-AF65-F5344CB8AC3E}">
        <p14:creationId xmlns:p14="http://schemas.microsoft.com/office/powerpoint/2010/main" val="4222660317"/>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Content Placeholder 2"/>
          <p:cNvSpPr>
            <a:spLocks noGrp="1"/>
          </p:cNvSpPr>
          <p:nvPr>
            <p:ph idx="1"/>
          </p:nvPr>
        </p:nvSpPr>
        <p:spPr>
          <a:xfrm>
            <a:off x="0" y="304800"/>
            <a:ext cx="9144000" cy="6553200"/>
          </a:xfrm>
        </p:spPr>
        <p:txBody>
          <a:bodyPr/>
          <a:lstStyle/>
          <a:p>
            <a:pPr eaLnBrk="1" hangingPunct="1"/>
            <a:r>
              <a:rPr lang="en-US" altLang="en-US" sz="2400" smtClean="0"/>
              <a:t>                      Autocratic    Custodial   Supportive    Collegial </a:t>
            </a:r>
          </a:p>
          <a:p>
            <a:pPr eaLnBrk="1" hangingPunct="1"/>
            <a:r>
              <a:rPr lang="en-US" altLang="en-US" sz="2400" smtClean="0"/>
              <a:t>Model depends on </a:t>
            </a:r>
          </a:p>
          <a:p>
            <a:pPr eaLnBrk="1" hangingPunct="1"/>
            <a:r>
              <a:rPr lang="en-US" altLang="en-US" sz="2400" smtClean="0"/>
              <a:t>PowerEconomic resourcesLeadershipPartnershipManagerial orientationAuthorityMoneySupportTeamworkEmployee orientationObedienceSecurityJobResponsiblityEmployee psychological resultDependence on bossDependence on organizationParticipationSelf-disciplineEmployees needs metSubsistemceMaintenanceHigher-orderSelf-actualizationPerformance resultMinimumPassive cooperationAwakened drivesModerate enthusiasm </a:t>
            </a:r>
          </a:p>
          <a:p>
            <a:pPr eaLnBrk="1" hangingPunct="1"/>
            <a:endParaRPr lang="en-US" altLang="en-US" smtClean="0"/>
          </a:p>
        </p:txBody>
      </p:sp>
      <p:sp>
        <p:nvSpPr>
          <p:cNvPr id="70659" name="Slide Number Placeholder 3"/>
          <p:cNvSpPr>
            <a:spLocks noGrp="1"/>
          </p:cNvSpPr>
          <p:nvPr>
            <p:ph type="sldNum" sz="quarter" idx="12"/>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fld id="{554424FE-3077-4AAC-9426-7DCB3996A55A}" type="slidenum">
              <a:rPr lang="en-US" smtClean="0"/>
              <a:pPr eaLnBrk="1" hangingPunct="1">
                <a:defRPr/>
              </a:pPr>
              <a:t>54</a:t>
            </a:fld>
            <a:endParaRPr lang="en-US" smtClean="0"/>
          </a:p>
        </p:txBody>
      </p:sp>
      <p:graphicFrame>
        <p:nvGraphicFramePr>
          <p:cNvPr id="5" name="Table 4"/>
          <p:cNvGraphicFramePr>
            <a:graphicFrameLocks noGrp="1"/>
          </p:cNvGraphicFramePr>
          <p:nvPr/>
        </p:nvGraphicFramePr>
        <p:xfrm>
          <a:off x="0" y="0"/>
          <a:ext cx="9067800" cy="6858002"/>
        </p:xfrm>
        <a:graphic>
          <a:graphicData uri="http://schemas.openxmlformats.org/drawingml/2006/table">
            <a:tbl>
              <a:tblPr firstRow="1" bandRow="1">
                <a:tableStyleId>{5C22544A-7EE6-4342-B048-85BDC9FD1C3A}</a:tableStyleId>
              </a:tblPr>
              <a:tblGrid>
                <a:gridCol w="2590800"/>
                <a:gridCol w="1447800"/>
                <a:gridCol w="1600200"/>
                <a:gridCol w="1752600"/>
                <a:gridCol w="1676400"/>
              </a:tblGrid>
              <a:tr h="570530">
                <a:tc>
                  <a:txBody>
                    <a:bodyPr/>
                    <a:lstStyle/>
                    <a:p>
                      <a:endParaRPr lang="en-US" sz="1800" dirty="0"/>
                    </a:p>
                  </a:txBody>
                  <a:tcPr/>
                </a:tc>
                <a:tc>
                  <a:txBody>
                    <a:bodyPr/>
                    <a:lstStyle/>
                    <a:p>
                      <a:r>
                        <a:rPr lang="en-US" sz="2000" i="1" dirty="0" smtClean="0">
                          <a:solidFill>
                            <a:schemeClr val="tx1">
                              <a:lumMod val="95000"/>
                            </a:schemeClr>
                          </a:solidFill>
                        </a:rPr>
                        <a:t>autocratic</a:t>
                      </a:r>
                      <a:endParaRPr lang="en-US" sz="2000" i="1" dirty="0">
                        <a:solidFill>
                          <a:schemeClr val="tx1">
                            <a:lumMod val="95000"/>
                          </a:schemeClr>
                        </a:solidFill>
                      </a:endParaRPr>
                    </a:p>
                  </a:txBody>
                  <a:tcPr/>
                </a:tc>
                <a:tc>
                  <a:txBody>
                    <a:bodyPr/>
                    <a:lstStyle/>
                    <a:p>
                      <a:r>
                        <a:rPr lang="en-US" sz="2000" b="1" i="1" kern="1200" dirty="0" smtClean="0">
                          <a:solidFill>
                            <a:schemeClr val="tx1">
                              <a:lumMod val="95000"/>
                            </a:schemeClr>
                          </a:solidFill>
                          <a:latin typeface="+mn-lt"/>
                          <a:ea typeface="+mn-ea"/>
                          <a:cs typeface="+mn-cs"/>
                        </a:rPr>
                        <a:t>Custodial</a:t>
                      </a:r>
                      <a:endParaRPr lang="en-US" sz="2000" b="1" i="1" dirty="0">
                        <a:solidFill>
                          <a:schemeClr val="tx1">
                            <a:lumMod val="95000"/>
                          </a:schemeClr>
                        </a:solidFill>
                      </a:endParaRPr>
                    </a:p>
                  </a:txBody>
                  <a:tcPr/>
                </a:tc>
                <a:tc>
                  <a:txBody>
                    <a:bodyPr/>
                    <a:lstStyle/>
                    <a:p>
                      <a:r>
                        <a:rPr lang="en-US" sz="2000" b="1" i="1" kern="1200" dirty="0" smtClean="0">
                          <a:solidFill>
                            <a:schemeClr val="tx1">
                              <a:lumMod val="95000"/>
                            </a:schemeClr>
                          </a:solidFill>
                          <a:latin typeface="+mn-lt"/>
                          <a:ea typeface="+mn-ea"/>
                          <a:cs typeface="+mn-cs"/>
                        </a:rPr>
                        <a:t>Supportive</a:t>
                      </a:r>
                      <a:endParaRPr lang="en-US" sz="2000" b="1" i="1" dirty="0">
                        <a:solidFill>
                          <a:schemeClr val="tx1">
                            <a:lumMod val="95000"/>
                          </a:schemeClr>
                        </a:solidFill>
                      </a:endParaRPr>
                    </a:p>
                  </a:txBody>
                  <a:tcPr/>
                </a:tc>
                <a:tc>
                  <a:txBody>
                    <a:bodyPr/>
                    <a:lstStyle/>
                    <a:p>
                      <a:r>
                        <a:rPr lang="en-US" sz="2000" b="1" i="1" kern="1200" dirty="0" smtClean="0">
                          <a:solidFill>
                            <a:schemeClr val="tx1">
                              <a:lumMod val="95000"/>
                            </a:schemeClr>
                          </a:solidFill>
                          <a:latin typeface="+mn-lt"/>
                          <a:ea typeface="+mn-ea"/>
                          <a:cs typeface="+mn-cs"/>
                        </a:rPr>
                        <a:t>Collegial</a:t>
                      </a:r>
                      <a:endParaRPr lang="en-US" sz="2000" b="1" i="1" dirty="0">
                        <a:solidFill>
                          <a:schemeClr val="tx1">
                            <a:lumMod val="95000"/>
                          </a:schemeClr>
                        </a:solidFill>
                      </a:endParaRPr>
                    </a:p>
                  </a:txBody>
                  <a:tcPr/>
                </a:tc>
              </a:tr>
              <a:tr h="1047912">
                <a:tc>
                  <a:txBody>
                    <a:bodyPr/>
                    <a:lstStyle/>
                    <a:p>
                      <a:r>
                        <a:rPr lang="en-US" sz="1800" b="1" dirty="0">
                          <a:solidFill>
                            <a:srgbClr val="CC3300"/>
                          </a:solidFill>
                        </a:rPr>
                        <a:t>Model depends on</a:t>
                      </a:r>
                    </a:p>
                  </a:txBody>
                  <a:tcPr marL="9525" marR="9525" marT="9525" marB="9525" anchor="ctr"/>
                </a:tc>
                <a:tc>
                  <a:txBody>
                    <a:bodyPr/>
                    <a:lstStyle/>
                    <a:p>
                      <a:pPr algn="ctr"/>
                      <a:r>
                        <a:rPr lang="en-US" sz="1800" b="1" dirty="0">
                          <a:solidFill>
                            <a:srgbClr val="7030A0"/>
                          </a:solidFill>
                        </a:rPr>
                        <a:t>Power</a:t>
                      </a:r>
                    </a:p>
                  </a:txBody>
                  <a:tcPr marL="9525" marR="9525" marT="9525" marB="9525" anchor="ctr"/>
                </a:tc>
                <a:tc>
                  <a:txBody>
                    <a:bodyPr/>
                    <a:lstStyle/>
                    <a:p>
                      <a:pPr algn="ctr"/>
                      <a:r>
                        <a:rPr lang="en-US" sz="1800" b="1" dirty="0">
                          <a:solidFill>
                            <a:srgbClr val="FF0000"/>
                          </a:solidFill>
                        </a:rPr>
                        <a:t>Economic resources</a:t>
                      </a:r>
                    </a:p>
                  </a:txBody>
                  <a:tcPr marL="9525" marR="9525" marT="9525" marB="9525" anchor="ctr"/>
                </a:tc>
                <a:tc>
                  <a:txBody>
                    <a:bodyPr/>
                    <a:lstStyle/>
                    <a:p>
                      <a:pPr algn="ctr"/>
                      <a:r>
                        <a:rPr lang="en-US" sz="1800" b="1" dirty="0">
                          <a:solidFill>
                            <a:srgbClr val="002060"/>
                          </a:solidFill>
                        </a:rPr>
                        <a:t>Leadership</a:t>
                      </a:r>
                    </a:p>
                  </a:txBody>
                  <a:tcPr marL="9525" marR="9525" marT="9525" marB="9525" anchor="ctr"/>
                </a:tc>
                <a:tc>
                  <a:txBody>
                    <a:bodyPr/>
                    <a:lstStyle/>
                    <a:p>
                      <a:pPr algn="ctr"/>
                      <a:r>
                        <a:rPr lang="en-US" sz="1800" b="1" dirty="0">
                          <a:solidFill>
                            <a:srgbClr val="663300"/>
                          </a:solidFill>
                        </a:rPr>
                        <a:t>Partnership</a:t>
                      </a:r>
                    </a:p>
                  </a:txBody>
                  <a:tcPr marL="9525" marR="9525" marT="9525" marB="9525" anchor="ctr"/>
                </a:tc>
              </a:tr>
              <a:tr h="1047912">
                <a:tc>
                  <a:txBody>
                    <a:bodyPr/>
                    <a:lstStyle/>
                    <a:p>
                      <a:r>
                        <a:rPr lang="en-US" sz="1800" b="1" dirty="0">
                          <a:solidFill>
                            <a:srgbClr val="CC3300"/>
                          </a:solidFill>
                        </a:rPr>
                        <a:t>Managerial orientation</a:t>
                      </a:r>
                    </a:p>
                  </a:txBody>
                  <a:tcPr marL="9525" marR="9525" marT="9525" marB="9525" anchor="ctr"/>
                </a:tc>
                <a:tc>
                  <a:txBody>
                    <a:bodyPr/>
                    <a:lstStyle/>
                    <a:p>
                      <a:pPr algn="ctr"/>
                      <a:r>
                        <a:rPr lang="en-US" sz="1800" b="1" dirty="0">
                          <a:solidFill>
                            <a:srgbClr val="7030A0"/>
                          </a:solidFill>
                        </a:rPr>
                        <a:t>Authority</a:t>
                      </a:r>
                    </a:p>
                  </a:txBody>
                  <a:tcPr marL="9525" marR="9525" marT="9525" marB="9525" anchor="ctr"/>
                </a:tc>
                <a:tc>
                  <a:txBody>
                    <a:bodyPr/>
                    <a:lstStyle/>
                    <a:p>
                      <a:pPr algn="ctr"/>
                      <a:r>
                        <a:rPr lang="en-US" sz="1800" b="1" dirty="0">
                          <a:solidFill>
                            <a:srgbClr val="FF0000"/>
                          </a:solidFill>
                        </a:rPr>
                        <a:t>Money</a:t>
                      </a:r>
                    </a:p>
                  </a:txBody>
                  <a:tcPr marL="9525" marR="9525" marT="9525" marB="9525" anchor="ctr"/>
                </a:tc>
                <a:tc>
                  <a:txBody>
                    <a:bodyPr/>
                    <a:lstStyle/>
                    <a:p>
                      <a:pPr algn="ctr"/>
                      <a:r>
                        <a:rPr lang="en-US" sz="1800" b="1" dirty="0">
                          <a:solidFill>
                            <a:srgbClr val="002060"/>
                          </a:solidFill>
                        </a:rPr>
                        <a:t>Support</a:t>
                      </a:r>
                    </a:p>
                  </a:txBody>
                  <a:tcPr marL="9525" marR="9525" marT="9525" marB="9525" anchor="ctr"/>
                </a:tc>
                <a:tc>
                  <a:txBody>
                    <a:bodyPr/>
                    <a:lstStyle/>
                    <a:p>
                      <a:pPr algn="ctr"/>
                      <a:r>
                        <a:rPr lang="en-US" sz="1800" b="1" dirty="0">
                          <a:solidFill>
                            <a:srgbClr val="663300"/>
                          </a:solidFill>
                        </a:rPr>
                        <a:t>Teamwork</a:t>
                      </a:r>
                    </a:p>
                  </a:txBody>
                  <a:tcPr marL="9525" marR="9525" marT="9525" marB="9525" anchor="ctr"/>
                </a:tc>
              </a:tr>
              <a:tr h="1047912">
                <a:tc>
                  <a:txBody>
                    <a:bodyPr/>
                    <a:lstStyle/>
                    <a:p>
                      <a:r>
                        <a:rPr lang="en-US" sz="1800" b="1" dirty="0">
                          <a:solidFill>
                            <a:srgbClr val="CC3300"/>
                          </a:solidFill>
                        </a:rPr>
                        <a:t>Employee orientation</a:t>
                      </a:r>
                    </a:p>
                  </a:txBody>
                  <a:tcPr marL="9525" marR="9525" marT="9525" marB="9525" anchor="ctr"/>
                </a:tc>
                <a:tc>
                  <a:txBody>
                    <a:bodyPr/>
                    <a:lstStyle/>
                    <a:p>
                      <a:pPr algn="ctr"/>
                      <a:r>
                        <a:rPr lang="en-US" sz="1800" b="1" dirty="0">
                          <a:solidFill>
                            <a:srgbClr val="7030A0"/>
                          </a:solidFill>
                        </a:rPr>
                        <a:t>Obedience</a:t>
                      </a:r>
                    </a:p>
                  </a:txBody>
                  <a:tcPr marL="9525" marR="9525" marT="9525" marB="9525" anchor="ctr"/>
                </a:tc>
                <a:tc>
                  <a:txBody>
                    <a:bodyPr/>
                    <a:lstStyle/>
                    <a:p>
                      <a:pPr algn="ctr"/>
                      <a:r>
                        <a:rPr lang="en-US" sz="1800" b="1" dirty="0">
                          <a:solidFill>
                            <a:srgbClr val="FF0000"/>
                          </a:solidFill>
                        </a:rPr>
                        <a:t>Security</a:t>
                      </a:r>
                    </a:p>
                  </a:txBody>
                  <a:tcPr marL="9525" marR="9525" marT="9525" marB="9525" anchor="ctr"/>
                </a:tc>
                <a:tc>
                  <a:txBody>
                    <a:bodyPr/>
                    <a:lstStyle/>
                    <a:p>
                      <a:pPr algn="ctr"/>
                      <a:r>
                        <a:rPr lang="en-US" sz="1800" b="1" dirty="0">
                          <a:solidFill>
                            <a:srgbClr val="002060"/>
                          </a:solidFill>
                        </a:rPr>
                        <a:t>Job</a:t>
                      </a:r>
                    </a:p>
                  </a:txBody>
                  <a:tcPr marL="9525" marR="9525" marT="9525" marB="9525" anchor="ctr"/>
                </a:tc>
                <a:tc>
                  <a:txBody>
                    <a:bodyPr/>
                    <a:lstStyle/>
                    <a:p>
                      <a:pPr algn="ctr"/>
                      <a:r>
                        <a:rPr lang="en-US" sz="1800" b="1" dirty="0" smtClean="0">
                          <a:solidFill>
                            <a:srgbClr val="663300"/>
                          </a:solidFill>
                        </a:rPr>
                        <a:t>Responsibility</a:t>
                      </a:r>
                      <a:endParaRPr lang="en-US" sz="1800" b="1" dirty="0">
                        <a:solidFill>
                          <a:srgbClr val="663300"/>
                        </a:solidFill>
                      </a:endParaRPr>
                    </a:p>
                  </a:txBody>
                  <a:tcPr marL="9525" marR="9525" marT="9525" marB="9525" anchor="ctr"/>
                </a:tc>
              </a:tr>
              <a:tr h="1047912">
                <a:tc>
                  <a:txBody>
                    <a:bodyPr/>
                    <a:lstStyle/>
                    <a:p>
                      <a:r>
                        <a:rPr lang="en-US" sz="1800" b="1" dirty="0">
                          <a:solidFill>
                            <a:srgbClr val="CC3300"/>
                          </a:solidFill>
                        </a:rPr>
                        <a:t>Employee psychological result</a:t>
                      </a:r>
                    </a:p>
                  </a:txBody>
                  <a:tcPr marL="9525" marR="9525" marT="9525" marB="9525" anchor="ctr"/>
                </a:tc>
                <a:tc>
                  <a:txBody>
                    <a:bodyPr/>
                    <a:lstStyle/>
                    <a:p>
                      <a:pPr algn="ctr"/>
                      <a:r>
                        <a:rPr lang="en-US" sz="1800" b="1" dirty="0">
                          <a:solidFill>
                            <a:srgbClr val="7030A0"/>
                          </a:solidFill>
                        </a:rPr>
                        <a:t>Dependence on boss</a:t>
                      </a:r>
                    </a:p>
                  </a:txBody>
                  <a:tcPr marL="9525" marR="9525" marT="9525" marB="9525" anchor="ctr"/>
                </a:tc>
                <a:tc>
                  <a:txBody>
                    <a:bodyPr/>
                    <a:lstStyle/>
                    <a:p>
                      <a:pPr algn="ctr"/>
                      <a:r>
                        <a:rPr lang="en-US" sz="1800" b="1" dirty="0">
                          <a:solidFill>
                            <a:srgbClr val="FF0000"/>
                          </a:solidFill>
                        </a:rPr>
                        <a:t>Dependence on organization</a:t>
                      </a:r>
                    </a:p>
                  </a:txBody>
                  <a:tcPr marL="9525" marR="9525" marT="9525" marB="9525" anchor="ctr"/>
                </a:tc>
                <a:tc>
                  <a:txBody>
                    <a:bodyPr/>
                    <a:lstStyle/>
                    <a:p>
                      <a:pPr algn="ctr"/>
                      <a:r>
                        <a:rPr lang="en-US" sz="1800" b="1" dirty="0">
                          <a:solidFill>
                            <a:srgbClr val="002060"/>
                          </a:solidFill>
                        </a:rPr>
                        <a:t>Participation</a:t>
                      </a:r>
                    </a:p>
                  </a:txBody>
                  <a:tcPr marL="9525" marR="9525" marT="9525" marB="9525" anchor="ctr"/>
                </a:tc>
                <a:tc>
                  <a:txBody>
                    <a:bodyPr/>
                    <a:lstStyle/>
                    <a:p>
                      <a:pPr algn="ctr"/>
                      <a:r>
                        <a:rPr lang="en-US" sz="1800" b="1" dirty="0">
                          <a:solidFill>
                            <a:srgbClr val="663300"/>
                          </a:solidFill>
                        </a:rPr>
                        <a:t>Self-discipline</a:t>
                      </a:r>
                    </a:p>
                  </a:txBody>
                  <a:tcPr marL="9525" marR="9525" marT="9525" marB="9525" anchor="ctr"/>
                </a:tc>
              </a:tr>
              <a:tr h="1047912">
                <a:tc>
                  <a:txBody>
                    <a:bodyPr/>
                    <a:lstStyle/>
                    <a:p>
                      <a:r>
                        <a:rPr lang="en-US" sz="1800" b="1" dirty="0">
                          <a:solidFill>
                            <a:srgbClr val="CC3300"/>
                          </a:solidFill>
                        </a:rPr>
                        <a:t>Employees needs met</a:t>
                      </a:r>
                    </a:p>
                  </a:txBody>
                  <a:tcPr marL="9525" marR="9525" marT="9525" marB="9525" anchor="ctr"/>
                </a:tc>
                <a:tc>
                  <a:txBody>
                    <a:bodyPr/>
                    <a:lstStyle/>
                    <a:p>
                      <a:pPr algn="ctr"/>
                      <a:r>
                        <a:rPr lang="en-US" sz="1800" b="1" dirty="0" smtClean="0">
                          <a:solidFill>
                            <a:srgbClr val="7030A0"/>
                          </a:solidFill>
                        </a:rPr>
                        <a:t>Subsistence</a:t>
                      </a:r>
                      <a:endParaRPr lang="en-US" sz="1800" b="1" dirty="0">
                        <a:solidFill>
                          <a:srgbClr val="7030A0"/>
                        </a:solidFill>
                      </a:endParaRPr>
                    </a:p>
                  </a:txBody>
                  <a:tcPr marL="9525" marR="9525" marT="9525" marB="9525" anchor="ctr"/>
                </a:tc>
                <a:tc>
                  <a:txBody>
                    <a:bodyPr/>
                    <a:lstStyle/>
                    <a:p>
                      <a:pPr algn="ctr"/>
                      <a:r>
                        <a:rPr lang="en-US" sz="1800" b="1" dirty="0">
                          <a:solidFill>
                            <a:srgbClr val="FF0000"/>
                          </a:solidFill>
                        </a:rPr>
                        <a:t>Maintenance</a:t>
                      </a:r>
                    </a:p>
                  </a:txBody>
                  <a:tcPr marL="9525" marR="9525" marT="9525" marB="9525" anchor="ctr"/>
                </a:tc>
                <a:tc>
                  <a:txBody>
                    <a:bodyPr/>
                    <a:lstStyle/>
                    <a:p>
                      <a:pPr algn="ctr"/>
                      <a:r>
                        <a:rPr lang="en-US" sz="1800" b="1" dirty="0">
                          <a:solidFill>
                            <a:srgbClr val="002060"/>
                          </a:solidFill>
                        </a:rPr>
                        <a:t>Higher-order</a:t>
                      </a:r>
                    </a:p>
                  </a:txBody>
                  <a:tcPr marL="9525" marR="9525" marT="9525" marB="9525" anchor="ctr"/>
                </a:tc>
                <a:tc>
                  <a:txBody>
                    <a:bodyPr/>
                    <a:lstStyle/>
                    <a:p>
                      <a:pPr algn="ctr"/>
                      <a:r>
                        <a:rPr lang="en-US" sz="1800" b="1" dirty="0">
                          <a:solidFill>
                            <a:srgbClr val="663300"/>
                          </a:solidFill>
                        </a:rPr>
                        <a:t>Self-actualization</a:t>
                      </a:r>
                    </a:p>
                  </a:txBody>
                  <a:tcPr marL="9525" marR="9525" marT="9525" marB="9525" anchor="ctr"/>
                </a:tc>
              </a:tr>
              <a:tr h="1047912">
                <a:tc>
                  <a:txBody>
                    <a:bodyPr/>
                    <a:lstStyle/>
                    <a:p>
                      <a:r>
                        <a:rPr lang="en-US" sz="1800" b="1" dirty="0">
                          <a:solidFill>
                            <a:srgbClr val="CC3300"/>
                          </a:solidFill>
                        </a:rPr>
                        <a:t>Performance result</a:t>
                      </a:r>
                    </a:p>
                  </a:txBody>
                  <a:tcPr marL="9525" marR="9525" marT="9525" marB="9525" anchor="ctr"/>
                </a:tc>
                <a:tc>
                  <a:txBody>
                    <a:bodyPr/>
                    <a:lstStyle/>
                    <a:p>
                      <a:pPr algn="ctr"/>
                      <a:r>
                        <a:rPr lang="en-US" sz="1800" b="1" dirty="0">
                          <a:solidFill>
                            <a:srgbClr val="7030A0"/>
                          </a:solidFill>
                        </a:rPr>
                        <a:t>Minimum</a:t>
                      </a:r>
                    </a:p>
                  </a:txBody>
                  <a:tcPr marL="9525" marR="9525" marT="9525" marB="9525" anchor="ctr"/>
                </a:tc>
                <a:tc>
                  <a:txBody>
                    <a:bodyPr/>
                    <a:lstStyle/>
                    <a:p>
                      <a:pPr algn="ctr"/>
                      <a:r>
                        <a:rPr lang="en-US" sz="1800" b="1" dirty="0">
                          <a:solidFill>
                            <a:srgbClr val="FF0000"/>
                          </a:solidFill>
                        </a:rPr>
                        <a:t>Passive cooperation</a:t>
                      </a:r>
                    </a:p>
                  </a:txBody>
                  <a:tcPr marL="9525" marR="9525" marT="9525" marB="9525" anchor="ctr"/>
                </a:tc>
                <a:tc>
                  <a:txBody>
                    <a:bodyPr/>
                    <a:lstStyle/>
                    <a:p>
                      <a:pPr algn="ctr"/>
                      <a:r>
                        <a:rPr lang="en-US" sz="1800" b="1" dirty="0">
                          <a:solidFill>
                            <a:srgbClr val="002060"/>
                          </a:solidFill>
                        </a:rPr>
                        <a:t>Awakened drives</a:t>
                      </a:r>
                    </a:p>
                  </a:txBody>
                  <a:tcPr marL="9525" marR="9525" marT="9525" marB="9525" anchor="ctr"/>
                </a:tc>
                <a:tc>
                  <a:txBody>
                    <a:bodyPr/>
                    <a:lstStyle/>
                    <a:p>
                      <a:pPr algn="ctr"/>
                      <a:r>
                        <a:rPr lang="en-US" sz="1800" b="1" dirty="0">
                          <a:solidFill>
                            <a:srgbClr val="663300"/>
                          </a:solidFill>
                        </a:rPr>
                        <a:t>Moderate enthusiasm</a:t>
                      </a:r>
                    </a:p>
                  </a:txBody>
                  <a:tcPr marL="9525" marR="9525" marT="9525" marB="9525" anchor="ctr"/>
                </a:tc>
              </a:tr>
            </a:tbl>
          </a:graphicData>
        </a:graphic>
      </p:graphicFrame>
    </p:spTree>
    <p:extLst>
      <p:ext uri="{BB962C8B-B14F-4D97-AF65-F5344CB8AC3E}">
        <p14:creationId xmlns:p14="http://schemas.microsoft.com/office/powerpoint/2010/main" val="2855489907"/>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Content Placeholder 2"/>
          <p:cNvSpPr>
            <a:spLocks noGrp="1"/>
          </p:cNvSpPr>
          <p:nvPr>
            <p:ph idx="1"/>
          </p:nvPr>
        </p:nvSpPr>
        <p:spPr>
          <a:xfrm>
            <a:off x="0" y="381000"/>
            <a:ext cx="8820472" cy="6096000"/>
          </a:xfrm>
        </p:spPr>
        <p:txBody>
          <a:bodyPr/>
          <a:lstStyle/>
          <a:p>
            <a:pPr algn="just" eaLnBrk="1" hangingPunct="1">
              <a:buFont typeface="Wingdings" panose="05000000000000000000" pitchFamily="2" charset="2"/>
              <a:buChar char="Ø"/>
            </a:pPr>
            <a:r>
              <a:rPr lang="en-US" altLang="en-US" dirty="0" smtClean="0">
                <a:latin typeface="Bell MT" pitchFamily="18" charset="0"/>
              </a:rPr>
              <a:t>A new set of challenges and required ways of thinking. For today’s  and tomorrow’s </a:t>
            </a:r>
            <a:r>
              <a:rPr lang="en-US" altLang="en-US" dirty="0" err="1" smtClean="0">
                <a:latin typeface="Bell MT" pitchFamily="18" charset="0"/>
              </a:rPr>
              <a:t>organisations</a:t>
            </a:r>
            <a:r>
              <a:rPr lang="en-US" altLang="en-US" dirty="0" smtClean="0">
                <a:latin typeface="Bell MT" pitchFamily="18" charset="0"/>
              </a:rPr>
              <a:t>  and management  to be successful, there are  new rules with different boundaries – require new and different </a:t>
            </a:r>
            <a:r>
              <a:rPr lang="en-US" altLang="en-US" dirty="0" err="1" smtClean="0">
                <a:latin typeface="Bell MT" pitchFamily="18" charset="0"/>
              </a:rPr>
              <a:t>behaviour</a:t>
            </a:r>
            <a:r>
              <a:rPr lang="en-US" altLang="en-US" dirty="0" smtClean="0">
                <a:latin typeface="Bell MT" pitchFamily="18" charset="0"/>
              </a:rPr>
              <a:t> inside the boundaries  for </a:t>
            </a:r>
            <a:r>
              <a:rPr lang="en-US" altLang="en-US" dirty="0" err="1" smtClean="0">
                <a:latin typeface="Bell MT" pitchFamily="18" charset="0"/>
              </a:rPr>
              <a:t>organisations</a:t>
            </a:r>
            <a:r>
              <a:rPr lang="en-US" altLang="en-US" dirty="0" smtClean="0">
                <a:latin typeface="Bell MT" pitchFamily="18" charset="0"/>
              </a:rPr>
              <a:t> and management to be successful. </a:t>
            </a:r>
          </a:p>
          <a:p>
            <a:pPr algn="just" eaLnBrk="1" hangingPunct="1">
              <a:buFont typeface="Wingdings" panose="05000000000000000000" pitchFamily="2" charset="2"/>
              <a:buChar char="Ø"/>
            </a:pPr>
            <a:r>
              <a:rPr lang="en-US" altLang="en-US" dirty="0" smtClean="0">
                <a:latin typeface="Bell MT" pitchFamily="18" charset="0"/>
              </a:rPr>
              <a:t>Paradigm shifts have invalidated the advantages of certain firms, e.g., almost all auto, financial and retail firms, in recent years and created new opportunities for others. (e.g., Google).</a:t>
            </a:r>
          </a:p>
          <a:p>
            <a:pPr eaLnBrk="1" hangingPunct="1"/>
            <a:endParaRPr lang="en-US" altLang="en-US" dirty="0" smtClean="0"/>
          </a:p>
        </p:txBody>
      </p:sp>
    </p:spTree>
    <p:extLst>
      <p:ext uri="{BB962C8B-B14F-4D97-AF65-F5344CB8AC3E}">
        <p14:creationId xmlns:p14="http://schemas.microsoft.com/office/powerpoint/2010/main" val="1352110682"/>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1"/>
          <p:cNvSpPr>
            <a:spLocks noGrp="1"/>
          </p:cNvSpPr>
          <p:nvPr>
            <p:ph type="title"/>
          </p:nvPr>
        </p:nvSpPr>
        <p:spPr/>
        <p:txBody>
          <a:bodyPr/>
          <a:lstStyle/>
          <a:p>
            <a:pPr eaLnBrk="1" hangingPunct="1">
              <a:defRPr/>
            </a:pPr>
            <a:r>
              <a:rPr lang="en-US" sz="3600" b="1" dirty="0" smtClean="0">
                <a:solidFill>
                  <a:schemeClr val="tx1">
                    <a:lumMod val="95000"/>
                  </a:schemeClr>
                </a:solidFill>
              </a:rPr>
              <a:t>Paradigm Shift</a:t>
            </a:r>
          </a:p>
        </p:txBody>
      </p:sp>
      <p:sp>
        <p:nvSpPr>
          <p:cNvPr id="60419" name="Content Placeholder 1"/>
          <p:cNvSpPr>
            <a:spLocks noGrp="1"/>
          </p:cNvSpPr>
          <p:nvPr>
            <p:ph idx="1"/>
          </p:nvPr>
        </p:nvSpPr>
        <p:spPr/>
        <p:txBody>
          <a:bodyPr>
            <a:normAutofit lnSpcReduction="10000"/>
          </a:bodyPr>
          <a:lstStyle/>
          <a:p>
            <a:pPr eaLnBrk="1" hangingPunct="1">
              <a:buFontTx/>
              <a:buNone/>
            </a:pPr>
            <a:r>
              <a:rPr lang="en-US" altLang="en-US" sz="2400" smtClean="0">
                <a:latin typeface="Bell MT" pitchFamily="18" charset="0"/>
              </a:rPr>
              <a:t>The term comes from the Greekk word </a:t>
            </a:r>
            <a:r>
              <a:rPr lang="en-US" altLang="en-US" sz="2400" b="1" i="1" smtClean="0">
                <a:solidFill>
                  <a:srgbClr val="00B050"/>
                </a:solidFill>
                <a:latin typeface="Bell MT" pitchFamily="18" charset="0"/>
              </a:rPr>
              <a:t>‘paradeigma</a:t>
            </a:r>
            <a:r>
              <a:rPr lang="en-US" altLang="en-US" sz="2400" smtClean="0">
                <a:latin typeface="Bell MT" pitchFamily="18" charset="0"/>
              </a:rPr>
              <a:t>,’ meaning, “ a model, pattern or example.”</a:t>
            </a:r>
          </a:p>
          <a:p>
            <a:pPr eaLnBrk="1" hangingPunct="1">
              <a:buFontTx/>
              <a:buNone/>
            </a:pPr>
            <a:r>
              <a:rPr lang="en-US" altLang="en-US" sz="2400" smtClean="0">
                <a:latin typeface="Bell MT" pitchFamily="18" charset="0"/>
              </a:rPr>
              <a:t>Introduced by philosophy-of-science historian Thomas Kuhn, paradigm now means a broad model, a framework, a way of thinking or a scheme for understanding reality – the rules , defines the boundaries and tells one how to behave within those boundaries to be successful – </a:t>
            </a:r>
          </a:p>
          <a:p>
            <a:pPr eaLnBrk="1" hangingPunct="1">
              <a:buFontTx/>
              <a:buNone/>
            </a:pPr>
            <a:r>
              <a:rPr lang="en-US" altLang="en-US" sz="2400" smtClean="0">
                <a:latin typeface="Bell MT" pitchFamily="18" charset="0"/>
              </a:rPr>
              <a:t>Impact of globalisation, - work force consisting of   post war increase in population, Gen Xers (born in the late 60s and 70s ), and  people with inadequate literacy skills from disadvantaged areas, and techies raised on computers has led to a paradigm shift.</a:t>
            </a:r>
          </a:p>
          <a:p>
            <a:pPr eaLnBrk="1" hangingPunct="1"/>
            <a:endParaRPr lang="en-GB" altLang="en-US" smtClean="0"/>
          </a:p>
        </p:txBody>
      </p:sp>
    </p:spTree>
    <p:extLst>
      <p:ext uri="{BB962C8B-B14F-4D97-AF65-F5344CB8AC3E}">
        <p14:creationId xmlns:p14="http://schemas.microsoft.com/office/powerpoint/2010/main" val="2553655999"/>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Content Placeholder 2"/>
          <p:cNvSpPr>
            <a:spLocks noGrp="1"/>
          </p:cNvSpPr>
          <p:nvPr>
            <p:ph idx="1"/>
          </p:nvPr>
        </p:nvSpPr>
        <p:spPr>
          <a:xfrm>
            <a:off x="0" y="0"/>
            <a:ext cx="9144000" cy="6858000"/>
          </a:xfrm>
        </p:spPr>
        <p:txBody>
          <a:bodyPr/>
          <a:lstStyle/>
          <a:p>
            <a:pPr eaLnBrk="1" hangingPunct="1"/>
            <a:endParaRPr lang="en-US" altLang="en-US" sz="4000" smtClean="0">
              <a:latin typeface="Bell MT" pitchFamily="18" charset="0"/>
            </a:endParaRPr>
          </a:p>
          <a:p>
            <a:pPr eaLnBrk="1" hangingPunct="1"/>
            <a:r>
              <a:rPr lang="en-US" altLang="en-US" sz="4000" smtClean="0">
                <a:latin typeface="Bell MT" pitchFamily="18" charset="0"/>
              </a:rPr>
              <a:t>E.g., James Brian Quinn refers to the ‘Intelligent enterprise’ as the new paradigm – “ the organisation of enterprises and effective strategies  will depend  more on development  and deployment  of intellectual resources than on the management of physical assets.”</a:t>
            </a:r>
          </a:p>
        </p:txBody>
      </p:sp>
    </p:spTree>
    <p:extLst>
      <p:ext uri="{BB962C8B-B14F-4D97-AF65-F5344CB8AC3E}">
        <p14:creationId xmlns:p14="http://schemas.microsoft.com/office/powerpoint/2010/main" val="188446008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0"/>
            <a:ext cx="8229600" cy="990600"/>
          </a:xfrm>
        </p:spPr>
        <p:txBody>
          <a:bodyPr>
            <a:normAutofit/>
          </a:bodyPr>
          <a:lstStyle/>
          <a:p>
            <a:r>
              <a:rPr lang="en-US" u="sng" dirty="0" smtClean="0">
                <a:solidFill>
                  <a:schemeClr val="tx2">
                    <a:lumMod val="50000"/>
                  </a:schemeClr>
                </a:solidFill>
                <a:latin typeface="Cooper Black" pitchFamily="18" charset="0"/>
              </a:rPr>
              <a:t>Challenge ?</a:t>
            </a:r>
            <a:endParaRPr lang="en-US" u="sng" dirty="0">
              <a:solidFill>
                <a:schemeClr val="tx2">
                  <a:lumMod val="50000"/>
                </a:schemeClr>
              </a:solidFill>
              <a:latin typeface="Cooper Black" pitchFamily="18" charset="0"/>
            </a:endParaRPr>
          </a:p>
        </p:txBody>
      </p:sp>
      <p:sp>
        <p:nvSpPr>
          <p:cNvPr id="3" name="Content Placeholder 2"/>
          <p:cNvSpPr>
            <a:spLocks noGrp="1"/>
          </p:cNvSpPr>
          <p:nvPr>
            <p:ph sz="half" idx="4294967295"/>
          </p:nvPr>
        </p:nvSpPr>
        <p:spPr>
          <a:xfrm>
            <a:off x="0" y="2174875"/>
            <a:ext cx="4040188" cy="3951288"/>
          </a:xfrm>
          <a:ln>
            <a:noFill/>
          </a:ln>
          <a:effectLst>
            <a:glow rad="63500">
              <a:schemeClr val="accent5">
                <a:satMod val="175000"/>
                <a:alpha val="40000"/>
              </a:schemeClr>
            </a:glow>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numCol="1">
            <a:normAutofit/>
          </a:bodyPr>
          <a:lstStyle/>
          <a:p>
            <a:pPr>
              <a:buNone/>
            </a:pPr>
            <a:r>
              <a:rPr lang="en-US" dirty="0" smtClean="0"/>
              <a:t>                                                                                                                                                                                                </a:t>
            </a:r>
          </a:p>
          <a:p>
            <a:pPr>
              <a:buNone/>
            </a:pPr>
            <a:r>
              <a:rPr lang="en-US" dirty="0" smtClean="0"/>
              <a:t>       </a:t>
            </a:r>
            <a:endParaRPr lang="en-US" dirty="0"/>
          </a:p>
        </p:txBody>
      </p:sp>
      <p:sp>
        <p:nvSpPr>
          <p:cNvPr id="4" name="Oval 3"/>
          <p:cNvSpPr/>
          <p:nvPr/>
        </p:nvSpPr>
        <p:spPr>
          <a:xfrm>
            <a:off x="381000" y="838200"/>
            <a:ext cx="3200400" cy="1066800"/>
          </a:xfrm>
          <a:prstGeom prst="ellipse">
            <a:avLst/>
          </a:prstGeom>
          <a:effectLst>
            <a:glow rad="1397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u="sng" dirty="0" smtClean="0">
                <a:solidFill>
                  <a:srgbClr val="FFFF00"/>
                </a:solidFill>
              </a:rPr>
              <a:t>External</a:t>
            </a:r>
            <a:r>
              <a:rPr lang="en-US" u="sng" dirty="0" smtClean="0">
                <a:solidFill>
                  <a:srgbClr val="FF0000"/>
                </a:solidFill>
              </a:rPr>
              <a:t> </a:t>
            </a:r>
            <a:endParaRPr lang="en-US" u="sng" dirty="0">
              <a:solidFill>
                <a:srgbClr val="FF0000"/>
              </a:solidFill>
            </a:endParaRPr>
          </a:p>
        </p:txBody>
      </p:sp>
      <p:sp>
        <p:nvSpPr>
          <p:cNvPr id="5" name="Oval 4"/>
          <p:cNvSpPr/>
          <p:nvPr/>
        </p:nvSpPr>
        <p:spPr>
          <a:xfrm>
            <a:off x="5410200" y="1143000"/>
            <a:ext cx="2895600" cy="1066800"/>
          </a:xfrm>
          <a:prstGeom prst="ellipse">
            <a:avLst/>
          </a:prstGeom>
          <a:effectLst>
            <a:glow rad="1016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u="sng" dirty="0" smtClean="0">
                <a:solidFill>
                  <a:srgbClr val="C00000"/>
                </a:solidFill>
              </a:rPr>
              <a:t>Internal</a:t>
            </a:r>
            <a:endParaRPr lang="en-US" u="sng" dirty="0">
              <a:solidFill>
                <a:srgbClr val="C00000"/>
              </a:solidFill>
            </a:endParaRPr>
          </a:p>
        </p:txBody>
      </p:sp>
      <p:sp>
        <p:nvSpPr>
          <p:cNvPr id="8" name="Cloud 7"/>
          <p:cNvSpPr/>
          <p:nvPr/>
        </p:nvSpPr>
        <p:spPr>
          <a:xfrm>
            <a:off x="533400" y="2209800"/>
            <a:ext cx="2514600" cy="685800"/>
          </a:xfrm>
          <a:prstGeom prst="cloud">
            <a:avLst/>
          </a:prstGeom>
          <a:effectLst>
            <a:glow rad="101600">
              <a:schemeClr val="accent4">
                <a:satMod val="175000"/>
                <a:alpha val="40000"/>
              </a:schemeClr>
            </a:glow>
          </a:effectLst>
          <a:scene3d>
            <a:camera prst="isometricOffAxis1Righ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FFFF00"/>
                </a:solidFill>
              </a:rPr>
              <a:t>Competition </a:t>
            </a:r>
            <a:endParaRPr lang="en-US" dirty="0">
              <a:solidFill>
                <a:srgbClr val="FFFF00"/>
              </a:solidFill>
            </a:endParaRPr>
          </a:p>
        </p:txBody>
      </p:sp>
      <p:sp>
        <p:nvSpPr>
          <p:cNvPr id="9" name="Cloud 8"/>
          <p:cNvSpPr/>
          <p:nvPr/>
        </p:nvSpPr>
        <p:spPr>
          <a:xfrm>
            <a:off x="533400" y="3124200"/>
            <a:ext cx="2133600" cy="609600"/>
          </a:xfrm>
          <a:prstGeom prst="cloud">
            <a:avLst/>
          </a:prstGeom>
          <a:effectLst>
            <a:glow rad="101600">
              <a:schemeClr val="accent4">
                <a:satMod val="175000"/>
                <a:alpha val="40000"/>
              </a:schemeClr>
            </a:glow>
          </a:effectLst>
          <a:scene3d>
            <a:camera prst="isometricOffAxis1Righ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FFFF00"/>
                </a:solidFill>
              </a:rPr>
              <a:t>Technology </a:t>
            </a:r>
            <a:endParaRPr lang="en-US" dirty="0">
              <a:solidFill>
                <a:srgbClr val="FFFF00"/>
              </a:solidFill>
            </a:endParaRPr>
          </a:p>
        </p:txBody>
      </p:sp>
      <p:sp>
        <p:nvSpPr>
          <p:cNvPr id="13" name="Cloud 12"/>
          <p:cNvSpPr/>
          <p:nvPr/>
        </p:nvSpPr>
        <p:spPr>
          <a:xfrm>
            <a:off x="304800" y="3962400"/>
            <a:ext cx="2971800" cy="533400"/>
          </a:xfrm>
          <a:prstGeom prst="cloud">
            <a:avLst/>
          </a:prstGeom>
          <a:effectLst>
            <a:glow rad="139700">
              <a:schemeClr val="accent4">
                <a:satMod val="175000"/>
                <a:alpha val="40000"/>
              </a:schemeClr>
            </a:glow>
          </a:effectLst>
          <a:scene3d>
            <a:camera prst="isometricOffAxis1Righ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FFFF00"/>
                </a:solidFill>
              </a:rPr>
              <a:t>Market Demand </a:t>
            </a:r>
            <a:endParaRPr lang="en-US" dirty="0">
              <a:solidFill>
                <a:srgbClr val="FFFF00"/>
              </a:solidFill>
            </a:endParaRPr>
          </a:p>
        </p:txBody>
      </p:sp>
      <p:sp>
        <p:nvSpPr>
          <p:cNvPr id="14" name="Cloud 13"/>
          <p:cNvSpPr/>
          <p:nvPr/>
        </p:nvSpPr>
        <p:spPr>
          <a:xfrm>
            <a:off x="457200" y="4724400"/>
            <a:ext cx="2895600" cy="533400"/>
          </a:xfrm>
          <a:prstGeom prst="cloud">
            <a:avLst/>
          </a:prstGeom>
          <a:effectLst>
            <a:glow rad="101600">
              <a:schemeClr val="accent4">
                <a:satMod val="175000"/>
                <a:alpha val="40000"/>
              </a:schemeClr>
            </a:glow>
          </a:effectLst>
          <a:scene3d>
            <a:camera prst="isometricOffAxis1Righ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FFFF00"/>
                </a:solidFill>
              </a:rPr>
              <a:t>Global Network </a:t>
            </a:r>
            <a:endParaRPr lang="en-US" dirty="0">
              <a:solidFill>
                <a:srgbClr val="FFFF00"/>
              </a:solidFill>
            </a:endParaRPr>
          </a:p>
        </p:txBody>
      </p:sp>
      <p:sp>
        <p:nvSpPr>
          <p:cNvPr id="15" name="Cloud 14"/>
          <p:cNvSpPr/>
          <p:nvPr/>
        </p:nvSpPr>
        <p:spPr>
          <a:xfrm>
            <a:off x="533400" y="5486400"/>
            <a:ext cx="2590800" cy="381000"/>
          </a:xfrm>
          <a:prstGeom prst="cloud">
            <a:avLst/>
          </a:prstGeom>
          <a:effectLst>
            <a:glow rad="101600">
              <a:schemeClr val="accent4">
                <a:satMod val="175000"/>
                <a:alpha val="40000"/>
              </a:schemeClr>
            </a:glow>
          </a:effectLst>
          <a:scene3d>
            <a:camera prst="isometricOffAxis1Righ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FFFF00"/>
                </a:solidFill>
              </a:rPr>
              <a:t>Political </a:t>
            </a:r>
            <a:endParaRPr lang="en-US" dirty="0">
              <a:solidFill>
                <a:srgbClr val="FFFF00"/>
              </a:solidFill>
            </a:endParaRPr>
          </a:p>
        </p:txBody>
      </p:sp>
      <p:sp>
        <p:nvSpPr>
          <p:cNvPr id="16" name="Cloud 15"/>
          <p:cNvSpPr/>
          <p:nvPr/>
        </p:nvSpPr>
        <p:spPr>
          <a:xfrm>
            <a:off x="5486400" y="3810000"/>
            <a:ext cx="2667000" cy="685800"/>
          </a:xfrm>
          <a:prstGeom prst="cloud">
            <a:avLst/>
          </a:prstGeom>
          <a:effectLst>
            <a:glow rad="139700">
              <a:schemeClr val="accent6">
                <a:satMod val="175000"/>
                <a:alpha val="40000"/>
              </a:schemeClr>
            </a:glow>
          </a:effectLst>
          <a:scene3d>
            <a:camera prst="isometricOffAxis2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C00000"/>
                </a:solidFill>
              </a:rPr>
              <a:t>recherché</a:t>
            </a:r>
            <a:r>
              <a:rPr lang="en-US" dirty="0" smtClean="0"/>
              <a:t> </a:t>
            </a:r>
            <a:endParaRPr lang="en-US" dirty="0"/>
          </a:p>
        </p:txBody>
      </p:sp>
      <p:sp>
        <p:nvSpPr>
          <p:cNvPr id="17" name="Cloud 16"/>
          <p:cNvSpPr/>
          <p:nvPr/>
        </p:nvSpPr>
        <p:spPr>
          <a:xfrm>
            <a:off x="5257800" y="5181600"/>
            <a:ext cx="3048000" cy="304800"/>
          </a:xfrm>
          <a:prstGeom prst="cloud">
            <a:avLst/>
          </a:prstGeom>
          <a:effectLst>
            <a:glow rad="139700">
              <a:schemeClr val="accent6">
                <a:satMod val="175000"/>
                <a:alpha val="40000"/>
              </a:schemeClr>
            </a:glow>
          </a:effectLst>
          <a:scene3d>
            <a:camera prst="isometricOffAxis2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FF0000"/>
                </a:solidFill>
              </a:rPr>
              <a:t>Price</a:t>
            </a:r>
            <a:endParaRPr lang="en-US" dirty="0">
              <a:solidFill>
                <a:srgbClr val="FF0000"/>
              </a:solidFill>
            </a:endParaRPr>
          </a:p>
        </p:txBody>
      </p:sp>
      <p:sp>
        <p:nvSpPr>
          <p:cNvPr id="18" name="Cloud 17"/>
          <p:cNvSpPr/>
          <p:nvPr/>
        </p:nvSpPr>
        <p:spPr>
          <a:xfrm>
            <a:off x="5486400" y="4648200"/>
            <a:ext cx="3276600" cy="381000"/>
          </a:xfrm>
          <a:prstGeom prst="cloud">
            <a:avLst/>
          </a:prstGeom>
          <a:effectLst>
            <a:glow rad="139700">
              <a:schemeClr val="accent6">
                <a:satMod val="175000"/>
                <a:alpha val="40000"/>
              </a:schemeClr>
            </a:glow>
          </a:effectLst>
          <a:scene3d>
            <a:camera prst="isometricOffAxis2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C00000"/>
                </a:solidFill>
              </a:rPr>
              <a:t>Human resource </a:t>
            </a:r>
            <a:endParaRPr lang="en-US" dirty="0">
              <a:solidFill>
                <a:srgbClr val="C00000"/>
              </a:solidFill>
            </a:endParaRPr>
          </a:p>
        </p:txBody>
      </p:sp>
      <p:sp>
        <p:nvSpPr>
          <p:cNvPr id="19" name="Cloud 18"/>
          <p:cNvSpPr/>
          <p:nvPr/>
        </p:nvSpPr>
        <p:spPr>
          <a:xfrm>
            <a:off x="5562600" y="3200400"/>
            <a:ext cx="2286000" cy="457200"/>
          </a:xfrm>
          <a:prstGeom prst="cloud">
            <a:avLst/>
          </a:prstGeom>
          <a:effectLst>
            <a:glow rad="101600">
              <a:schemeClr val="accent6">
                <a:satMod val="175000"/>
                <a:alpha val="40000"/>
              </a:schemeClr>
            </a:glow>
          </a:effectLst>
          <a:scene3d>
            <a:camera prst="isometricOffAxis2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C00000"/>
                </a:solidFill>
              </a:rPr>
              <a:t>Product</a:t>
            </a:r>
            <a:endParaRPr lang="en-US" dirty="0">
              <a:solidFill>
                <a:srgbClr val="C00000"/>
              </a:solidFill>
            </a:endParaRPr>
          </a:p>
        </p:txBody>
      </p:sp>
      <p:sp>
        <p:nvSpPr>
          <p:cNvPr id="20" name="Cloud 19"/>
          <p:cNvSpPr/>
          <p:nvPr/>
        </p:nvSpPr>
        <p:spPr>
          <a:xfrm>
            <a:off x="5334000" y="2438400"/>
            <a:ext cx="3124200" cy="533400"/>
          </a:xfrm>
          <a:prstGeom prst="cloud">
            <a:avLst/>
          </a:prstGeom>
          <a:effectLst>
            <a:glow rad="139700">
              <a:schemeClr val="accent6">
                <a:satMod val="175000"/>
                <a:alpha val="40000"/>
              </a:schemeClr>
            </a:glow>
          </a:effectLst>
          <a:scene3d>
            <a:camera prst="isometricOffAxis2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C00000"/>
                </a:solidFill>
              </a:rPr>
              <a:t>Technology</a:t>
            </a:r>
            <a:endParaRPr lang="en-US" dirty="0">
              <a:solidFill>
                <a:srgbClr val="C00000"/>
              </a:solidFill>
            </a:endParaRPr>
          </a:p>
        </p:txBody>
      </p:sp>
      <p:sp>
        <p:nvSpPr>
          <p:cNvPr id="21" name="Cloud 20"/>
          <p:cNvSpPr/>
          <p:nvPr/>
        </p:nvSpPr>
        <p:spPr>
          <a:xfrm>
            <a:off x="5791200" y="5715000"/>
            <a:ext cx="2667000" cy="609600"/>
          </a:xfrm>
          <a:prstGeom prst="cloud">
            <a:avLst/>
          </a:prstGeom>
          <a:effectLst>
            <a:glow rad="228600">
              <a:schemeClr val="accent6">
                <a:satMod val="175000"/>
                <a:alpha val="40000"/>
              </a:schemeClr>
            </a:glow>
          </a:effectLst>
          <a:scene3d>
            <a:camera prst="isometricOffAxis2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C00000"/>
                </a:solidFill>
              </a:rPr>
              <a:t>Team Structure </a:t>
            </a:r>
            <a:endParaRPr lang="en-US" dirty="0">
              <a:solidFill>
                <a:srgbClr val="C00000"/>
              </a:solidFill>
            </a:endParaRPr>
          </a:p>
        </p:txBody>
      </p:sp>
      <p:sp>
        <p:nvSpPr>
          <p:cNvPr id="25" name="Cloud 24"/>
          <p:cNvSpPr/>
          <p:nvPr/>
        </p:nvSpPr>
        <p:spPr>
          <a:xfrm>
            <a:off x="609600" y="6172200"/>
            <a:ext cx="2819400" cy="381000"/>
          </a:xfrm>
          <a:prstGeom prst="cloud">
            <a:avLst/>
          </a:prstGeom>
          <a:effectLst>
            <a:glow rad="139700">
              <a:schemeClr val="accent4">
                <a:satMod val="175000"/>
                <a:alpha val="40000"/>
              </a:schemeClr>
            </a:glow>
          </a:effectLst>
          <a:scene3d>
            <a:camera prst="isometricOffAxis1Righ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FFFF00"/>
                </a:solidFill>
              </a:rPr>
              <a:t>Market Growth</a:t>
            </a:r>
            <a:endParaRPr lang="en-US" dirty="0">
              <a:solidFill>
                <a:srgbClr val="FFFF00"/>
              </a:solidFill>
            </a:endParaRPr>
          </a:p>
        </p:txBody>
      </p:sp>
      <p:sp>
        <p:nvSpPr>
          <p:cNvPr id="27" name="Rectangle 26"/>
          <p:cNvSpPr/>
          <p:nvPr/>
        </p:nvSpPr>
        <p:spPr>
          <a:xfrm>
            <a:off x="0" y="6324600"/>
            <a:ext cx="4038600" cy="646331"/>
          </a:xfrm>
          <a:prstGeom prst="rect">
            <a:avLst/>
          </a:prstGeom>
        </p:spPr>
        <p:txBody>
          <a:bodyPr wrap="square">
            <a:spAutoFit/>
          </a:bodyPr>
          <a:lstStyle/>
          <a:p>
            <a:r>
              <a:rPr lang="en-US" dirty="0" smtClean="0">
                <a:solidFill>
                  <a:srgbClr val="00B050"/>
                </a:solidFill>
                <a:latin typeface="Arabic Typesetting" pitchFamily="66" charset="-78"/>
                <a:cs typeface="Arabic Typesetting" pitchFamily="66" charset="-78"/>
              </a:rPr>
              <a:t>By- Kumar Manglam</a:t>
            </a:r>
          </a:p>
          <a:p>
            <a:r>
              <a:rPr lang="en-US" dirty="0" smtClean="0">
                <a:solidFill>
                  <a:srgbClr val="00B050"/>
                </a:solidFill>
                <a:latin typeface="Arabic Typesetting" pitchFamily="66" charset="-78"/>
                <a:cs typeface="Arabic Typesetting" pitchFamily="66" charset="-78"/>
              </a:rPr>
              <a:t>Mob- +230 57427231, Email- Manglamtour123@gmail.com</a:t>
            </a:r>
            <a:endParaRPr lang="en-US" dirty="0">
              <a:solidFill>
                <a:srgbClr val="00B050"/>
              </a:solidFill>
              <a:latin typeface="Arabic Typesetting" pitchFamily="66" charset="-78"/>
              <a:cs typeface="Arabic Typesetting" pitchFamily="66" charset="-78"/>
            </a:endParaRPr>
          </a:p>
        </p:txBody>
      </p:sp>
    </p:spTree>
    <p:extLst>
      <p:ext uri="{BB962C8B-B14F-4D97-AF65-F5344CB8AC3E}">
        <p14:creationId xmlns:p14="http://schemas.microsoft.com/office/powerpoint/2010/main" val="207499334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GB"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404664"/>
            <a:ext cx="8473419" cy="59078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59275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143297"/>
            <a:ext cx="8208912" cy="4989393"/>
          </a:xfrm>
          <a:prstGeom prst="rect">
            <a:avLst/>
          </a:prstGeom>
          <a:solidFill>
            <a:schemeClr val="bg1"/>
          </a:solidFill>
          <a:ln>
            <a:noFill/>
          </a:ln>
        </p:spPr>
      </p:pic>
      <p:sp>
        <p:nvSpPr>
          <p:cNvPr id="4" name="Rectangle 3"/>
          <p:cNvSpPr/>
          <p:nvPr/>
        </p:nvSpPr>
        <p:spPr>
          <a:xfrm>
            <a:off x="2555776" y="4941168"/>
            <a:ext cx="576064" cy="43204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544" y="205517"/>
            <a:ext cx="8208912" cy="971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5691713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404664"/>
            <a:ext cx="7429500" cy="981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64643" y="1772816"/>
            <a:ext cx="5467350" cy="4381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7760561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10989</TotalTime>
  <Words>992</Words>
  <Application>Microsoft Office PowerPoint</Application>
  <PresentationFormat>On-screen Show (4:3)</PresentationFormat>
  <Paragraphs>132</Paragraphs>
  <Slides>57</Slides>
  <Notes>4</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57</vt:i4>
      </vt:variant>
    </vt:vector>
  </HeadingPairs>
  <TitlesOfParts>
    <vt:vector size="59" baseType="lpstr">
      <vt:lpstr>Office Theme</vt:lpstr>
      <vt:lpstr>Clip</vt:lpstr>
      <vt:lpstr>Management and Organizational Behaviour</vt:lpstr>
      <vt:lpstr>PowerPoint Presentation</vt:lpstr>
      <vt:lpstr>PowerPoint Presentation</vt:lpstr>
      <vt:lpstr>Behaviour drives performance</vt:lpstr>
      <vt:lpstr>Challenge of Organization Behavior</vt:lpstr>
      <vt:lpstr>Challenge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What is Management?</vt:lpstr>
      <vt:lpstr>PowerPoint Presentation</vt:lpstr>
      <vt:lpstr>PowerPoint Presentation</vt:lpstr>
      <vt:lpstr>PowerPoint Presentation</vt:lpstr>
      <vt:lpstr>PowerPoint Presentation</vt:lpstr>
      <vt:lpstr>Managerial Roles</vt:lpstr>
      <vt:lpstr>PowerPoint Presentation</vt:lpstr>
      <vt:lpstr>PowerPoint Presentation</vt:lpstr>
      <vt:lpstr>PowerPoint Presentation</vt:lpstr>
      <vt:lpstr>Managerial Skills</vt:lpstr>
      <vt:lpstr>PowerPoint Presentation</vt:lpstr>
      <vt:lpstr>PowerPoint Presentation</vt:lpstr>
      <vt:lpstr>PowerPoint Presentation</vt:lpstr>
      <vt:lpstr>PowerPoint Presentation</vt:lpstr>
      <vt:lpstr>PowerPoint Presentation</vt:lpstr>
      <vt:lpstr>Models of OB</vt:lpstr>
      <vt:lpstr>PowerPoint Presentation</vt:lpstr>
      <vt:lpstr>AUTOCRATIC MODEL</vt:lpstr>
      <vt:lpstr>Custodial </vt:lpstr>
      <vt:lpstr>Supportive</vt:lpstr>
      <vt:lpstr>Collegial </vt:lpstr>
      <vt:lpstr>PowerPoint Presentation</vt:lpstr>
      <vt:lpstr>PowerPoint Presentation</vt:lpstr>
      <vt:lpstr>Paradigm Shift</vt:lpstr>
      <vt:lpstr>PowerPoint Presentation</vt:lpstr>
    </vt:vector>
  </TitlesOfParts>
  <Company>Amity Mauritius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Naren Sukurdeep</dc:creator>
  <cp:lastModifiedBy>Naren Sukurdeep</cp:lastModifiedBy>
  <cp:revision>17</cp:revision>
  <dcterms:created xsi:type="dcterms:W3CDTF">2013-09-19T13:44:30Z</dcterms:created>
  <dcterms:modified xsi:type="dcterms:W3CDTF">2013-10-11T19:37:34Z</dcterms:modified>
</cp:coreProperties>
</file>