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  <p:sldMasterId id="2147483866" r:id="rId2"/>
    <p:sldMasterId id="2147484173" r:id="rId3"/>
    <p:sldMasterId id="2147484186" r:id="rId4"/>
    <p:sldMasterId id="2147484199" r:id="rId5"/>
    <p:sldMasterId id="2147484212" r:id="rId6"/>
    <p:sldMasterId id="2147484225" r:id="rId7"/>
    <p:sldMasterId id="2147484238" r:id="rId8"/>
    <p:sldMasterId id="2147484252" r:id="rId9"/>
  </p:sldMasterIdLst>
  <p:notesMasterIdLst>
    <p:notesMasterId r:id="rId31"/>
  </p:notesMasterIdLst>
  <p:handoutMasterIdLst>
    <p:handoutMasterId r:id="rId32"/>
  </p:handoutMasterIdLst>
  <p:sldIdLst>
    <p:sldId id="275" r:id="rId10"/>
    <p:sldId id="562" r:id="rId11"/>
    <p:sldId id="563" r:id="rId12"/>
    <p:sldId id="564" r:id="rId13"/>
    <p:sldId id="593" r:id="rId14"/>
    <p:sldId id="594" r:id="rId15"/>
    <p:sldId id="565" r:id="rId16"/>
    <p:sldId id="566" r:id="rId17"/>
    <p:sldId id="567" r:id="rId18"/>
    <p:sldId id="568" r:id="rId19"/>
    <p:sldId id="578" r:id="rId20"/>
    <p:sldId id="596" r:id="rId21"/>
    <p:sldId id="590" r:id="rId22"/>
    <p:sldId id="597" r:id="rId23"/>
    <p:sldId id="545" r:id="rId24"/>
    <p:sldId id="585" r:id="rId25"/>
    <p:sldId id="547" r:id="rId26"/>
    <p:sldId id="586" r:id="rId27"/>
    <p:sldId id="574" r:id="rId28"/>
    <p:sldId id="589" r:id="rId29"/>
    <p:sldId id="431" r:id="rId30"/>
  </p:sldIdLst>
  <p:sldSz cx="9144000" cy="6858000" type="screen4x3"/>
  <p:notesSz cx="9906000" cy="6662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99CC00"/>
    <a:srgbClr val="FFFE00"/>
    <a:srgbClr val="CCFF66"/>
    <a:srgbClr val="837DFB"/>
    <a:srgbClr val="FFFFCC"/>
    <a:srgbClr val="333300"/>
    <a:srgbClr val="FF9966"/>
    <a:srgbClr val="F1FB93"/>
    <a:srgbClr val="8A00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3369" autoAdjust="0"/>
  </p:normalViewPr>
  <p:slideViewPr>
    <p:cSldViewPr>
      <p:cViewPr>
        <p:scale>
          <a:sx n="90" d="100"/>
          <a:sy n="90" d="100"/>
        </p:scale>
        <p:origin x="-13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notesViewPr>
    <p:cSldViewPr>
      <p:cViewPr>
        <p:scale>
          <a:sx n="80" d="100"/>
          <a:sy n="80" d="100"/>
        </p:scale>
        <p:origin x="-2244" y="1848"/>
      </p:cViewPr>
      <p:guideLst>
        <p:guide orient="horz" pos="2099"/>
        <p:guide pos="311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5EFE9C-9893-4492-A052-0A8EA054925B}" type="doc">
      <dgm:prSet loTypeId="urn:microsoft.com/office/officeart/2005/8/layout/process4" loCatId="process" qsTypeId="urn:microsoft.com/office/officeart/2005/8/quickstyle/3d2" qsCatId="3D" csTypeId="urn:microsoft.com/office/officeart/2005/8/colors/accent6_5" csCatId="accent6" phldr="1"/>
      <dgm:spPr/>
      <dgm:t>
        <a:bodyPr/>
        <a:lstStyle/>
        <a:p>
          <a:endParaRPr lang="id-ID"/>
        </a:p>
      </dgm:t>
    </dgm:pt>
    <dgm:pt modelId="{F76DDC2C-C75C-4327-A742-F2D8152CE643}">
      <dgm:prSet phldrT="[Text]" custT="1"/>
      <dgm:spPr/>
      <dgm:t>
        <a:bodyPr/>
        <a:lstStyle/>
        <a:p>
          <a:r>
            <a:rPr lang="id-ID" sz="5000" dirty="0" smtClean="0"/>
            <a:t>Perpres 24/2010</a:t>
          </a:r>
          <a:endParaRPr lang="id-ID" sz="5000" dirty="0"/>
        </a:p>
      </dgm:t>
    </dgm:pt>
    <dgm:pt modelId="{A1702B5C-D371-4FD2-A1D9-81DC74F56079}" type="parTrans" cxnId="{A232ABB7-3F7F-40D2-9D6A-323F56192B9C}">
      <dgm:prSet/>
      <dgm:spPr/>
      <dgm:t>
        <a:bodyPr/>
        <a:lstStyle/>
        <a:p>
          <a:endParaRPr lang="id-ID"/>
        </a:p>
      </dgm:t>
    </dgm:pt>
    <dgm:pt modelId="{42EB9838-2182-43D0-9BA1-BAE76C8F8B49}" type="sibTrans" cxnId="{A232ABB7-3F7F-40D2-9D6A-323F56192B9C}">
      <dgm:prSet/>
      <dgm:spPr/>
      <dgm:t>
        <a:bodyPr/>
        <a:lstStyle/>
        <a:p>
          <a:endParaRPr lang="id-ID"/>
        </a:p>
      </dgm:t>
    </dgm:pt>
    <dgm:pt modelId="{F6EE526A-D74C-42A2-94D8-B6B22EAB8D5F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id-ID" sz="5000" dirty="0" smtClean="0"/>
            <a:t>Perpres 165/2014</a:t>
          </a:r>
          <a:endParaRPr lang="id-ID" sz="5000" dirty="0"/>
        </a:p>
      </dgm:t>
    </dgm:pt>
    <dgm:pt modelId="{CEFDD55C-8269-4D60-9603-3504044ACC6A}" type="parTrans" cxnId="{7E76148D-6FBD-4812-8AA4-42148596A9C0}">
      <dgm:prSet/>
      <dgm:spPr/>
      <dgm:t>
        <a:bodyPr/>
        <a:lstStyle/>
        <a:p>
          <a:endParaRPr lang="id-ID"/>
        </a:p>
      </dgm:t>
    </dgm:pt>
    <dgm:pt modelId="{114AA5CC-CBFD-4183-A511-B39C5A09EF7C}" type="sibTrans" cxnId="{7E76148D-6FBD-4812-8AA4-42148596A9C0}">
      <dgm:prSet/>
      <dgm:spPr/>
      <dgm:t>
        <a:bodyPr/>
        <a:lstStyle/>
        <a:p>
          <a:endParaRPr lang="id-ID"/>
        </a:p>
      </dgm:t>
    </dgm:pt>
    <dgm:pt modelId="{2BA45C6E-8E53-4BFD-8851-793D62B1C47A}">
      <dgm:prSet phldrT="[Text]" custT="1"/>
      <dgm:spPr/>
      <dgm:t>
        <a:bodyPr anchor="t"/>
        <a:lstStyle/>
        <a:p>
          <a:pPr algn="ctr">
            <a:spcAft>
              <a:spcPts val="0"/>
            </a:spcAft>
          </a:pPr>
          <a:r>
            <a:rPr lang="id-ID" sz="3600" dirty="0" smtClean="0"/>
            <a:t>Tugas dan Fungsi </a:t>
          </a:r>
        </a:p>
        <a:p>
          <a:pPr algn="ctr">
            <a:spcAft>
              <a:spcPts val="0"/>
            </a:spcAft>
          </a:pPr>
          <a:r>
            <a:rPr lang="id-ID" sz="3600" dirty="0" smtClean="0"/>
            <a:t>Kementerian PP dan PA</a:t>
          </a:r>
          <a:endParaRPr lang="id-ID" sz="3600" dirty="0"/>
        </a:p>
      </dgm:t>
    </dgm:pt>
    <dgm:pt modelId="{E0BDFC40-9E92-4FFE-9A43-630EF1204951}" type="parTrans" cxnId="{6AA4C7A4-D8F9-4213-8543-590402D9EE58}">
      <dgm:prSet/>
      <dgm:spPr/>
      <dgm:t>
        <a:bodyPr/>
        <a:lstStyle/>
        <a:p>
          <a:endParaRPr lang="id-ID"/>
        </a:p>
      </dgm:t>
    </dgm:pt>
    <dgm:pt modelId="{BB98DAE0-1F1C-4D72-8A13-9B86F476DB6D}" type="sibTrans" cxnId="{6AA4C7A4-D8F9-4213-8543-590402D9EE58}">
      <dgm:prSet/>
      <dgm:spPr/>
      <dgm:t>
        <a:bodyPr/>
        <a:lstStyle/>
        <a:p>
          <a:endParaRPr lang="id-ID"/>
        </a:p>
      </dgm:t>
    </dgm:pt>
    <dgm:pt modelId="{BB173DB0-C798-464B-BA43-439AA0FD5079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 anchor="t"/>
        <a:lstStyle/>
        <a:p>
          <a:pPr algn="l"/>
          <a:r>
            <a:rPr lang="en-US" sz="1700" dirty="0" smtClean="0"/>
            <a:t>Perumusan </a:t>
          </a:r>
          <a:r>
            <a:rPr lang="en-US" sz="1700" dirty="0" err="1" smtClean="0"/>
            <a:t>dan</a:t>
          </a:r>
          <a:r>
            <a:rPr lang="en-US" sz="1700" dirty="0" smtClean="0"/>
            <a:t> </a:t>
          </a:r>
          <a:r>
            <a:rPr lang="en-US" sz="1700" dirty="0" err="1" smtClean="0"/>
            <a:t>penetapan</a:t>
          </a:r>
          <a:r>
            <a:rPr lang="en-US" sz="1700" dirty="0" smtClean="0"/>
            <a:t> </a:t>
          </a:r>
          <a:r>
            <a:rPr lang="en-US" sz="1700" dirty="0" err="1" smtClean="0"/>
            <a:t>kebijakan</a:t>
          </a:r>
          <a:r>
            <a:rPr lang="en-US" sz="1700" dirty="0" smtClean="0"/>
            <a:t> </a:t>
          </a:r>
          <a:r>
            <a:rPr lang="en-US" sz="1700" dirty="0" err="1" smtClean="0"/>
            <a:t>di</a:t>
          </a:r>
          <a:r>
            <a:rPr lang="en-US" sz="1700" dirty="0" smtClean="0"/>
            <a:t> </a:t>
          </a:r>
          <a:r>
            <a:rPr lang="en-US" sz="1700" dirty="0" err="1" smtClean="0"/>
            <a:t>bidang</a:t>
          </a:r>
          <a:r>
            <a:rPr lang="en-US" sz="1700" dirty="0" smtClean="0"/>
            <a:t> </a:t>
          </a:r>
          <a:r>
            <a:rPr lang="en-US" sz="1700" dirty="0" err="1" smtClean="0"/>
            <a:t>pemberdayaan</a:t>
          </a:r>
          <a:r>
            <a:rPr lang="en-US" sz="1700" dirty="0" smtClean="0"/>
            <a:t> </a:t>
          </a:r>
          <a:r>
            <a:rPr lang="en-US" sz="1700" dirty="0" err="1" smtClean="0"/>
            <a:t>perempuan</a:t>
          </a:r>
          <a:r>
            <a:rPr lang="en-US" sz="1700" dirty="0" smtClean="0"/>
            <a:t> </a:t>
          </a:r>
          <a:r>
            <a:rPr lang="en-US" sz="1700" dirty="0" err="1" smtClean="0"/>
            <a:t>dan</a:t>
          </a:r>
          <a:r>
            <a:rPr lang="en-US" sz="1700" dirty="0" smtClean="0"/>
            <a:t> </a:t>
          </a:r>
          <a:r>
            <a:rPr lang="en-US" sz="1700" dirty="0" err="1" smtClean="0"/>
            <a:t>perlindungan</a:t>
          </a:r>
          <a:r>
            <a:rPr lang="en-US" sz="1700" dirty="0" smtClean="0"/>
            <a:t> </a:t>
          </a:r>
          <a:r>
            <a:rPr lang="en-US" sz="1700" dirty="0" err="1" smtClean="0"/>
            <a:t>anak</a:t>
          </a:r>
          <a:endParaRPr lang="id-ID" sz="1700" dirty="0"/>
        </a:p>
      </dgm:t>
    </dgm:pt>
    <dgm:pt modelId="{F58C3194-91D2-4BCA-A535-35B147DC1F55}" type="parTrans" cxnId="{0FFAAF1B-CF46-44C1-8392-8FEA82EF3FED}">
      <dgm:prSet/>
      <dgm:spPr/>
      <dgm:t>
        <a:bodyPr/>
        <a:lstStyle/>
        <a:p>
          <a:endParaRPr lang="id-ID"/>
        </a:p>
      </dgm:t>
    </dgm:pt>
    <dgm:pt modelId="{BFF13058-605E-4B31-BB2D-0654C18EEC07}" type="sibTrans" cxnId="{0FFAAF1B-CF46-44C1-8392-8FEA82EF3FED}">
      <dgm:prSet/>
      <dgm:spPr/>
      <dgm:t>
        <a:bodyPr/>
        <a:lstStyle/>
        <a:p>
          <a:endParaRPr lang="id-ID"/>
        </a:p>
      </dgm:t>
    </dgm:pt>
    <dgm:pt modelId="{6702BA3E-E419-4264-B64B-4304E94C4277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 anchor="t"/>
        <a:lstStyle/>
        <a:p>
          <a:pPr algn="l"/>
          <a:r>
            <a:rPr lang="en-US" dirty="0" err="1" smtClean="0"/>
            <a:t>Koordinasi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sinkronisasi</a:t>
          </a:r>
          <a:r>
            <a:rPr lang="en-US" dirty="0" smtClean="0"/>
            <a:t> </a:t>
          </a:r>
          <a:r>
            <a:rPr lang="en-US" dirty="0" err="1" smtClean="0"/>
            <a:t>pelaksanaan</a:t>
          </a:r>
          <a:r>
            <a:rPr lang="en-US" dirty="0" smtClean="0"/>
            <a:t> </a:t>
          </a:r>
          <a:r>
            <a:rPr lang="en-US" dirty="0" err="1" smtClean="0"/>
            <a:t>kebijakan</a:t>
          </a:r>
          <a:r>
            <a:rPr lang="en-US" dirty="0" smtClean="0"/>
            <a:t> </a:t>
          </a:r>
          <a:r>
            <a:rPr lang="en-US" dirty="0" err="1" smtClean="0"/>
            <a:t>di</a:t>
          </a:r>
          <a:r>
            <a:rPr lang="en-US" dirty="0" smtClean="0"/>
            <a:t> </a:t>
          </a:r>
          <a:r>
            <a:rPr lang="en-US" dirty="0" err="1" smtClean="0"/>
            <a:t>bidang</a:t>
          </a:r>
          <a:r>
            <a:rPr lang="en-US" dirty="0" smtClean="0"/>
            <a:t> </a:t>
          </a:r>
          <a:r>
            <a:rPr lang="en-US" dirty="0" err="1" smtClean="0"/>
            <a:t>pemberdayaan</a:t>
          </a:r>
          <a:r>
            <a:rPr lang="en-US" dirty="0" smtClean="0"/>
            <a:t> </a:t>
          </a:r>
          <a:r>
            <a:rPr lang="en-US" dirty="0" err="1" smtClean="0"/>
            <a:t>perempuan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perlindungan</a:t>
          </a:r>
          <a:r>
            <a:rPr lang="en-US" dirty="0" smtClean="0"/>
            <a:t> </a:t>
          </a:r>
          <a:r>
            <a:rPr lang="en-US" dirty="0" err="1" smtClean="0"/>
            <a:t>anak</a:t>
          </a:r>
          <a:endParaRPr lang="id-ID" dirty="0"/>
        </a:p>
      </dgm:t>
    </dgm:pt>
    <dgm:pt modelId="{F2BCC5B2-0FF2-401B-B7A3-CC481176E3D5}" type="parTrans" cxnId="{A5806172-6A1B-4458-ABF5-F642DE6E43CD}">
      <dgm:prSet/>
      <dgm:spPr/>
      <dgm:t>
        <a:bodyPr/>
        <a:lstStyle/>
        <a:p>
          <a:endParaRPr lang="id-ID"/>
        </a:p>
      </dgm:t>
    </dgm:pt>
    <dgm:pt modelId="{1D146BD3-73FB-4221-89F3-BCF17D01F8FF}" type="sibTrans" cxnId="{A5806172-6A1B-4458-ABF5-F642DE6E43CD}">
      <dgm:prSet/>
      <dgm:spPr/>
      <dgm:t>
        <a:bodyPr/>
        <a:lstStyle/>
        <a:p>
          <a:endParaRPr lang="id-ID"/>
        </a:p>
      </dgm:t>
    </dgm:pt>
    <dgm:pt modelId="{9404090C-A27F-461E-BDAD-F70F33ABA539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 anchor="t"/>
        <a:lstStyle/>
        <a:p>
          <a:pPr algn="l"/>
          <a:r>
            <a:rPr lang="en-US" sz="1700" dirty="0" err="1" smtClean="0"/>
            <a:t>Pengelolaan</a:t>
          </a:r>
          <a:r>
            <a:rPr lang="en-US" sz="1700" dirty="0" smtClean="0"/>
            <a:t> </a:t>
          </a:r>
          <a:r>
            <a:rPr lang="en-US" sz="1700" dirty="0" err="1" smtClean="0"/>
            <a:t>barang</a:t>
          </a:r>
          <a:r>
            <a:rPr lang="en-US" sz="1700" dirty="0" smtClean="0"/>
            <a:t> </a:t>
          </a:r>
          <a:r>
            <a:rPr lang="en-US" sz="1700" dirty="0" err="1" smtClean="0"/>
            <a:t>milik</a:t>
          </a:r>
          <a:r>
            <a:rPr lang="en-US" sz="1700" dirty="0" smtClean="0"/>
            <a:t>/</a:t>
          </a:r>
          <a:r>
            <a:rPr lang="en-US" sz="1700" dirty="0" err="1" smtClean="0"/>
            <a:t>kekayaan</a:t>
          </a:r>
          <a:r>
            <a:rPr lang="en-US" sz="1700" dirty="0" smtClean="0"/>
            <a:t> </a:t>
          </a:r>
          <a:r>
            <a:rPr lang="en-US" sz="1700" dirty="0" err="1" smtClean="0"/>
            <a:t>negara</a:t>
          </a:r>
          <a:r>
            <a:rPr lang="en-US" sz="1700" dirty="0" smtClean="0"/>
            <a:t> yang </a:t>
          </a:r>
          <a:r>
            <a:rPr lang="en-US" sz="1700" dirty="0" err="1" smtClean="0"/>
            <a:t>menjadi</a:t>
          </a:r>
          <a:r>
            <a:rPr lang="en-US" sz="1700" dirty="0" smtClean="0"/>
            <a:t> </a:t>
          </a:r>
          <a:r>
            <a:rPr lang="en-US" sz="1700" dirty="0" err="1" smtClean="0"/>
            <a:t>tanggung</a:t>
          </a:r>
          <a:r>
            <a:rPr lang="en-US" sz="1700" dirty="0" smtClean="0"/>
            <a:t> </a:t>
          </a:r>
          <a:r>
            <a:rPr lang="en-US" sz="1700" dirty="0" err="1" smtClean="0"/>
            <a:t>jawab</a:t>
          </a:r>
          <a:r>
            <a:rPr lang="en-US" sz="1700" dirty="0" smtClean="0"/>
            <a:t> </a:t>
          </a:r>
          <a:r>
            <a:rPr lang="en-US" sz="1700" dirty="0" err="1" smtClean="0"/>
            <a:t>Kementerian</a:t>
          </a:r>
          <a:r>
            <a:rPr lang="en-US" sz="1700" dirty="0" smtClean="0"/>
            <a:t> PP </a:t>
          </a:r>
          <a:r>
            <a:rPr lang="en-US" sz="1700" dirty="0" err="1" smtClean="0"/>
            <a:t>dan</a:t>
          </a:r>
          <a:r>
            <a:rPr lang="en-US" sz="1700" dirty="0" smtClean="0"/>
            <a:t> PA</a:t>
          </a:r>
          <a:endParaRPr lang="id-ID" sz="1700" dirty="0"/>
        </a:p>
      </dgm:t>
    </dgm:pt>
    <dgm:pt modelId="{4DBFC090-8CD0-47FB-99F3-698AE33CE94C}" type="parTrans" cxnId="{7755F6CE-C063-4439-8F11-17643A935FBA}">
      <dgm:prSet/>
      <dgm:spPr/>
      <dgm:t>
        <a:bodyPr/>
        <a:lstStyle/>
        <a:p>
          <a:endParaRPr lang="id-ID"/>
        </a:p>
      </dgm:t>
    </dgm:pt>
    <dgm:pt modelId="{A703AF6C-5444-4AE7-A82A-A2BEAE205D92}" type="sibTrans" cxnId="{7755F6CE-C063-4439-8F11-17643A935FBA}">
      <dgm:prSet/>
      <dgm:spPr/>
      <dgm:t>
        <a:bodyPr/>
        <a:lstStyle/>
        <a:p>
          <a:endParaRPr lang="id-ID"/>
        </a:p>
      </dgm:t>
    </dgm:pt>
    <dgm:pt modelId="{96626912-40B2-46C1-BC78-9B4D5B51D4CB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 anchor="t"/>
        <a:lstStyle/>
        <a:p>
          <a:pPr algn="l"/>
          <a:r>
            <a:rPr lang="en-US" dirty="0" err="1" smtClean="0"/>
            <a:t>Pengawasan</a:t>
          </a:r>
          <a:r>
            <a:rPr lang="en-US" dirty="0" smtClean="0"/>
            <a:t> </a:t>
          </a:r>
          <a:r>
            <a:rPr lang="en-US" dirty="0" err="1" smtClean="0"/>
            <a:t>atas</a:t>
          </a:r>
          <a:r>
            <a:rPr lang="en-US" dirty="0" smtClean="0"/>
            <a:t> </a:t>
          </a:r>
          <a:r>
            <a:rPr lang="en-US" dirty="0" err="1" smtClean="0"/>
            <a:t>pelaksanaan</a:t>
          </a:r>
          <a:r>
            <a:rPr lang="en-US" dirty="0" smtClean="0"/>
            <a:t> </a:t>
          </a:r>
          <a:r>
            <a:rPr lang="en-US" dirty="0" err="1" smtClean="0"/>
            <a:t>tugas</a:t>
          </a:r>
          <a:r>
            <a:rPr lang="en-US" dirty="0" smtClean="0"/>
            <a:t> </a:t>
          </a:r>
          <a:r>
            <a:rPr lang="en-US" dirty="0" err="1" smtClean="0"/>
            <a:t>di</a:t>
          </a:r>
          <a:r>
            <a:rPr lang="en-US" dirty="0" smtClean="0"/>
            <a:t> </a:t>
          </a:r>
          <a:r>
            <a:rPr lang="en-US" dirty="0" err="1" smtClean="0"/>
            <a:t>lingkungan</a:t>
          </a:r>
          <a:r>
            <a:rPr lang="en-US" dirty="0" smtClean="0"/>
            <a:t> </a:t>
          </a:r>
          <a:r>
            <a:rPr lang="en-US" dirty="0" err="1" smtClean="0"/>
            <a:t>Kementerian</a:t>
          </a:r>
          <a:r>
            <a:rPr lang="en-US" dirty="0" smtClean="0"/>
            <a:t> PP </a:t>
          </a:r>
          <a:r>
            <a:rPr lang="en-US" dirty="0" err="1" smtClean="0"/>
            <a:t>dan</a:t>
          </a:r>
          <a:r>
            <a:rPr lang="en-US" dirty="0" smtClean="0"/>
            <a:t> PA</a:t>
          </a:r>
          <a:endParaRPr lang="id-ID" dirty="0"/>
        </a:p>
      </dgm:t>
    </dgm:pt>
    <dgm:pt modelId="{6F67B777-462F-4332-A5E5-0B148B0042ED}" type="parTrans" cxnId="{4202E605-35EF-44E2-91F6-4329900FBF4B}">
      <dgm:prSet/>
      <dgm:spPr/>
      <dgm:t>
        <a:bodyPr/>
        <a:lstStyle/>
        <a:p>
          <a:endParaRPr lang="id-ID"/>
        </a:p>
      </dgm:t>
    </dgm:pt>
    <dgm:pt modelId="{F4A44808-3FD2-4616-9E4D-C50A6BB0D3B2}" type="sibTrans" cxnId="{4202E605-35EF-44E2-91F6-4329900FBF4B}">
      <dgm:prSet/>
      <dgm:spPr/>
      <dgm:t>
        <a:bodyPr/>
        <a:lstStyle/>
        <a:p>
          <a:endParaRPr lang="id-ID"/>
        </a:p>
      </dgm:t>
    </dgm:pt>
    <dgm:pt modelId="{DE7B5030-BEF0-4810-9EFA-0587F97ADA2E}" type="pres">
      <dgm:prSet presAssocID="{005EFE9C-9893-4492-A052-0A8EA054925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911049-3071-41B4-A68D-9AE2BB9D791C}" type="pres">
      <dgm:prSet presAssocID="{2BA45C6E-8E53-4BFD-8851-793D62B1C47A}" presName="boxAndChildren" presStyleCnt="0"/>
      <dgm:spPr/>
      <dgm:t>
        <a:bodyPr/>
        <a:lstStyle/>
        <a:p>
          <a:endParaRPr lang="id-ID"/>
        </a:p>
      </dgm:t>
    </dgm:pt>
    <dgm:pt modelId="{59B2E3A2-103E-4D5D-8E06-DADE9B3EC158}" type="pres">
      <dgm:prSet presAssocID="{2BA45C6E-8E53-4BFD-8851-793D62B1C47A}" presName="parentTextBox" presStyleLbl="node1" presStyleIdx="0" presStyleCnt="3"/>
      <dgm:spPr/>
      <dgm:t>
        <a:bodyPr/>
        <a:lstStyle/>
        <a:p>
          <a:endParaRPr lang="id-ID"/>
        </a:p>
      </dgm:t>
    </dgm:pt>
    <dgm:pt modelId="{E7FBC952-5B9C-49EF-9E7B-831B35B8F128}" type="pres">
      <dgm:prSet presAssocID="{2BA45C6E-8E53-4BFD-8851-793D62B1C47A}" presName="entireBox" presStyleLbl="node1" presStyleIdx="0" presStyleCnt="3" custScaleY="123686"/>
      <dgm:spPr/>
      <dgm:t>
        <a:bodyPr/>
        <a:lstStyle/>
        <a:p>
          <a:endParaRPr lang="id-ID"/>
        </a:p>
      </dgm:t>
    </dgm:pt>
    <dgm:pt modelId="{44FCEC8C-53F0-4D6C-A53B-0B7ABD8E8742}" type="pres">
      <dgm:prSet presAssocID="{2BA45C6E-8E53-4BFD-8851-793D62B1C47A}" presName="descendantBox" presStyleCnt="0"/>
      <dgm:spPr/>
      <dgm:t>
        <a:bodyPr/>
        <a:lstStyle/>
        <a:p>
          <a:endParaRPr lang="id-ID"/>
        </a:p>
      </dgm:t>
    </dgm:pt>
    <dgm:pt modelId="{48C3E665-4C64-42E4-9AA4-89D8945A65D4}" type="pres">
      <dgm:prSet presAssocID="{BB173DB0-C798-464B-BA43-439AA0FD5079}" presName="childTextBox" presStyleLbl="fgAccFollowNode1" presStyleIdx="0" presStyleCnt="4" custScaleY="15782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9ADF1D4-94F4-4FB9-B674-921B203255CF}" type="pres">
      <dgm:prSet presAssocID="{6702BA3E-E419-4264-B64B-4304E94C4277}" presName="childTextBox" presStyleLbl="fgAccFollowNode1" presStyleIdx="1" presStyleCnt="4" custScaleY="16038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C5CBBC0-3E59-4566-BE23-A4972D81DBB6}" type="pres">
      <dgm:prSet presAssocID="{9404090C-A27F-461E-BDAD-F70F33ABA539}" presName="childTextBox" presStyleLbl="fgAccFollowNode1" presStyleIdx="2" presStyleCnt="4" custScaleY="16048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07330EC-C0AF-48C4-BB0C-01E7182408CD}" type="pres">
      <dgm:prSet presAssocID="{96626912-40B2-46C1-BC78-9B4D5B51D4CB}" presName="childTextBox" presStyleLbl="fgAccFollowNode1" presStyleIdx="3" presStyleCnt="4" custScaleY="16053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5E232AE-34E7-46D5-80C2-D85802E105DF}" type="pres">
      <dgm:prSet presAssocID="{114AA5CC-CBFD-4183-A511-B39C5A09EF7C}" presName="sp" presStyleCnt="0"/>
      <dgm:spPr/>
      <dgm:t>
        <a:bodyPr/>
        <a:lstStyle/>
        <a:p>
          <a:endParaRPr lang="id-ID"/>
        </a:p>
      </dgm:t>
    </dgm:pt>
    <dgm:pt modelId="{6260041E-1283-4EFA-9F75-56E8B9C634B7}" type="pres">
      <dgm:prSet presAssocID="{F6EE526A-D74C-42A2-94D8-B6B22EAB8D5F}" presName="arrowAndChildren" presStyleCnt="0"/>
      <dgm:spPr/>
      <dgm:t>
        <a:bodyPr/>
        <a:lstStyle/>
        <a:p>
          <a:endParaRPr lang="id-ID"/>
        </a:p>
      </dgm:t>
    </dgm:pt>
    <dgm:pt modelId="{1B32E437-80A2-42E3-B312-27B504E256F4}" type="pres">
      <dgm:prSet presAssocID="{F6EE526A-D74C-42A2-94D8-B6B22EAB8D5F}" presName="parentTextArrow" presStyleLbl="node1" presStyleIdx="1" presStyleCnt="3" custScaleY="30715"/>
      <dgm:spPr/>
      <dgm:t>
        <a:bodyPr/>
        <a:lstStyle/>
        <a:p>
          <a:endParaRPr lang="id-ID"/>
        </a:p>
      </dgm:t>
    </dgm:pt>
    <dgm:pt modelId="{4E4F7A6D-08FF-49BA-BF8D-19E36DB52BE5}" type="pres">
      <dgm:prSet presAssocID="{42EB9838-2182-43D0-9BA1-BAE76C8F8B49}" presName="sp" presStyleCnt="0"/>
      <dgm:spPr/>
      <dgm:t>
        <a:bodyPr/>
        <a:lstStyle/>
        <a:p>
          <a:endParaRPr lang="id-ID"/>
        </a:p>
      </dgm:t>
    </dgm:pt>
    <dgm:pt modelId="{4ED31697-581E-49E8-B00B-904AAF0F71A5}" type="pres">
      <dgm:prSet presAssocID="{F76DDC2C-C75C-4327-A742-F2D8152CE643}" presName="arrowAndChildren" presStyleCnt="0"/>
      <dgm:spPr/>
      <dgm:t>
        <a:bodyPr/>
        <a:lstStyle/>
        <a:p>
          <a:endParaRPr lang="id-ID"/>
        </a:p>
      </dgm:t>
    </dgm:pt>
    <dgm:pt modelId="{76A0F182-1D78-4B42-9855-32B02D082B54}" type="pres">
      <dgm:prSet presAssocID="{F76DDC2C-C75C-4327-A742-F2D8152CE643}" presName="parentTextArrow" presStyleLbl="node1" presStyleIdx="2" presStyleCnt="3" custScaleY="39705"/>
      <dgm:spPr/>
      <dgm:t>
        <a:bodyPr/>
        <a:lstStyle/>
        <a:p>
          <a:endParaRPr lang="id-ID"/>
        </a:p>
      </dgm:t>
    </dgm:pt>
  </dgm:ptLst>
  <dgm:cxnLst>
    <dgm:cxn modelId="{6AA4C7A4-D8F9-4213-8543-590402D9EE58}" srcId="{005EFE9C-9893-4492-A052-0A8EA054925B}" destId="{2BA45C6E-8E53-4BFD-8851-793D62B1C47A}" srcOrd="2" destOrd="0" parTransId="{E0BDFC40-9E92-4FFE-9A43-630EF1204951}" sibTransId="{BB98DAE0-1F1C-4D72-8A13-9B86F476DB6D}"/>
    <dgm:cxn modelId="{7755F6CE-C063-4439-8F11-17643A935FBA}" srcId="{2BA45C6E-8E53-4BFD-8851-793D62B1C47A}" destId="{9404090C-A27F-461E-BDAD-F70F33ABA539}" srcOrd="2" destOrd="0" parTransId="{4DBFC090-8CD0-47FB-99F3-698AE33CE94C}" sibTransId="{A703AF6C-5444-4AE7-A82A-A2BEAE205D92}"/>
    <dgm:cxn modelId="{ECF0E9C9-7CB5-4241-91E9-2CD8A48A89CB}" type="presOf" srcId="{BB173DB0-C798-464B-BA43-439AA0FD5079}" destId="{48C3E665-4C64-42E4-9AA4-89D8945A65D4}" srcOrd="0" destOrd="0" presId="urn:microsoft.com/office/officeart/2005/8/layout/process4"/>
    <dgm:cxn modelId="{C87F8755-A5A3-46FB-AC6E-7155DDD41F0D}" type="presOf" srcId="{F6EE526A-D74C-42A2-94D8-B6B22EAB8D5F}" destId="{1B32E437-80A2-42E3-B312-27B504E256F4}" srcOrd="0" destOrd="0" presId="urn:microsoft.com/office/officeart/2005/8/layout/process4"/>
    <dgm:cxn modelId="{4202E605-35EF-44E2-91F6-4329900FBF4B}" srcId="{2BA45C6E-8E53-4BFD-8851-793D62B1C47A}" destId="{96626912-40B2-46C1-BC78-9B4D5B51D4CB}" srcOrd="3" destOrd="0" parTransId="{6F67B777-462F-4332-A5E5-0B148B0042ED}" sibTransId="{F4A44808-3FD2-4616-9E4D-C50A6BB0D3B2}"/>
    <dgm:cxn modelId="{A5806172-6A1B-4458-ABF5-F642DE6E43CD}" srcId="{2BA45C6E-8E53-4BFD-8851-793D62B1C47A}" destId="{6702BA3E-E419-4264-B64B-4304E94C4277}" srcOrd="1" destOrd="0" parTransId="{F2BCC5B2-0FF2-401B-B7A3-CC481176E3D5}" sibTransId="{1D146BD3-73FB-4221-89F3-BCF17D01F8FF}"/>
    <dgm:cxn modelId="{2C452A85-CAB0-4264-958D-F8309DB7DD04}" type="presOf" srcId="{F76DDC2C-C75C-4327-A742-F2D8152CE643}" destId="{76A0F182-1D78-4B42-9855-32B02D082B54}" srcOrd="0" destOrd="0" presId="urn:microsoft.com/office/officeart/2005/8/layout/process4"/>
    <dgm:cxn modelId="{FDB0FBFA-BC9D-4533-BA44-9A9909F4002D}" type="presOf" srcId="{9404090C-A27F-461E-BDAD-F70F33ABA539}" destId="{AC5CBBC0-3E59-4566-BE23-A4972D81DBB6}" srcOrd="0" destOrd="0" presId="urn:microsoft.com/office/officeart/2005/8/layout/process4"/>
    <dgm:cxn modelId="{014665AA-8FF7-4FB1-82C3-15E1F3C9BC2E}" type="presOf" srcId="{2BA45C6E-8E53-4BFD-8851-793D62B1C47A}" destId="{59B2E3A2-103E-4D5D-8E06-DADE9B3EC158}" srcOrd="0" destOrd="0" presId="urn:microsoft.com/office/officeart/2005/8/layout/process4"/>
    <dgm:cxn modelId="{D6E5D9B6-288E-47E2-8D72-2BE0095B2FE7}" type="presOf" srcId="{96626912-40B2-46C1-BC78-9B4D5B51D4CB}" destId="{407330EC-C0AF-48C4-BB0C-01E7182408CD}" srcOrd="0" destOrd="0" presId="urn:microsoft.com/office/officeart/2005/8/layout/process4"/>
    <dgm:cxn modelId="{A232ABB7-3F7F-40D2-9D6A-323F56192B9C}" srcId="{005EFE9C-9893-4492-A052-0A8EA054925B}" destId="{F76DDC2C-C75C-4327-A742-F2D8152CE643}" srcOrd="0" destOrd="0" parTransId="{A1702B5C-D371-4FD2-A1D9-81DC74F56079}" sibTransId="{42EB9838-2182-43D0-9BA1-BAE76C8F8B49}"/>
    <dgm:cxn modelId="{D3064A55-0124-4783-B2B5-24AFBC3897D7}" type="presOf" srcId="{6702BA3E-E419-4264-B64B-4304E94C4277}" destId="{F9ADF1D4-94F4-4FB9-B674-921B203255CF}" srcOrd="0" destOrd="0" presId="urn:microsoft.com/office/officeart/2005/8/layout/process4"/>
    <dgm:cxn modelId="{7E76148D-6FBD-4812-8AA4-42148596A9C0}" srcId="{005EFE9C-9893-4492-A052-0A8EA054925B}" destId="{F6EE526A-D74C-42A2-94D8-B6B22EAB8D5F}" srcOrd="1" destOrd="0" parTransId="{CEFDD55C-8269-4D60-9603-3504044ACC6A}" sibTransId="{114AA5CC-CBFD-4183-A511-B39C5A09EF7C}"/>
    <dgm:cxn modelId="{01A2AC2E-ABA8-48BA-ABBB-0EE0F6D45945}" type="presOf" srcId="{005EFE9C-9893-4492-A052-0A8EA054925B}" destId="{DE7B5030-BEF0-4810-9EFA-0587F97ADA2E}" srcOrd="0" destOrd="0" presId="urn:microsoft.com/office/officeart/2005/8/layout/process4"/>
    <dgm:cxn modelId="{0FFAAF1B-CF46-44C1-8392-8FEA82EF3FED}" srcId="{2BA45C6E-8E53-4BFD-8851-793D62B1C47A}" destId="{BB173DB0-C798-464B-BA43-439AA0FD5079}" srcOrd="0" destOrd="0" parTransId="{F58C3194-91D2-4BCA-A535-35B147DC1F55}" sibTransId="{BFF13058-605E-4B31-BB2D-0654C18EEC07}"/>
    <dgm:cxn modelId="{7C55D481-F0C0-4D83-AF76-0667F57C5027}" type="presOf" srcId="{2BA45C6E-8E53-4BFD-8851-793D62B1C47A}" destId="{E7FBC952-5B9C-49EF-9E7B-831B35B8F128}" srcOrd="1" destOrd="0" presId="urn:microsoft.com/office/officeart/2005/8/layout/process4"/>
    <dgm:cxn modelId="{38AD8384-9D78-475C-8D84-20A96AD7B7E4}" type="presParOf" srcId="{DE7B5030-BEF0-4810-9EFA-0587F97ADA2E}" destId="{EE911049-3071-41B4-A68D-9AE2BB9D791C}" srcOrd="0" destOrd="0" presId="urn:microsoft.com/office/officeart/2005/8/layout/process4"/>
    <dgm:cxn modelId="{04385351-4FBE-472A-B377-E6CAA86144BC}" type="presParOf" srcId="{EE911049-3071-41B4-A68D-9AE2BB9D791C}" destId="{59B2E3A2-103E-4D5D-8E06-DADE9B3EC158}" srcOrd="0" destOrd="0" presId="urn:microsoft.com/office/officeart/2005/8/layout/process4"/>
    <dgm:cxn modelId="{B77F107F-3FD8-4A9E-9D60-E60CE1229C5B}" type="presParOf" srcId="{EE911049-3071-41B4-A68D-9AE2BB9D791C}" destId="{E7FBC952-5B9C-49EF-9E7B-831B35B8F128}" srcOrd="1" destOrd="0" presId="urn:microsoft.com/office/officeart/2005/8/layout/process4"/>
    <dgm:cxn modelId="{F986FE55-8487-4E9C-A3C3-11DC6D7FD9AC}" type="presParOf" srcId="{EE911049-3071-41B4-A68D-9AE2BB9D791C}" destId="{44FCEC8C-53F0-4D6C-A53B-0B7ABD8E8742}" srcOrd="2" destOrd="0" presId="urn:microsoft.com/office/officeart/2005/8/layout/process4"/>
    <dgm:cxn modelId="{2282431C-AB62-4B5C-92B9-3E24625CA3BA}" type="presParOf" srcId="{44FCEC8C-53F0-4D6C-A53B-0B7ABD8E8742}" destId="{48C3E665-4C64-42E4-9AA4-89D8945A65D4}" srcOrd="0" destOrd="0" presId="urn:microsoft.com/office/officeart/2005/8/layout/process4"/>
    <dgm:cxn modelId="{5252D079-9A94-4AE5-B83D-AC405235C927}" type="presParOf" srcId="{44FCEC8C-53F0-4D6C-A53B-0B7ABD8E8742}" destId="{F9ADF1D4-94F4-4FB9-B674-921B203255CF}" srcOrd="1" destOrd="0" presId="urn:microsoft.com/office/officeart/2005/8/layout/process4"/>
    <dgm:cxn modelId="{53427675-D08E-44D7-8D2B-400C0A86BB39}" type="presParOf" srcId="{44FCEC8C-53F0-4D6C-A53B-0B7ABD8E8742}" destId="{AC5CBBC0-3E59-4566-BE23-A4972D81DBB6}" srcOrd="2" destOrd="0" presId="urn:microsoft.com/office/officeart/2005/8/layout/process4"/>
    <dgm:cxn modelId="{3151E4DD-791B-4AA7-ABBC-1A2669988945}" type="presParOf" srcId="{44FCEC8C-53F0-4D6C-A53B-0B7ABD8E8742}" destId="{407330EC-C0AF-48C4-BB0C-01E7182408CD}" srcOrd="3" destOrd="0" presId="urn:microsoft.com/office/officeart/2005/8/layout/process4"/>
    <dgm:cxn modelId="{3D762D58-C92E-457F-BFA1-B05684842A9D}" type="presParOf" srcId="{DE7B5030-BEF0-4810-9EFA-0587F97ADA2E}" destId="{E5E232AE-34E7-46D5-80C2-D85802E105DF}" srcOrd="1" destOrd="0" presId="urn:microsoft.com/office/officeart/2005/8/layout/process4"/>
    <dgm:cxn modelId="{B1F6AB95-53B3-4FE1-9E0C-950C7ADF0071}" type="presParOf" srcId="{DE7B5030-BEF0-4810-9EFA-0587F97ADA2E}" destId="{6260041E-1283-4EFA-9F75-56E8B9C634B7}" srcOrd="2" destOrd="0" presId="urn:microsoft.com/office/officeart/2005/8/layout/process4"/>
    <dgm:cxn modelId="{EC9C7DE8-544B-4F1C-B775-C9236C839238}" type="presParOf" srcId="{6260041E-1283-4EFA-9F75-56E8B9C634B7}" destId="{1B32E437-80A2-42E3-B312-27B504E256F4}" srcOrd="0" destOrd="0" presId="urn:microsoft.com/office/officeart/2005/8/layout/process4"/>
    <dgm:cxn modelId="{D6FA320E-91D0-4006-BD40-F36B61A3B528}" type="presParOf" srcId="{DE7B5030-BEF0-4810-9EFA-0587F97ADA2E}" destId="{4E4F7A6D-08FF-49BA-BF8D-19E36DB52BE5}" srcOrd="3" destOrd="0" presId="urn:microsoft.com/office/officeart/2005/8/layout/process4"/>
    <dgm:cxn modelId="{763F1DFA-F616-4AA8-9C55-9E0A7D014198}" type="presParOf" srcId="{DE7B5030-BEF0-4810-9EFA-0587F97ADA2E}" destId="{4ED31697-581E-49E8-B00B-904AAF0F71A5}" srcOrd="4" destOrd="0" presId="urn:microsoft.com/office/officeart/2005/8/layout/process4"/>
    <dgm:cxn modelId="{87973125-B253-4B7E-9B3D-11AC0D0ED408}" type="presParOf" srcId="{4ED31697-581E-49E8-B00B-904AAF0F71A5}" destId="{76A0F182-1D78-4B42-9855-32B02D082B5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F67CF4-A3C6-1D4F-A355-562E1E569A88}" type="doc">
      <dgm:prSet loTypeId="urn:microsoft.com/office/officeart/2005/8/layout/matrix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FDC862F-FBB7-D546-BE51-2F016A60A7C8}">
      <dgm:prSet phldrT="[Text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en-US" sz="4000" b="1" dirty="0" smtClean="0">
              <a:solidFill>
                <a:schemeClr val="tx1"/>
              </a:solidFill>
            </a:rPr>
            <a:t>EKONOMI</a:t>
          </a:r>
          <a:endParaRPr lang="en-US" sz="4000" b="1" dirty="0">
            <a:solidFill>
              <a:schemeClr val="tx1"/>
            </a:solidFill>
          </a:endParaRPr>
        </a:p>
      </dgm:t>
    </dgm:pt>
    <dgm:pt modelId="{9E4E3B2E-F6F2-3F46-B319-A509293C4CE7}" type="parTrans" cxnId="{783101B0-0EF9-9342-B150-2EB9BE988CA6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B8CD706A-2CC6-B24F-A7FB-89FF90302965}" type="sibTrans" cxnId="{783101B0-0EF9-9342-B150-2EB9BE988CA6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BA3C11B2-E932-674A-8783-12A8096FDEE4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4000" b="1" dirty="0" smtClean="0">
              <a:solidFill>
                <a:schemeClr val="tx1"/>
              </a:solidFill>
            </a:rPr>
            <a:t>SOSIAL DAN BUDAYA</a:t>
          </a:r>
          <a:endParaRPr lang="en-US" sz="4000" b="1" dirty="0">
            <a:solidFill>
              <a:schemeClr val="tx1"/>
            </a:solidFill>
          </a:endParaRPr>
        </a:p>
      </dgm:t>
    </dgm:pt>
    <dgm:pt modelId="{91A63E41-4B54-2249-8513-2DA3D0D2BF88}" type="parTrans" cxnId="{9E050BC6-80B9-B947-B558-C80D18F2F85D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DDC9802C-B336-074A-AD41-A6EC6ABF9584}" type="sibTrans" cxnId="{9E050BC6-80B9-B947-B558-C80D18F2F85D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C9D61529-E5DC-5B4F-9E2C-8AE637949521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tx1"/>
              </a:solidFill>
            </a:rPr>
            <a:t>POLITIK</a:t>
          </a:r>
          <a:endParaRPr lang="en-US" sz="4000" b="1" dirty="0">
            <a:solidFill>
              <a:schemeClr val="tx1"/>
            </a:solidFill>
          </a:endParaRPr>
        </a:p>
      </dgm:t>
    </dgm:pt>
    <dgm:pt modelId="{FC06FD21-C140-9243-B88E-9FEB69958E4C}" type="parTrans" cxnId="{B436559E-4456-A441-9DCB-235C3CB9A8C2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60A68255-BF5D-9B4F-9BA9-AE668E16DE68}" type="sibTrans" cxnId="{B436559E-4456-A441-9DCB-235C3CB9A8C2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105C05D5-EF44-9242-981D-2C3E8854526C}">
      <dgm:prSet phldrT="[Text]" custT="1"/>
      <dgm:spPr/>
      <dgm:t>
        <a:bodyPr/>
        <a:lstStyle/>
        <a:p>
          <a:r>
            <a:rPr lang="en-US" sz="4000" b="1" dirty="0" smtClean="0">
              <a:solidFill>
                <a:schemeClr val="tx1"/>
              </a:solidFill>
            </a:rPr>
            <a:t>HUKUM</a:t>
          </a:r>
          <a:endParaRPr lang="en-US" sz="4000" b="1" dirty="0">
            <a:solidFill>
              <a:schemeClr val="tx1"/>
            </a:solidFill>
          </a:endParaRPr>
        </a:p>
      </dgm:t>
    </dgm:pt>
    <dgm:pt modelId="{8A367722-0F9D-BD41-B0C9-9701F949CE00}" type="parTrans" cxnId="{3541B274-4175-7745-A91A-0493E2D3FA0F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7922DABF-4328-D747-9AD1-31E55AEF7AF5}" type="sibTrans" cxnId="{3541B274-4175-7745-A91A-0493E2D3FA0F}">
      <dgm:prSet/>
      <dgm:spPr/>
      <dgm:t>
        <a:bodyPr/>
        <a:lstStyle/>
        <a:p>
          <a:endParaRPr lang="en-US" sz="4000" b="1">
            <a:solidFill>
              <a:srgbClr val="17375E"/>
            </a:solidFill>
          </a:endParaRPr>
        </a:p>
      </dgm:t>
    </dgm:pt>
    <dgm:pt modelId="{897232B7-A0E5-9F41-ABBE-F653C11793B2}" type="pres">
      <dgm:prSet presAssocID="{8AF67CF4-A3C6-1D4F-A355-562E1E569A8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4DBB5-C166-A747-89E8-0F222CBBAC32}" type="pres">
      <dgm:prSet presAssocID="{8AF67CF4-A3C6-1D4F-A355-562E1E569A88}" presName="diamond" presStyleLbl="bgShp" presStyleIdx="0" presStyleCnt="1" custScaleX="93412" custLinFactNeighborX="825"/>
      <dgm:spPr/>
      <dgm:t>
        <a:bodyPr/>
        <a:lstStyle/>
        <a:p>
          <a:endParaRPr lang="en-US"/>
        </a:p>
      </dgm:t>
    </dgm:pt>
    <dgm:pt modelId="{FCF3F86E-3E26-0045-AD41-95197A596689}" type="pres">
      <dgm:prSet presAssocID="{8AF67CF4-A3C6-1D4F-A355-562E1E569A88}" presName="quad1" presStyleLbl="node1" presStyleIdx="0" presStyleCnt="4" custScaleX="156485" custLinFactNeighborX="-11756" custLinFactNeighborY="1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CA343-13BD-8C4E-BDAA-5FAD5167BD36}" type="pres">
      <dgm:prSet presAssocID="{8AF67CF4-A3C6-1D4F-A355-562E1E569A88}" presName="quad2" presStyleLbl="node1" presStyleIdx="1" presStyleCnt="4" custScaleX="181691" custLinFactNeighborX="59280" custLinFactNeighborY="-22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F9D8E-73E0-4A40-BE1D-1B3DCBEC9367}" type="pres">
      <dgm:prSet presAssocID="{8AF67CF4-A3C6-1D4F-A355-562E1E569A88}" presName="quad3" presStyleLbl="node1" presStyleIdx="2" presStyleCnt="4" custScaleX="158327" custLinFactNeighborX="-14907" custLinFactNeighborY="-16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DF59D-E171-8640-83C1-B724C2D25293}" type="pres">
      <dgm:prSet presAssocID="{8AF67CF4-A3C6-1D4F-A355-562E1E569A88}" presName="quad4" presStyleLbl="node1" presStyleIdx="3" presStyleCnt="4" custScaleX="174468" custLinFactNeighborX="60625" custLinFactNeighborY="-16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050BC6-80B9-B947-B558-C80D18F2F85D}" srcId="{8AF67CF4-A3C6-1D4F-A355-562E1E569A88}" destId="{BA3C11B2-E932-674A-8783-12A8096FDEE4}" srcOrd="1" destOrd="0" parTransId="{91A63E41-4B54-2249-8513-2DA3D0D2BF88}" sibTransId="{DDC9802C-B336-074A-AD41-A6EC6ABF9584}"/>
    <dgm:cxn modelId="{B436559E-4456-A441-9DCB-235C3CB9A8C2}" srcId="{8AF67CF4-A3C6-1D4F-A355-562E1E569A88}" destId="{C9D61529-E5DC-5B4F-9E2C-8AE637949521}" srcOrd="2" destOrd="0" parTransId="{FC06FD21-C140-9243-B88E-9FEB69958E4C}" sibTransId="{60A68255-BF5D-9B4F-9BA9-AE668E16DE68}"/>
    <dgm:cxn modelId="{783101B0-0EF9-9342-B150-2EB9BE988CA6}" srcId="{8AF67CF4-A3C6-1D4F-A355-562E1E569A88}" destId="{FFDC862F-FBB7-D546-BE51-2F016A60A7C8}" srcOrd="0" destOrd="0" parTransId="{9E4E3B2E-F6F2-3F46-B319-A509293C4CE7}" sibTransId="{B8CD706A-2CC6-B24F-A7FB-89FF90302965}"/>
    <dgm:cxn modelId="{31207F91-C00A-45B3-A0E1-AB0120853F88}" type="presOf" srcId="{C9D61529-E5DC-5B4F-9E2C-8AE637949521}" destId="{8DFF9D8E-73E0-4A40-BE1D-1B3DCBEC9367}" srcOrd="0" destOrd="0" presId="urn:microsoft.com/office/officeart/2005/8/layout/matrix3"/>
    <dgm:cxn modelId="{62776536-C447-4C3A-B572-7F23B7B7A369}" type="presOf" srcId="{BA3C11B2-E932-674A-8783-12A8096FDEE4}" destId="{7DECA343-13BD-8C4E-BDAA-5FAD5167BD36}" srcOrd="0" destOrd="0" presId="urn:microsoft.com/office/officeart/2005/8/layout/matrix3"/>
    <dgm:cxn modelId="{CAFBA007-8B85-4636-837D-BB00F375CBC7}" type="presOf" srcId="{105C05D5-EF44-9242-981D-2C3E8854526C}" destId="{A81DF59D-E171-8640-83C1-B724C2D25293}" srcOrd="0" destOrd="0" presId="urn:microsoft.com/office/officeart/2005/8/layout/matrix3"/>
    <dgm:cxn modelId="{3541B274-4175-7745-A91A-0493E2D3FA0F}" srcId="{8AF67CF4-A3C6-1D4F-A355-562E1E569A88}" destId="{105C05D5-EF44-9242-981D-2C3E8854526C}" srcOrd="3" destOrd="0" parTransId="{8A367722-0F9D-BD41-B0C9-9701F949CE00}" sibTransId="{7922DABF-4328-D747-9AD1-31E55AEF7AF5}"/>
    <dgm:cxn modelId="{168A58B0-87D3-4DC0-A485-E89B15622182}" type="presOf" srcId="{8AF67CF4-A3C6-1D4F-A355-562E1E569A88}" destId="{897232B7-A0E5-9F41-ABBE-F653C11793B2}" srcOrd="0" destOrd="0" presId="urn:microsoft.com/office/officeart/2005/8/layout/matrix3"/>
    <dgm:cxn modelId="{188136FB-D7FD-455D-842E-F78FF91D3974}" type="presOf" srcId="{FFDC862F-FBB7-D546-BE51-2F016A60A7C8}" destId="{FCF3F86E-3E26-0045-AD41-95197A596689}" srcOrd="0" destOrd="0" presId="urn:microsoft.com/office/officeart/2005/8/layout/matrix3"/>
    <dgm:cxn modelId="{101D19A1-936A-42FE-A78A-FA0FC5E65C0C}" type="presParOf" srcId="{897232B7-A0E5-9F41-ABBE-F653C11793B2}" destId="{74E4DBB5-C166-A747-89E8-0F222CBBAC32}" srcOrd="0" destOrd="0" presId="urn:microsoft.com/office/officeart/2005/8/layout/matrix3"/>
    <dgm:cxn modelId="{21E3273A-F314-4F12-B3DA-3AC737B2FAD2}" type="presParOf" srcId="{897232B7-A0E5-9F41-ABBE-F653C11793B2}" destId="{FCF3F86E-3E26-0045-AD41-95197A596689}" srcOrd="1" destOrd="0" presId="urn:microsoft.com/office/officeart/2005/8/layout/matrix3"/>
    <dgm:cxn modelId="{CA31BCE7-EA4B-4147-843B-E6754001F5F4}" type="presParOf" srcId="{897232B7-A0E5-9F41-ABBE-F653C11793B2}" destId="{7DECA343-13BD-8C4E-BDAA-5FAD5167BD36}" srcOrd="2" destOrd="0" presId="urn:microsoft.com/office/officeart/2005/8/layout/matrix3"/>
    <dgm:cxn modelId="{FC7D0993-4891-4606-B9F6-63C0FC4D4920}" type="presParOf" srcId="{897232B7-A0E5-9F41-ABBE-F653C11793B2}" destId="{8DFF9D8E-73E0-4A40-BE1D-1B3DCBEC9367}" srcOrd="3" destOrd="0" presId="urn:microsoft.com/office/officeart/2005/8/layout/matrix3"/>
    <dgm:cxn modelId="{003CEF62-C715-4ECB-B70A-EB39D0BCC1D9}" type="presParOf" srcId="{897232B7-A0E5-9F41-ABBE-F653C11793B2}" destId="{A81DF59D-E171-8640-83C1-B724C2D2529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F67CF4-A3C6-1D4F-A355-562E1E569A88}" type="doc">
      <dgm:prSet loTypeId="urn:microsoft.com/office/officeart/2005/8/layout/matrix3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FDC862F-FBB7-D546-BE51-2F016A60A7C8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PENCEGAHAN THD KEKERASAN</a:t>
          </a:r>
          <a:endParaRPr lang="en-US" sz="2800" b="1" dirty="0">
            <a:solidFill>
              <a:schemeClr val="tx1"/>
            </a:solidFill>
          </a:endParaRPr>
        </a:p>
      </dgm:t>
    </dgm:pt>
    <dgm:pt modelId="{9E4E3B2E-F6F2-3F46-B319-A509293C4CE7}" type="parTrans" cxnId="{783101B0-0EF9-9342-B150-2EB9BE988CA6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B8CD706A-2CC6-B24F-A7FB-89FF90302965}" type="sibTrans" cxnId="{783101B0-0EF9-9342-B150-2EB9BE988CA6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C9D61529-E5DC-5B4F-9E2C-8AE637949521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PEMENUHAN HAK ANAK</a:t>
          </a:r>
          <a:endParaRPr lang="en-US" sz="2800" b="1" dirty="0">
            <a:solidFill>
              <a:schemeClr val="tx1"/>
            </a:solidFill>
          </a:endParaRPr>
        </a:p>
      </dgm:t>
    </dgm:pt>
    <dgm:pt modelId="{FC06FD21-C140-9243-B88E-9FEB69958E4C}" type="parTrans" cxnId="{B436559E-4456-A441-9DCB-235C3CB9A8C2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60A68255-BF5D-9B4F-9BA9-AE668E16DE68}" type="sibTrans" cxnId="{B436559E-4456-A441-9DCB-235C3CB9A8C2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105C05D5-EF44-9242-981D-2C3E8854526C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PERLINDUNGAN ANAK</a:t>
          </a:r>
          <a:endParaRPr lang="en-US" sz="2800" b="1" dirty="0">
            <a:solidFill>
              <a:schemeClr val="tx1"/>
            </a:solidFill>
          </a:endParaRPr>
        </a:p>
      </dgm:t>
    </dgm:pt>
    <dgm:pt modelId="{8A367722-0F9D-BD41-B0C9-9701F949CE00}" type="parTrans" cxnId="{3541B274-4175-7745-A91A-0493E2D3FA0F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7922DABF-4328-D747-9AD1-31E55AEF7AF5}" type="sibTrans" cxnId="{3541B274-4175-7745-A91A-0493E2D3FA0F}">
      <dgm:prSet/>
      <dgm:spPr/>
      <dgm:t>
        <a:bodyPr/>
        <a:lstStyle/>
        <a:p>
          <a:endParaRPr lang="en-US" sz="2800" b="1">
            <a:solidFill>
              <a:srgbClr val="17375E"/>
            </a:solidFill>
          </a:endParaRPr>
        </a:p>
      </dgm:t>
    </dgm:pt>
    <dgm:pt modelId="{897232B7-A0E5-9F41-ABBE-F653C11793B2}" type="pres">
      <dgm:prSet presAssocID="{8AF67CF4-A3C6-1D4F-A355-562E1E569A8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E4DBB5-C166-A747-89E8-0F222CBBAC32}" type="pres">
      <dgm:prSet presAssocID="{8AF67CF4-A3C6-1D4F-A355-562E1E569A88}" presName="diamond" presStyleLbl="bgShp" presStyleIdx="0" presStyleCnt="1" custScaleX="93412" custLinFactNeighborX="825"/>
      <dgm:spPr/>
      <dgm:t>
        <a:bodyPr/>
        <a:lstStyle/>
        <a:p>
          <a:endParaRPr lang="en-US"/>
        </a:p>
      </dgm:t>
    </dgm:pt>
    <dgm:pt modelId="{FCF3F86E-3E26-0045-AD41-95197A596689}" type="pres">
      <dgm:prSet presAssocID="{8AF67CF4-A3C6-1D4F-A355-562E1E569A88}" presName="quad1" presStyleLbl="node1" presStyleIdx="0" presStyleCnt="4" custScaleX="156485" custLinFactNeighborX="-24729" custLinFactNeighborY="12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ECA343-13BD-8C4E-BDAA-5FAD5167BD36}" type="pres">
      <dgm:prSet presAssocID="{8AF67CF4-A3C6-1D4F-A355-562E1E569A88}" presName="quad2" presStyleLbl="node1" presStyleIdx="1" presStyleCnt="4" custScaleX="181691" custLinFactNeighborX="45330" custLinFactNeighborY="445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F9D8E-73E0-4A40-BE1D-1B3DCBEC9367}" type="pres">
      <dgm:prSet presAssocID="{8AF67CF4-A3C6-1D4F-A355-562E1E569A88}" presName="quad3" presStyleLbl="node1" presStyleIdx="2" presStyleCnt="4" custScaleX="158327" custLinFactNeighborX="-20714" custLinFactNeighborY="-12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DF59D-E171-8640-83C1-B724C2D25293}" type="pres">
      <dgm:prSet presAssocID="{8AF67CF4-A3C6-1D4F-A355-562E1E569A88}" presName="quad4" presStyleLbl="node1" presStyleIdx="3" presStyleCnt="4" custScaleX="174468" custLinFactNeighborX="48664" custLinFactNeighborY="-1276">
        <dgm:presLayoutVars>
          <dgm:chMax val="0"/>
          <dgm:chPref val="0"/>
          <dgm:bulletEnabled val="1"/>
        </dgm:presLayoutVars>
      </dgm:prSet>
      <dgm:spPr>
        <a:noFill/>
      </dgm:spPr>
      <dgm:t>
        <a:bodyPr/>
        <a:lstStyle/>
        <a:p>
          <a:endParaRPr lang="en-US"/>
        </a:p>
      </dgm:t>
    </dgm:pt>
  </dgm:ptLst>
  <dgm:cxnLst>
    <dgm:cxn modelId="{5C702ABB-0739-4AAB-A647-D152624A03D2}" type="presOf" srcId="{105C05D5-EF44-9242-981D-2C3E8854526C}" destId="{8DFF9D8E-73E0-4A40-BE1D-1B3DCBEC9367}" srcOrd="0" destOrd="0" presId="urn:microsoft.com/office/officeart/2005/8/layout/matrix3"/>
    <dgm:cxn modelId="{B436559E-4456-A441-9DCB-235C3CB9A8C2}" srcId="{8AF67CF4-A3C6-1D4F-A355-562E1E569A88}" destId="{C9D61529-E5DC-5B4F-9E2C-8AE637949521}" srcOrd="1" destOrd="0" parTransId="{FC06FD21-C140-9243-B88E-9FEB69958E4C}" sibTransId="{60A68255-BF5D-9B4F-9BA9-AE668E16DE68}"/>
    <dgm:cxn modelId="{3C76F191-8E5D-4ED7-AAF3-52038A5EC894}" type="presOf" srcId="{FFDC862F-FBB7-D546-BE51-2F016A60A7C8}" destId="{FCF3F86E-3E26-0045-AD41-95197A596689}" srcOrd="0" destOrd="0" presId="urn:microsoft.com/office/officeart/2005/8/layout/matrix3"/>
    <dgm:cxn modelId="{6AE7994F-57F8-45ED-A24F-031B8A68BA81}" type="presOf" srcId="{8AF67CF4-A3C6-1D4F-A355-562E1E569A88}" destId="{897232B7-A0E5-9F41-ABBE-F653C11793B2}" srcOrd="0" destOrd="0" presId="urn:microsoft.com/office/officeart/2005/8/layout/matrix3"/>
    <dgm:cxn modelId="{3541B274-4175-7745-A91A-0493E2D3FA0F}" srcId="{8AF67CF4-A3C6-1D4F-A355-562E1E569A88}" destId="{105C05D5-EF44-9242-981D-2C3E8854526C}" srcOrd="2" destOrd="0" parTransId="{8A367722-0F9D-BD41-B0C9-9701F949CE00}" sibTransId="{7922DABF-4328-D747-9AD1-31E55AEF7AF5}"/>
    <dgm:cxn modelId="{783101B0-0EF9-9342-B150-2EB9BE988CA6}" srcId="{8AF67CF4-A3C6-1D4F-A355-562E1E569A88}" destId="{FFDC862F-FBB7-D546-BE51-2F016A60A7C8}" srcOrd="0" destOrd="0" parTransId="{9E4E3B2E-F6F2-3F46-B319-A509293C4CE7}" sibTransId="{B8CD706A-2CC6-B24F-A7FB-89FF90302965}"/>
    <dgm:cxn modelId="{267C65EE-5A6A-46B3-BBEF-B879732C1068}" type="presOf" srcId="{C9D61529-E5DC-5B4F-9E2C-8AE637949521}" destId="{7DECA343-13BD-8C4E-BDAA-5FAD5167BD36}" srcOrd="0" destOrd="0" presId="urn:microsoft.com/office/officeart/2005/8/layout/matrix3"/>
    <dgm:cxn modelId="{B163D9FC-5A1B-4527-947D-E6D102BA5CDA}" type="presParOf" srcId="{897232B7-A0E5-9F41-ABBE-F653C11793B2}" destId="{74E4DBB5-C166-A747-89E8-0F222CBBAC32}" srcOrd="0" destOrd="0" presId="urn:microsoft.com/office/officeart/2005/8/layout/matrix3"/>
    <dgm:cxn modelId="{7D507CE7-F44F-467F-B3B3-91B43BEFA2F1}" type="presParOf" srcId="{897232B7-A0E5-9F41-ABBE-F653C11793B2}" destId="{FCF3F86E-3E26-0045-AD41-95197A596689}" srcOrd="1" destOrd="0" presId="urn:microsoft.com/office/officeart/2005/8/layout/matrix3"/>
    <dgm:cxn modelId="{4BB0BC12-1A11-40E2-AEFA-EC1C43E5E7EE}" type="presParOf" srcId="{897232B7-A0E5-9F41-ABBE-F653C11793B2}" destId="{7DECA343-13BD-8C4E-BDAA-5FAD5167BD36}" srcOrd="2" destOrd="0" presId="urn:microsoft.com/office/officeart/2005/8/layout/matrix3"/>
    <dgm:cxn modelId="{BAF77A66-1D42-4AD1-9934-3C4D8D2897DE}" type="presParOf" srcId="{897232B7-A0E5-9F41-ABBE-F653C11793B2}" destId="{8DFF9D8E-73E0-4A40-BE1D-1B3DCBEC9367}" srcOrd="3" destOrd="0" presId="urn:microsoft.com/office/officeart/2005/8/layout/matrix3"/>
    <dgm:cxn modelId="{A0F178EF-E08B-4F29-B195-AC4787EFD4C3}" type="presParOf" srcId="{897232B7-A0E5-9F41-ABBE-F653C11793B2}" destId="{A81DF59D-E171-8640-83C1-B724C2D2529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BC952-5B9C-49EF-9E7B-831B35B8F128}">
      <dsp:nvSpPr>
        <dsp:cNvPr id="0" name=""/>
        <dsp:cNvSpPr/>
      </dsp:nvSpPr>
      <dsp:spPr>
        <a:xfrm>
          <a:off x="0" y="2662270"/>
          <a:ext cx="8534399" cy="3126775"/>
        </a:xfrm>
        <a:prstGeom prst="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3600" kern="1200" dirty="0" smtClean="0"/>
            <a:t>Tugas dan Fungsi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3600" kern="1200" dirty="0" smtClean="0"/>
            <a:t>Kementerian PP dan PA</a:t>
          </a:r>
          <a:endParaRPr lang="id-ID" sz="3600" kern="1200" dirty="0"/>
        </a:p>
      </dsp:txBody>
      <dsp:txXfrm>
        <a:off x="0" y="2662270"/>
        <a:ext cx="8534399" cy="1688458"/>
      </dsp:txXfrm>
    </dsp:sp>
    <dsp:sp modelId="{48C3E665-4C64-42E4-9AA4-89D8945A65D4}">
      <dsp:nvSpPr>
        <dsp:cNvPr id="0" name=""/>
        <dsp:cNvSpPr/>
      </dsp:nvSpPr>
      <dsp:spPr>
        <a:xfrm>
          <a:off x="0" y="3939978"/>
          <a:ext cx="2133599" cy="1835357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904" tIns="21590" rIns="120904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Perumusan </a:t>
          </a:r>
          <a:r>
            <a:rPr lang="en-US" sz="1700" kern="1200" dirty="0" err="1" smtClean="0"/>
            <a:t>dan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penetapan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kebijakan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bidang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pemberdayaan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perempuan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perlindungan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anak</a:t>
          </a:r>
          <a:endParaRPr lang="id-ID" sz="1700" kern="1200" dirty="0"/>
        </a:p>
      </dsp:txBody>
      <dsp:txXfrm>
        <a:off x="0" y="3939978"/>
        <a:ext cx="2133599" cy="1835357"/>
      </dsp:txXfrm>
    </dsp:sp>
    <dsp:sp modelId="{F9ADF1D4-94F4-4FB9-B674-921B203255CF}">
      <dsp:nvSpPr>
        <dsp:cNvPr id="0" name=""/>
        <dsp:cNvSpPr/>
      </dsp:nvSpPr>
      <dsp:spPr>
        <a:xfrm>
          <a:off x="2133599" y="3925116"/>
          <a:ext cx="2133599" cy="1865081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904" tIns="21590" rIns="120904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Koordinasi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sinkronisasi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pelaksanaan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kebijakan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bidang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pemberdayaan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perempuan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dan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perlindungan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anak</a:t>
          </a:r>
          <a:endParaRPr lang="id-ID" sz="1700" kern="1200" dirty="0"/>
        </a:p>
      </dsp:txBody>
      <dsp:txXfrm>
        <a:off x="2133599" y="3925116"/>
        <a:ext cx="2133599" cy="1865081"/>
      </dsp:txXfrm>
    </dsp:sp>
    <dsp:sp modelId="{AC5CBBC0-3E59-4566-BE23-A4972D81DBB6}">
      <dsp:nvSpPr>
        <dsp:cNvPr id="0" name=""/>
        <dsp:cNvSpPr/>
      </dsp:nvSpPr>
      <dsp:spPr>
        <a:xfrm>
          <a:off x="4267199" y="3924540"/>
          <a:ext cx="2133599" cy="1866232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20904" tIns="21590" rIns="120904" bIns="2159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Pengelolaan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barang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milik</a:t>
          </a:r>
          <a:r>
            <a:rPr lang="en-US" sz="1700" kern="1200" dirty="0" smtClean="0"/>
            <a:t>/</a:t>
          </a:r>
          <a:r>
            <a:rPr lang="en-US" sz="1700" kern="1200" dirty="0" err="1" smtClean="0"/>
            <a:t>kekayaan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negara</a:t>
          </a:r>
          <a:r>
            <a:rPr lang="en-US" sz="1700" kern="1200" dirty="0" smtClean="0"/>
            <a:t> yang </a:t>
          </a:r>
          <a:r>
            <a:rPr lang="en-US" sz="1700" kern="1200" dirty="0" err="1" smtClean="0"/>
            <a:t>menjadi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tanggung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jawab</a:t>
          </a:r>
          <a:r>
            <a:rPr lang="en-US" sz="1700" kern="1200" dirty="0" smtClean="0"/>
            <a:t> </a:t>
          </a:r>
          <a:r>
            <a:rPr lang="en-US" sz="1700" kern="1200" dirty="0" err="1" smtClean="0"/>
            <a:t>Kementerian</a:t>
          </a:r>
          <a:r>
            <a:rPr lang="en-US" sz="1700" kern="1200" dirty="0" smtClean="0"/>
            <a:t> PP </a:t>
          </a:r>
          <a:r>
            <a:rPr lang="en-US" sz="1700" kern="1200" dirty="0" err="1" smtClean="0"/>
            <a:t>dan</a:t>
          </a:r>
          <a:r>
            <a:rPr lang="en-US" sz="1700" kern="1200" dirty="0" smtClean="0"/>
            <a:t> PA</a:t>
          </a:r>
          <a:endParaRPr lang="id-ID" sz="1700" kern="1200" dirty="0"/>
        </a:p>
      </dsp:txBody>
      <dsp:txXfrm>
        <a:off x="4267199" y="3924540"/>
        <a:ext cx="2133599" cy="1866232"/>
      </dsp:txXfrm>
    </dsp:sp>
    <dsp:sp modelId="{407330EC-C0AF-48C4-BB0C-01E7182408CD}">
      <dsp:nvSpPr>
        <dsp:cNvPr id="0" name=""/>
        <dsp:cNvSpPr/>
      </dsp:nvSpPr>
      <dsp:spPr>
        <a:xfrm>
          <a:off x="6400800" y="3924256"/>
          <a:ext cx="2133599" cy="1866802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3792" tIns="20320" rIns="113792" bIns="2032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Pengawasan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atas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pelaksanaan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tugas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lingkungan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Kementerian</a:t>
          </a:r>
          <a:r>
            <a:rPr lang="en-US" sz="1600" kern="1200" dirty="0" smtClean="0"/>
            <a:t> PP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PA</a:t>
          </a:r>
          <a:endParaRPr lang="id-ID" sz="1600" kern="1200" dirty="0"/>
        </a:p>
      </dsp:txBody>
      <dsp:txXfrm>
        <a:off x="6400800" y="3924256"/>
        <a:ext cx="2133599" cy="1866802"/>
      </dsp:txXfrm>
    </dsp:sp>
    <dsp:sp modelId="{1B32E437-80A2-42E3-B312-27B504E256F4}">
      <dsp:nvSpPr>
        <dsp:cNvPr id="0" name=""/>
        <dsp:cNvSpPr/>
      </dsp:nvSpPr>
      <dsp:spPr>
        <a:xfrm rot="10800000">
          <a:off x="0" y="1505974"/>
          <a:ext cx="8534399" cy="1194216"/>
        </a:xfrm>
        <a:prstGeom prst="upArrowCallout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000" kern="1200" dirty="0" smtClean="0"/>
            <a:t>Perpres 165/2014</a:t>
          </a:r>
          <a:endParaRPr lang="id-ID" sz="5000" kern="1200" dirty="0"/>
        </a:p>
      </dsp:txBody>
      <dsp:txXfrm rot="10800000">
        <a:off x="0" y="1505974"/>
        <a:ext cx="8534399" cy="775966"/>
      </dsp:txXfrm>
    </dsp:sp>
    <dsp:sp modelId="{76A0F182-1D78-4B42-9855-32B02D082B54}">
      <dsp:nvSpPr>
        <dsp:cNvPr id="0" name=""/>
        <dsp:cNvSpPr/>
      </dsp:nvSpPr>
      <dsp:spPr>
        <a:xfrm rot="10800000">
          <a:off x="0" y="141"/>
          <a:ext cx="8534399" cy="1543752"/>
        </a:xfrm>
        <a:prstGeom prst="upArrowCallou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0" tIns="355600" rIns="355600" bIns="3556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5000" kern="1200" dirty="0" smtClean="0"/>
            <a:t>Perpres 24/2010</a:t>
          </a:r>
          <a:endParaRPr lang="id-ID" sz="5000" kern="1200" dirty="0"/>
        </a:p>
      </dsp:txBody>
      <dsp:txXfrm rot="10800000">
        <a:off x="0" y="141"/>
        <a:ext cx="8534399" cy="1003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4DBB5-C166-A747-89E8-0F222CBBAC32}">
      <dsp:nvSpPr>
        <dsp:cNvPr id="0" name=""/>
        <dsp:cNvSpPr/>
      </dsp:nvSpPr>
      <dsp:spPr>
        <a:xfrm>
          <a:off x="1287833" y="0"/>
          <a:ext cx="4775752" cy="5112568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F3F86E-3E26-0045-AD41-95197A596689}">
      <dsp:nvSpPr>
        <dsp:cNvPr id="0" name=""/>
        <dsp:cNvSpPr/>
      </dsp:nvSpPr>
      <dsp:spPr>
        <a:xfrm>
          <a:off x="933817" y="681199"/>
          <a:ext cx="3120156" cy="1993901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</a:rPr>
            <a:t>EKONOMI</a:t>
          </a:r>
          <a:endParaRPr lang="en-US" sz="4000" b="1" kern="1200" dirty="0">
            <a:solidFill>
              <a:schemeClr val="tx1"/>
            </a:solidFill>
          </a:endParaRPr>
        </a:p>
      </dsp:txBody>
      <dsp:txXfrm>
        <a:off x="1031151" y="778533"/>
        <a:ext cx="2925488" cy="1799233"/>
      </dsp:txXfrm>
    </dsp:sp>
    <dsp:sp modelId="{7DECA343-13BD-8C4E-BDAA-5FAD5167BD36}">
      <dsp:nvSpPr>
        <dsp:cNvPr id="0" name=""/>
        <dsp:cNvSpPr/>
      </dsp:nvSpPr>
      <dsp:spPr>
        <a:xfrm>
          <a:off x="4214065" y="609199"/>
          <a:ext cx="3622739" cy="1993901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</a:rPr>
            <a:t>SOSIAL DAN BUDAYA</a:t>
          </a:r>
          <a:endParaRPr lang="en-US" sz="4000" b="1" kern="1200" dirty="0">
            <a:solidFill>
              <a:schemeClr val="tx1"/>
            </a:solidFill>
          </a:endParaRPr>
        </a:p>
      </dsp:txBody>
      <dsp:txXfrm>
        <a:off x="4311399" y="706533"/>
        <a:ext cx="3428071" cy="1799233"/>
      </dsp:txXfrm>
    </dsp:sp>
    <dsp:sp modelId="{8DFF9D8E-73E0-4A40-BE1D-1B3DCBEC9367}">
      <dsp:nvSpPr>
        <dsp:cNvPr id="0" name=""/>
        <dsp:cNvSpPr/>
      </dsp:nvSpPr>
      <dsp:spPr>
        <a:xfrm>
          <a:off x="852626" y="2769438"/>
          <a:ext cx="3156884" cy="1993901"/>
        </a:xfrm>
        <a:prstGeom prst="roundRect">
          <a:avLst/>
        </a:prstGeom>
        <a:gradFill rotWithShape="0">
          <a:gsLst>
            <a:gs pos="0">
              <a:schemeClr val="accent2">
                <a:hueOff val="-62647"/>
                <a:satOff val="-31813"/>
                <a:lumOff val="31503"/>
                <a:alphaOff val="0"/>
                <a:shade val="51000"/>
                <a:satMod val="130000"/>
              </a:schemeClr>
            </a:gs>
            <a:gs pos="80000">
              <a:schemeClr val="accent2">
                <a:hueOff val="-62647"/>
                <a:satOff val="-31813"/>
                <a:lumOff val="31503"/>
                <a:alphaOff val="0"/>
                <a:shade val="93000"/>
                <a:satMod val="130000"/>
              </a:schemeClr>
            </a:gs>
            <a:gs pos="100000">
              <a:schemeClr val="accent2">
                <a:hueOff val="-62647"/>
                <a:satOff val="-31813"/>
                <a:lumOff val="315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</a:rPr>
            <a:t>POLITIK</a:t>
          </a:r>
          <a:endParaRPr lang="en-US" sz="4000" b="1" kern="1200" dirty="0">
            <a:solidFill>
              <a:schemeClr val="tx1"/>
            </a:solidFill>
          </a:endParaRPr>
        </a:p>
      </dsp:txBody>
      <dsp:txXfrm>
        <a:off x="949960" y="2866772"/>
        <a:ext cx="2962216" cy="1799233"/>
      </dsp:txXfrm>
    </dsp:sp>
    <dsp:sp modelId="{A81DF59D-E171-8640-83C1-B724C2D25293}">
      <dsp:nvSpPr>
        <dsp:cNvPr id="0" name=""/>
        <dsp:cNvSpPr/>
      </dsp:nvSpPr>
      <dsp:spPr>
        <a:xfrm>
          <a:off x="4345020" y="2769438"/>
          <a:ext cx="3478720" cy="1993901"/>
        </a:xfrm>
        <a:prstGeom prst="roundRect">
          <a:avLst/>
        </a:prstGeom>
        <a:gradFill rotWithShape="0">
          <a:gsLst>
            <a:gs pos="0">
              <a:schemeClr val="accent2">
                <a:hueOff val="-93971"/>
                <a:satOff val="-47719"/>
                <a:lumOff val="47255"/>
                <a:alphaOff val="0"/>
                <a:shade val="51000"/>
                <a:satMod val="130000"/>
              </a:schemeClr>
            </a:gs>
            <a:gs pos="80000">
              <a:schemeClr val="accent2">
                <a:hueOff val="-93971"/>
                <a:satOff val="-47719"/>
                <a:lumOff val="47255"/>
                <a:alphaOff val="0"/>
                <a:shade val="93000"/>
                <a:satMod val="130000"/>
              </a:schemeClr>
            </a:gs>
            <a:gs pos="100000">
              <a:schemeClr val="accent2">
                <a:hueOff val="-93971"/>
                <a:satOff val="-47719"/>
                <a:lumOff val="472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dirty="0" smtClean="0">
              <a:solidFill>
                <a:schemeClr val="tx1"/>
              </a:solidFill>
            </a:rPr>
            <a:t>HUKUM</a:t>
          </a:r>
          <a:endParaRPr lang="en-US" sz="4000" b="1" kern="1200" dirty="0">
            <a:solidFill>
              <a:schemeClr val="tx1"/>
            </a:solidFill>
          </a:endParaRPr>
        </a:p>
      </dsp:txBody>
      <dsp:txXfrm>
        <a:off x="4442354" y="2866772"/>
        <a:ext cx="3284052" cy="17992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4DBB5-C166-A747-89E8-0F222CBBAC32}">
      <dsp:nvSpPr>
        <dsp:cNvPr id="0" name=""/>
        <dsp:cNvSpPr/>
      </dsp:nvSpPr>
      <dsp:spPr>
        <a:xfrm>
          <a:off x="1363250" y="0"/>
          <a:ext cx="5574754" cy="5967921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F3F86E-3E26-0045-AD41-95197A596689}">
      <dsp:nvSpPr>
        <dsp:cNvPr id="0" name=""/>
        <dsp:cNvSpPr/>
      </dsp:nvSpPr>
      <dsp:spPr>
        <a:xfrm>
          <a:off x="648061" y="792094"/>
          <a:ext cx="3642171" cy="2327489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PENCEGAHAN THD KEKERASAN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761680" y="905713"/>
        <a:ext cx="3414933" cy="2100251"/>
      </dsp:txXfrm>
    </dsp:sp>
    <dsp:sp modelId="{7DECA343-13BD-8C4E-BDAA-5FAD5167BD36}">
      <dsp:nvSpPr>
        <dsp:cNvPr id="0" name=""/>
        <dsp:cNvSpPr/>
      </dsp:nvSpPr>
      <dsp:spPr>
        <a:xfrm>
          <a:off x="4491870" y="1800199"/>
          <a:ext cx="4228838" cy="2327489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PEMENUHAN HAK ANAK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4605489" y="1913818"/>
        <a:ext cx="4001600" cy="2100251"/>
      </dsp:txXfrm>
    </dsp:sp>
    <dsp:sp modelId="{8DFF9D8E-73E0-4A40-BE1D-1B3DCBEC9367}">
      <dsp:nvSpPr>
        <dsp:cNvPr id="0" name=""/>
        <dsp:cNvSpPr/>
      </dsp:nvSpPr>
      <dsp:spPr>
        <a:xfrm>
          <a:off x="720073" y="3240363"/>
          <a:ext cx="3685043" cy="2327489"/>
        </a:xfrm>
        <a:prstGeom prst="roundRect">
          <a:avLst/>
        </a:prstGeom>
        <a:gradFill rotWithShape="0">
          <a:gsLst>
            <a:gs pos="0">
              <a:schemeClr val="accent2">
                <a:hueOff val="-62647"/>
                <a:satOff val="-31813"/>
                <a:lumOff val="31503"/>
                <a:alphaOff val="0"/>
                <a:shade val="51000"/>
                <a:satMod val="130000"/>
              </a:schemeClr>
            </a:gs>
            <a:gs pos="80000">
              <a:schemeClr val="accent2">
                <a:hueOff val="-62647"/>
                <a:satOff val="-31813"/>
                <a:lumOff val="31503"/>
                <a:alphaOff val="0"/>
                <a:shade val="93000"/>
                <a:satMod val="130000"/>
              </a:schemeClr>
            </a:gs>
            <a:gs pos="100000">
              <a:schemeClr val="accent2">
                <a:hueOff val="-62647"/>
                <a:satOff val="-31813"/>
                <a:lumOff val="315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PERLINDUNGAN ANAK</a:t>
          </a:r>
          <a:endParaRPr lang="en-US" sz="2800" b="1" kern="1200" dirty="0">
            <a:solidFill>
              <a:schemeClr val="tx1"/>
            </a:solidFill>
          </a:endParaRPr>
        </a:p>
      </dsp:txBody>
      <dsp:txXfrm>
        <a:off x="833692" y="3353982"/>
        <a:ext cx="3457805" cy="2100251"/>
      </dsp:txXfrm>
    </dsp:sp>
    <dsp:sp modelId="{A81DF59D-E171-8640-83C1-B724C2D25293}">
      <dsp:nvSpPr>
        <dsp:cNvPr id="0" name=""/>
        <dsp:cNvSpPr/>
      </dsp:nvSpPr>
      <dsp:spPr>
        <a:xfrm>
          <a:off x="4653526" y="3240363"/>
          <a:ext cx="4060723" cy="2327489"/>
        </a:xfrm>
        <a:prstGeom prst="round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4291451" cy="332819"/>
          </a:xfrm>
          <a:prstGeom prst="rect">
            <a:avLst/>
          </a:prstGeom>
        </p:spPr>
        <p:txBody>
          <a:bodyPr vert="horz" lIns="90095" tIns="45048" rIns="90095" bIns="4504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12254" y="4"/>
            <a:ext cx="4291448" cy="332819"/>
          </a:xfrm>
          <a:prstGeom prst="rect">
            <a:avLst/>
          </a:prstGeom>
        </p:spPr>
        <p:txBody>
          <a:bodyPr vert="horz" lIns="90095" tIns="45048" rIns="90095" bIns="4504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328862"/>
            <a:ext cx="4291451" cy="332819"/>
          </a:xfrm>
          <a:prstGeom prst="rect">
            <a:avLst/>
          </a:prstGeom>
        </p:spPr>
        <p:txBody>
          <a:bodyPr vert="horz" lIns="90095" tIns="45048" rIns="90095" bIns="4504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12254" y="6328862"/>
            <a:ext cx="4291448" cy="332819"/>
          </a:xfrm>
          <a:prstGeom prst="rect">
            <a:avLst/>
          </a:prstGeom>
        </p:spPr>
        <p:txBody>
          <a:bodyPr vert="horz" lIns="90095" tIns="45048" rIns="90095" bIns="4504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41D95E-2FFA-480A-A2C4-AB10314531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24218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12254" y="6328862"/>
            <a:ext cx="4291448" cy="332819"/>
          </a:xfrm>
          <a:prstGeom prst="rect">
            <a:avLst/>
          </a:prstGeom>
        </p:spPr>
        <p:txBody>
          <a:bodyPr vert="horz" lIns="90095" tIns="45048" rIns="90095" bIns="4504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FA459F-34C9-41E6-B7F8-303D60EAAF3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3289300" y="500063"/>
            <a:ext cx="3328988" cy="2497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95" tIns="45048" rIns="90095" bIns="45048" rtlCol="0" anchor="ctr"/>
          <a:lstStyle/>
          <a:p>
            <a:pPr lvl="0"/>
            <a:endParaRPr lang="en-US" noProof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6" y="4"/>
            <a:ext cx="4293750" cy="332819"/>
          </a:xfrm>
          <a:prstGeom prst="rect">
            <a:avLst/>
          </a:prstGeom>
        </p:spPr>
        <p:txBody>
          <a:bodyPr vert="horz" lIns="90095" tIns="45048" rIns="90095" bIns="45048" rtlCol="0"/>
          <a:lstStyle>
            <a:lvl1pPr algn="l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315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8B474-616A-4076-9FF9-E6EEE89DEF0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89300" y="500063"/>
            <a:ext cx="3328988" cy="2497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1755" y="3164961"/>
            <a:ext cx="7924798" cy="2998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095" tIns="45048" rIns="90095" bIns="45048"/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1752" y="3164960"/>
            <a:ext cx="7924799" cy="2998550"/>
          </a:xfrm>
          <a:prstGeom prst="rect">
            <a:avLst/>
          </a:prstGeom>
        </p:spPr>
        <p:txBody>
          <a:bodyPr lIns="90105" tIns="45052" rIns="90105" bIns="45052"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A459F-34C9-41E6-B7F8-303D60EAAF37}" type="slidenum">
              <a:rPr lang="id-ID" smtClean="0"/>
              <a:pPr>
                <a:defRPr/>
              </a:pPr>
              <a:t>17</a:t>
            </a:fld>
            <a:endParaRPr lang="id-ID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1752" y="3164960"/>
            <a:ext cx="7924799" cy="2998550"/>
          </a:xfrm>
          <a:prstGeom prst="rect">
            <a:avLst/>
          </a:prstGeom>
        </p:spPr>
        <p:txBody>
          <a:bodyPr lIns="90105" tIns="45052" rIns="90105" bIns="45052"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A459F-34C9-41E6-B7F8-303D60EAAF37}" type="slidenum">
              <a:rPr lang="id-ID" smtClean="0"/>
              <a:pPr>
                <a:defRPr/>
              </a:pPr>
              <a:t>18</a:t>
            </a:fld>
            <a:endParaRPr lang="id-ID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89932" y="3164347"/>
            <a:ext cx="7926139" cy="2998459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06E8F2-198F-40A4-95B9-81366CA7881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xfrm>
            <a:off x="990601" y="3164802"/>
            <a:ext cx="7924799" cy="2998232"/>
          </a:xfrm>
          <a:prstGeom prst="rect">
            <a:avLst/>
          </a:prstGeom>
          <a:noFill/>
        </p:spPr>
        <p:txBody>
          <a:bodyPr lIns="90384" tIns="45192" rIns="90384" bIns="45192"/>
          <a:lstStyle/>
          <a:p>
            <a:r>
              <a:rPr lang="en-US" smtClean="0">
                <a:latin typeface="Times New Roman" pitchFamily="18" charset="0"/>
              </a:rPr>
              <a:t>PENINGKATAN KESETARAAN GENDER DAN PERLINDUNGAN PEREMPUAN </a:t>
            </a:r>
            <a:r>
              <a:rPr lang="en-US" smtClean="0">
                <a:latin typeface="Times New Roman" pitchFamily="18" charset="0"/>
                <a:sym typeface="Wingdings" pitchFamily="2" charset="2"/>
              </a:rPr>
              <a:t> </a:t>
            </a:r>
          </a:p>
          <a:p>
            <a:endParaRPr lang="en-US" b="1" smtClean="0">
              <a:latin typeface="Cambria" pitchFamily="18" charset="0"/>
              <a:sym typeface="Wingdings" pitchFamily="2" charset="2"/>
            </a:endParaRPr>
          </a:p>
          <a:p>
            <a:r>
              <a:rPr lang="id-ID" b="1" smtClean="0">
                <a:latin typeface="Cambria" pitchFamily="18" charset="0"/>
              </a:rPr>
              <a:t>Peningkatan kualitas hidup dan peran perempuan dalam berbagai bidang pembangunan</a:t>
            </a:r>
          </a:p>
          <a:p>
            <a:r>
              <a:rPr lang="id-ID" b="1" smtClean="0">
                <a:latin typeface="Cambria" pitchFamily="18" charset="0"/>
              </a:rPr>
              <a:t>Perlindungan perempuan dari berbagai tindak kekerasan, termasuk tindak pidana perdagangan orang (TPPO)</a:t>
            </a:r>
          </a:p>
          <a:p>
            <a:r>
              <a:rPr lang="id-ID" b="1" smtClean="0">
                <a:latin typeface="Cambria" pitchFamily="18" charset="0"/>
              </a:rPr>
              <a:t>Peningkatan kapasitas kelembagaan PUG dan kelembagaan perlindungan perempuan dari berbagai tindak kekerasan</a:t>
            </a:r>
          </a:p>
          <a:p>
            <a:endParaRPr lang="id-ID" b="1" smtClean="0">
              <a:latin typeface="Cambria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r>
              <a:rPr lang="en-US" smtClean="0">
                <a:solidFill>
                  <a:srgbClr val="404040"/>
                </a:solidFill>
                <a:latin typeface="Times New Roman" pitchFamily="18" charset="0"/>
              </a:rPr>
              <a:t>PENINGKATAN PERLINDUNGAN  ANAK </a:t>
            </a:r>
            <a:r>
              <a:rPr lang="en-US" smtClean="0">
                <a:latin typeface="Times New Roman" pitchFamily="18" charset="0"/>
                <a:sym typeface="Wingdings" pitchFamily="2" charset="2"/>
              </a:rPr>
              <a:t></a:t>
            </a:r>
          </a:p>
          <a:p>
            <a:endParaRPr lang="en-US" smtClean="0">
              <a:latin typeface="Times New Roman" pitchFamily="18" charset="0"/>
              <a:sym typeface="Wingdings" pitchFamily="2" charset="2"/>
            </a:endParaRP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kualitas hidup dan tumbuh kembang anak</a:t>
            </a: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perlindungan anak dari kekerasan, eksploitasi, penelantaran, dan perlakuan salah lainnya. </a:t>
            </a: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kapasitas kelembagaan perlindungan anak. </a:t>
            </a:r>
            <a:endParaRPr lang="id-ID" b="1" smtClean="0">
              <a:solidFill>
                <a:schemeClr val="bg1"/>
              </a:solidFill>
              <a:latin typeface="Cambria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198489-3043-4337-ABCA-0BF3F3A43137}" type="slidenum">
              <a:rPr lang="en-US">
                <a:ea typeface="ＭＳ Ｐゴシック" pitchFamily="34" charset="-128"/>
              </a:rPr>
              <a:pPr/>
              <a:t>2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289300" y="500063"/>
            <a:ext cx="3328988" cy="24971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91755" y="3164961"/>
            <a:ext cx="7924798" cy="29985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0095" tIns="45048" rIns="90095" bIns="45048"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0C3EC4-71E5-4F80-9C59-1D9E984E6FB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1392" y="3164530"/>
            <a:ext cx="7924799" cy="2998465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A459F-34C9-41E6-B7F8-303D60EAAF37}" type="slidenum">
              <a:rPr lang="id-ID" smtClean="0"/>
              <a:pPr>
                <a:defRPr/>
              </a:pPr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1392" y="3164530"/>
            <a:ext cx="7924799" cy="2998465"/>
          </a:xfrm>
          <a:prstGeom prst="rect">
            <a:avLst/>
          </a:prstGeom>
        </p:spPr>
        <p:txBody>
          <a:bodyPr lIns="90384" tIns="45192" rIns="90384" bIns="45192"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A459F-34C9-41E6-B7F8-303D60EAAF37}" type="slidenum">
              <a:rPr lang="id-ID" smtClean="0"/>
              <a:pPr>
                <a:defRPr/>
              </a:pPr>
              <a:t>4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55656" y="499170"/>
            <a:ext cx="7194689" cy="24990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90138" y="3165336"/>
            <a:ext cx="7925725" cy="299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A6ED756-B087-4874-8889-728B2E34D3E0}" type="slidenum">
              <a:rPr lang="id-ID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id-ID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xfrm>
            <a:off x="990601" y="3164802"/>
            <a:ext cx="7924799" cy="2998232"/>
          </a:xfrm>
          <a:prstGeom prst="rect">
            <a:avLst/>
          </a:prstGeom>
          <a:noFill/>
        </p:spPr>
        <p:txBody>
          <a:bodyPr lIns="90384" tIns="45192" rIns="90384" bIns="45192"/>
          <a:lstStyle/>
          <a:p>
            <a:r>
              <a:rPr lang="en-US" smtClean="0">
                <a:latin typeface="Times New Roman" pitchFamily="18" charset="0"/>
              </a:rPr>
              <a:t>PENINGKATAN KESETARAAN GENDER DAN PERLINDUNGAN PEREMPUAN </a:t>
            </a:r>
            <a:r>
              <a:rPr lang="en-US" smtClean="0">
                <a:latin typeface="Times New Roman" pitchFamily="18" charset="0"/>
                <a:sym typeface="Wingdings" pitchFamily="2" charset="2"/>
              </a:rPr>
              <a:t> </a:t>
            </a:r>
          </a:p>
          <a:p>
            <a:endParaRPr lang="en-US" b="1" smtClean="0">
              <a:latin typeface="Cambria" pitchFamily="18" charset="0"/>
              <a:sym typeface="Wingdings" pitchFamily="2" charset="2"/>
            </a:endParaRPr>
          </a:p>
          <a:p>
            <a:r>
              <a:rPr lang="id-ID" b="1" smtClean="0">
                <a:latin typeface="Cambria" pitchFamily="18" charset="0"/>
              </a:rPr>
              <a:t>Peningkatan kualitas hidup dan peran perempuan dalam berbagai bidang pembangunan</a:t>
            </a:r>
          </a:p>
          <a:p>
            <a:r>
              <a:rPr lang="id-ID" b="1" smtClean="0">
                <a:latin typeface="Cambria" pitchFamily="18" charset="0"/>
              </a:rPr>
              <a:t>Perlindungan perempuan dari berbagai tindak kekerasan, termasuk tindak pidana perdagangan orang (TPPO)</a:t>
            </a:r>
          </a:p>
          <a:p>
            <a:r>
              <a:rPr lang="id-ID" b="1" smtClean="0">
                <a:latin typeface="Cambria" pitchFamily="18" charset="0"/>
              </a:rPr>
              <a:t>Peningkatan kapasitas kelembagaan PUG dan kelembagaan perlindungan perempuan dari berbagai tindak kekerasan</a:t>
            </a:r>
          </a:p>
          <a:p>
            <a:endParaRPr lang="id-ID" b="1" smtClean="0">
              <a:latin typeface="Cambria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r>
              <a:rPr lang="en-US" smtClean="0">
                <a:solidFill>
                  <a:srgbClr val="404040"/>
                </a:solidFill>
                <a:latin typeface="Times New Roman" pitchFamily="18" charset="0"/>
              </a:rPr>
              <a:t>PENINGKATAN PERLINDUNGAN  ANAK </a:t>
            </a:r>
            <a:r>
              <a:rPr lang="en-US" smtClean="0">
                <a:latin typeface="Times New Roman" pitchFamily="18" charset="0"/>
                <a:sym typeface="Wingdings" pitchFamily="2" charset="2"/>
              </a:rPr>
              <a:t></a:t>
            </a:r>
          </a:p>
          <a:p>
            <a:endParaRPr lang="en-US" smtClean="0">
              <a:latin typeface="Times New Roman" pitchFamily="18" charset="0"/>
              <a:sym typeface="Wingdings" pitchFamily="2" charset="2"/>
            </a:endParaRP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kualitas hidup dan tumbuh kembang anak</a:t>
            </a: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perlindungan anak dari kekerasan, eksploitasi, penelantaran, dan perlakuan salah lainnya. </a:t>
            </a:r>
          </a:p>
          <a:p>
            <a:r>
              <a:rPr lang="id-ID" smtClean="0">
                <a:solidFill>
                  <a:schemeClr val="bg1"/>
                </a:solidFill>
                <a:latin typeface="Cambria" pitchFamily="18" charset="0"/>
              </a:rPr>
              <a:t>Meningkatkan kapasitas kelembagaan perlindungan anak. </a:t>
            </a:r>
            <a:endParaRPr lang="id-ID" b="1" smtClean="0">
              <a:solidFill>
                <a:schemeClr val="bg1"/>
              </a:solidFill>
              <a:latin typeface="Cambria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E198489-3043-4337-ABCA-0BF3F3A43137}" type="slidenum">
              <a:rPr lang="en-US">
                <a:ea typeface="ＭＳ Ｐゴシック" pitchFamily="34" charset="-128"/>
              </a:rPr>
              <a:pPr/>
              <a:t>7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0601" y="3164802"/>
            <a:ext cx="7924799" cy="2998232"/>
          </a:xfrm>
          <a:prstGeom prst="rect">
            <a:avLst/>
          </a:prstGeom>
        </p:spPr>
        <p:txBody>
          <a:bodyPr lIns="90384" tIns="45192" rIns="90384" bIns="45192"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FOKUS PRIORITAS:</a:t>
            </a:r>
          </a:p>
          <a:p>
            <a:pPr>
              <a:defRPr/>
            </a:pPr>
            <a:endParaRPr lang="en-US" dirty="0" smtClean="0">
              <a:ea typeface="ＭＳ Ｐゴシック" charset="0"/>
            </a:endParaRPr>
          </a:p>
          <a:p>
            <a:pPr marL="451921" indent="-451921">
              <a:spcBef>
                <a:spcPts val="593"/>
              </a:spcBef>
              <a:buFont typeface="+mj-lt"/>
              <a:buAutoNum type="arabicPeriod"/>
              <a:defRPr/>
            </a:pPr>
            <a:r>
              <a:rPr lang="en-US" dirty="0" err="1" smtClean="0">
                <a:latin typeface="Cambria" pitchFamily="18" charset="0"/>
                <a:ea typeface="ＭＳ Ｐゴシック" charset="0"/>
              </a:rPr>
              <a:t>Pelaksanaan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pengarusutamaan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gender di </a:t>
            </a: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bidang</a:t>
            </a:r>
            <a:r>
              <a:rPr lang="en-US" b="1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perekonomian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dengan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fokus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prioritas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pada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ketenagakerjaan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usaha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mikro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(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industri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rumahan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);</a:t>
            </a:r>
          </a:p>
          <a:p>
            <a:pPr marL="451921" indent="-451921">
              <a:spcBef>
                <a:spcPts val="593"/>
              </a:spcBef>
              <a:buFont typeface="+mj-lt"/>
              <a:buAutoNum type="arabicPeriod"/>
              <a:defRPr/>
            </a:pPr>
            <a:endParaRPr lang="id-ID" dirty="0" smtClean="0">
              <a:latin typeface="Cambria" pitchFamily="18" charset="0"/>
              <a:ea typeface="ＭＳ Ｐゴシック" charset="0"/>
            </a:endParaRPr>
          </a:p>
          <a:p>
            <a:pPr marL="451921" indent="-451921">
              <a:spcBef>
                <a:spcPts val="593"/>
              </a:spcBef>
              <a:buFont typeface="+mj-lt"/>
              <a:buAutoNum type="arabicPeriod"/>
              <a:defRPr/>
            </a:pPr>
            <a:r>
              <a:rPr lang="en-US" dirty="0" err="1" smtClean="0">
                <a:latin typeface="Cambria" pitchFamily="18" charset="0"/>
                <a:ea typeface="ＭＳ Ｐゴシック" charset="0"/>
              </a:rPr>
              <a:t>Pelaksanaan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pengarusutamaan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gender di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bidang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sosial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politik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hukum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dengan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fokus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prioritas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: </a:t>
            </a:r>
            <a:endParaRPr lang="id-ID" dirty="0" smtClean="0">
              <a:latin typeface="Cambria" pitchFamily="18" charset="0"/>
              <a:ea typeface="ＭＳ Ｐゴシック" charset="0"/>
            </a:endParaRPr>
          </a:p>
          <a:p>
            <a:pPr marL="892859" indent="-451921">
              <a:spcBef>
                <a:spcPts val="593"/>
              </a:spcBef>
              <a:buFont typeface="+mj-lt"/>
              <a:buAutoNum type="alphaLcPeriod"/>
              <a:defRPr/>
            </a:pP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Bidang</a:t>
            </a:r>
            <a:r>
              <a:rPr lang="en-US" b="1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sosial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fokus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prioritas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dilakukan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dalam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upaya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penurunan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AKI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penurunan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kasus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HIV/AIDs,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bahan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ajar,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serta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adaptasi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perubahan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iklim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;</a:t>
            </a:r>
            <a:endParaRPr lang="id-ID" dirty="0" smtClean="0">
              <a:latin typeface="Cambria" pitchFamily="18" charset="0"/>
              <a:ea typeface="ＭＳ Ｐゴシック" charset="0"/>
            </a:endParaRPr>
          </a:p>
          <a:p>
            <a:pPr marL="892859" indent="-451921">
              <a:spcBef>
                <a:spcPts val="593"/>
              </a:spcBef>
              <a:buFont typeface="+mj-lt"/>
              <a:buAutoNum type="alphaLcPeriod"/>
              <a:defRPr/>
            </a:pP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Bidang</a:t>
            </a:r>
            <a:r>
              <a:rPr lang="en-US" b="1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politik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fokus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prioritas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melalui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peningkatan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keterlibatan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perempuan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dalam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proses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pengambilan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keputusan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/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atau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politik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di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legislatif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eksekutif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yudikatif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;</a:t>
            </a:r>
            <a:endParaRPr lang="id-ID" dirty="0" smtClean="0">
              <a:latin typeface="Cambria" pitchFamily="18" charset="0"/>
              <a:ea typeface="ＭＳ Ｐゴシック" charset="0"/>
            </a:endParaRPr>
          </a:p>
          <a:p>
            <a:pPr marL="892859" indent="-451921">
              <a:spcBef>
                <a:spcPts val="593"/>
              </a:spcBef>
              <a:buFont typeface="+mj-lt"/>
              <a:buAutoNum type="alphaLcPeriod"/>
              <a:defRPr/>
            </a:pP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Bidang</a:t>
            </a:r>
            <a:r>
              <a:rPr lang="en-US" b="1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b="1" dirty="0" err="1" smtClean="0">
                <a:latin typeface="Cambria" pitchFamily="18" charset="0"/>
                <a:ea typeface="ＭＳ Ｐゴシック" charset="0"/>
              </a:rPr>
              <a:t>hukum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,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fokus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prioritas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pada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pemetaan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dan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mereview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kebijakan</a:t>
            </a:r>
            <a:r>
              <a:rPr lang="en-US" dirty="0" smtClean="0">
                <a:latin typeface="Cambria" pitchFamily="18" charset="0"/>
                <a:ea typeface="ＭＳ Ｐゴシック" charset="0"/>
              </a:rPr>
              <a:t> bias </a:t>
            </a:r>
            <a:r>
              <a:rPr lang="en-US" dirty="0" err="1" smtClean="0">
                <a:latin typeface="Cambria" pitchFamily="18" charset="0"/>
                <a:ea typeface="ＭＳ Ｐゴシック" charset="0"/>
              </a:rPr>
              <a:t>gende</a:t>
            </a:r>
            <a:r>
              <a:rPr lang="id-ID" dirty="0" smtClean="0">
                <a:latin typeface="Cambria" pitchFamily="18" charset="0"/>
                <a:ea typeface="ＭＳ Ｐゴシック" charset="0"/>
              </a:rPr>
              <a:t>r</a:t>
            </a:r>
          </a:p>
          <a:p>
            <a:pPr>
              <a:defRPr/>
            </a:pPr>
            <a:endParaRPr lang="en-US" dirty="0" smtClean="0">
              <a:ea typeface="ＭＳ Ｐゴシック" charset="0"/>
            </a:endParaRPr>
          </a:p>
          <a:p>
            <a:pPr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A6D24D-D0AC-40CD-AB3F-E2748A377817}" type="slidenum">
              <a:rPr lang="en-US">
                <a:ea typeface="ＭＳ Ｐゴシック" pitchFamily="34" charset="-128"/>
              </a:rPr>
              <a:pPr/>
              <a:t>8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xfrm>
            <a:off x="990601" y="3164802"/>
            <a:ext cx="7924799" cy="2998232"/>
          </a:xfrm>
          <a:prstGeom prst="rect">
            <a:avLst/>
          </a:prstGeom>
          <a:noFill/>
        </p:spPr>
        <p:txBody>
          <a:bodyPr lIns="90384" tIns="45192" rIns="90384" bIns="45192"/>
          <a:lstStyle/>
          <a:p>
            <a:r>
              <a:rPr lang="en-US" dirty="0" smtClean="0">
                <a:latin typeface="Times New Roman" pitchFamily="18" charset="0"/>
              </a:rPr>
              <a:t>FOKUS PRIORITAS:</a:t>
            </a:r>
          </a:p>
          <a:p>
            <a:endParaRPr lang="en-US" dirty="0" smtClean="0">
              <a:latin typeface="Times New Roman" pitchFamily="18" charset="0"/>
            </a:endParaRPr>
          </a:p>
          <a:p>
            <a:pPr>
              <a:spcBef>
                <a:spcPts val="593"/>
              </a:spcBef>
              <a:spcAft>
                <a:spcPts val="593"/>
              </a:spcAft>
              <a:buFont typeface="Calibri" pitchFamily="34" charset="0"/>
              <a:buAutoNum type="arabicPeriod"/>
            </a:pPr>
            <a:r>
              <a:rPr lang="en-US" dirty="0" err="1" smtClean="0">
                <a:latin typeface="Cambria" pitchFamily="18" charset="0"/>
              </a:rPr>
              <a:t>Pelaksanaan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kebijakan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perlindungan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perempuan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dengan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fokus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prioritas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pada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upaya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pencegahan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terjadinya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kekerasan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terhadap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perempuan</a:t>
            </a:r>
            <a:r>
              <a:rPr lang="en-US" dirty="0" smtClean="0">
                <a:latin typeface="Cambria" pitchFamily="18" charset="0"/>
              </a:rPr>
              <a:t>;</a:t>
            </a:r>
          </a:p>
          <a:p>
            <a:pPr>
              <a:spcBef>
                <a:spcPts val="593"/>
              </a:spcBef>
              <a:spcAft>
                <a:spcPts val="593"/>
              </a:spcAft>
              <a:buFont typeface="Calibri" pitchFamily="34" charset="0"/>
              <a:buAutoNum type="arabicPeriod"/>
            </a:pPr>
            <a:endParaRPr lang="id-ID" dirty="0" smtClean="0">
              <a:latin typeface="Cambria" pitchFamily="18" charset="0"/>
            </a:endParaRPr>
          </a:p>
          <a:p>
            <a:pPr>
              <a:spcBef>
                <a:spcPts val="593"/>
              </a:spcBef>
              <a:spcAft>
                <a:spcPts val="593"/>
              </a:spcAft>
              <a:buFont typeface="Calibri" pitchFamily="34" charset="0"/>
              <a:buAutoNum type="arabicPeriod" startAt="2"/>
            </a:pPr>
            <a:r>
              <a:rPr lang="en-US" dirty="0" err="1" smtClean="0">
                <a:latin typeface="Cambria" pitchFamily="18" charset="0"/>
              </a:rPr>
              <a:t>Pelaksanaan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kebijakan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perlindungan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dengan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fokus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prioritas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pada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upaya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pencegahan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terjadinya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kekerasan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terhadap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;</a:t>
            </a:r>
          </a:p>
          <a:p>
            <a:pPr>
              <a:spcBef>
                <a:spcPts val="593"/>
              </a:spcBef>
              <a:spcAft>
                <a:spcPts val="593"/>
              </a:spcAft>
              <a:buFont typeface="Calibri" pitchFamily="34" charset="0"/>
              <a:buAutoNum type="arabicPeriod" startAt="2"/>
            </a:pPr>
            <a:endParaRPr lang="id-ID" dirty="0" smtClean="0">
              <a:latin typeface="Cambria" pitchFamily="18" charset="0"/>
            </a:endParaRPr>
          </a:p>
          <a:p>
            <a:pPr>
              <a:spcBef>
                <a:spcPts val="593"/>
              </a:spcBef>
              <a:spcAft>
                <a:spcPts val="593"/>
              </a:spcAft>
              <a:buFont typeface="Calibri" pitchFamily="34" charset="0"/>
              <a:buAutoNum type="arabicPeriod" startAt="3"/>
            </a:pPr>
            <a:r>
              <a:rPr lang="en-US" dirty="0" err="1" smtClean="0">
                <a:latin typeface="Cambria" pitchFamily="18" charset="0"/>
              </a:rPr>
              <a:t>Pelaksanaan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kebijakan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pemenuhan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hak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dengan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fokus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prioritas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pada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upaya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pemenuhan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hak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bidang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pendidikan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melalui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Sekolah</a:t>
            </a:r>
            <a:r>
              <a:rPr lang="en-US" dirty="0" smtClean="0">
                <a:latin typeface="Cambria" pitchFamily="18" charset="0"/>
              </a:rPr>
              <a:t> Ramah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; </a:t>
            </a:r>
            <a:r>
              <a:rPr lang="en-US" dirty="0" err="1" smtClean="0">
                <a:latin typeface="Cambria" pitchFamily="18" charset="0"/>
              </a:rPr>
              <a:t>bidang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kesehatan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melalui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Puskesmas</a:t>
            </a:r>
            <a:r>
              <a:rPr lang="en-US" dirty="0" smtClean="0">
                <a:latin typeface="Cambria" pitchFamily="18" charset="0"/>
              </a:rPr>
              <a:t> Ramah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; </a:t>
            </a:r>
            <a:r>
              <a:rPr lang="en-US" dirty="0" err="1" smtClean="0">
                <a:latin typeface="Cambria" pitchFamily="18" charset="0"/>
              </a:rPr>
              <a:t>bidang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infrastruktur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melalui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Ruang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Bermain</a:t>
            </a:r>
            <a:r>
              <a:rPr lang="en-US" dirty="0" smtClean="0">
                <a:latin typeface="Cambria" pitchFamily="18" charset="0"/>
              </a:rPr>
              <a:t> Ramah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; </a:t>
            </a:r>
            <a:r>
              <a:rPr lang="en-US" dirty="0" err="1" smtClean="0">
                <a:latin typeface="Cambria" pitchFamily="18" charset="0"/>
              </a:rPr>
              <a:t>serta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partisipasi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anak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dalam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perencanaan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pembangunan</a:t>
            </a:r>
            <a:r>
              <a:rPr lang="en-US" dirty="0" smtClean="0">
                <a:latin typeface="Cambria" pitchFamily="18" charset="0"/>
              </a:rPr>
              <a:t>;</a:t>
            </a:r>
            <a:endParaRPr lang="id-ID" dirty="0" smtClean="0">
              <a:latin typeface="Cambria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8F6C4F-2E2A-421A-840E-F924DC5982D1}" type="slidenum">
              <a:rPr lang="en-US">
                <a:ea typeface="ＭＳ Ｐゴシック" pitchFamily="34" charset="-128"/>
              </a:rPr>
              <a:pPr/>
              <a:t>9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91752" y="3164960"/>
            <a:ext cx="7924799" cy="2998550"/>
          </a:xfrm>
          <a:prstGeom prst="rect">
            <a:avLst/>
          </a:prstGeom>
        </p:spPr>
        <p:txBody>
          <a:bodyPr lIns="90105" tIns="45052" rIns="90105" bIns="45052"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FA459F-34C9-41E6-B7F8-303D60EAAF37}" type="slidenum">
              <a:rPr lang="id-ID" smtClean="0"/>
              <a:pPr>
                <a:defRPr/>
              </a:pPr>
              <a:t>10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D4FC4-1CE8-47F9-924C-A9BC68F4A72B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D39C-6CEE-4973-8AF6-D5A0691AA0C6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8D98B-3603-451C-AE51-55883040B69E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82864-78D4-4BF7-B70B-1D18B2A3D61F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14593-4362-404E-BCA5-6D070CF66013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44D2E-3F4B-4E25-8E57-1065C9811C35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45F3-B585-4000-A916-0E6C5314C5FC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E7D56-948E-41C2-838B-7784EA474012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44F8C-8F8A-4FDF-8516-145FE7226626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45390-AA35-432F-BF66-FB2687968E84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5D914-07C5-4DB7-AE00-A47056BE0603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8078-BD43-478B-9CE7-914A590C42D9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C8B1-9FC1-4C69-8256-31EA4DA184D8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42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74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CAF3B-C7CE-4B24-99AB-EE62B541A69C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8DAD9-1139-440A-AF38-3599A914C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7F938-9C16-4714-9817-C38E78C6EC45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D05C1-C670-4C08-8951-6B23B9E35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19993-4B2A-44FB-9AE0-596156E94E0C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85C0A-F19A-4F05-9C9F-8E80BDF07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1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33" y="1600201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1E592-52FE-47D7-A619-C8F5F33C4F49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876D2-FE87-4073-8755-7403E1B5E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D1508-73C7-4F60-A1CA-09F10DED979B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2C819-55C0-4CBC-A278-6038410F1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64FEE-C6B7-4812-8378-8B298EC7B4DD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0985E-A0D0-47FB-ABD5-D8E162A00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5539D-F041-40B2-AEB6-83AAFC2F8E32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8CF5D-57E5-4883-9B1B-51F8F9487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00A2-8BA0-4543-AFDB-CD43C3747690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86BC9-73BF-48CC-A12D-B389681BC560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8D38A-220E-4690-A76E-286BEC790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D50EE-85CC-44EB-B03C-2318BA942A49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68724-6E2D-4265-B481-9E8338C64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E531-C274-4384-BF98-A42D26F8F736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B1C05-85A0-4534-9738-DEA3B3EC4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7" y="274640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40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E5F1A-C7FF-4026-9AD8-37EDE2EA2A08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BCE28-899C-4BD8-A9BA-BC673C498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FB98-F1D0-48FB-B417-0070981733D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7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AD358-ADAB-4F9D-9F2A-4BAA0120BEF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0117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0D36F-3EB8-443C-BE33-A6D77241C5E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745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E37A-3704-4362-B63B-4E63FB1126F1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589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5D30B-A02C-4886-9409-CAEE3F5C3D44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960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BDA4C-B102-4E1D-8291-A139F5B5B1BF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0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C87D4-7ADB-4AFE-91D1-DDB89ED55488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D168F-EA59-4634-9379-FFE81F0398E4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7584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60546-4C47-4663-8C9A-50450CD4814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27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7E3E7-715B-464A-BC33-73ECB95AF4EE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2780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18035-5129-4908-A6CE-10A469AE7723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053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844A3-CD2F-4419-A271-B4EE5A410B9C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1547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E92FD-777C-4BDD-9C21-FF60B67DF401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6812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A4370-5186-4213-8F65-41735E993F0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8821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A35E6-3CD8-4CC8-BC57-CA639C815AEA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324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33348-D0E7-4AD3-83E9-992CA0C825D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459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C74C7-AB00-4E75-96C9-6C77542F459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4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6BAC-0825-4FF8-9D3E-83AB4B2F31A9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4F81A-5A6E-49AC-B2F0-145EF6D9291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287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3902A-BF08-459C-B342-D031FECC4AB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65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0DE78-8A67-43F2-AA61-D45CF83B198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0945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E90F4-D300-4B94-958C-927E9FDCC87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4237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A382D-A026-499F-B871-919D7D5AFBB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7463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F2AB4-5E9E-4032-A22D-414FED2409E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2622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A3BA9-D71C-41B2-9D08-F2E6BB53EBA1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670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B7E2D-39A2-4C9A-BF2D-D42D99CED05C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643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D4FC4-1CE8-47F9-924C-A9BC68F4A72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171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00A2-8BA0-4543-AFDB-CD43C3747690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7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586F2-102C-4D9F-8301-96A44F13DA7B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C87D4-7ADB-4AFE-91D1-DDB89ED5548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753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6BAC-0825-4FF8-9D3E-83AB4B2F31A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178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586F2-102C-4D9F-8301-96A44F13DA7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614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6F51-AB3C-475A-9463-A8C1838BA3C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576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2E0FF-25B2-4F1B-B351-71887082D40D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98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270AA-6FE1-462F-8F8D-7CF740551D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E72D4-8316-4E32-B5CF-60F6DF61CC6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89369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D39C-6CEE-4973-8AF6-D5A0691AA0C6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917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8078-BD43-478B-9CE7-914A590C42D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605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C8B1-9FC1-4C69-8256-31EA4DA184D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20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6F51-AB3C-475A-9463-A8C1838BA3C7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D4FC4-1CE8-47F9-924C-A9BC68F4A72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363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00A2-8BA0-4543-AFDB-CD43C3747690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11766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C87D4-7ADB-4AFE-91D1-DDB89ED5548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5464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6BAC-0825-4FF8-9D3E-83AB4B2F31A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4826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586F2-102C-4D9F-8301-96A44F13DA7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8827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6F51-AB3C-475A-9463-A8C1838BA3C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8710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2E0FF-25B2-4F1B-B351-71887082D40D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2851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270AA-6FE1-462F-8F8D-7CF740551D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48375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E72D4-8316-4E32-B5CF-60F6DF61CC6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4303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D39C-6CEE-4973-8AF6-D5A0691AA0C6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68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2E0FF-25B2-4F1B-B351-71887082D40D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8078-BD43-478B-9CE7-914A590C42D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953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C8B1-9FC1-4C69-8256-31EA4DA184D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5057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74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D4FC4-1CE8-47F9-924C-A9BC68F4A72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DE29A-7716-4096-B9FC-2E2345912CB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3428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400A2-8BA0-4543-AFDB-CD43C3747690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CC8D9-BC3A-4A86-BE6F-5436A84A953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7959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4C87D4-7ADB-4AFE-91D1-DDB89ED5548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5B80-324E-4A89-84F1-1927A7BD9D3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2100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1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98" y="1600201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C6BAC-0825-4FF8-9D3E-83AB4B2F31A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8E7F0-13F9-461F-AC08-92618521625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0634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586F2-102C-4D9F-8301-96A44F13DA7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B3001-C426-4BEE-8DF9-FECD43E35BB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53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6F51-AB3C-475A-9463-A8C1838BA3C7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EB68-AA9D-4B51-8BF9-3B432F00E29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5552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2E0FF-25B2-4F1B-B351-71887082D40D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444AE-9745-41EF-88E9-A524AC31499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5012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270AA-6FE1-462F-8F8D-7CF740551D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5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270AA-6FE1-462F-8F8D-7CF740551DF5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E0396-5E3C-4754-B4B0-11EA7CFC9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E72D4-8316-4E32-B5CF-60F6DF61CC6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55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D39C-6CEE-4973-8AF6-D5A0691AA0C6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39A1A-2AA6-486C-8DCC-249F59D7B29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1398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40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4007" y="274640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18078-BD43-478B-9CE7-914A590C42D9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43AA-B350-4737-913B-8ABA491AA0C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62307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C8B1-9FC1-4C69-8256-31EA4DA184D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5658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377FF-507D-422F-8D5E-97C4368782C5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0A6BC-33A8-45B5-B99F-A8504C8BEC0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0CDD1-D9B1-4C01-9EAA-7A5856B25C20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381C8-29F4-4B3D-AAAF-6E10021DB7B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9BF48-A2D9-44BD-9A93-A2C9F5300F42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F0D2-BF87-4BDE-B49B-95E8BD91B10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0ED3-3378-4049-99D2-B35CF9D838C9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815AB-7AD1-47B9-BFC7-DDA44C5AA80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5CD5F-32DD-4F0D-8BBB-8AC4B40FB45E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79242-C9B4-4F1A-A526-4F5DDF55E6C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4F365-2EFA-4667-8143-A9442F4FDEA3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66BF8-E8EB-4B92-985F-F42CE81A645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8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E72D4-8316-4E32-B5CF-60F6DF61CC69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4540-CB94-4547-B4D5-1028B4861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7F7C2-B37D-4F79-8B20-05EF31CAAD44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641C-D958-47FA-A508-A34A2C243AC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9C807-840B-46AC-A350-2BD04C67B043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C20DA-57E9-4FA3-A580-59BF25483E3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F8C14-04B0-49F4-9035-D510885B4BAF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B2D35-2223-41F0-A0E9-6B84951F4AA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F9FFA-D6FB-4F05-A294-A62F247BA2EC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25107-7E58-4A50-B764-84E8400E3BB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5697B-C4FA-4A31-8AB0-1210CE8851D0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86291-EBA4-4456-A926-31D29E4D314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A9918F-A2A8-429E-99FE-6DCA90437316}" type="datetime1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9320A-534A-4CD8-AF3B-AE3CC534D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ECED44-C1BC-4162-81FF-BC51C00E15F7}" type="datetime1">
              <a:rPr lang="en-US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973B8-DB71-4122-B71C-EE05D4F8CB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22"/>
            <a:ext cx="8229600" cy="3700463"/>
          </a:xfrm>
        </p:spPr>
        <p:txBody>
          <a:bodyPr rtlCol="0">
            <a:normAutofit/>
          </a:bodyPr>
          <a:lstStyle/>
          <a:p>
            <a:pPr lvl="0"/>
            <a:endParaRPr lang="id-ID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C8B1-9FC1-4C69-8256-31EA4DA184D8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31424-5549-4EEC-AD88-0B847E8CCC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6291-A082-4CD6-8201-B91D69E89BEB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7DAE-A1C7-481C-8505-D37036F39315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8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ags" Target="../tags/tag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10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ags" Target="../tags/tag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2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ags" Target="../tags/tag1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4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ags" Target="../tags/tag1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BC62D8-6245-4564-AB52-B0A6F53CB6F5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  <p:sldLayoutId id="214748407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42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35" y="274639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35" y="1600201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ED1EB1C-2C4F-4A60-BCEF-AAE36513374B}" type="datetime1">
              <a:rPr lang="en-US" smtClean="0"/>
              <a:pPr>
                <a:defRPr/>
              </a:pPr>
              <a:t>4/27/2015</a:t>
            </a:fld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C66B56-EABB-4E07-B0B6-AC8BB1BF7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76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DA4D49C-493B-484E-ADDF-8258F28162FB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059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  <p:sldLayoutId id="2147484183" r:id="rId10"/>
    <p:sldLayoutId id="2147484184" r:id="rId11"/>
    <p:sldLayoutId id="214748418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65986C7-FE7C-462C-912B-F76621BD55B8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1706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  <p:sldLayoutId id="2147484198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BC62D8-6245-4564-AB52-B0A6F53CB6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0715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  <p:sldLayoutId id="2147484204" r:id="rId5"/>
    <p:sldLayoutId id="2147484205" r:id="rId6"/>
    <p:sldLayoutId id="2147484206" r:id="rId7"/>
    <p:sldLayoutId id="2147484207" r:id="rId8"/>
    <p:sldLayoutId id="2147484208" r:id="rId9"/>
    <p:sldLayoutId id="2147484209" r:id="rId10"/>
    <p:sldLayoutId id="2147484210" r:id="rId11"/>
    <p:sldLayoutId id="214748421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BC62D8-6245-4564-AB52-B0A6F53CB6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592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1000">
              <a:srgbClr val="92D050">
                <a:alpha val="87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2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  <p:custDataLst>
              <p:tags r:id="rId14"/>
            </p:custDataLst>
          </p:nvPr>
        </p:nvSpPr>
        <p:spPr bwMode="auto">
          <a:xfrm>
            <a:off x="2703513" y="274639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  <p:custDataLst>
              <p:tags r:id="rId15"/>
            </p:custDataLst>
          </p:nvPr>
        </p:nvSpPr>
        <p:spPr bwMode="auto">
          <a:xfrm>
            <a:off x="2694013" y="1600201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BC62D8-6245-4564-AB52-B0A6F53CB6F5}" type="datetime1">
              <a:rPr lang="en-US" smtClean="0">
                <a:solidFill>
                  <a:srgbClr val="FFFFFF"/>
                </a:solidFill>
              </a:rPr>
              <a:pPr>
                <a:defRPr/>
              </a:pPr>
              <a:t>4/27/2015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78C50C4-FE96-4EC8-A270-845D33DE1C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4572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26" r:id="rId1"/>
    <p:sldLayoutId id="2147484227" r:id="rId2"/>
    <p:sldLayoutId id="2147484228" r:id="rId3"/>
    <p:sldLayoutId id="2147484229" r:id="rId4"/>
    <p:sldLayoutId id="2147484230" r:id="rId5"/>
    <p:sldLayoutId id="2147484231" r:id="rId6"/>
    <p:sldLayoutId id="2147484232" r:id="rId7"/>
    <p:sldLayoutId id="2147484233" r:id="rId8"/>
    <p:sldLayoutId id="2147484234" r:id="rId9"/>
    <p:sldLayoutId id="2147484235" r:id="rId10"/>
    <p:sldLayoutId id="2147484236" r:id="rId11"/>
    <p:sldLayoutId id="214748423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fld id="{41DB1690-5E40-4D95-B9CB-70E49C946774}" type="datetime1">
              <a:rPr lang="en-US"/>
              <a:pPr>
                <a:defRPr/>
              </a:pPr>
              <a:t>4/27/2015</a:t>
            </a:fld>
            <a:endParaRPr lang="en-AU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52428B5-7EAD-42D8-8494-CF47A64D7FD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40" r:id="rId2"/>
    <p:sldLayoutId id="2147484241" r:id="rId3"/>
    <p:sldLayoutId id="2147484242" r:id="rId4"/>
    <p:sldLayoutId id="2147484243" r:id="rId5"/>
    <p:sldLayoutId id="2147484244" r:id="rId6"/>
    <p:sldLayoutId id="2147484245" r:id="rId7"/>
    <p:sldLayoutId id="2147484246" r:id="rId8"/>
    <p:sldLayoutId id="2147484247" r:id="rId9"/>
    <p:sldLayoutId id="2147484248" r:id="rId10"/>
    <p:sldLayoutId id="2147484249" r:id="rId11"/>
    <p:sldLayoutId id="2147484250" r:id="rId12"/>
    <p:sldLayoutId id="2147484251" r:id="rId13"/>
    <p:sldLayoutId id="214748426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A9D2A-7EBF-449E-8AFB-2DD2C3DDA1F0}" type="datetime1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A1A93-6649-4EFE-A03E-1CD1D2804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3" r:id="rId1"/>
    <p:sldLayoutId id="2147484254" r:id="rId2"/>
    <p:sldLayoutId id="2147484255" r:id="rId3"/>
    <p:sldLayoutId id="2147484256" r:id="rId4"/>
    <p:sldLayoutId id="2147484257" r:id="rId5"/>
    <p:sldLayoutId id="2147484258" r:id="rId6"/>
    <p:sldLayoutId id="2147484259" r:id="rId7"/>
    <p:sldLayoutId id="2147484260" r:id="rId8"/>
    <p:sldLayoutId id="2147484261" r:id="rId9"/>
    <p:sldLayoutId id="2147484262" r:id="rId10"/>
    <p:sldLayoutId id="214748426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3.jpeg"/><Relationship Id="rId7" Type="http://schemas.openxmlformats.org/officeDocument/2006/relationships/hyperlink" Target="http://www.google.co.id/url?sa=i&amp;rct=j&amp;q=&amp;esrc=s&amp;source=images&amp;cd=&amp;cad=rja&amp;uact=8&amp;ved=0CAcQjRw&amp;url=http://putrikodhok.blogspot.com/&amp;ei=sLQPVfeKDNajugSf2oD4DQ&amp;psig=AFQjCNGN6pMeZHeDdBXoZkSsqroqeQ5LyA&amp;ust=142717904151582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hyperlink" Target="https://www.google.co.id/url?sa=i&amp;rct=j&amp;q=&amp;esrc=s&amp;source=images&amp;cd=&amp;cad=rja&amp;uact=8&amp;ved=0CAcQjRw&amp;url=https://datastudi.wordpress.com/2011/11/07/kumpulan-khotbah-jumat-peduli-anak-dalam-membangun-anak-negeri/&amp;ei=frMPVZP2M5KTuAT2vYHQBw&amp;bvm=bv.88528373,d.c2E&amp;psig=AFQjCNE-WmlkBUWpwgxLsI19eIEY3bWXBg&amp;ust=1427178724038358" TargetMode="External"/><Relationship Id="rId9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5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garuda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3217" y="31432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/>
          </p:cNvSpPr>
          <p:nvPr/>
        </p:nvSpPr>
        <p:spPr bwMode="auto">
          <a:xfrm>
            <a:off x="0" y="2016947"/>
            <a:ext cx="9144000" cy="125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PAPARAN </a:t>
            </a:r>
            <a:endParaRPr lang="en-US" sz="2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MENTERI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PEMBERDAYAAN PEREMPUAN DAN PERLINDUNGAN ANAK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REPUBLIK INDONESIA</a:t>
            </a:r>
            <a:endParaRPr lang="en-US" sz="2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0018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v-SE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PADA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v-SE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RAPAT KOORDINASI DENGAN KEMENTERIAN SOSIAL</a:t>
            </a:r>
            <a:endParaRPr lang="en-US" b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5800" y="5638800"/>
            <a:ext cx="7560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TANGGAL, 28 APRIL 2015</a:t>
            </a:r>
            <a:endParaRPr lang="es-ES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381C8-29F4-4B3D-AAAF-6E10021DB7B8}" type="slidenum">
              <a:rPr lang="en-AU" altLang="en-US" smtClean="0"/>
              <a:pPr>
                <a:defRPr/>
              </a:pPr>
              <a:t>10</a:t>
            </a:fld>
            <a:endParaRPr lang="en-AU" alt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209800"/>
            <a:ext cx="9144000" cy="1928826"/>
          </a:xfrm>
          <a:prstGeom prst="rect">
            <a:avLst/>
          </a:prstGeom>
          <a:solidFill>
            <a:srgbClr val="92D050"/>
          </a:solidFill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 marL="722313" lvl="1" indent="-457200" algn="ctr" fontAlgn="auto">
              <a:spcAft>
                <a:spcPts val="0"/>
              </a:spcAft>
              <a:defRPr/>
            </a:pPr>
            <a:r>
              <a:rPr lang="en-US" sz="4000" dirty="0" smtClean="0"/>
              <a:t>ISU PEREMPUAN DAN ANAK BIDANG SOSIAL</a:t>
            </a:r>
            <a:endParaRPr lang="en-US" sz="4000" b="1" kern="0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1"/>
            <a:ext cx="8229600" cy="49530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2800" b="1" dirty="0" err="1" smtClean="0"/>
              <a:t>Perempuan</a:t>
            </a:r>
            <a:r>
              <a:rPr lang="en-US" sz="2800" b="1" dirty="0" smtClean="0"/>
              <a:t>:</a:t>
            </a:r>
            <a:endParaRPr lang="en-US" sz="2800" b="1" dirty="0" smtClean="0"/>
          </a:p>
          <a:p>
            <a:r>
              <a:rPr lang="en-US" sz="2400" dirty="0" err="1" smtClean="0">
                <a:solidFill>
                  <a:schemeClr val="tx1"/>
                </a:solidFill>
              </a:rPr>
              <a:t>Perempuan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Kepala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Keluarga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15% </a:t>
            </a:r>
            <a:r>
              <a:rPr lang="en-US" sz="1800" dirty="0" err="1" smtClean="0">
                <a:solidFill>
                  <a:schemeClr val="tx1"/>
                </a:solidFill>
              </a:rPr>
              <a:t>Keluarga</a:t>
            </a:r>
            <a:r>
              <a:rPr lang="en-US" sz="1800" dirty="0" smtClean="0">
                <a:solidFill>
                  <a:schemeClr val="tx1"/>
                </a:solidFill>
              </a:rPr>
              <a:t>(&gt; 7 </a:t>
            </a:r>
            <a:r>
              <a:rPr lang="en-US" sz="1800" dirty="0" err="1" smtClean="0">
                <a:solidFill>
                  <a:schemeClr val="tx1"/>
                </a:solidFill>
              </a:rPr>
              <a:t>juta</a:t>
            </a:r>
            <a:r>
              <a:rPr lang="en-US" sz="1800" dirty="0" smtClean="0">
                <a:solidFill>
                  <a:schemeClr val="tx1"/>
                </a:solidFill>
              </a:rPr>
              <a:t>) </a:t>
            </a:r>
            <a:r>
              <a:rPr lang="en-US" sz="1800" dirty="0" err="1" smtClean="0">
                <a:solidFill>
                  <a:schemeClr val="tx1"/>
                </a:solidFill>
              </a:rPr>
              <a:t>dikepalai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oleh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Perempuan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yg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lebih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dari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separuhnya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adalah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segmen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masyarakat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terbawah</a:t>
            </a:r>
            <a:r>
              <a:rPr lang="en-US" sz="1800" dirty="0" smtClean="0">
                <a:solidFill>
                  <a:schemeClr val="tx1"/>
                </a:solidFill>
              </a:rPr>
              <a:t>;</a:t>
            </a:r>
          </a:p>
          <a:p>
            <a:pPr lvl="1"/>
            <a:r>
              <a:rPr lang="id-ID" sz="1800" dirty="0" smtClean="0"/>
              <a:t>Rata-rata </a:t>
            </a:r>
            <a:r>
              <a:rPr lang="id-ID" sz="1800" dirty="0"/>
              <a:t>bergerak  di sektor  informal, berdagang, buruh tani, PRT, industri </a:t>
            </a:r>
            <a:r>
              <a:rPr lang="id-ID" sz="1800" dirty="0" smtClean="0"/>
              <a:t>rumahan</a:t>
            </a:r>
            <a:endParaRPr lang="en-US" sz="1800" dirty="0" smtClean="0"/>
          </a:p>
          <a:p>
            <a:pPr lvl="1"/>
            <a:r>
              <a:rPr lang="id-ID" sz="1800" dirty="0" smtClean="0"/>
              <a:t>Keterbatasan </a:t>
            </a:r>
            <a:r>
              <a:rPr lang="id-ID" sz="1800" dirty="0"/>
              <a:t>akses permodalan dan pendidikan </a:t>
            </a:r>
            <a:endParaRPr lang="en-US" sz="1800" dirty="0"/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Perempuan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Lansia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J</a:t>
            </a:r>
            <a:r>
              <a:rPr lang="en-US" sz="1800" dirty="0" err="1" smtClean="0">
                <a:solidFill>
                  <a:schemeClr val="tx1"/>
                </a:solidFill>
              </a:rPr>
              <a:t>umlah</a:t>
            </a:r>
            <a:r>
              <a:rPr lang="en-US" sz="1800" dirty="0" err="1" smtClean="0">
                <a:solidFill>
                  <a:schemeClr val="tx1"/>
                </a:solidFill>
              </a:rPr>
              <a:t>nya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semakin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besar</a:t>
            </a:r>
            <a:r>
              <a:rPr lang="en-US" sz="1800" dirty="0" smtClean="0">
                <a:solidFill>
                  <a:schemeClr val="tx1"/>
                </a:solidFill>
              </a:rPr>
              <a:t>;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Peran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Keluarga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Banya</a:t>
            </a:r>
            <a:r>
              <a:rPr lang="en-US" sz="1800" dirty="0" err="1" smtClean="0">
                <a:solidFill>
                  <a:schemeClr val="tx1"/>
                </a:solidFill>
              </a:rPr>
              <a:t>k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masalah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sosial</a:t>
            </a:r>
            <a:r>
              <a:rPr lang="en-US" sz="1800" dirty="0" smtClean="0">
                <a:solidFill>
                  <a:schemeClr val="tx1"/>
                </a:solidFill>
              </a:rPr>
              <a:t> yang </a:t>
            </a:r>
            <a:r>
              <a:rPr lang="en-US" sz="1800" dirty="0" err="1" smtClean="0">
                <a:solidFill>
                  <a:schemeClr val="tx1"/>
                </a:solidFill>
              </a:rPr>
              <a:t>berawal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dapat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diselesaikan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dengan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lebih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baik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melalui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pendekatan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keluarga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3 K/L </a:t>
            </a:r>
            <a:r>
              <a:rPr lang="en-US" sz="1800" dirty="0" err="1" smtClean="0">
                <a:solidFill>
                  <a:schemeClr val="tx1"/>
                </a:solidFill>
              </a:rPr>
              <a:t>mempuyai</a:t>
            </a:r>
            <a:r>
              <a:rPr lang="en-US" sz="1800" dirty="0" smtClean="0">
                <a:solidFill>
                  <a:schemeClr val="tx1"/>
                </a:solidFill>
              </a:rPr>
              <a:t> program </a:t>
            </a:r>
            <a:r>
              <a:rPr lang="en-US" sz="1800" dirty="0" err="1" smtClean="0">
                <a:solidFill>
                  <a:schemeClr val="tx1"/>
                </a:solidFill>
              </a:rPr>
              <a:t>keluarga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04800"/>
            <a:ext cx="8229600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lvl="0" algn="ctr" fontAlgn="auto">
              <a:spcAft>
                <a:spcPts val="0"/>
              </a:spcAft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Masalah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Sosial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Perempuan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1"/>
            <a:ext cx="8229600" cy="49530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err="1" smtClean="0">
                <a:solidFill>
                  <a:schemeClr val="tx1"/>
                </a:solidFill>
              </a:rPr>
              <a:t>Kekerasan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terhadap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perempuan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Jumlahnya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besar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Pelayanannya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belum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maksimal</a:t>
            </a:r>
            <a:r>
              <a:rPr lang="en-US" sz="1800" dirty="0" smtClean="0">
                <a:solidFill>
                  <a:schemeClr val="tx1"/>
                </a:solidFill>
              </a:rPr>
              <a:t>  </a:t>
            </a:r>
            <a:endParaRPr lang="en-US" sz="1800" dirty="0"/>
          </a:p>
          <a:p>
            <a:pPr lvl="1"/>
            <a:endParaRPr lang="en-US" sz="1800" dirty="0">
              <a:solidFill>
                <a:schemeClr val="tx1"/>
              </a:solidFill>
            </a:endParaRPr>
          </a:p>
          <a:p>
            <a:pPr lvl="0"/>
            <a:r>
              <a:rPr lang="en-US" sz="2400" dirty="0" err="1" smtClean="0">
                <a:solidFill>
                  <a:srgbClr val="000000"/>
                </a:solidFill>
              </a:rPr>
              <a:t>Perdagangan</a:t>
            </a:r>
            <a:r>
              <a:rPr lang="en-US" sz="2400" dirty="0" smtClean="0">
                <a:solidFill>
                  <a:srgbClr val="000000"/>
                </a:solidFill>
              </a:rPr>
              <a:t> orang</a:t>
            </a:r>
          </a:p>
          <a:p>
            <a:pPr marL="690563" lvl="0" indent="-233363"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- </a:t>
            </a:r>
            <a:r>
              <a:rPr lang="en-US" sz="1800" dirty="0" err="1" smtClean="0">
                <a:solidFill>
                  <a:srgbClr val="000000"/>
                </a:solidFill>
              </a:rPr>
              <a:t>Kajian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untuk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identifikasi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pekerjaan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alternatif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bagi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pekerja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migran</a:t>
            </a:r>
            <a:endParaRPr lang="en-US" sz="1800" dirty="0">
              <a:solidFill>
                <a:srgbClr val="000000"/>
              </a:solidFill>
            </a:endParaRPr>
          </a:p>
          <a:p>
            <a:pPr lvl="1"/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04800"/>
            <a:ext cx="8229600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pPr lvl="0" algn="ctr" fontAlgn="auto">
              <a:spcAft>
                <a:spcPts val="0"/>
              </a:spcAft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Masalah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Sosial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Perempuan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dan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5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1"/>
            <a:ext cx="8229600" cy="49530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b="1" dirty="0" err="1" smtClean="0">
                <a:solidFill>
                  <a:schemeClr val="tx1"/>
                </a:solidFill>
              </a:rPr>
              <a:t>Anak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en-US" sz="2400" dirty="0" err="1" smtClean="0">
                <a:solidFill>
                  <a:schemeClr val="tx1"/>
                </a:solidFill>
              </a:rPr>
              <a:t>Kekerasan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Meningkatnya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anak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korban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kekerasan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kejahatan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seksual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yg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membutuhkan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layanan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konseling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 smtClean="0"/>
              <a:t>pendampingan</a:t>
            </a:r>
            <a:endParaRPr lang="en-US" sz="2000" dirty="0" smtClean="0"/>
          </a:p>
          <a:p>
            <a:pPr lvl="1"/>
            <a:r>
              <a:rPr lang="en-US" sz="2000" dirty="0" err="1">
                <a:solidFill>
                  <a:schemeClr val="tx1"/>
                </a:solidFill>
              </a:rPr>
              <a:t>Maraknya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pornografi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prostitusi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anak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on-line</a:t>
            </a:r>
            <a:endParaRPr lang="en-US" sz="2000" dirty="0"/>
          </a:p>
          <a:p>
            <a:pPr lvl="0"/>
            <a:r>
              <a:rPr lang="en-US" sz="2400" dirty="0" smtClean="0">
                <a:solidFill>
                  <a:schemeClr val="tx1"/>
                </a:solidFill>
              </a:rPr>
              <a:t>ABH: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Penyediaan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fasilitas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untuk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rehabilitasi</a:t>
            </a:r>
            <a:r>
              <a:rPr lang="en-US" sz="2000" dirty="0" smtClean="0">
                <a:solidFill>
                  <a:schemeClr val="tx1"/>
                </a:solidFill>
              </a:rPr>
              <a:t> ABH </a:t>
            </a:r>
            <a:r>
              <a:rPr lang="en-US" sz="2000" dirty="0" err="1" smtClean="0">
                <a:solidFill>
                  <a:schemeClr val="tx1"/>
                </a:solidFill>
              </a:rPr>
              <a:t>masih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terbatas</a:t>
            </a:r>
            <a:endParaRPr lang="en-US" sz="2000" dirty="0">
              <a:solidFill>
                <a:schemeClr val="tx1"/>
              </a:solidFill>
            </a:endParaRPr>
          </a:p>
          <a:p>
            <a:pPr lvl="0"/>
            <a:r>
              <a:rPr lang="en-US" sz="2400" dirty="0" err="1" smtClean="0">
                <a:solidFill>
                  <a:schemeClr val="tx1"/>
                </a:solidFill>
              </a:rPr>
              <a:t>Masalah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sosial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Masih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banyak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terjadi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perkawinan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pada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usia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anak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 err="1" smtClean="0">
                <a:solidFill>
                  <a:schemeClr val="tx1"/>
                </a:solidFill>
              </a:rPr>
              <a:t>Bencana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alam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Anak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korban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bencana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alam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yg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perlu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dipenuhi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spesifik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anak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en-US" sz="2400" dirty="0" err="1" smtClean="0">
                <a:solidFill>
                  <a:schemeClr val="tx1"/>
                </a:solidFill>
              </a:rPr>
              <a:t>Penggunaan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zat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addiktif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Meningkatnya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zat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addiktif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</a:rPr>
              <a:t>rokok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narkoba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lem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miras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0"/>
            <a:r>
              <a:rPr lang="en-US" sz="2400" dirty="0" err="1" smtClean="0">
                <a:solidFill>
                  <a:schemeClr val="tx1"/>
                </a:solidFill>
              </a:rPr>
              <a:t>Anak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dengan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kebutuhan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khusus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000" dirty="0" err="1" smtClean="0">
                <a:solidFill>
                  <a:schemeClr val="tx1"/>
                </a:solidFill>
              </a:rPr>
              <a:t>Belum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teridentifikasi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Pelayanan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sangat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terbatas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0"/>
            <a:r>
              <a:rPr lang="en-US" sz="2400" dirty="0" err="1" smtClean="0">
                <a:solidFill>
                  <a:schemeClr val="tx1"/>
                </a:solidFill>
              </a:rPr>
              <a:t>Akte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kelahiran</a:t>
            </a:r>
            <a:r>
              <a:rPr lang="en-US" sz="24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1600" dirty="0" err="1" smtClean="0">
                <a:solidFill>
                  <a:schemeClr val="tx1"/>
                </a:solidFill>
              </a:rPr>
              <a:t>Pemilikan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Akta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Kelahiran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anak-anak</a:t>
            </a:r>
            <a:r>
              <a:rPr lang="en-US" sz="1600" dirty="0" smtClean="0">
                <a:solidFill>
                  <a:schemeClr val="tx1"/>
                </a:solidFill>
              </a:rPr>
              <a:t> di </a:t>
            </a:r>
            <a:r>
              <a:rPr lang="en-US" sz="1600" dirty="0" err="1" smtClean="0">
                <a:solidFill>
                  <a:schemeClr val="tx1"/>
                </a:solidFill>
              </a:rPr>
              <a:t>Panti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Asuhan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masih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rendah</a:t>
            </a:r>
            <a:r>
              <a:rPr lang="en-US" sz="1600" dirty="0" smtClean="0">
                <a:solidFill>
                  <a:schemeClr val="tx1"/>
                </a:solidFill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</a:rPr>
              <a:t>tidak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ada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lvl="0"/>
            <a:endParaRPr lang="en-US" sz="2800" dirty="0" smtClean="0">
              <a:solidFill>
                <a:schemeClr val="tx1"/>
              </a:solidFill>
            </a:endParaRPr>
          </a:p>
          <a:p>
            <a:pPr lvl="0">
              <a:buNone/>
            </a:pPr>
            <a:endParaRPr lang="en-US" sz="2800" dirty="0" smtClean="0"/>
          </a:p>
          <a:p>
            <a:pPr marL="346075" lvl="1" indent="-346075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04800"/>
            <a:ext cx="8229600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 fontAlgn="auto">
              <a:spcAft>
                <a:spcPts val="0"/>
              </a:spcAft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Masalah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Sosial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1"/>
            <a:ext cx="8229600" cy="49530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err="1" smtClean="0">
                <a:solidFill>
                  <a:schemeClr val="tx1"/>
                </a:solidFill>
              </a:rPr>
              <a:t>Anak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zat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addiktif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2000" dirty="0" err="1" smtClean="0">
                <a:solidFill>
                  <a:schemeClr val="tx1"/>
                </a:solidFill>
              </a:rPr>
              <a:t>Meningkatnya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penggunaan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zat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addiktif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</a:rPr>
              <a:t>rokok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narkoba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lem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en-US" sz="2000" dirty="0" err="1" smtClean="0">
                <a:solidFill>
                  <a:schemeClr val="tx1"/>
                </a:solidFill>
              </a:rPr>
              <a:t>miras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457200" lvl="1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Anak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kebutuhan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khusus</a:t>
            </a:r>
            <a:r>
              <a:rPr lang="en-US" sz="2000" dirty="0" smtClean="0">
                <a:solidFill>
                  <a:schemeClr val="tx1"/>
                </a:solidFill>
              </a:rPr>
              <a:t>: </a:t>
            </a: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Belum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teridentifikasi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Pelayanan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sangat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terbatas</a:t>
            </a:r>
            <a:endParaRPr lang="en-US" sz="1800" dirty="0" smtClean="0">
              <a:solidFill>
                <a:schemeClr val="tx1"/>
              </a:solidFill>
            </a:endParaRPr>
          </a:p>
          <a:p>
            <a:pPr lvl="1"/>
            <a:endParaRPr lang="en-US" sz="1600" dirty="0" smtClean="0">
              <a:solidFill>
                <a:schemeClr val="tx1"/>
              </a:solidFill>
            </a:endParaRPr>
          </a:p>
          <a:p>
            <a:pPr lvl="0"/>
            <a:r>
              <a:rPr lang="en-US" sz="2000" dirty="0" err="1" smtClean="0">
                <a:solidFill>
                  <a:schemeClr val="tx1"/>
                </a:solidFill>
              </a:rPr>
              <a:t>Akte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kelahiran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1800" dirty="0" err="1" smtClean="0">
                <a:solidFill>
                  <a:schemeClr val="tx1"/>
                </a:solidFill>
              </a:rPr>
              <a:t>Pemilikan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Akta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Kelahiran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anak-anak</a:t>
            </a:r>
            <a:r>
              <a:rPr lang="en-US" sz="1800" dirty="0" smtClean="0">
                <a:solidFill>
                  <a:schemeClr val="tx1"/>
                </a:solidFill>
              </a:rPr>
              <a:t> di </a:t>
            </a:r>
            <a:r>
              <a:rPr lang="en-US" sz="1800" dirty="0" err="1" smtClean="0">
                <a:solidFill>
                  <a:schemeClr val="tx1"/>
                </a:solidFill>
              </a:rPr>
              <a:t>Panti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Asuhan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masih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rendah</a:t>
            </a:r>
            <a:r>
              <a:rPr lang="en-US" sz="1800" dirty="0" smtClean="0">
                <a:solidFill>
                  <a:schemeClr val="tx1"/>
                </a:solidFill>
              </a:rPr>
              <a:t>/</a:t>
            </a:r>
            <a:r>
              <a:rPr lang="en-US" sz="1800" dirty="0" err="1" smtClean="0">
                <a:solidFill>
                  <a:schemeClr val="tx1"/>
                </a:solidFill>
              </a:rPr>
              <a:t>tidak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ada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US" sz="2800" dirty="0" smtClean="0">
              <a:solidFill>
                <a:schemeClr val="tx1"/>
              </a:solidFill>
            </a:endParaRPr>
          </a:p>
          <a:p>
            <a:pPr lvl="0">
              <a:buNone/>
            </a:pPr>
            <a:endParaRPr lang="en-US" sz="2800" dirty="0" smtClean="0"/>
          </a:p>
          <a:p>
            <a:pPr marL="346075" lvl="1" indent="-346075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04800"/>
            <a:ext cx="8229600" cy="762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 fontAlgn="auto">
              <a:spcAft>
                <a:spcPts val="0"/>
              </a:spcAft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Masalah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Sosial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50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143000"/>
            <a:ext cx="8229600" cy="4648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lvl="0" algn="ctr" fontAlgn="auto">
              <a:spcAft>
                <a:spcPts val="0"/>
              </a:spcAft>
            </a:pPr>
            <a:r>
              <a:rPr lang="en-US" sz="4400" dirty="0" smtClean="0">
                <a:solidFill>
                  <a:schemeClr val="tx1"/>
                </a:solidFill>
              </a:rPr>
              <a:t>BENTUK KERJASAMA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KPP </a:t>
            </a:r>
            <a:r>
              <a:rPr lang="en-US" sz="4400" dirty="0" err="1" smtClean="0">
                <a:solidFill>
                  <a:schemeClr val="tx1"/>
                </a:solidFill>
              </a:rPr>
              <a:t>dan</a:t>
            </a:r>
            <a:r>
              <a:rPr lang="en-US" sz="4400" dirty="0" smtClean="0">
                <a:solidFill>
                  <a:schemeClr val="tx1"/>
                </a:solidFill>
              </a:rPr>
              <a:t> PA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err="1" smtClean="0">
                <a:solidFill>
                  <a:schemeClr val="tx1"/>
                </a:solidFill>
              </a:rPr>
              <a:t>dengan</a:t>
            </a:r>
            <a:r>
              <a:rPr lang="en-US" sz="4400" dirty="0" smtClean="0">
                <a:solidFill>
                  <a:schemeClr val="tx1"/>
                </a:solidFill>
              </a:rPr>
              <a:t> 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KEMENTERIAN SOSIAL</a:t>
            </a:r>
            <a:br>
              <a:rPr lang="en-US" sz="44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SELAMA INI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04800"/>
            <a:ext cx="8229600" cy="6172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Nota </a:t>
            </a:r>
            <a:r>
              <a:rPr lang="en-US" sz="2400" dirty="0" err="1" smtClean="0">
                <a:solidFill>
                  <a:schemeClr val="tx1"/>
                </a:solidFill>
              </a:rPr>
              <a:t>Kesepahaman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Dalam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Negeri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Luar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Negeri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Hukum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HAM,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Kesehatan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Pendidikan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Nasional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Sosial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Agama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Menteri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NegaraPemberdayaan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Perempuan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Perlindungan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AnaK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tentang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Percepatan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Kepemilikan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Akta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Kelahiran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dalam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Rangka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Perlindungan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Anak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Survey </a:t>
            </a:r>
            <a:r>
              <a:rPr lang="en-US" sz="2400" dirty="0" err="1" smtClean="0">
                <a:solidFill>
                  <a:schemeClr val="tx1"/>
                </a:solidFill>
              </a:rPr>
              <a:t>Kekerasan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terhadap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Anak</a:t>
            </a:r>
            <a:endParaRPr lang="en-US" sz="2400" dirty="0">
              <a:solidFill>
                <a:schemeClr val="tx1"/>
              </a:solidFill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</a:rPr>
              <a:t>Fasilitasi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pelaksanaan</a:t>
            </a:r>
            <a:r>
              <a:rPr lang="en-US" sz="2400" dirty="0" smtClean="0">
                <a:solidFill>
                  <a:schemeClr val="tx1"/>
                </a:solidFill>
              </a:rPr>
              <a:t> PUG</a:t>
            </a:r>
          </a:p>
          <a:p>
            <a:pPr marL="742950" lvl="0" indent="-742950">
              <a:buFont typeface="+mj-lt"/>
              <a:buAutoNum type="arabicPeriod"/>
            </a:pPr>
            <a:r>
              <a:rPr lang="en-US" sz="2400" dirty="0" err="1" smtClean="0">
                <a:solidFill>
                  <a:schemeClr val="tx1"/>
                </a:solidFill>
              </a:rPr>
              <a:t>Penyusunan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perundang-undangan</a:t>
            </a:r>
            <a:r>
              <a:rPr lang="en-US" sz="2400" dirty="0" smtClean="0">
                <a:solidFill>
                  <a:schemeClr val="tx1"/>
                </a:solidFill>
              </a:rPr>
              <a:t> (UU PA, UU SPPA)</a:t>
            </a:r>
          </a:p>
          <a:p>
            <a:pPr marL="742950" lvl="0" indent="-742950">
              <a:buFont typeface="+mj-lt"/>
              <a:buAutoNum type="arabicPeriod"/>
            </a:pPr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 smtClean="0"/>
              <a:t>ISU STRATEGIS YANG MASIH PERLU DIBAHAS LEBIH LANJUT DENGAN KEMENTERIAN SOSIAL</a:t>
            </a:r>
            <a:endParaRPr lang="id-ID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AU" sz="2800" dirty="0" err="1" smtClean="0"/>
              <a:t>Pemberdayaan</a:t>
            </a:r>
            <a:r>
              <a:rPr lang="en-AU" sz="2800" dirty="0" smtClean="0"/>
              <a:t> </a:t>
            </a:r>
            <a:r>
              <a:rPr lang="en-AU" sz="2800" dirty="0" err="1" smtClean="0"/>
              <a:t>Perempuan</a:t>
            </a:r>
            <a:r>
              <a:rPr lang="en-AU" sz="2800" dirty="0" smtClean="0"/>
              <a:t> </a:t>
            </a:r>
            <a:r>
              <a:rPr lang="en-AU" sz="2800" dirty="0" err="1" smtClean="0"/>
              <a:t>dan</a:t>
            </a:r>
            <a:r>
              <a:rPr lang="en-AU" sz="2800" dirty="0" smtClean="0"/>
              <a:t> PUG.</a:t>
            </a:r>
          </a:p>
          <a:p>
            <a:r>
              <a:rPr lang="en-AU" sz="2800" dirty="0" err="1" smtClean="0"/>
              <a:t>Kerjasama</a:t>
            </a:r>
            <a:r>
              <a:rPr lang="en-AU" sz="2800" dirty="0" smtClean="0"/>
              <a:t> </a:t>
            </a:r>
            <a:r>
              <a:rPr lang="en-AU" sz="2800" dirty="0" err="1" smtClean="0"/>
              <a:t>untuk</a:t>
            </a:r>
            <a:r>
              <a:rPr lang="en-AU" sz="2800" dirty="0" smtClean="0"/>
              <a:t> </a:t>
            </a:r>
            <a:r>
              <a:rPr lang="en-AU" sz="2800" dirty="0" err="1" smtClean="0"/>
              <a:t>mengembangkan</a:t>
            </a:r>
            <a:r>
              <a:rPr lang="en-AU" sz="2800" dirty="0" smtClean="0"/>
              <a:t> </a:t>
            </a:r>
            <a:r>
              <a:rPr lang="en-AU" sz="2800" dirty="0" err="1" smtClean="0"/>
              <a:t>konsep</a:t>
            </a:r>
            <a:r>
              <a:rPr lang="en-AU" sz="2800" dirty="0" smtClean="0"/>
              <a:t> </a:t>
            </a:r>
            <a:r>
              <a:rPr lang="en-AU" sz="2800" dirty="0" err="1" smtClean="0"/>
              <a:t>ketahanan</a:t>
            </a:r>
            <a:r>
              <a:rPr lang="en-AU" sz="2800" dirty="0" smtClean="0"/>
              <a:t> </a:t>
            </a:r>
            <a:r>
              <a:rPr lang="en-AU" sz="2800" dirty="0" err="1" smtClean="0"/>
              <a:t>dan</a:t>
            </a:r>
            <a:r>
              <a:rPr lang="en-AU" sz="2800" dirty="0" smtClean="0"/>
              <a:t> </a:t>
            </a:r>
            <a:r>
              <a:rPr lang="en-AU" sz="2800" dirty="0" err="1" smtClean="0"/>
              <a:t>Kesejahteraan</a:t>
            </a:r>
            <a:r>
              <a:rPr lang="en-AU" sz="2800" dirty="0" smtClean="0"/>
              <a:t> </a:t>
            </a:r>
            <a:r>
              <a:rPr lang="en-AU" sz="2800" dirty="0" err="1" smtClean="0"/>
              <a:t>Keluarga</a:t>
            </a:r>
            <a:endParaRPr lang="en-AU" sz="2800" dirty="0" smtClean="0"/>
          </a:p>
          <a:p>
            <a:r>
              <a:rPr lang="en-AU" sz="2800" dirty="0" err="1" smtClean="0"/>
              <a:t>Intensifikasi</a:t>
            </a:r>
            <a:r>
              <a:rPr lang="en-AU" sz="2800" dirty="0" smtClean="0"/>
              <a:t> </a:t>
            </a:r>
            <a:r>
              <a:rPr lang="en-AU" sz="2800" dirty="0" err="1" smtClean="0"/>
              <a:t>pelaksanaan</a:t>
            </a:r>
            <a:r>
              <a:rPr lang="en-AU" sz="2800" dirty="0" smtClean="0"/>
              <a:t> PUG (</a:t>
            </a:r>
            <a:r>
              <a:rPr lang="en-AU" sz="2800" dirty="0" err="1" smtClean="0"/>
              <a:t>pengarusutamaan</a:t>
            </a:r>
            <a:r>
              <a:rPr lang="en-AU" sz="2800" dirty="0" smtClean="0"/>
              <a:t> gender) </a:t>
            </a:r>
          </a:p>
          <a:p>
            <a:r>
              <a:rPr lang="en-AU" sz="2800" dirty="0" err="1" smtClean="0"/>
              <a:t>Menjadikan</a:t>
            </a:r>
            <a:r>
              <a:rPr lang="en-AU" sz="2800" dirty="0" smtClean="0"/>
              <a:t> </a:t>
            </a:r>
            <a:r>
              <a:rPr lang="en-AU" sz="2800" dirty="0" err="1" smtClean="0"/>
              <a:t>Perempuan</a:t>
            </a:r>
            <a:r>
              <a:rPr lang="en-AU" sz="2800" dirty="0" smtClean="0"/>
              <a:t> </a:t>
            </a:r>
            <a:r>
              <a:rPr lang="en-AU" sz="2800" dirty="0" err="1" smtClean="0"/>
              <a:t>Kepala</a:t>
            </a:r>
            <a:r>
              <a:rPr lang="en-AU" sz="2800" dirty="0" smtClean="0"/>
              <a:t> </a:t>
            </a:r>
            <a:r>
              <a:rPr lang="en-AU" sz="2800" dirty="0" err="1" smtClean="0"/>
              <a:t>Keluarga</a:t>
            </a:r>
            <a:r>
              <a:rPr lang="en-AU" sz="2800" dirty="0" smtClean="0"/>
              <a:t> </a:t>
            </a:r>
            <a:r>
              <a:rPr lang="en-AU" sz="2800" dirty="0" err="1" smtClean="0"/>
              <a:t>sebagai</a:t>
            </a:r>
            <a:r>
              <a:rPr lang="en-AU" sz="2800" dirty="0" smtClean="0"/>
              <a:t> </a:t>
            </a:r>
            <a:r>
              <a:rPr lang="en-AU" sz="2800" dirty="0" err="1" smtClean="0"/>
              <a:t>sasaran</a:t>
            </a:r>
            <a:r>
              <a:rPr lang="en-AU" sz="2800" dirty="0" smtClean="0"/>
              <a:t> </a:t>
            </a:r>
            <a:r>
              <a:rPr lang="en-AU" sz="2800" dirty="0" err="1" smtClean="0"/>
              <a:t>pelayanan</a:t>
            </a:r>
            <a:r>
              <a:rPr lang="en-AU" sz="2800" dirty="0" smtClean="0"/>
              <a:t> </a:t>
            </a:r>
            <a:r>
              <a:rPr lang="en-AU" sz="2800" dirty="0" err="1" smtClean="0"/>
              <a:t>kesejahteraan</a:t>
            </a:r>
            <a:r>
              <a:rPr lang="en-AU" sz="2800" dirty="0" smtClean="0"/>
              <a:t> </a:t>
            </a:r>
            <a:r>
              <a:rPr lang="en-AU" sz="2800" dirty="0" err="1" smtClean="0"/>
              <a:t>sosial</a:t>
            </a:r>
            <a:endParaRPr lang="en-AU" sz="2800" dirty="0"/>
          </a:p>
          <a:p>
            <a:endParaRPr lang="id-ID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381C8-29F4-4B3D-AAAF-6E10021DB7B8}" type="slidenum">
              <a:rPr lang="en-AU" altLang="en-US" smtClean="0"/>
              <a:pPr>
                <a:defRPr/>
              </a:pPr>
              <a:t>17</a:t>
            </a:fld>
            <a:endParaRPr lang="en-A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sz="2800" dirty="0" err="1" smtClean="0"/>
              <a:t>Pemenuhan</a:t>
            </a:r>
            <a:r>
              <a:rPr lang="en-US" sz="2800" dirty="0" smtClean="0"/>
              <a:t> </a:t>
            </a:r>
            <a:r>
              <a:rPr lang="en-US" sz="2800" dirty="0" err="1" smtClean="0"/>
              <a:t>Hak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Perlindungan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 smtClean="0"/>
              <a:t>.</a:t>
            </a:r>
          </a:p>
          <a:p>
            <a:r>
              <a:rPr lang="id-ID" sz="2800" dirty="0"/>
              <a:t>Melakukan rehabilitasi sosial bagi anak korban Napza</a:t>
            </a:r>
            <a:r>
              <a:rPr lang="id-ID" sz="2800" dirty="0" smtClean="0"/>
              <a:t>.</a:t>
            </a:r>
            <a:endParaRPr lang="en-US" sz="2800" dirty="0" smtClean="0"/>
          </a:p>
          <a:p>
            <a:pPr lvl="0"/>
            <a:r>
              <a:rPr lang="en-AU" sz="2800" dirty="0" err="1" smtClean="0"/>
              <a:t>Meningkatkan</a:t>
            </a:r>
            <a:r>
              <a:rPr lang="en-AU" sz="2800" dirty="0" smtClean="0"/>
              <a:t> </a:t>
            </a:r>
            <a:r>
              <a:rPr lang="en-AU" sz="2800" dirty="0" err="1" smtClean="0"/>
              <a:t>pemahaman</a:t>
            </a:r>
            <a:r>
              <a:rPr lang="en-AU" sz="2800" dirty="0" smtClean="0"/>
              <a:t> </a:t>
            </a:r>
            <a:r>
              <a:rPr lang="en-AU" sz="2800" dirty="0" err="1" smtClean="0"/>
              <a:t>dan</a:t>
            </a:r>
            <a:r>
              <a:rPr lang="en-AU" sz="2800" dirty="0" smtClean="0"/>
              <a:t> </a:t>
            </a:r>
            <a:r>
              <a:rPr lang="en-AU" sz="2800" dirty="0" err="1" smtClean="0"/>
              <a:t>pemenuhan</a:t>
            </a:r>
            <a:r>
              <a:rPr lang="en-AU" sz="2800" dirty="0" smtClean="0"/>
              <a:t> </a:t>
            </a:r>
            <a:r>
              <a:rPr lang="en-AU" sz="2800" dirty="0" err="1" smtClean="0"/>
              <a:t>hak</a:t>
            </a:r>
            <a:r>
              <a:rPr lang="en-AU" sz="2800" dirty="0" smtClean="0"/>
              <a:t> </a:t>
            </a:r>
            <a:r>
              <a:rPr lang="en-AU" sz="2800" dirty="0" err="1"/>
              <a:t>anak</a:t>
            </a:r>
            <a:r>
              <a:rPr lang="en-AU" sz="2800" dirty="0"/>
              <a:t> (</a:t>
            </a:r>
            <a:r>
              <a:rPr lang="en-AU" sz="2800" dirty="0" smtClean="0"/>
              <a:t>KHA-</a:t>
            </a:r>
            <a:r>
              <a:rPr lang="en-AU" sz="2800" dirty="0" err="1" smtClean="0"/>
              <a:t>konvensi</a:t>
            </a:r>
            <a:r>
              <a:rPr lang="en-AU" sz="2800" dirty="0" smtClean="0"/>
              <a:t> </a:t>
            </a:r>
            <a:r>
              <a:rPr lang="en-AU" sz="2800" dirty="0" err="1" smtClean="0"/>
              <a:t>hak</a:t>
            </a:r>
            <a:r>
              <a:rPr lang="en-AU" sz="2800" dirty="0" smtClean="0"/>
              <a:t> </a:t>
            </a:r>
            <a:r>
              <a:rPr lang="en-AU" sz="2800" dirty="0" err="1" smtClean="0"/>
              <a:t>anak</a:t>
            </a:r>
            <a:r>
              <a:rPr lang="en-AU" sz="2800" dirty="0" smtClean="0"/>
              <a:t>) </a:t>
            </a:r>
            <a:r>
              <a:rPr lang="en-AU" sz="2800" dirty="0" err="1" smtClean="0"/>
              <a:t>dalam</a:t>
            </a:r>
            <a:r>
              <a:rPr lang="en-AU" sz="2800" dirty="0" smtClean="0"/>
              <a:t> </a:t>
            </a:r>
            <a:r>
              <a:rPr lang="en-AU" sz="2800" dirty="0" err="1" smtClean="0"/>
              <a:t>pelayanan</a:t>
            </a:r>
            <a:r>
              <a:rPr lang="en-AU" sz="2800" dirty="0" smtClean="0"/>
              <a:t> </a:t>
            </a:r>
            <a:r>
              <a:rPr lang="en-AU" sz="2800" dirty="0" err="1" smtClean="0"/>
              <a:t>kesejahteraan</a:t>
            </a:r>
            <a:r>
              <a:rPr lang="en-AU" sz="2800" dirty="0" smtClean="0"/>
              <a:t> </a:t>
            </a:r>
            <a:r>
              <a:rPr lang="en-AU" sz="2800" dirty="0" err="1" smtClean="0"/>
              <a:t>sosial</a:t>
            </a:r>
            <a:endParaRPr lang="en-AU" sz="2800" dirty="0" smtClean="0"/>
          </a:p>
          <a:p>
            <a:r>
              <a:rPr lang="en-US" sz="2800" dirty="0" err="1"/>
              <a:t>Mengembangkan</a:t>
            </a:r>
            <a:r>
              <a:rPr lang="en-US" sz="2800" dirty="0"/>
              <a:t> </a:t>
            </a:r>
            <a:r>
              <a:rPr lang="en-US" sz="2800" dirty="0" err="1"/>
              <a:t>pola</a:t>
            </a:r>
            <a:r>
              <a:rPr lang="en-US" sz="2800" dirty="0"/>
              <a:t> </a:t>
            </a:r>
            <a:r>
              <a:rPr lang="id-ID" sz="2800" dirty="0"/>
              <a:t>pengasuhan anak</a:t>
            </a:r>
            <a:r>
              <a:rPr lang="en-US" sz="2800" dirty="0"/>
              <a:t>.</a:t>
            </a:r>
            <a:r>
              <a:rPr lang="id-ID" sz="2800" dirty="0"/>
              <a:t> </a:t>
            </a:r>
            <a:endParaRPr lang="en-AU" sz="2800" dirty="0" smtClean="0"/>
          </a:p>
          <a:p>
            <a:r>
              <a:rPr lang="id-ID" sz="2800" dirty="0"/>
              <a:t>Bersama dengan KPP-PA dan K/L terkait menyusun Pedoman Instrumen HAM untuk Pengasuhan Anak bagi lembaga-lembaga kesejahteraan </a:t>
            </a:r>
            <a:r>
              <a:rPr lang="id-ID" sz="2800" dirty="0" smtClean="0"/>
              <a:t>sosial.</a:t>
            </a:r>
            <a:endParaRPr lang="en-US" sz="2800" dirty="0" smtClean="0"/>
          </a:p>
          <a:p>
            <a:r>
              <a:rPr lang="en-US" sz="2800" dirty="0" err="1" smtClean="0">
                <a:solidFill>
                  <a:schemeClr val="tx1"/>
                </a:solidFill>
              </a:rPr>
              <a:t>Kerjasama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dalam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id-ID" sz="2800" dirty="0">
                <a:solidFill>
                  <a:schemeClr val="tx1"/>
                </a:solidFill>
              </a:rPr>
              <a:t>Data </a:t>
            </a:r>
            <a:r>
              <a:rPr lang="en-US" sz="2800" dirty="0" err="1">
                <a:solidFill>
                  <a:schemeClr val="tx1"/>
                </a:solidFill>
              </a:rPr>
              <a:t>layanan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kesejahteraan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sosial</a:t>
            </a:r>
            <a:r>
              <a:rPr lang="id-ID" sz="2800" dirty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en-AU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381C8-29F4-4B3D-AAAF-6E10021DB7B8}" type="slidenum">
              <a:rPr lang="en-AU" altLang="en-US" smtClean="0"/>
              <a:pPr>
                <a:defRPr/>
              </a:pPr>
              <a:t>18</a:t>
            </a:fld>
            <a:endParaRPr lang="en-A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304800"/>
            <a:ext cx="8610600" cy="48006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id-ID" dirty="0" smtClean="0">
                <a:solidFill>
                  <a:schemeClr val="tx1"/>
                </a:solidFill>
              </a:rPr>
              <a:t>Melakukan </a:t>
            </a:r>
            <a:r>
              <a:rPr lang="id-ID" dirty="0" smtClean="0">
                <a:solidFill>
                  <a:schemeClr val="tx1"/>
                </a:solidFill>
              </a:rPr>
              <a:t>review be</a:t>
            </a:r>
            <a:r>
              <a:rPr lang="id-ID" dirty="0" smtClean="0"/>
              <a:t>rkala tentang pemenuhan hak dan perlindungan anak di panti-panti</a:t>
            </a:r>
            <a:r>
              <a:rPr lang="id-ID" dirty="0" smtClean="0"/>
              <a:t>.</a:t>
            </a:r>
            <a:endParaRPr lang="en-US" dirty="0" smtClean="0"/>
          </a:p>
          <a:p>
            <a:pPr lvl="0"/>
            <a:r>
              <a:rPr lang="id-ID" dirty="0"/>
              <a:t>Menyusun materi KIE yang </a:t>
            </a:r>
            <a:r>
              <a:rPr lang="id-ID" i="1" dirty="0"/>
              <a:t>child-catching</a:t>
            </a:r>
            <a:r>
              <a:rPr lang="id-ID" dirty="0"/>
              <a:t> terkait dengan isu-isu sosial yang berdampak langsung kepada anak.</a:t>
            </a:r>
            <a:endParaRPr lang="en-US" dirty="0"/>
          </a:p>
          <a:p>
            <a:pPr lvl="0"/>
            <a:r>
              <a:rPr lang="id-ID" dirty="0"/>
              <a:t>Melibatkan Forum Anak dalam penanganan isu-isu sosial.</a:t>
            </a:r>
            <a:endParaRPr lang="en-US" dirty="0"/>
          </a:p>
          <a:p>
            <a:r>
              <a:rPr lang="en-US" dirty="0" err="1"/>
              <a:t>Mewujudkan</a:t>
            </a:r>
            <a:r>
              <a:rPr lang="en-US" dirty="0"/>
              <a:t> </a:t>
            </a:r>
            <a:r>
              <a:rPr lang="en-US" dirty="0" err="1"/>
              <a:t>kesepakatan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penyelenggaraan</a:t>
            </a:r>
            <a:r>
              <a:rPr lang="en-US" dirty="0"/>
              <a:t> TESA 129</a:t>
            </a:r>
          </a:p>
          <a:p>
            <a:pPr lvl="0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850" y="304800"/>
            <a:ext cx="8820150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 Black"/>
                <a:ea typeface="ＭＳ Ｐゴシック" charset="0"/>
                <a:cs typeface="Arial Black"/>
              </a:rPr>
              <a:t>OUTLINE:</a:t>
            </a:r>
          </a:p>
          <a:p>
            <a:pPr marL="342900" indent="-342900">
              <a:buAutoNum type="arabicPeriod"/>
            </a:pPr>
            <a:r>
              <a:rPr lang="en-US" sz="3200" dirty="0" err="1" smtClean="0"/>
              <a:t>Situasi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Kondisi</a:t>
            </a:r>
            <a:r>
              <a:rPr lang="en-US" sz="3200" dirty="0" smtClean="0"/>
              <a:t> </a:t>
            </a:r>
            <a:r>
              <a:rPr lang="en-US" sz="3200" dirty="0" err="1" smtClean="0"/>
              <a:t>Perempuan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Anak</a:t>
            </a: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err="1" smtClean="0"/>
              <a:t>Tugas</a:t>
            </a:r>
            <a:r>
              <a:rPr lang="en-US" sz="3200" dirty="0" smtClean="0"/>
              <a:t> </a:t>
            </a:r>
            <a:r>
              <a:rPr lang="en-US" sz="3200" dirty="0" err="1" smtClean="0"/>
              <a:t>Pokok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Fungsi</a:t>
            </a:r>
            <a:r>
              <a:rPr lang="en-US" sz="3200" dirty="0" smtClean="0"/>
              <a:t> KPP </a:t>
            </a:r>
            <a:r>
              <a:rPr lang="en-US" sz="3200" dirty="0" err="1" smtClean="0"/>
              <a:t>dan</a:t>
            </a:r>
            <a:r>
              <a:rPr lang="en-US" sz="3200" dirty="0" smtClean="0"/>
              <a:t> PA</a:t>
            </a:r>
          </a:p>
          <a:p>
            <a:pPr marL="342900" indent="-342900">
              <a:buAutoNum type="arabicPeriod"/>
            </a:pPr>
            <a:r>
              <a:rPr lang="en-US" sz="3200" dirty="0" err="1" smtClean="0"/>
              <a:t>Fokus</a:t>
            </a:r>
            <a:r>
              <a:rPr lang="en-US" sz="3200" dirty="0" smtClean="0"/>
              <a:t> </a:t>
            </a:r>
            <a:r>
              <a:rPr lang="en-US" sz="3200" dirty="0" err="1" smtClean="0"/>
              <a:t>Prioritas</a:t>
            </a:r>
            <a:r>
              <a:rPr lang="en-US" sz="3200" dirty="0" smtClean="0"/>
              <a:t> PP </a:t>
            </a:r>
            <a:r>
              <a:rPr lang="en-US" sz="3200" dirty="0" err="1" smtClean="0"/>
              <a:t>dan</a:t>
            </a:r>
            <a:r>
              <a:rPr lang="en-US" sz="3200" dirty="0" smtClean="0"/>
              <a:t> PA </a:t>
            </a:r>
            <a:r>
              <a:rPr lang="en-US" sz="3200" dirty="0" err="1" smtClean="0"/>
              <a:t>dalam</a:t>
            </a:r>
            <a:r>
              <a:rPr lang="en-US" sz="3200" dirty="0" smtClean="0"/>
              <a:t> RPJMN 2015-2019</a:t>
            </a:r>
          </a:p>
          <a:p>
            <a:pPr marL="342900" indent="-342900">
              <a:buAutoNum type="arabicPeriod"/>
            </a:pPr>
            <a:r>
              <a:rPr lang="en-US" sz="3200" dirty="0" err="1" smtClean="0"/>
              <a:t>Isu</a:t>
            </a:r>
            <a:r>
              <a:rPr lang="en-US" sz="3200" dirty="0" smtClean="0"/>
              <a:t> </a:t>
            </a:r>
            <a:r>
              <a:rPr lang="en-US" sz="3200" dirty="0" err="1" smtClean="0"/>
              <a:t>Perempuan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Anak</a:t>
            </a:r>
            <a:r>
              <a:rPr lang="en-US" sz="3200" dirty="0" smtClean="0"/>
              <a:t> </a:t>
            </a:r>
            <a:r>
              <a:rPr lang="en-US" sz="3200" dirty="0" err="1" smtClean="0"/>
              <a:t>Bidang</a:t>
            </a:r>
            <a:r>
              <a:rPr lang="en-US" sz="3200" dirty="0" smtClean="0"/>
              <a:t> </a:t>
            </a:r>
            <a:r>
              <a:rPr lang="en-US" sz="3200" dirty="0" err="1" smtClean="0"/>
              <a:t>Sosial</a:t>
            </a:r>
            <a:r>
              <a:rPr lang="en-US" sz="3200" dirty="0" smtClean="0"/>
              <a:t> Dan </a:t>
            </a:r>
            <a:r>
              <a:rPr lang="en-US" sz="3200" dirty="0" err="1" smtClean="0"/>
              <a:t>Peran</a:t>
            </a:r>
            <a:r>
              <a:rPr lang="en-US" sz="3200" dirty="0" smtClean="0"/>
              <a:t> KPP </a:t>
            </a:r>
            <a:r>
              <a:rPr lang="en-US" sz="3200" dirty="0" err="1" smtClean="0"/>
              <a:t>dan</a:t>
            </a:r>
            <a:r>
              <a:rPr lang="en-US" sz="3200" dirty="0" smtClean="0"/>
              <a:t> PA</a:t>
            </a:r>
          </a:p>
          <a:p>
            <a:pPr marL="342900" indent="-342900">
              <a:buAutoNum type="arabicPeriod"/>
            </a:pPr>
            <a:r>
              <a:rPr lang="en-US" sz="3200" dirty="0" err="1" smtClean="0"/>
              <a:t>Bentuk</a:t>
            </a:r>
            <a:r>
              <a:rPr lang="en-US" sz="3200" dirty="0" smtClean="0"/>
              <a:t> </a:t>
            </a:r>
            <a:r>
              <a:rPr lang="en-US" sz="3200" dirty="0" err="1" smtClean="0"/>
              <a:t>kerjasama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Kementerian</a:t>
            </a:r>
            <a:r>
              <a:rPr lang="en-US" sz="3200" dirty="0" smtClean="0"/>
              <a:t> </a:t>
            </a:r>
            <a:r>
              <a:rPr lang="en-US" sz="3200" dirty="0" err="1" smtClean="0"/>
              <a:t>Sosial</a:t>
            </a:r>
            <a:r>
              <a:rPr lang="en-US" sz="3200" dirty="0" smtClean="0"/>
              <a:t> </a:t>
            </a:r>
            <a:r>
              <a:rPr lang="en-US" sz="3200" dirty="0" err="1" smtClean="0"/>
              <a:t>selama</a:t>
            </a:r>
            <a:r>
              <a:rPr lang="en-US" sz="3200" dirty="0" smtClean="0"/>
              <a:t> </a:t>
            </a:r>
            <a:r>
              <a:rPr lang="en-US" sz="3200" dirty="0" err="1" smtClean="0"/>
              <a:t>ini</a:t>
            </a:r>
            <a:endParaRPr lang="en-US" sz="3200" dirty="0" smtClean="0"/>
          </a:p>
          <a:p>
            <a:pPr marL="342900" indent="-342900">
              <a:buAutoNum type="arabicPeriod"/>
            </a:pPr>
            <a:r>
              <a:rPr lang="en-US" sz="3200" dirty="0" err="1" smtClean="0"/>
              <a:t>Harapan</a:t>
            </a:r>
            <a:r>
              <a:rPr lang="en-US" sz="3200" dirty="0" smtClean="0"/>
              <a:t> </a:t>
            </a:r>
            <a:r>
              <a:rPr lang="en-US" sz="3200" dirty="0" err="1" smtClean="0"/>
              <a:t>kepada</a:t>
            </a:r>
            <a:r>
              <a:rPr lang="en-US" sz="3200" dirty="0" smtClean="0"/>
              <a:t> </a:t>
            </a:r>
            <a:r>
              <a:rPr lang="en-US" sz="3200" dirty="0" err="1" smtClean="0"/>
              <a:t>Kementerian</a:t>
            </a:r>
            <a:r>
              <a:rPr lang="en-US" sz="3200" dirty="0" smtClean="0"/>
              <a:t> </a:t>
            </a:r>
            <a:r>
              <a:rPr lang="en-US" sz="3200" dirty="0" err="1" smtClean="0"/>
              <a:t>Sosial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mendukung</a:t>
            </a:r>
            <a:r>
              <a:rPr lang="en-US" sz="3200" dirty="0" smtClean="0"/>
              <a:t> </a:t>
            </a:r>
            <a:r>
              <a:rPr lang="en-US" sz="3200" dirty="0" err="1" smtClean="0"/>
              <a:t>pelaksanaan</a:t>
            </a:r>
            <a:r>
              <a:rPr lang="en-US" sz="3200" dirty="0" smtClean="0"/>
              <a:t> program PP </a:t>
            </a:r>
            <a:r>
              <a:rPr lang="en-US" sz="3200" dirty="0" err="1" smtClean="0"/>
              <a:t>dan</a:t>
            </a:r>
            <a:r>
              <a:rPr lang="en-US" sz="3200" dirty="0" smtClean="0"/>
              <a:t> 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304800"/>
            <a:ext cx="8610600" cy="5562600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Penyediaan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penyelenggaraan</a:t>
            </a:r>
            <a:r>
              <a:rPr lang="en-US" dirty="0" smtClean="0"/>
              <a:t> </a:t>
            </a:r>
            <a:r>
              <a:rPr lang="en-US" dirty="0" err="1" smtClean="0"/>
              <a:t>kesejahteraan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(LPSK) </a:t>
            </a:r>
            <a:r>
              <a:rPr lang="en-US" dirty="0" err="1" smtClean="0"/>
              <a:t>amandemen</a:t>
            </a:r>
            <a:r>
              <a:rPr lang="en-US" dirty="0" smtClean="0"/>
              <a:t> UU no. 11 </a:t>
            </a:r>
            <a:r>
              <a:rPr lang="en-US" dirty="0" err="1" smtClean="0"/>
              <a:t>tahun</a:t>
            </a:r>
            <a:r>
              <a:rPr lang="en-US" dirty="0" smtClean="0"/>
              <a:t> 2012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smtClean="0"/>
              <a:t>SPPA</a:t>
            </a:r>
          </a:p>
          <a:p>
            <a:r>
              <a:rPr lang="en-US" dirty="0" err="1"/>
              <a:t>Amandemen</a:t>
            </a:r>
            <a:r>
              <a:rPr lang="en-US" dirty="0"/>
              <a:t> UU no. 35 </a:t>
            </a:r>
            <a:r>
              <a:rPr lang="en-US" dirty="0" err="1"/>
              <a:t>tahun</a:t>
            </a:r>
            <a:r>
              <a:rPr lang="en-US" dirty="0"/>
              <a:t> 2014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/>
              <a:t>PP </a:t>
            </a:r>
            <a:r>
              <a:rPr lang="en-US" dirty="0" err="1"/>
              <a:t>syarat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tata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penunjukan</a:t>
            </a:r>
            <a:r>
              <a:rPr lang="en-US" dirty="0"/>
              <a:t> </a:t>
            </a:r>
            <a:r>
              <a:rPr lang="en-US" dirty="0" err="1"/>
              <a:t>wali</a:t>
            </a:r>
            <a:endParaRPr lang="en-US" dirty="0"/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pengasuhan</a:t>
            </a:r>
            <a:r>
              <a:rPr lang="en-US" dirty="0"/>
              <a:t> </a:t>
            </a:r>
            <a:r>
              <a:rPr lang="en-US" dirty="0" err="1"/>
              <a:t>anak</a:t>
            </a:r>
            <a:endParaRPr lang="en-US" dirty="0"/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/>
              <a:t>PP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pengangkatan</a:t>
            </a:r>
            <a:r>
              <a:rPr lang="en-US" dirty="0"/>
              <a:t> </a:t>
            </a:r>
            <a:r>
              <a:rPr lang="en-US" dirty="0" err="1" smtClean="0"/>
              <a:t>anak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1A93-6649-4EFE-A03E-1CD1D280447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1666860"/>
            <a:ext cx="7858180" cy="2143140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ln w="11430"/>
                <a:solidFill>
                  <a:srgbClr val="FFFE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ahoma" pitchFamily="34" charset="0"/>
                <a:cs typeface="Tahoma" pitchFamily="34" charset="0"/>
              </a:rPr>
              <a:t>TERIMA </a:t>
            </a:r>
            <a:r>
              <a:rPr lang="id-ID" sz="4000" b="1" dirty="0">
                <a:ln w="11430"/>
                <a:solidFill>
                  <a:srgbClr val="FFFE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lang="en-US" sz="4000" b="1" dirty="0">
                <a:ln w="11430"/>
                <a:solidFill>
                  <a:srgbClr val="FFFE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ahoma" pitchFamily="34" charset="0"/>
                <a:cs typeface="Tahoma" pitchFamily="34" charset="0"/>
              </a:rPr>
              <a:t>KASIH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CC8D9-BC3A-4A86-BE6F-5436A84A953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8520"/>
          </a:xfrm>
        </p:spPr>
        <p:txBody>
          <a:bodyPr/>
          <a:lstStyle/>
          <a:p>
            <a:r>
              <a:rPr lang="id-ID" b="1" dirty="0" smtClean="0">
                <a:latin typeface="Cambria" pitchFamily="18" charset="0"/>
              </a:rPr>
              <a:t>PENDUDUK </a:t>
            </a:r>
            <a:endParaRPr lang="id-ID" b="1" dirty="0">
              <a:latin typeface="Cambria" pitchFamily="18" charset="0"/>
            </a:endParaRPr>
          </a:p>
        </p:txBody>
      </p:sp>
      <p:pic>
        <p:nvPicPr>
          <p:cNvPr id="38914" name="Picture 2" descr="http://admissions.vanderbilt.edu/insidedores/manage/wp-content/uploads/resized_GenderBin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3175"/>
            <a:ext cx="3141022" cy="387135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492826" y="5593274"/>
            <a:ext cx="121126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49,65</a:t>
            </a:r>
            <a:r>
              <a:rPr lang="id-ID" b="1" dirty="0" smtClean="0">
                <a:solidFill>
                  <a:schemeClr val="bg1"/>
                </a:solidFill>
                <a:latin typeface="Cambria" pitchFamily="18" charset="0"/>
              </a:rPr>
              <a:t> %</a:t>
            </a:r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id-ID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10710" y="5593274"/>
            <a:ext cx="1211262" cy="36933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id-ID" b="1" dirty="0" smtClean="0">
                <a:solidFill>
                  <a:schemeClr val="bg1"/>
                </a:solidFill>
                <a:latin typeface="Cambria" pitchFamily="18" charset="0"/>
              </a:rPr>
              <a:t>50,35 %</a:t>
            </a:r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id-ID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570" y="6366075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(</a:t>
            </a:r>
            <a:r>
              <a:rPr lang="id-ID" b="1" i="1" dirty="0" smtClean="0"/>
              <a:t>Sumber : </a:t>
            </a:r>
            <a:r>
              <a:rPr lang="en-US" b="1" i="1" dirty="0" smtClean="0"/>
              <a:t>BPS, </a:t>
            </a:r>
            <a:r>
              <a:rPr lang="en-US" b="1" i="1" dirty="0" err="1" smtClean="0"/>
              <a:t>Susenas</a:t>
            </a:r>
            <a:r>
              <a:rPr lang="en-US" b="1" i="1" dirty="0" smtClean="0"/>
              <a:t> 2013). </a:t>
            </a:r>
            <a:endParaRPr lang="id-ID" b="1" i="1" dirty="0"/>
          </a:p>
        </p:txBody>
      </p:sp>
      <p:sp>
        <p:nvSpPr>
          <p:cNvPr id="38916" name="AutoShape 4" descr="data:image/jpeg;base64,/9j/4AAQSkZJRgABAQAAAQABAAD/2wCEAAkGBxQTERQTExQWFhUXGBYYGBcUFhQVFRcYFxYWFxcXFxgYHCggGBolHBgUITEhJSkrLi4uFx8zODMsNygtLisBCgoKDg0OGhAQGywkICQsLCwsLCwsLCwsLCwsLCwsLCwsLCwsLCwsLCwsLCwsLCwsLCwsLCwsLCwsLCwsLCw3N//AABEIALcBEwMBIgACEQEDEQH/xAAcAAACAgMBAQAAAAAAAAAAAAAFBgMEAAIHAQj/xAA6EAABAwIEBAQDBwMFAQEBAAABAAIRAwQFEiExBkFRYRMicYEykaEUQlKxwdHwI2LxFXKCkuEHsiT/xAAZAQADAQEBAAAAAAAAAAAAAAACAwQBAAX/xAAlEQACAgICAgIDAQEBAAAAAAAAAQIRAyESMQRBIlETMmGBcVL/2gAMAwEAAhEDEQA/APcLtA4yVZvSKbgqVtcuA8q8cXVCC4rzMnHHCyaKbVEdUNqVBKkurRrTmVynYzq0KpdMdOUqbF5cMjqI7JhlGPICXF4WPlqldibqzch0WXdgS4K63DA1knQq7E5P/hPdEvB2BgV2uJ0GqZMSrtN7SYOQModwlmh7kEuMSd9tLuhhU8qiOj0P+K24zA9knvxQMqlkQU2OrZmB2+iRMXs3PrZwP4EGWaikw/RTxuqS6VWwo/1ASrd/avAErLKyMyVkakJyZadDDiWKCowMKqYJhrS8vO35oe2kXVA0e/oi19X8KnlbvCGqAm7dlm9riIZy5hL9dj38zKnsLskQVvlGfRJ5tvYAXwCsRRLHDXaVTuKWQz3XtzcCm3PyA5b+wQS5xerVIhhA1id/knRxPKv4OauIUqQ4jZH7JrabJKQnknVziD20/Uyo6mLVKcw6W/3SfbsmLxXDozgN1/flx30V3DKgdTMLn9rjYqPyl0E8uXsU6YFUAEBBXGWwsaakUqrZeRPNXbZk+yjvbEuqEjRZRt3tkgykygnsXVSZNTIJLSdlSxLCRlzhVMRqGZEhMVZ0Wmu+VMyRtf4NmrEC9aDujnC9y8Dw5kawoLag1+h3RDBbPwquuxQYXVAxsn+xNY4k7lVCYqaItjjWyD1QdlPzp9dlGLsC8SVjz2QzAGg1hp/JRviml5RoqHDjMtQSF0A837BDixxDR7JWps5pv43rNLABvolBtWAuaqViGm2TZV4ovFKxGZxZ0WmdCFvSti4gLW4plryO6sW1bKdVG8XJuxMJ7SD1llYzVAMRuQ55IQ3FMXeCQ3ZUbG8c46rxvD8KWPK8kj0/J8iPDhE9xS5c1wKqVMZcRB2CL31NjhqRKpmyaIBA1j6r3onnL+jNw7Xi1Lo3BKVK485f1JKeK9sKdsGjTSEEpYQX77I5vaQbkkG8Dug+hHOFtVpADVe4fZ+GIC3u7YkLZQU0kznP42igbEVDrshuJMymGI5VZkpGdEJo2pcC7VFxSWie/YKtg5hzc1v4pe/zAwr1taOc6CNEwfYWsZsgUW2bdi8MOBIyq+2zYwarQzPlXmL3QZbVXH4g0x6wspAx7Fu+uS55fuAYa2dPWFUqXQbOcGTuD26FZgN1na3SQDrp9Ux3lCjUplobE9OvVPWVQ0elHA3ESry5zSQTHRUjWnnB79FriDTQqFp179e6GXFfzGNuSfzTQrg4vZtdVCHaiHAzIXU+DGh9FtUGQ4fIjQhcluahdB9k/wD/AM6vstHKdszj8z+6Rk+za2Ol7/buvLEQyHKnUvZdoql1ckHfRKprZPJfJk11QDtlBi99/SDArmGMlhKW8Wf5yO5Qz6QyXSLFkA3UKejcudV1GmiHWFWEzYbTa5uqyGmHX0e43blzGxrqg5aWESmi4achhQ2dkys0l26bNWEtC1jLMzJQ3A2EvhG7uycXOpjVR2eHmjVGYQgh2Fm1JAbi+mUrsTzxnQLwCwEx0CRXsc06gj2TWLbVkqxQ+MsWG6Ou49Sy1Z6qm7LuUT4nM02vHJDcBtvGeQ7YLEvk6I5RfOip4bSTK3r4W0sJYVW4mcGVclNV/tzmU430/NK/EnpmtpSKVpSzVDLtkYtR4lZjByIn2S9Su6bJL3QfqifDeOW9OsXPcIA07+i5Qakq6G9sc+IapGSm3VWKVUNYJ3Q+24goVqstIIymOoI5FbuxGmWB0jVNrbZklsstuCXIpRjLmKXMPu87tNlvi2Iva3K1baSsJr4lXiPFp8gGikwi8ztDQEuX9bMJ5q7hF26kwmQCdp5dSVkJcmK4t9DTXuqVFs1HBpPXc+yGP4iY6YJcNdhqY5DuhdamKjzVqHMehOgGo225KtTpwMw0JfIjkNY+idHGq2M/GkG7LGKQE/WD/ArWJCncUS1pBmNv56JSrXYmD10I39CtG3xY7T/xw5+h/ZZLEvQSxqzfhS0bRtXVKgPxuBGkgtOUifZWKGMU3khrSN+YP1CKcO4Sy5tC3K14a9xAeTlk6w6N1dwbhZrHwW0xGzaYgAd5Klavvs9KOlo51xe9j9hDhzJA9kpu8zZ6GPmu043wvTe86Mno9oI+qSMd4XDXkh9KCIIaYh3IgJuOXoXljexNpsLoaOcR7mF0PCMP+zMawvDniC8BpAbm2AcdHeoSU14okxDnbA66EHcd1pdYlWq/E9zo03PyRSTfQpcUtnQ7yuDq1w+YXlCpmGq5qGO/hVq1uajPheW9NTCx42/ZPKNuzqeG1SGEBALumXVNdFWwDix0+HWA1++Bz7olkLnbadUrKmkjJuqBtZ+TReUL2qPhdoiVzhbamkweymt8PZRGpnuUMWF+RegxheIl1KHbq7hdLNJBQm1rt1jZC6mLvp1w1h0J1HJNvpmpuxxw5wFxDkwYvascyYHySJeXpDc/3t1LhvF3ityH4tluPodlWza7q5TESguJ4e2oDAj5IziNdoAncqG1bmCCUqZBP9jnFxhTw4gTusXRHWLSZhYs/IFyC1o/x7bToo+HmECo7pKl4OtH06eWrpKCcUY19leadMSHTr0VEVVNh1dMDX1wDXeSeZUzo8PNOv5Jaq3JLs0q8Lg1MjNtNUvG7kZDHu2QDC/GfMwJ7yVL/ocA9Nx3jSDPdMdqwBsgbAR6ndC7u+LXQdRv6Sq1Qx2CxQ8J07DZwa4jT+1W6JcwQHAg/enkdoUb64cdO4Pf+FYGzziB/AhlFHUNeEOylpmZV3E60GIS/gjzIHTX2KPYtUGkhSzhytHU6oXLtrgZ5IRa4rL5OwMAdf8AxMV/dA03CORXP3vymF2GDj2FGFbHChf+I8UwdJlx6gfwqxiVZ5MsEU2+UnuSGiPogfB8OrEu1/ynXG6zfADGgCXMAjoDM/RMlkpj44rVi3iNm9kOdz0kcuoKqOc5s0qgg7sPf9im3HGtfRLY/wA/4JQTEGCtaU3R/UpmAeZaDqD7fkh/Kb+EqcJ4/UpOq0xoHDNHRzfij2Re24he2k4isQ9ziS3LuAIGvJItnd+Fc5iC4CdOZkGP0TDYD7Y4ESGMIpsYPv1Xa69g2SfRZLHcuXoKGSo8fZcrY3XrQ1zi4D5fPmq2JUHlkTqeWghOTMBDG5RqAI/dKeNXLGP83oAN9PyToNCMiehcZYNbObU9/dVXtj9Uep0fEBfl05Dnqh/+nvLtuv8AlbziYscmUKVLnGn781Z+zxAI9x/PVFKdpA1GqheDqI0MexH8K5Tia8ckQG1b/wCpr4fv/wCmWHWNRprHRKlfNz5Jl4BuKQuJqmG5XDUT5tCPbdbNKURMo/YYLPLIBnsCoaOGVamppn3XQbarbOByFpjkIkKlecQ0qWkfRSvHS2dCAq0MBrnZseqx/CNTOHkjTkjj+NKewCjocSCoYBC2klQ5RA9fC3P8sxCA08LNKsPVM2I33hkmd0uG/LqwlDHTGy32Hb/DTUykFWLbDCwbqhi+L+G0Qho4sOyJrYhwi/Q2CisQmjjALQZWIaQr8SKmMcVufpTaR7Kjk8UTUGpXjaeUy4QrTr9sAAJzdjqKBs6beX0QetcAVnRpqB7QnVtNjmTokm7tD9rI6u6eyy0goq+g5Z1yWCOYKg/08ucAdiY9t1dqWfhsGsAKtSuuhBSnlforWKPsiu8CLRmB5T9dPoqL2OYTOxCNPuz1A9VWxWgTSn+Qujld7OliikU8EqHMY2BhNWLS6kI3S3w18LzG7/0Cb4zMTiN9i023dzSHdtIqOn8R/NdX+yylbHeGHGX0xmnNI57yFl1s2rK/A1sXOeegH1JRrEX5XDM5ojkTzW3Bdg5jXgiJ+YIKkxLhZ1R4d4rzrq0AAHXmp5NORXFOMURvuw9kTPNUqGKUWxT1J5yQPomDCeGRq3NmgaqWzwKlTe51NrQdjLdfmUKX2G36EHiPDv8A+popg/1GB0DrqD+iYuBaL6bGHLo01Hf8i7LP/Vp+aP4bSp/aTUqxAYaegmJObMPeFRtqL2XTwyk8MzuIqZgaZE6Nie6fKM1BX0+ieDj+R/wKVL98kFp17LnmMgvuC3+4/mnK9vnU6k1KhYJgeUlp9YGnqUBq2s4jTMgioHO0/EAZWQdJhTjbRZtbJwIaNvoi1DDupQzFcVcyQHspNG2aC93fZVsExOpVfAdnmYIS2hqkuhgfhjI1IHqYXtHBmHYtPoQSlnGqFZj/ADNc+eQVjBrsktDbSq2eYdHzkhcloxs34kw00252iWjfqEuWN61r+x69xz6rpWJtzW1TO2CWEQd5hKWFWAptLhkNTLmhwBIYTOUAjmNJTseXjHYmeHnJJFN95lcC0kAjYbgjof5soLzEalTnJG87nuhlzcgPeB8Ic4D0BI/RRYfdxVpk7bH0mP1T5VJEiVOi+6nURrg62qGtLgY6pptcEojzOIjuijb23b5WZc3aEhJMahb4xpRTkcuiWsKvM9QBNXE787ISnhNtlrhdSMk9l3idx0CC2tq4mY0RziKgXOHstLK1MaLJHU2j1ocBELESbQPZYl8QPw/0D1q9Ws4AaI9bcPvyhATjdMPLmoxacZtAg6J3QQYpYBUAHmUF7gEVG1Z1B29dyoKPFL6h8knsFBccUy9ocwmDuRq1BKSZuOfFknEVgHNmXejTsg2E8P1CRGb30JTLWvMpnedfmtW39Vvmpta6Tu50QOgCUn6L66Ys4tgz2uGZzgJEECfVG6OFO8AgOLi7QSBzV/7a8w6o1oJ0IBzA/wBwVPF8WLGgsBJJEAfVddujG0lYQw3hwMpjMdd0StqDB5TskG74puNsphEcBxRzmOc6ZVF0iGUrY/0rOkBy9lPQt6Z5LmlpxI/M4EHcwjvD9W8unllFgHMufIa0cpIG/ZYpboDlug9idkykQ5uxkGddd0L/ANQA0TBjmD1RRDQc5A8xGhJjcDoub4jcvouh4I7wf4FPk09Hp4KcfkwpfXxY6PHyBxmGNmoZHONYWtTEmhnxVM3M1Wlrj3M7oNRxdu7apYTvEAn3KZuDcOp3LzVquc9rCIDiTnd1cfwjos2+g3UVbJrLDKjrIuAipUfmaY1DdAPY7othNnSlrnluYASZHxQNh6pucGuECPoud8SWTm1nUvAdVa45gWyIaR19ZCHHLInxl0TY6lJv2w/XwsVHOh7mOGpAcIIPMjYoBxDhPhmlVZlPhvl0AAw7yl2nqZQy0uxSOVlKrTcNDnktPo7mqt/i7zIJTJT9D442GMR4RbU8zGU9RqagLj+au8PcONovG0gcgGtHoAEMxDiZzaTMnNoM+o1+qq32K1hQZkrMAMk5oBM9DMrVKxdUOeK4TTe052hwG5AmO6HYRh9qw+WJ76/mlG1x9zXA1bl2X8FOS0+sBVK2IsqVQ63NQAnzZmlrdPXmtfXRyro6LiNFjwQDIiEE4hw9tK2rXQA8lIgRExAAkczMR2VawxGGkE7pF4/v6v2l7M7xSe1hyyQx0CJjnstxrkZkfDoWw7Tvz9QvAdfqtGFeu/nuq/RCdEo3WeiAXHUD8lHgFqRVO/JR4Xhj3NaRMQPyRrAaMVteinvdHRaTNsaoQwkodhQbOZGuMaTnUoageEYXWLZiPmhkDllZS4rvhIjdAaOIVQfKnetw6X6kaqSz4YDTJCNNJBLQpC9rrE/DAR0WLP8ADeRz3/T6bXCTzTNb2Nu9rSANFXxHAjGaCq9tRLYaJk7Dn6ALJulonn0NmD2VGk4kQrGMYWHDxAzK0/eIgfVNHDXDtO1pipVGesQCc2oZP3QOvUqzxVZm5ty1vxjzM9Ry90Dw2+TYUU+Jza9w9wtxVnQkgD+0GJ+aXalGRqZ6ST+6aMJ4gFJpt7hvkkgEjVhO4dPJQXXC3jvzUXhjHbOzQzXbVFOP0X4J2gFSlpa0O3OjQSRqm+jhM0PEP3dSD06hbcP8J+E7zuY53+4Odp0U/Fl/VYBbUqb/ADwC+D5v7WkLoKtnZn8dgq4wsvYXMplwG5aJidtlBYYcROhHaP0XRuEMO+yW/nP9RxBeAdtBDfZFr20p1gQ5oDvuuAAI9eqJpvohafZyWjQptcQ4DQroGGPFrRaAILxmPuNB7CEq3eB5rlrCI84B9Jk/RGOIsQM6Nlo0IG4HZKjdsPx1ybbGK2xYP3UOLYNSrtOZgdO/X2KXbEtMOa7QpmsLnkSiuy1r6OXY1wQKb5Zq07fsi/DLDQGXYJ6xCzDxISpcsyO22WJ0F+yDF1iMMJG8aeyUq/E7bik0OcWuEwQYMHlPyUuKXpyEN35ctSudXFGpRMVGub0kHX0PP2QylehmKCXYzXN00D4ifUyl6+vtSr1jUgtDi7M4gBg31/F09NT6KO+wOs98MpOcT2ge5OyCO3sfk+HQOscY8vhPMD7pPf7pTNY4RSLBUDMzog+YqvYcCwM1d0n8Ldh7qxZnwa4pNdlY6YnUBwEj20P0TZV6I1fsI2tEuIBotyjXzSfzXmPBjWjYR0016IZf47VElrw5u2Zug+W4S7XualR3ncg2xnXYcw+oXu0mJ/gT7bYPQuKYp16TKgH4hq0/2kahJmCNytBOw2Ce8GuA1o11Op9Tqjg+Jk1yAmI//ILZ2tGtUpHkDFRv11j3XNuLOEa9iR4kPpu+GqweUn8JH3Xdivom3qyFSxW0a9pZUYH036Oa7UFPUyaWNejnPCJe6jTcBILR84g/kjdDBnNcam2iI4Tw59iblpkvo5iW5tXMBM5T1A1g/PuVrklpgckPFXYlwoBWrBUJDvqroptZoEOsbc+I7XmmWx8MCHxPddJWxbTYLeQAqJec3ZMlw2k4aQqItx0QOLCSa7ImEQF4pTS7LFuzaI6TGlsQq+CYCx14yoRpTl/aQIb9T9EcaxjWiFFcuqCmXUNDrJidtgiUE2LrYUuakuIPMH5jVbWpEDn27pbsOJGVtDLarCJBBE8juERrXnhF5J0AzD3C2xiVukCeKKVu6tpQFSu3edGDu/WD7qqzF6WTw6lUOdMClQAA9AQNfZJuMY459V4zFrXOl0bkcoVKzxY0XzQpgPOmd/mf7cx6BKbtluOKSGexsHUKlV1SqKLnkhlQjNEGSzTRpiE12F/lp5nVWVIj4dD8jzQi7a9mHsfUIzta57g5sh0kxIOx1GqW7XHfGLGim1uUgjLpPrC4xS5JnVcSsGVBnkteBuP1WtOtr30/Jafaw6nI00Gnfmhb8QyOdlGd3QR5RAExzTPZE9dhuvatL21RuBB+WiF3tq0nWFvhNZ72OnWecEEHpC2uKSyaobi6FjErc0vNT9wqNDiAzEwUdxCloUlY1Y6yNCkyLIUOeH8RfiKJVXUKwBdv1Bhcgp37mGHK6zG8m0j5whtjHFejp5s7KILAf9xJ/VbXgtXta17Wuaz4Qdh6Ll4xaq74Q4+gJXhuqniNZVcaWYiS+YaDzIGqHn/DliOhOurWn8DKYPUAAoZf8QtJysEk6AAST6Dmo28L0mguqViREl2aBtyA/dZg1nTiaQIa6Yc4nxHjrmGob6JMvI+ivH4qe5M2ZTrPECmQY3cWgD9folnHcPfSPiOrAP8AuBokCOs8k8XOIUmMgPbA0hoIHoEg4mK11cNpsbq85Wg7Acyeg5koYZZykkMeCEYuTRYqVH3bA4kOhokNaAW7Agx3/RUaeDeYT7roFthVGztvBYA57iDUfGrzG/ZvQIfZWskkhXVs8vleynQsIZtyUNnduY7VMpp6JZx1gaCUMkcmOGEYmDzTE0B4XGsOxuDofZP2A45IElHGX2dKNjU2WCDsq1zQEEt+XT0Vu1uA4KK8olurduiYIlGxZs6UVXHuidakDyVTMWvJhXbetOpRySJr9ETLIxClZSLe6teMIUbbjXVDaCsgLj0WK14jViy0YCS/QzoOp2A5lLWL8aUG1Qyk01GNbEgS57uo10Eo9WuCQ4ZQ7Q6OEtOmxCH3+ONaaTKdCkxwIOjG78tYWY6YmLI7epWuqZz0KlFpECo8NadNjEyfVVOJ8WOUU80w0AnaepUWMcXOqvqEu0ByCNvL8RA7mUm4hfFxJJQzdukehigorkz2hbePVDRsNSeydcEs2glzWta6dIAPlgJUwB2hjLmccsnpKcbHxaXlcGjchwAghcscmnKzXlj00XcQc5wyuMgjK4RuDzPslDEsLNtlr0vh+8DJyzt7Jjc+o7XNpIzRG5cGiFRxx7oiZbzB21AH7pbi7tsOOXXFJF3h7iAVGw46o1aNaB/Upl5lzgWnYb6RrsuS0a5pv0P+E4YVjuZsTB6zqD1RRnQOTGsitDtgWIGq6rAgMIGWIiZ3B1nREKjVDw3eCtbiplgklp9WmD6iZVl70xisapUCbxshAMRsZBhNlQBDbotS2rGpnNsUw6CZVenchjCXQSNgU0Y2wQUnVKUvM/C0F7vQbD1JgR3S9JlEU2b4feVYIaYLT5iPxc/popcLta1Sp4od8/MHeoO4W9tYuIZSHxvMvPQnV3y2TjbWOVoYwaxp8t1Jky1dHoY8elYCxGjWuC2mGhrB8ZZmIIB2a07E6ozUp+GwMcSBAApMM1Hxsar+Q7DRFGWzmMDKfkaN3mM7jzIHJDq9JrZyanm4mfqkuVoekr0CbumXfFGmzW6NaOgRrgu0aw1Kzjr8Dew3cffQIaGSdNe6r1L11OWg6TPzTfGl8xXmJ/idDbdOFSXeyq0TpCq4dcF1L3WMq6xyV5438LtSvCXcddmEIjdVu6DV3yYQyYSQsusSHSN0dw26cyJWz2BSWzBsdui6zRtwbGSIkpytLsPaCuU0mupuG5Ydj0PQpywnEmimATqmRl9mSjfQTxq1MZ2ctx+qH292S2CNVa/1gDutqBa9uYDfkjbJskK2V6bSdVI1qmiNlLAhCIpFWO69UhYOq9XHUgf4J6JB4ptX0WOrSQc2Qa65p5e35LpYouPJc4/+nB5rUqbGOcAC8hoklzoA07Bq3G6TBhH5bFGnUhsL2hTL5PIHKO7z8ITJhHBlR9J1e4Bp0wPKzao8nafwhZhmAAvbTB8jCSejnHv2XQiuXyKcmTVIj4VwCrDg4NLmkS5x0aHDkOemqdX4cWUPDLg6DLXcwObdSgWKU3UmtbJBe46A7ho3+qAVsRqRGc+nurG+UOK0iN2pWtjzDGUyNBJbH/Zqp4lYgtcI1O3shNtUcWgmdWH6ZSimI3Ti5xa17WNHmzjQnXbrKil405NJS6+yzD5Cptx7+jmd+4td2Bd8hzVmxvI1BVi8pS107xl7jzamEX4f4KNcVQ1+VzMuUES109eYR5cajpGxz27Z1nhxmSxoCNSwOPq/zfqormtEqWrnawNyO8rQNOwhALyu8bseP+Lv2S3NfYSafss1rpUqju6oVb3s75FVa+IabH5FLlkQcaJcRiCgGC2bqnikQJcN4Igevv8ANSYjizssNaddATpujGDsNOk1uUlxk7aanmeSmyztF/j72tk2E4eGlz3GSdAew3j3THZsa0ZtC7nG4HTVV7G32nYb9zz+qr41ctI3gjYgw4ehCHHh5rk2My5+L4kl7WBG89kCuKsmOXRC7viNzTlq+Yfjbo73Gx+itYXdtrEFpDv9ujx6hJnjlEpxZIyL9OnDSeyT8Wvg24aOUQf+R0/IJ3umAM3XKMerZq1Q94+Wn6JnixuQHlzrGPWA4mDmpnR2479UUuAeSSa7HNZRrtkZ2hzY7GPr+qZbDEBVYDz5joVe1Wjye9nlzXnRUAzzZiT6ckWrYfADhrKi+yoWaitSAKtNZBWzLeFKylCw0u27/KWkbqh4+u6sW5QStVhxC4KPYfo3RPNM2Dgmlp1KR8Pqap0wa+DKWvU/kEUZCfI/UL0mHmFZp2YOqD1MdA6Ilh9057ZCYnZFRY+yhYtHVT0KxbRxFRuORCteE065RPWBPzWoYpFvRos8aXYZTawHU6+iUbDFWU2w3XromDi5wJqE65WwufvqwQDJJ5ckzHDlsk8jJOLSh7D2I3ja7mH8MjtruT8lXrU6BIDKUnmSSVpbUpAMw1w19QYIW9dsNIYDmOkwdFTwSWiL8maUtFOhc+d2XytyvgdIaNPom+/uPFY5hIHkBaTtIgnbmlC0pAEZwRGaSZEmIj6hMVte03UnNcdYgaTuOv8ANkueGc38Y6PQ8fIow+T2B8Pwc1LjNVYco183wnoB13lPvDdsGPeNpA+hSriOK0aeVvigkkCIcCB1RvA8YYa4a12eWmCOcawT1U7jkafKNUMXGK0w1c02BzWuqed/wsaHOfHWBsO6GX1nWbmPngcyQ35SQqmEXtT7Q8/FVfL6jjLsrB8LW/srNxi5pn+tcOaTr4TP6j4PUbN914smn0J2Un0a+kyAeZe0j/8ASgdZZ3FoqGe7XZf+20osMarPEUrQFvWsWkmO2wW327EHb0aUdJ0/NA0jkJeP2lOhUph7i6o46N5gbSR3MJnwm1LxOzRuf0CtGydUdNzQtxHPw2mp2yu3Cq4njTaYytENGgjoqsWFSScj2PDyyhi4pbJsQvoGRggDmkjGMTIJErXF+JpkNCWKtV1R0lVvobFWzK9wXuGkhetMEOY8sI5zlI91JQo6nsP/ABeVaMtPolc0Vxx0rDtLiWply1S2p/c2A4ac40PJJ13uT1kq6KWgcFWuWSjxpKWgctuB0avhJdhFB2XWm1h2+6Wga/mk3DLs0qg6aT+669RrE0adEgEOYxp0H4BI9lyHFbY0qrmHdpI+SpzLaZ5+OEor5e9nRaVYFg15LzIDrzQnAKhqUWxu3Q/oiDabmmDtySgvZ5UaqtVxRA0yoalNCEUaL3TCo4mzLUPz+aYKNuhfE1GC09R+X+VlGpkGHOlyd8FtmOp+br+gSBhr9U/4IJon1/QLYoX5CuJJd8OtqasqEFDaDrqzeczTUp9W8o7IjSpuBnMR7q2L17R5vOPqjWiFWVm8e20akg8xB/ZYpjVtzq6mJO+g/ZYi5s6xgpFR3FaNlixEzWJmKszmqOsz11PJK9DDGl1R1ST5sgymNYmT9FixdCTTdfR3BOmXrCxAtKzgTmY9zBrpGhVqq6eusTr2/dYsSfLjckNwaTor2WGFz6jn6AuzNJAdIho2nTZF7TB2mSHN96en0MrxYqcU5RikmJyRTlbQEqWYZVrDI0nPEgCMuUaAOOnP5rXg2mG3rwGw0ZS0E/DmiRp6rFiY5P5bB4qkMOOYY6k6qaRgVi3XmNTmHzUWDYI2mS8kE7lzpcVixeLlilN0DJUHqF8MpNNstG73kgezWyVvb4i54LpGQcwwAH0BJPzhYsXYVynsPDFOWwHi+L8gkjFcQlYsVjez0oqkLlWpmdCsUKQAWLEnIy7x4rstWtLRx7gfJeGnusWJDey1JUULfZzehKhYyajB1e0fULFirx/sQ5v0Ou2V2C5oaZhvpqAQd+4KSuJsKdUeagIknVerFbk/UlzqskUv/KLHCuG1WT5hrGnomZ9NwjNC9WKehT7MzrwwsWITTemEN4spf0Wu6Oj5j/xerFxnsV8PJzLpHD+lITzn9FixdDs7K/iEnMHJZSe3msWLWRnhezp9FixYuOo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603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918" name="AutoShape 6" descr="data:image/jpeg;base64,/9j/4AAQSkZJRgABAQAAAQABAAD/2wCEAAkGBxQTERQTExQWFhUXGBYYGBcUFhQVFRcYFxYWFxcXFxgYHCggGBolHBgUITEhJSkrLi4uFx8zODMsNygtLisBCgoKDg0OGhAQGywkICQsLCwsLCwsLCwsLCwsLCwsLCwsLCwsLCwsLCwsLCwsLCwsLCwsLCwsLCwsLCwsLCw3N//AABEIALcBEwMBIgACEQEDEQH/xAAcAAACAgMBAQAAAAAAAAAAAAAFBgMEAAIHAQj/xAA6EAABAwIEBAQDBwMFAQEBAAABAAIRAwQFEiExBkFRYRMicYEykaEUQlKxwdHwI2LxFXKCkuEHsiT/xAAZAQADAQEBAAAAAAAAAAAAAAACAwQBAAX/xAAlEQACAgICAgIDAQEBAAAAAAAAAQIRAyESMQRBIlETMmGBcVL/2gAMAwEAAhEDEQA/APcLtA4yVZvSKbgqVtcuA8q8cXVCC4rzMnHHCyaKbVEdUNqVBKkurRrTmVynYzq0KpdMdOUqbF5cMjqI7JhlGPICXF4WPlqldibqzch0WXdgS4K63DA1knQq7E5P/hPdEvB2BgV2uJ0GqZMSrtN7SYOQModwlmh7kEuMSd9tLuhhU8qiOj0P+K24zA9knvxQMqlkQU2OrZmB2+iRMXs3PrZwP4EGWaikw/RTxuqS6VWwo/1ASrd/avAErLKyMyVkakJyZadDDiWKCowMKqYJhrS8vO35oe2kXVA0e/oi19X8KnlbvCGqAm7dlm9riIZy5hL9dj38zKnsLskQVvlGfRJ5tvYAXwCsRRLHDXaVTuKWQz3XtzcCm3PyA5b+wQS5xerVIhhA1id/knRxPKv4OauIUqQ4jZH7JrabJKQnknVziD20/Uyo6mLVKcw6W/3SfbsmLxXDozgN1/flx30V3DKgdTMLn9rjYqPyl0E8uXsU6YFUAEBBXGWwsaakUqrZeRPNXbZk+yjvbEuqEjRZRt3tkgykygnsXVSZNTIJLSdlSxLCRlzhVMRqGZEhMVZ0Wmu+VMyRtf4NmrEC9aDujnC9y8Dw5kawoLag1+h3RDBbPwquuxQYXVAxsn+xNY4k7lVCYqaItjjWyD1QdlPzp9dlGLsC8SVjz2QzAGg1hp/JRviml5RoqHDjMtQSF0A837BDixxDR7JWps5pv43rNLABvolBtWAuaqViGm2TZV4ovFKxGZxZ0WmdCFvSti4gLW4plryO6sW1bKdVG8XJuxMJ7SD1llYzVAMRuQ55IQ3FMXeCQ3ZUbG8c46rxvD8KWPK8kj0/J8iPDhE9xS5c1wKqVMZcRB2CL31NjhqRKpmyaIBA1j6r3onnL+jNw7Xi1Lo3BKVK485f1JKeK9sKdsGjTSEEpYQX77I5vaQbkkG8Dug+hHOFtVpADVe4fZ+GIC3u7YkLZQU0kznP42igbEVDrshuJMymGI5VZkpGdEJo2pcC7VFxSWie/YKtg5hzc1v4pe/zAwr1taOc6CNEwfYWsZsgUW2bdi8MOBIyq+2zYwarQzPlXmL3QZbVXH4g0x6wspAx7Fu+uS55fuAYa2dPWFUqXQbOcGTuD26FZgN1na3SQDrp9Ux3lCjUplobE9OvVPWVQ0elHA3ESry5zSQTHRUjWnnB79FriDTQqFp179e6GXFfzGNuSfzTQrg4vZtdVCHaiHAzIXU+DGh9FtUGQ4fIjQhcluahdB9k/wD/AM6vstHKdszj8z+6Rk+za2Ol7/buvLEQyHKnUvZdoql1ckHfRKprZPJfJk11QDtlBi99/SDArmGMlhKW8Wf5yO5Qz6QyXSLFkA3UKejcudV1GmiHWFWEzYbTa5uqyGmHX0e43blzGxrqg5aWESmi4achhQ2dkys0l26bNWEtC1jLMzJQ3A2EvhG7uycXOpjVR2eHmjVGYQgh2Fm1JAbi+mUrsTzxnQLwCwEx0CRXsc06gj2TWLbVkqxQ+MsWG6Ou49Sy1Z6qm7LuUT4nM02vHJDcBtvGeQ7YLEvk6I5RfOip4bSTK3r4W0sJYVW4mcGVclNV/tzmU430/NK/EnpmtpSKVpSzVDLtkYtR4lZjByIn2S9Su6bJL3QfqifDeOW9OsXPcIA07+i5Qakq6G9sc+IapGSm3VWKVUNYJ3Q+24goVqstIIymOoI5FbuxGmWB0jVNrbZklsstuCXIpRjLmKXMPu87tNlvi2Iva3K1baSsJr4lXiPFp8gGikwi8ztDQEuX9bMJ5q7hF26kwmQCdp5dSVkJcmK4t9DTXuqVFs1HBpPXc+yGP4iY6YJcNdhqY5DuhdamKjzVqHMehOgGo225KtTpwMw0JfIjkNY+idHGq2M/GkG7LGKQE/WD/ArWJCncUS1pBmNv56JSrXYmD10I39CtG3xY7T/xw5+h/ZZLEvQSxqzfhS0bRtXVKgPxuBGkgtOUifZWKGMU3khrSN+YP1CKcO4Sy5tC3K14a9xAeTlk6w6N1dwbhZrHwW0xGzaYgAd5Klavvs9KOlo51xe9j9hDhzJA9kpu8zZ6GPmu043wvTe86Mno9oI+qSMd4XDXkh9KCIIaYh3IgJuOXoXljexNpsLoaOcR7mF0PCMP+zMawvDniC8BpAbm2AcdHeoSU14okxDnbA66EHcd1pdYlWq/E9zo03PyRSTfQpcUtnQ7yuDq1w+YXlCpmGq5qGO/hVq1uajPheW9NTCx42/ZPKNuzqeG1SGEBALumXVNdFWwDix0+HWA1++Bz7olkLnbadUrKmkjJuqBtZ+TReUL2qPhdoiVzhbamkweymt8PZRGpnuUMWF+RegxheIl1KHbq7hdLNJBQm1rt1jZC6mLvp1w1h0J1HJNvpmpuxxw5wFxDkwYvascyYHySJeXpDc/3t1LhvF3ityH4tluPodlWza7q5TESguJ4e2oDAj5IziNdoAncqG1bmCCUqZBP9jnFxhTw4gTusXRHWLSZhYs/IFyC1o/x7bToo+HmECo7pKl4OtH06eWrpKCcUY19leadMSHTr0VEVVNh1dMDX1wDXeSeZUzo8PNOv5Jaq3JLs0q8Lg1MjNtNUvG7kZDHu2QDC/GfMwJ7yVL/ocA9Nx3jSDPdMdqwBsgbAR6ndC7u+LXQdRv6Sq1Qx2CxQ8J07DZwa4jT+1W6JcwQHAg/enkdoUb64cdO4Pf+FYGzziB/AhlFHUNeEOylpmZV3E60GIS/gjzIHTX2KPYtUGkhSzhytHU6oXLtrgZ5IRa4rL5OwMAdf8AxMV/dA03CORXP3vymF2GDj2FGFbHChf+I8UwdJlx6gfwqxiVZ5MsEU2+UnuSGiPogfB8OrEu1/ynXG6zfADGgCXMAjoDM/RMlkpj44rVi3iNm9kOdz0kcuoKqOc5s0qgg7sPf9im3HGtfRLY/wA/4JQTEGCtaU3R/UpmAeZaDqD7fkh/Kb+EqcJ4/UpOq0xoHDNHRzfij2Re24he2k4isQ9ziS3LuAIGvJItnd+Fc5iC4CdOZkGP0TDYD7Y4ESGMIpsYPv1Xa69g2SfRZLHcuXoKGSo8fZcrY3XrQ1zi4D5fPmq2JUHlkTqeWghOTMBDG5RqAI/dKeNXLGP83oAN9PyToNCMiehcZYNbObU9/dVXtj9Uep0fEBfl05Dnqh/+nvLtuv8AlbziYscmUKVLnGn781Z+zxAI9x/PVFKdpA1GqheDqI0MexH8K5Tia8ckQG1b/wCpr4fv/wCmWHWNRprHRKlfNz5Jl4BuKQuJqmG5XDUT5tCPbdbNKURMo/YYLPLIBnsCoaOGVamppn3XQbarbOByFpjkIkKlecQ0qWkfRSvHS2dCAq0MBrnZseqx/CNTOHkjTkjj+NKewCjocSCoYBC2klQ5RA9fC3P8sxCA08LNKsPVM2I33hkmd0uG/LqwlDHTGy32Hb/DTUykFWLbDCwbqhi+L+G0Qho4sOyJrYhwi/Q2CisQmjjALQZWIaQr8SKmMcVufpTaR7Kjk8UTUGpXjaeUy4QrTr9sAAJzdjqKBs6beX0QetcAVnRpqB7QnVtNjmTokm7tD9rI6u6eyy0goq+g5Z1yWCOYKg/08ucAdiY9t1dqWfhsGsAKtSuuhBSnlforWKPsiu8CLRmB5T9dPoqL2OYTOxCNPuz1A9VWxWgTSn+Qujld7OliikU8EqHMY2BhNWLS6kI3S3w18LzG7/0Cb4zMTiN9i023dzSHdtIqOn8R/NdX+yylbHeGHGX0xmnNI57yFl1s2rK/A1sXOeegH1JRrEX5XDM5ojkTzW3Bdg5jXgiJ+YIKkxLhZ1R4d4rzrq0AAHXmp5NORXFOMURvuw9kTPNUqGKUWxT1J5yQPomDCeGRq3NmgaqWzwKlTe51NrQdjLdfmUKX2G36EHiPDv8A+popg/1GB0DrqD+iYuBaL6bGHLo01Hf8i7LP/Vp+aP4bSp/aTUqxAYaegmJObMPeFRtqL2XTwyk8MzuIqZgaZE6Nie6fKM1BX0+ieDj+R/wKVL98kFp17LnmMgvuC3+4/mnK9vnU6k1KhYJgeUlp9YGnqUBq2s4jTMgioHO0/EAZWQdJhTjbRZtbJwIaNvoi1DDupQzFcVcyQHspNG2aC93fZVsExOpVfAdnmYIS2hqkuhgfhjI1IHqYXtHBmHYtPoQSlnGqFZj/ADNc+eQVjBrsktDbSq2eYdHzkhcloxs34kw00252iWjfqEuWN61r+x69xz6rpWJtzW1TO2CWEQd5hKWFWAptLhkNTLmhwBIYTOUAjmNJTseXjHYmeHnJJFN95lcC0kAjYbgjof5soLzEalTnJG87nuhlzcgPeB8Ic4D0BI/RRYfdxVpk7bH0mP1T5VJEiVOi+6nURrg62qGtLgY6pptcEojzOIjuijb23b5WZc3aEhJMahb4xpRTkcuiWsKvM9QBNXE787ISnhNtlrhdSMk9l3idx0CC2tq4mY0RziKgXOHstLK1MaLJHU2j1ocBELESbQPZYl8QPw/0D1q9Ws4AaI9bcPvyhATjdMPLmoxacZtAg6J3QQYpYBUAHmUF7gEVG1Z1B29dyoKPFL6h8knsFBccUy9ocwmDuRq1BKSZuOfFknEVgHNmXejTsg2E8P1CRGb30JTLWvMpnedfmtW39Vvmpta6Tu50QOgCUn6L66Ys4tgz2uGZzgJEECfVG6OFO8AgOLi7QSBzV/7a8w6o1oJ0IBzA/wBwVPF8WLGgsBJJEAfVddujG0lYQw3hwMpjMdd0StqDB5TskG74puNsphEcBxRzmOc6ZVF0iGUrY/0rOkBy9lPQt6Z5LmlpxI/M4EHcwjvD9W8unllFgHMufIa0cpIG/ZYpboDlug9idkykQ5uxkGddd0L/ANQA0TBjmD1RRDQc5A8xGhJjcDoub4jcvouh4I7wf4FPk09Hp4KcfkwpfXxY6PHyBxmGNmoZHONYWtTEmhnxVM3M1Wlrj3M7oNRxdu7apYTvEAn3KZuDcOp3LzVquc9rCIDiTnd1cfwjos2+g3UVbJrLDKjrIuAipUfmaY1DdAPY7othNnSlrnluYASZHxQNh6pucGuECPoud8SWTm1nUvAdVa45gWyIaR19ZCHHLInxl0TY6lJv2w/XwsVHOh7mOGpAcIIPMjYoBxDhPhmlVZlPhvl0AAw7yl2nqZQy0uxSOVlKrTcNDnktPo7mqt/i7zIJTJT9D442GMR4RbU8zGU9RqagLj+au8PcONovG0gcgGtHoAEMxDiZzaTMnNoM+o1+qq32K1hQZkrMAMk5oBM9DMrVKxdUOeK4TTe052hwG5AmO6HYRh9qw+WJ76/mlG1x9zXA1bl2X8FOS0+sBVK2IsqVQ63NQAnzZmlrdPXmtfXRyro6LiNFjwQDIiEE4hw9tK2rXQA8lIgRExAAkczMR2VawxGGkE7pF4/v6v2l7M7xSe1hyyQx0CJjnstxrkZkfDoWw7Tvz9QvAdfqtGFeu/nuq/RCdEo3WeiAXHUD8lHgFqRVO/JR4Xhj3NaRMQPyRrAaMVteinvdHRaTNsaoQwkodhQbOZGuMaTnUoageEYXWLZiPmhkDllZS4rvhIjdAaOIVQfKnetw6X6kaqSz4YDTJCNNJBLQpC9rrE/DAR0WLP8ADeRz3/T6bXCTzTNb2Nu9rSANFXxHAjGaCq9tRLYaJk7Dn6ALJulonn0NmD2VGk4kQrGMYWHDxAzK0/eIgfVNHDXDtO1pipVGesQCc2oZP3QOvUqzxVZm5ty1vxjzM9Ry90Dw2+TYUU+Jza9w9wtxVnQkgD+0GJ+aXalGRqZ6ST+6aMJ4gFJpt7hvkkgEjVhO4dPJQXXC3jvzUXhjHbOzQzXbVFOP0X4J2gFSlpa0O3OjQSRqm+jhM0PEP3dSD06hbcP8J+E7zuY53+4Odp0U/Fl/VYBbUqb/ADwC+D5v7WkLoKtnZn8dgq4wsvYXMplwG5aJidtlBYYcROhHaP0XRuEMO+yW/nP9RxBeAdtBDfZFr20p1gQ5oDvuuAAI9eqJpvohafZyWjQptcQ4DQroGGPFrRaAILxmPuNB7CEq3eB5rlrCI84B9Jk/RGOIsQM6Nlo0IG4HZKjdsPx1ybbGK2xYP3UOLYNSrtOZgdO/X2KXbEtMOa7QpmsLnkSiuy1r6OXY1wQKb5Zq07fsi/DLDQGXYJ6xCzDxISpcsyO22WJ0F+yDF1iMMJG8aeyUq/E7bik0OcWuEwQYMHlPyUuKXpyEN35ctSudXFGpRMVGub0kHX0PP2QylehmKCXYzXN00D4ifUyl6+vtSr1jUgtDi7M4gBg31/F09NT6KO+wOs98MpOcT2ge5OyCO3sfk+HQOscY8vhPMD7pPf7pTNY4RSLBUDMzog+YqvYcCwM1d0n8Ldh7qxZnwa4pNdlY6YnUBwEj20P0TZV6I1fsI2tEuIBotyjXzSfzXmPBjWjYR0016IZf47VElrw5u2Zug+W4S7XualR3ncg2xnXYcw+oXu0mJ/gT7bYPQuKYp16TKgH4hq0/2kahJmCNytBOw2Ce8GuA1o11Op9Tqjg+Jk1yAmI//ILZ2tGtUpHkDFRv11j3XNuLOEa9iR4kPpu+GqweUn8JH3Xdivom3qyFSxW0a9pZUYH036Oa7UFPUyaWNejnPCJe6jTcBILR84g/kjdDBnNcam2iI4Tw59iblpkvo5iW5tXMBM5T1A1g/PuVrklpgckPFXYlwoBWrBUJDvqroptZoEOsbc+I7XmmWx8MCHxPddJWxbTYLeQAqJec3ZMlw2k4aQqItx0QOLCSa7ImEQF4pTS7LFuzaI6TGlsQq+CYCx14yoRpTl/aQIb9T9EcaxjWiFFcuqCmXUNDrJidtgiUE2LrYUuakuIPMH5jVbWpEDn27pbsOJGVtDLarCJBBE8juERrXnhF5J0AzD3C2xiVukCeKKVu6tpQFSu3edGDu/WD7qqzF6WTw6lUOdMClQAA9AQNfZJuMY459V4zFrXOl0bkcoVKzxY0XzQpgPOmd/mf7cx6BKbtluOKSGexsHUKlV1SqKLnkhlQjNEGSzTRpiE12F/lp5nVWVIj4dD8jzQi7a9mHsfUIzta57g5sh0kxIOx1GqW7XHfGLGim1uUgjLpPrC4xS5JnVcSsGVBnkteBuP1WtOtr30/Jafaw6nI00Gnfmhb8QyOdlGd3QR5RAExzTPZE9dhuvatL21RuBB+WiF3tq0nWFvhNZ72OnWecEEHpC2uKSyaobi6FjErc0vNT9wqNDiAzEwUdxCloUlY1Y6yNCkyLIUOeH8RfiKJVXUKwBdv1Bhcgp37mGHK6zG8m0j5whtjHFejp5s7KILAf9xJ/VbXgtXta17Wuaz4Qdh6Ll4xaq74Q4+gJXhuqniNZVcaWYiS+YaDzIGqHn/DliOhOurWn8DKYPUAAoZf8QtJysEk6AAST6Dmo28L0mguqViREl2aBtyA/dZg1nTiaQIa6Yc4nxHjrmGob6JMvI+ivH4qe5M2ZTrPECmQY3cWgD9folnHcPfSPiOrAP8AuBokCOs8k8XOIUmMgPbA0hoIHoEg4mK11cNpsbq85Wg7Acyeg5koYZZykkMeCEYuTRYqVH3bA4kOhokNaAW7Agx3/RUaeDeYT7roFthVGztvBYA57iDUfGrzG/ZvQIfZWskkhXVs8vleynQsIZtyUNnduY7VMpp6JZx1gaCUMkcmOGEYmDzTE0B4XGsOxuDofZP2A45IElHGX2dKNjU2WCDsq1zQEEt+XT0Vu1uA4KK8olurduiYIlGxZs6UVXHuidakDyVTMWvJhXbetOpRySJr9ETLIxClZSLe6teMIUbbjXVDaCsgLj0WK14jViy0YCS/QzoOp2A5lLWL8aUG1Qyk01GNbEgS57uo10Eo9WuCQ4ZQ7Q6OEtOmxCH3+ONaaTKdCkxwIOjG78tYWY6YmLI7epWuqZz0KlFpECo8NadNjEyfVVOJ8WOUU80w0AnaepUWMcXOqvqEu0ByCNvL8RA7mUm4hfFxJJQzdukehigorkz2hbePVDRsNSeydcEs2glzWta6dIAPlgJUwB2hjLmccsnpKcbHxaXlcGjchwAghcscmnKzXlj00XcQc5wyuMgjK4RuDzPslDEsLNtlr0vh+8DJyzt7Jjc+o7XNpIzRG5cGiFRxx7oiZbzB21AH7pbi7tsOOXXFJF3h7iAVGw46o1aNaB/Upl5lzgWnYb6RrsuS0a5pv0P+E4YVjuZsTB6zqD1RRnQOTGsitDtgWIGq6rAgMIGWIiZ3B1nREKjVDw3eCtbiplgklp9WmD6iZVl70xisapUCbxshAMRsZBhNlQBDbotS2rGpnNsUw6CZVenchjCXQSNgU0Y2wQUnVKUvM/C0F7vQbD1JgR3S9JlEU2b4feVYIaYLT5iPxc/popcLta1Sp4od8/MHeoO4W9tYuIZSHxvMvPQnV3y2TjbWOVoYwaxp8t1Jky1dHoY8elYCxGjWuC2mGhrB8ZZmIIB2a07E6ozUp+GwMcSBAApMM1Hxsar+Q7DRFGWzmMDKfkaN3mM7jzIHJDq9JrZyanm4mfqkuVoekr0CbumXfFGmzW6NaOgRrgu0aw1Kzjr8Dew3cffQIaGSdNe6r1L11OWg6TPzTfGl8xXmJ/idDbdOFSXeyq0TpCq4dcF1L3WMq6xyV5438LtSvCXcddmEIjdVu6DV3yYQyYSQsusSHSN0dw26cyJWz2BSWzBsdui6zRtwbGSIkpytLsPaCuU0mupuG5Ydj0PQpywnEmimATqmRl9mSjfQTxq1MZ2ctx+qH292S2CNVa/1gDutqBa9uYDfkjbJskK2V6bSdVI1qmiNlLAhCIpFWO69UhYOq9XHUgf4J6JB4ptX0WOrSQc2Qa65p5e35LpYouPJc4/+nB5rUqbGOcAC8hoklzoA07Bq3G6TBhH5bFGnUhsL2hTL5PIHKO7z8ITJhHBlR9J1e4Bp0wPKzao8nafwhZhmAAvbTB8jCSejnHv2XQiuXyKcmTVIj4VwCrDg4NLmkS5x0aHDkOemqdX4cWUPDLg6DLXcwObdSgWKU3UmtbJBe46A7ho3+qAVsRqRGc+nurG+UOK0iN2pWtjzDGUyNBJbH/Zqp4lYgtcI1O3shNtUcWgmdWH6ZSimI3Ti5xa17WNHmzjQnXbrKil405NJS6+yzD5Cptx7+jmd+4td2Bd8hzVmxvI1BVi8pS107xl7jzamEX4f4KNcVQ1+VzMuUES109eYR5cajpGxz27Z1nhxmSxoCNSwOPq/zfqormtEqWrnawNyO8rQNOwhALyu8bseP+Lv2S3NfYSafss1rpUqju6oVb3s75FVa+IabH5FLlkQcaJcRiCgGC2bqnikQJcN4Igevv8ANSYjizssNaddATpujGDsNOk1uUlxk7aanmeSmyztF/j72tk2E4eGlz3GSdAew3j3THZsa0ZtC7nG4HTVV7G32nYb9zz+qr41ctI3gjYgw4ehCHHh5rk2My5+L4kl7WBG89kCuKsmOXRC7viNzTlq+Yfjbo73Gx+itYXdtrEFpDv9ujx6hJnjlEpxZIyL9OnDSeyT8Wvg24aOUQf+R0/IJ3umAM3XKMerZq1Q94+Wn6JnixuQHlzrGPWA4mDmpnR2479UUuAeSSa7HNZRrtkZ2hzY7GPr+qZbDEBVYDz5joVe1Wjye9nlzXnRUAzzZiT6ckWrYfADhrKi+yoWaitSAKtNZBWzLeFKylCw0u27/KWkbqh4+u6sW5QStVhxC4KPYfo3RPNM2Dgmlp1KR8Pqap0wa+DKWvU/kEUZCfI/UL0mHmFZp2YOqD1MdA6Ilh9057ZCYnZFRY+yhYtHVT0KxbRxFRuORCteE065RPWBPzWoYpFvRos8aXYZTawHU6+iUbDFWU2w3XromDi5wJqE65WwufvqwQDJJ5ckzHDlsk8jJOLSh7D2I3ja7mH8MjtruT8lXrU6BIDKUnmSSVpbUpAMw1w19QYIW9dsNIYDmOkwdFTwSWiL8maUtFOhc+d2XytyvgdIaNPom+/uPFY5hIHkBaTtIgnbmlC0pAEZwRGaSZEmIj6hMVte03UnNcdYgaTuOv8ANkueGc38Y6PQ8fIow+T2B8Pwc1LjNVYco183wnoB13lPvDdsGPeNpA+hSriOK0aeVvigkkCIcCB1RvA8YYa4a12eWmCOcawT1U7jkafKNUMXGK0w1c02BzWuqed/wsaHOfHWBsO6GX1nWbmPngcyQ35SQqmEXtT7Q8/FVfL6jjLsrB8LW/srNxi5pn+tcOaTr4TP6j4PUbN914smn0J2Un0a+kyAeZe0j/8ASgdZZ3FoqGe7XZf+20osMarPEUrQFvWsWkmO2wW327EHb0aUdJ0/NA0jkJeP2lOhUph7i6o46N5gbSR3MJnwm1LxOzRuf0CtGydUdNzQtxHPw2mp2yu3Cq4njTaYytENGgjoqsWFSScj2PDyyhi4pbJsQvoGRggDmkjGMTIJErXF+JpkNCWKtV1R0lVvobFWzK9wXuGkhetMEOY8sI5zlI91JQo6nsP/ABeVaMtPolc0Vxx0rDtLiWply1S2p/c2A4ac40PJJ13uT1kq6KWgcFWuWSjxpKWgctuB0avhJdhFB2XWm1h2+6Wga/mk3DLs0qg6aT+669RrE0adEgEOYxp0H4BI9lyHFbY0qrmHdpI+SpzLaZ5+OEor5e9nRaVYFg15LzIDrzQnAKhqUWxu3Q/oiDabmmDtySgvZ5UaqtVxRA0yoalNCEUaL3TCo4mzLUPz+aYKNuhfE1GC09R+X+VlGpkGHOlyd8FtmOp+br+gSBhr9U/4IJon1/QLYoX5CuJJd8OtqasqEFDaDrqzeczTUp9W8o7IjSpuBnMR7q2L17R5vOPqjWiFWVm8e20akg8xB/ZYpjVtzq6mJO+g/ZYi5s6xgpFR3FaNlixEzWJmKszmqOsz11PJK9DDGl1R1ST5sgymNYmT9FixdCTTdfR3BOmXrCxAtKzgTmY9zBrpGhVqq6eusTr2/dYsSfLjckNwaTor2WGFz6jn6AuzNJAdIho2nTZF7TB2mSHN96en0MrxYqcU5RikmJyRTlbQEqWYZVrDI0nPEgCMuUaAOOnP5rXg2mG3rwGw0ZS0E/DmiRp6rFiY5P5bB4qkMOOYY6k6qaRgVi3XmNTmHzUWDYI2mS8kE7lzpcVixeLlilN0DJUHqF8MpNNstG73kgezWyVvb4i54LpGQcwwAH0BJPzhYsXYVynsPDFOWwHi+L8gkjFcQlYsVjez0oqkLlWpmdCsUKQAWLEnIy7x4rstWtLRx7gfJeGnusWJDey1JUULfZzehKhYyajB1e0fULFirx/sQ5v0Ou2V2C5oaZhvpqAQd+4KSuJsKdUeagIknVerFbk/UlzqskUv/KLHCuG1WT5hrGnomZ9NwjNC9WKehT7MzrwwsWITTemEN4spf0Wu6Oj5j/xerFxnsV8PJzLpHD+lITzn9FixdDs7K/iEnMHJZSe3msWLWRnhezp9FixYuOo//9k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46038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38920" name="Picture 8" descr="http://tangopeduligizi.com/wp-content/fileuploads/anak-anak-sisarahili-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5766" y="1603174"/>
            <a:ext cx="3711033" cy="1975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6240480" y="3613850"/>
            <a:ext cx="14814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33,4 </a:t>
            </a:r>
            <a:r>
              <a:rPr lang="en-US" b="1" dirty="0" err="1" smtClean="0">
                <a:latin typeface="Cambria" pitchFamily="18" charset="0"/>
              </a:rPr>
              <a:t>persen</a:t>
            </a:r>
            <a:r>
              <a:rPr lang="en-US" b="1" dirty="0" smtClean="0">
                <a:latin typeface="Cambria" pitchFamily="18" charset="0"/>
              </a:rPr>
              <a:t> </a:t>
            </a:r>
            <a:endParaRPr lang="id-ID" b="1" dirty="0">
              <a:latin typeface="Cambria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41364" y="1603174"/>
            <a:ext cx="178130" cy="494223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8922" name="Picture 10" descr="http://1.bp.blogspot.com/-Mri3iNZIamw/U8Zn7vXUerI/AAAAAAAABPs/xs35SaZvUIc/s1600/laki-laki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9893" y="4619519"/>
            <a:ext cx="987462" cy="1486513"/>
          </a:xfrm>
          <a:prstGeom prst="rect">
            <a:avLst/>
          </a:prstGeom>
          <a:noFill/>
        </p:spPr>
      </p:pic>
      <p:sp>
        <p:nvSpPr>
          <p:cNvPr id="38924" name="AutoShape 12" descr="data:image/png;base64,iVBORw0KGgoAAAANSUhEUgAAAKcAAADYCAMAAAC5vAPKAAABv1BMVEX////9zaH/zP9FDQPMM2YAAAD/M2b/zv//0KP/0qX/NGj/0f//1KZHDQP/1af/NGn/1P/o6OjX19fftt0mAAAuKSc+DAP4yZ4vAAC0vLoeAADQp88zAAAZAADw7u8TDAAPAACkhWhQSkTnvJQSFABER0kACACujnOsra3Q0dEqAAC0Bju8vLw/CwDNpoLVNWt3eHm6H0dEAADetI1JQkAAAAvwxPCxK1deU1qHbVOVeV+pKFNpVEJaSDncLVkwBwDCMGC+mnqnhqVrbGw4OT6Ljo2Sg5JLABVtFDR5cXmFblzuMGCdg2+JiopHN0dHAABKPTNjU0o4BxeJdWyXJEUACxsqJBsAEBQVGR91UkHbt5xuXUwfExNRCiRdBCxDARtZRDGBaH8AGBCJFztPFCc3ERVCSkhCPkUsLyQdEwAwJS68mblrWG0cHQuXe5RnEh6wnKtkQVE1Lxeqh6s4JiN+cG+vlYWVbVQtPDiHBjJ9FyjwN26aHDZERE1mb23NKVIwDx6GBTtoBRIsFwukmp0mEyIuFwBMQ0tdNyiIfYThxa3/5MozKB8YHyxJHxppQjI9QTN5WmvBp7+Ia4jPss8gJyn7AAARy0lEQVR4nO2d618a17rHwfiEGbko4DgWAYEJgm6coCAiijoCXlA8YIyhlSSatLl4a052tUnTXXuhO9tzbM7eiX/wWWu4reFi86KZNf18+suL6pjGr896busyS53uD5XbSsr9x/7jf5BsoVAo5QFCvhAWbS6FgrlMFByOscGFgYGFG+gP+s/CmMPhAgjnNIM6mhoGp3PAXNUN9KemgXEnFFPa8IAQgAx2o41kVgArbUadzhqCgbaIBOsg2Ghj2ny/h4lJx9JlumNvTX8EJgalO/RW6G/vly2gCzRBbZxj4aMwEShFH0W++XHWrAx9mhbo70a6QuMQ/DNg3kB5lE5lgrFWzA7pvjryQAMz08ac5oH+zgkAGTRDgZObbGNOVCNRqlI+a3w0yamPmYI2djMPFIWNHQf5ZJywuhlSamNa45P1706ADNwTLZGki3jiUriH6qEUhPE6WyPXm53pCGMSd+pDjxwhSlDfcKnd4wVrg4sMRlgMsrxez2TrPmEem4pMET/HgtpVKVgxmfmG5/LMWwNF7imxej274THXzSmxEvFzmD0qD3yVc9z1m2jhd6v2M8OlqMectc/Nrl2ejVw6SYPS4EQGPENcYkkeWvMgF0gG0OfVcTcvuP4lsCy/6yRDngonzDCIi99x4TnR4JTEihG93iLbF7fxHC9KEu+FCmKF81R9TjMkBcQp5t+5zObxMQ45J8MKrHSvMi3a2WVO84UCNyX757hHJv2vtIqUo6EwtiCOEj3rjYoFF/o4LyHf1POn+iwsLAz239sVGb3JZLIIT/G4I8904FQ2yanWMFszEE2CA0VJFA1ygBOFkqcfsihzMoi6IBSKUExnJZ7F3HpGuoenzAuwK9vVDDm1MH1chOdF6F+ACMNuOHkU71AUGTGbjViEy4hewOIZmVLPRoZRa+L0gFfYhRtqcoaGIzhJigAFnon8n57hZwpnFum3VC6XjnNebEKmCon+moSXcIr5dwHeFPCoygmSSR7PNEiMnhcwjEmf8I/q3KNB8NYJK7LcKeZnEgF94G7WJOQHzepxZpJ8BSFbjNSgGMlv042mPJ5SgFVg8l5fPJngWZPkQpkB5yszp1LlRNmHtVgQjneXr/McoHLI4RH2KjnnUja3NbxrEnyg15twnVItL6UFJlHiNpCtaqGiZxNoLNeghdOUwO1R+RISBzj/MyJyUAirgxnmLLxXiBQk0hF33Dp3EUrhlIKTieD+PYPoOZHFf50Hh2pzpHDepEc1O3naGHRG8qEC5YGoW6fgtOyWURYrIc68pfIAPKpNjsMFFO3su2i6wclml3W6HMK5SAERR4yw5648h1Il4njwqDaHx5ym0yz/L6HhhjOjVR7gCHdgvXEdnkfldOVhET82ZaGsFqbMaXknWOZIzlCNM9l4ijjR49EDSNkuKvYU8iW/asVd5ry08ASRKYtGsyxzZk0NTn4GZcoQylYc7MjcgSlxT71xRzGBOIV8g5NNXOh0NplzgwgjYa7KCRC1YHfN75ok9daYUACxhayXiHc9z6GAscX9Rc5CJKuKPQ8wJ3ZPJjAlqMp5x8REkp8LRP5kA0+DKIOG/GeK6o7d1h1HmFNy9AOqnypyFpI8w9TbtmoKEhP/879fnBLBjjomNhBHUWNbewsBPDlJ7IisPqEaZ7kECX1TU4SweJ6oo3qTXkS9H59N52y6Cw7P6fWWaBZ1V3mVON0ZuDEOKCexDDZqM24Ns/Auz6HKZIqc8cydM9lpWThjGWFKnem7zQEDeIYW9UqiGMiLLXatWveMt4hRkzz6+krPzESKZ6xlTp0mZDQvL22YBwZdwHGVMG4PijzWZ1I8EYdFfUCdVRuEOW6urtANDAwsQKADpswVVXCyGztSQaW9mTI0Fl0RKsiLXh1BFZh4LYeLqoWpXOgeLnHNnExEZPVthThVapB1TZiTPps/YGriFAtCe59ls+DwqbL2GVYudJs9KdSqR5pA+bmEqS2oZQ7MnrQabV3aoeTEvWQYlJUS5fs5H06uzZioCZk0mx0q9J82Tok5IE90wpeBZtBv3yakloTFBO7h/8nx6fvPnGLYEWaw+jjBK0OHFaVs0ywe+e2lozIIn7xuKjjNjc1KN+RFi7IpYfmmPMBGhitOY3amP7VBw85q2myxi+/uXFP71GRMvGZWW8D/5BVJ5jQvDFQWuKPkt7NFpxKR1h6qZkzhzt3GPo1HBU6zuV82jNnZ9N3cXPFy5szSLsUzlkCS2ElUg9PsBHDJTtY8eEHYzUMxKTEWpslTLcIchDP1fQQ1xh2c3KkOFszmwXvK7zUKm7K4IvhEQeBZ3JsyDMvwQuCbkl/uC+r65Jy5fm5Urp3O4qjyK8EPfVhdV1dL+2nPzowkoeZUlKTAnCeXw1ij3GQ1BlXYjyvLe70w3vqdni8Zu7AMBmOXfehwLbpzCwv89UOAKYe5sg+qxr4hnvvqwAX55i/AoaGrJsQaQ7Lb7bF4Yw+7sgeOfWbs0xdOuS0DKCifuq3AEZxVWKS+NWKv3e8xm+/5+2+Y+1Wax4GvqZ6k4OTlicGgxDQi9cXJfhPGnWld3KEaZ0jpXpnUkd148mw51mc0ynhyPL1fOjn58KFE7hfkAKIofalQ39so5L/1osvQFduHg/jF8vv3L5aX4283D26B59azVBJ2yLyQAx8afqBwNMgKv67F5Eg3di3HNzeLwwcoiZ4uv7/qQlY19hnjJNToZVSHQdXmtIZGPtj7an6Jx/vqKob5jHVnNSyTVCE50nMqH2dw+44Pu5RhrgwmhG6IHVI6AdbQzlM7wop1dZIxtrYZMxgPYfT3/61PqMJbu7HLuPTvjpyHcHARk4ee5olfW/EKBZBhP27ogLkEF3YcYoZYnMZRtZrCeQRosD9rLkS1QT/0LFe9FY08Tc4LbE77LXsHex4V6l8wHql+VK2hH2SEf6+1jyNkw1iDc5nC2b+qgoBDxA6HxrachqVnBPQLipwvEWcfSjztRz12lNIIZxQP68FFB3PaXw41/Na4/44e55oB+d1we2t2GQ6BiK++fXpxhDkNR76+DuY83iccIrZJDVMXXEI06Q5R1PefzRgxD3lPMX8Gh3Dl7pCU3nveEz+AcYk253FbTkNsM076g+GIYn0PI86/+9rWIsP+I2LUuwxDFPsQmwdzPmuLOTSypODfD9N778g2jMf9Vttx5/YV2HZa73TUOA1Xx7HWgTcsP78is4AxTrEJkTm7Ym9by5HRDieKz4eozjtkTsPJZYs5Y3FFEjDY39Kr7XXO9/CiuSAtgaIhNZw0L/JQ4Ozquxi5Ui7X2G8tG5TYNHv5GmdXjPuPIuQN+5uK0EKYap1I7cD5XOY0HI4Q/Rvu4snpUt/hiI/y26U2TnZDNI8bIkOeO1KE+s7a32lONRucKLzXiMboiFP4qr9giFLM8Z04UXOs6PP2N+1dNGtRB07UJpEFs29/5NAYU2e7/fc5uz40ONeeEanT+B6WDcYXNGsmydmwJyqQxKgbrnaO+tAESiucXUvVHtQQ2yFG3RA7+u9Yl4Y4Ua9cJdsnmyf02VBl+Ynyy/ktnIdAJFLknEuVj461EO94h6gy9zAMHRN13VDv7VCqolyPduxGvONmP3kpA/njjVE32A/itY9jcboGRfX98Chd5DjuGIH1Hd66agRRLF5PUAaqc2LM6TmAS0kQxKcQ6zuMT400cpJhGblqdb8r9iKu2hGw9pzARSwsywozAHCclPL+ugmH4MQeG7q4SPluAXhWvi7S5HTHJXwEVUoXkzMBgWGFvL8a70Pwy3OXw7Gysrq6ur09ffu2k6pBgwmG38hPzYgCK5/8EvNpeddgKH1/dnt6enpxuvv27W6s2Vc0Qz44I0SndoXG+SqeKx4ajUPcw8UKXkNOmiEf9DSdrWLYXYgewv3F7mbNPqdo0Ax823RWTc9LeVhtxeyeppjrrZBocy49eb95zGWt0oukYrbNoS9ppI01kbap5XpIWFo5+d0HbTG7b9+ntNYQLrU5PM2Ij2Y7cH5HZ+3G6pfaHKNjCm1ivaLFEpWt7SC0MScrQgdzIoM6qayKBL/hGaYp3Bl+5EHbYJc5H1OJeNs3uFNSYgrJrelOmEhPqNwQZZva2/OcKXx0BmY7mhM5KKX1BqvVmpoizvmypyPb11izu3uSXo1P52uvHTB8Ao6v5/yaHmcQdisWZfg7IEmdkmdFsxT3ZmDwczk/8Xc88IV+9+E1/tk966LXi0xu4zzKsNG7WUjy4vB1Iz89SJPzHs/yIoeKvQjJyI5mOWdBEjfuzn1e9LJZgK3rHHTaSY8TZh+P7ADMoTnnTIDbmr7GP29Pf/Iz850VQt379BYG3YVH1+XP27cfT9I8ZGeLwuTqissFri+7O1hzcXFxenYSntBdvcmVEnP5rx7CyvbsLJ4LLyJcJPSfbvTp7Pb29srk2LNMRr0389srzFmEiBSY8d0rORxbW/cfPni4inT/wdaDsX6HoxSFVChE91RlRWkLvh+Gly+zSfx2J5GI+rCyiURCRI8iVPdgCaWrt7Hgdzn0IFlYU0Ws/H4HK2qFs3in8a4hP9X8phm7oRXO0B4xA/nHTNN0xPStVjh18EWjCd142vR+qWVPA3cRV+Rp3L3CRJre3WaEl7Tx6srNNLAivzZxSnTXvEnZLuv3L+mFpFcZRgENcXoaNhTmZpScXu1wWonLbPhd5eIYM0P9puyGgolGGvKmFYlJyGuhZFYVTNbZWG+U5GQiB1ri/KYzJ8XeuEWhxr0HbKCo4BRVuovh45TqyKniPTYfoVQ94NmASxFHM9rirFdOVH80zCnfaVblnCI5ee5PwqnWvUAfp3D9/ipG5MhGRGP2xHOkWsLMK24snNMYZ/3CysglOfNgRMpnAJvE1Tq7Zs4I5RcNm9RwSj5JXl3HaKoPQZz1a2NMcwXSPzXV1yHO+r16TZys9xfabKQIzs8L5NVBbMBDm41UtO6UbDZq+TNwmv7i/ANUnqv7Z5bTMKdur+6fG8MKTm3FO8lZUnAmaL+hr1RnTk3VI91ewyFLBKaen9MW5z/r+8ZiKUI0oMKexjgjbJ2TaJRR+6QtTggIvJ5lGdbUxEnnlE1HAZTmvBJWYpjkFLW0HoIE5VAm/pR7+/bpW8WV2SLVA6qtwr88wi2L6J2QvNqaH+mIa/O4jfotZozW5nEKzqT0hcCzJhOrF8SShjnzcHdvbgZrr0T7Halm+RsfRsvuUHAtjlUOaozTGm98HCVC3E37nZ4mFQgekjOoMc40cWaS5DzVFmeGdEOO4IxqJ827rf+En1fgab2Oc8QJCzV/x9H1CvlcnGOid+K7+ivuxFKiVSt72uXUr2XbaA5e964/roKGiA4ppAlOd8oPF/IRxFFYfXNz9REGtcYJtrIGOK0FcAzXTGeD73t6V/8x+tlTIK9Gps8ZCsOD89mRzKjNjS3qXh6b71l/6FndAvJFjnCUGqCsUAZen6/3rJ+vDL/6IZXJZH7w98/39MzPb3/11Vi6EUeUOUdhdr2n5+bNnp719fPpBysrK7OL6zd7eudX4bub66uN3wJKl9MG872IEqsHqRfpZs/NnvVteJWG1fne6fo9BzmqnMHXvTeb1bs++/BRxmYtP3FNINCKRW0pqpww0dOC+f0q+OUAsl4ABkUpylp+tUX1fpPBN0rInt433wGM1A5zL8N57+qj1JNXsLq+QrO+K+2JwnwVtibmH46UrVZ5Jhd3zPc+/vnn7TfIPWj2yWhgCcz1CcdX2yiczl+7XDt+rF++nMfBhX+YnlWKnMGv1+sG7V38EmbnZe6e8/MJWefz9S/3zNK8zwhmq3mp9/bX8GM9SclZStZNTXDqQiMr6+s4c27Dl+etOYrUINV5HKqbqxN/m5j48fs311L2nlN9XxeThj777Bh+7GnJpErMQbo38FTkLq9cR4nqvZPqvUt1BZ2dzYl6lMfP1P1VtR1le9UxinrXzydfaWaJNtzfHrT3zcTP8JmGVmg553mvsojiSrT4nQMyWjqvptP5nv0kp9JKI7qO9Hrl0ZNXtLFaZct4Vr7/m6yfflpxen7I5LS1A1cXTqVVhUIhbQ33X/pLf6lV/w+bp+b2ojj/zAAAAABJRU5ErkJggg==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46038" y="-1233488"/>
            <a:ext cx="1990725" cy="2571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38926" name="Picture 14" descr="http://1.bp.blogspot.com/_dn4pmbj4sgo/TT_umr5hj-I/AAAAAAAAAG8/CDGw9pGrc-c/s1600/shizuka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0187" y="4619519"/>
            <a:ext cx="1496287" cy="1574564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5136093" y="6194083"/>
            <a:ext cx="1211262" cy="369332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id-ID" b="1" dirty="0" smtClean="0">
                <a:solidFill>
                  <a:schemeClr val="bg1"/>
                </a:solidFill>
                <a:latin typeface="Cambria" pitchFamily="18" charset="0"/>
              </a:rPr>
              <a:t>51,18 %</a:t>
            </a:r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id-ID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40187" y="6194083"/>
            <a:ext cx="1211262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id-ID" b="1" dirty="0" smtClean="0">
                <a:solidFill>
                  <a:schemeClr val="bg1"/>
                </a:solidFill>
                <a:latin typeface="Cambria" pitchFamily="18" charset="0"/>
              </a:rPr>
              <a:t>48,82 %</a:t>
            </a:r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endParaRPr lang="id-ID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4" name="Picture 2" descr="http://www.dksh.com/data/docs/download/1305/en_ID/Map-Indonesia.gif"/>
          <p:cNvPicPr>
            <a:picLocks noChangeAspect="1" noChangeArrowheads="1"/>
          </p:cNvPicPr>
          <p:nvPr/>
        </p:nvPicPr>
        <p:blipFill>
          <a:blip r:embed="rId9" cstate="print">
            <a:alphaModFix amt="12000"/>
            <a:lum bright="33000" contrast="100000"/>
          </a:blip>
          <a:srcRect/>
          <a:stretch>
            <a:fillRect/>
          </a:stretch>
        </p:blipFill>
        <p:spPr bwMode="auto">
          <a:xfrm>
            <a:off x="35679" y="0"/>
            <a:ext cx="91083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533400"/>
          <a:ext cx="85344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DCC8D9-BC3A-4A86-BE6F-5436A84A953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1874838"/>
            <a:ext cx="1981200" cy="31083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id-ID" sz="1600" dirty="0">
                <a:solidFill>
                  <a:schemeClr val="accent4">
                    <a:lumMod val="10000"/>
                  </a:schemeClr>
                </a:solidFill>
                <a:latin typeface="Arial Narrow" pitchFamily="34" charset="0"/>
              </a:rPr>
              <a:t>Secara umum pencapaian pembangunan gender semakin membaik meskipun belum mampu mengurangi jarak (</a:t>
            </a:r>
            <a:r>
              <a:rPr lang="id-ID" sz="1600" i="1" dirty="0">
                <a:solidFill>
                  <a:schemeClr val="accent4">
                    <a:lumMod val="10000"/>
                  </a:schemeClr>
                </a:solidFill>
                <a:latin typeface="Arial Narrow" pitchFamily="34" charset="0"/>
              </a:rPr>
              <a:t>gap</a:t>
            </a:r>
            <a:r>
              <a:rPr lang="id-ID" sz="1600" dirty="0">
                <a:solidFill>
                  <a:schemeClr val="accent4">
                    <a:lumMod val="10000"/>
                  </a:schemeClr>
                </a:solidFill>
                <a:latin typeface="Arial Narrow" pitchFamily="34" charset="0"/>
              </a:rPr>
              <a:t>) secara nyata yang masih cenderung tidak berubah besarannya.</a:t>
            </a:r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00038" y="177800"/>
            <a:ext cx="8591550" cy="1016000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Pembangunan </a:t>
            </a:r>
            <a:r>
              <a:rPr lang="en-US" sz="3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Manusia</a:t>
            </a:r>
            <a:r>
              <a:rPr lang="id-ID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dan Gender</a:t>
            </a:r>
            <a:br>
              <a:rPr lang="id-ID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</a:br>
            <a:r>
              <a:rPr lang="id-ID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Indonesia,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2004</a:t>
            </a:r>
            <a:r>
              <a:rPr lang="id-ID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-201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2</a:t>
            </a:r>
          </a:p>
        </p:txBody>
      </p:sp>
      <p:graphicFrame>
        <p:nvGraphicFramePr>
          <p:cNvPr id="10244" name="Chart 3"/>
          <p:cNvGraphicFramePr>
            <a:graphicFrameLocks/>
          </p:cNvGraphicFramePr>
          <p:nvPr/>
        </p:nvGraphicFramePr>
        <p:xfrm>
          <a:off x="-47625" y="1239838"/>
          <a:ext cx="7243763" cy="453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4" imgW="7267618" imgH="3781500" progId="Excel.Chart.8">
                  <p:embed/>
                </p:oleObj>
              </mc:Choice>
              <mc:Fallback>
                <p:oleObj name="Chart" r:id="rId4" imgW="7267618" imgH="3781500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7625" y="1239838"/>
                        <a:ext cx="7243763" cy="453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171450" y="6311900"/>
            <a:ext cx="3092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id-ID" sz="1200">
                <a:solidFill>
                  <a:srgbClr val="161616"/>
                </a:solidFill>
                <a:cs typeface="Arial" pitchFamily="34" charset="0"/>
              </a:rPr>
              <a:t>Sumber : </a:t>
            </a:r>
            <a:r>
              <a:rPr lang="id-ID" sz="1200" i="1">
                <a:solidFill>
                  <a:srgbClr val="161616"/>
                </a:solidFill>
                <a:cs typeface="Arial" pitchFamily="34" charset="0"/>
              </a:rPr>
              <a:t>Diolah khusus dari data Susenas</a:t>
            </a:r>
            <a:endParaRPr lang="en-US" sz="1200">
              <a:solidFill>
                <a:srgbClr val="161616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14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PENCAPAIAN KOMPONEN IDG </a:t>
            </a:r>
            <a:r>
              <a:rPr lang="id-ID" sz="2800" b="1" dirty="0" smtClean="0"/>
              <a:t>(GEM) </a:t>
            </a:r>
            <a:br>
              <a:rPr lang="id-ID" sz="2800" b="1" dirty="0" smtClean="0"/>
            </a:br>
            <a:r>
              <a:rPr lang="en-US" sz="2800" b="1" dirty="0" smtClean="0"/>
              <a:t>TAHUN </a:t>
            </a:r>
            <a:r>
              <a:rPr lang="id-ID" sz="2800" b="1" dirty="0" smtClean="0"/>
              <a:t>2012</a:t>
            </a:r>
          </a:p>
        </p:txBody>
      </p:sp>
      <p:graphicFrame>
        <p:nvGraphicFramePr>
          <p:cNvPr id="17411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03388"/>
          <a:ext cx="8229600" cy="431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r:id="rId3" imgW="8407113" imgH="3676207" progId="Excel.Chart.8">
                  <p:embed/>
                </p:oleObj>
              </mc:Choice>
              <mc:Fallback>
                <p:oleObj r:id="rId3" imgW="8407113" imgH="3676207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03388"/>
                        <a:ext cx="8229600" cy="431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6264275"/>
            <a:ext cx="4151313" cy="271463"/>
          </a:xfrm>
          <a:prstGeom prst="rect">
            <a:avLst/>
          </a:prstGeom>
          <a:solidFill>
            <a:srgbClr val="31B6FD"/>
          </a:solidFill>
          <a:ln w="19050" cap="flat" cmpd="sng" algn="ctr">
            <a:solidFill>
              <a:srgbClr val="31B6FD">
                <a:shade val="50000"/>
              </a:srgb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id-ID" sz="1200" b="1" dirty="0" smtClean="0">
                <a:solidFill>
                  <a:srgbClr val="000000"/>
                </a:solidFill>
              </a:rPr>
              <a:t>Sumber: BPS, Pembangunan Manusia Berbasis Gender 2013</a:t>
            </a:r>
            <a:endParaRPr lang="id-ID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2292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23850" y="304800"/>
            <a:ext cx="882015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 Black"/>
                <a:ea typeface="ＭＳ Ｐゴシック" charset="0"/>
                <a:cs typeface="Arial Black"/>
              </a:rPr>
              <a:t>RPJMN 2015-2019 FOKUS PRIORITAS BIDANG PP DAN PA PADA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Arial Black"/>
                <a:ea typeface="ＭＳ Ｐゴシック" charset="0"/>
                <a:cs typeface="Arial Black"/>
              </a:rPr>
              <a:t>: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3600" dirty="0">
              <a:solidFill>
                <a:schemeClr val="tx2">
                  <a:lumMod val="75000"/>
                </a:schemeClr>
              </a:solidFill>
              <a:latin typeface="+mj-lt"/>
              <a:ea typeface="ＭＳ Ｐゴシック" charset="0"/>
            </a:endParaRPr>
          </a:p>
          <a:p>
            <a:pPr marL="354013" indent="-35401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3600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Peningkatan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en-US" sz="3600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Kesetaraan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id-ID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GENDER </a:t>
            </a:r>
            <a:r>
              <a:rPr lang="en-US" sz="3600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dan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en-US" sz="3600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Perlindungan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PEREMPUAN</a:t>
            </a:r>
          </a:p>
          <a:p>
            <a:pPr marL="354013" indent="-35401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US" sz="3600" dirty="0" smtClean="0">
              <a:solidFill>
                <a:schemeClr val="tx2">
                  <a:lumMod val="75000"/>
                </a:schemeClr>
              </a:solidFill>
              <a:latin typeface="+mj-lt"/>
              <a:ea typeface="ＭＳ Ｐゴシック" charset="0"/>
            </a:endParaRPr>
          </a:p>
          <a:p>
            <a:pPr marL="354013" indent="-35401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Peningkatan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</a:t>
            </a:r>
            <a:r>
              <a:rPr lang="en-US" sz="3600" dirty="0" err="1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Perlindungan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  <a:latin typeface="+mj-lt"/>
                <a:ea typeface="ＭＳ Ｐゴシック" charset="0"/>
              </a:rPr>
              <a:t>  ANAK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0825" y="260350"/>
            <a:ext cx="82073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8400" indent="-1168400" algn="ctr">
              <a:tabLst>
                <a:tab pos="1343025" algn="l"/>
                <a:tab pos="2244725" algn="l"/>
              </a:tabLst>
              <a:defRPr/>
            </a:pPr>
            <a:r>
              <a:rPr lang="id-ID" sz="3200" b="1" dirty="0">
                <a:latin typeface="+mj-lt"/>
                <a:ea typeface="ＭＳ Ｐゴシック" charset="0"/>
              </a:rPr>
              <a:t>FOKUS </a:t>
            </a:r>
            <a:r>
              <a:rPr lang="id-ID" sz="3200" b="1" dirty="0" smtClean="0">
                <a:latin typeface="+mj-lt"/>
                <a:ea typeface="ＭＳ Ｐゴシック" charset="0"/>
              </a:rPr>
              <a:t>PRIORITAS</a:t>
            </a:r>
            <a:r>
              <a:rPr lang="en-US" sz="3200" b="1" dirty="0" smtClean="0">
                <a:latin typeface="+mj-lt"/>
                <a:ea typeface="ＭＳ Ｐゴシック" charset="0"/>
              </a:rPr>
              <a:t> RENSTRA KPP DAN PA</a:t>
            </a:r>
          </a:p>
          <a:p>
            <a:pPr marL="1168400" indent="-1168400" algn="ctr">
              <a:tabLst>
                <a:tab pos="1343025" algn="l"/>
                <a:tab pos="2244725" algn="l"/>
              </a:tabLst>
              <a:defRPr/>
            </a:pPr>
            <a:r>
              <a:rPr lang="en-US" sz="3200" b="1" dirty="0" smtClean="0">
                <a:latin typeface="+mj-lt"/>
                <a:ea typeface="ＭＳ Ｐゴシック" charset="0"/>
              </a:rPr>
              <a:t> 2015-2019</a:t>
            </a:r>
            <a:endParaRPr lang="id-ID" sz="3200" b="1" dirty="0">
              <a:latin typeface="+mj-lt"/>
              <a:ea typeface="ＭＳ Ｐゴシック" charset="0"/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468995" y="1143000"/>
          <a:ext cx="7836805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6" name="Content Placeholder 3"/>
          <p:cNvPicPr>
            <a:picLocks noChangeAspect="1"/>
          </p:cNvPicPr>
          <p:nvPr/>
        </p:nvPicPr>
        <p:blipFill>
          <a:blip r:embed="rId3" cstate="print"/>
          <a:srcRect t="11607" b="11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Diagram 4"/>
          <p:cNvGraphicFramePr/>
          <p:nvPr/>
        </p:nvGraphicFramePr>
        <p:xfrm>
          <a:off x="179512" y="620688"/>
          <a:ext cx="8867848" cy="5967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heme/theme1.xml><?xml version="1.0" encoding="utf-8"?>
<a:theme xmlns:a="http://schemas.openxmlformats.org/drawingml/2006/main" name="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ind_0198_slide">
  <a:themeElements>
    <a:clrScheme name="Default Design 2">
      <a:dk1>
        <a:srgbClr val="333333"/>
      </a:dk1>
      <a:lt1>
        <a:srgbClr val="FFFFFF"/>
      </a:lt1>
      <a:dk2>
        <a:srgbClr val="CC0000"/>
      </a:dk2>
      <a:lt2>
        <a:srgbClr val="FFFFFF"/>
      </a:lt2>
      <a:accent1>
        <a:srgbClr val="FFB3E0"/>
      </a:accent1>
      <a:accent2>
        <a:srgbClr val="FFC77A"/>
      </a:accent2>
      <a:accent3>
        <a:srgbClr val="E2AAAA"/>
      </a:accent3>
      <a:accent4>
        <a:srgbClr val="DADADA"/>
      </a:accent4>
      <a:accent5>
        <a:srgbClr val="FFD6ED"/>
      </a:accent5>
      <a:accent6>
        <a:srgbClr val="E7B46E"/>
      </a:accent6>
      <a:hlink>
        <a:srgbClr val="FF9999"/>
      </a:hlink>
      <a:folHlink>
        <a:srgbClr val="FFA7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8080"/>
        </a:accent1>
        <a:accent2>
          <a:srgbClr val="FF9CA9"/>
        </a:accent2>
        <a:accent3>
          <a:srgbClr val="E2AAAA"/>
        </a:accent3>
        <a:accent4>
          <a:srgbClr val="DADADA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E0"/>
        </a:accent1>
        <a:accent2>
          <a:srgbClr val="FFC77A"/>
        </a:accent2>
        <a:accent3>
          <a:srgbClr val="E2AAAA"/>
        </a:accent3>
        <a:accent4>
          <a:srgbClr val="DADADA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B3B3"/>
        </a:accent1>
        <a:accent2>
          <a:srgbClr val="D2ED8C"/>
        </a:accent2>
        <a:accent3>
          <a:srgbClr val="E2AAAA"/>
        </a:accent3>
        <a:accent4>
          <a:srgbClr val="DADADA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333333"/>
        </a:dk1>
        <a:lt1>
          <a:srgbClr val="FFFFFF"/>
        </a:lt1>
        <a:dk2>
          <a:srgbClr val="CC0000"/>
        </a:dk2>
        <a:lt2>
          <a:srgbClr val="FFFFFF"/>
        </a:lt2>
        <a:accent1>
          <a:srgbClr val="FFE47A"/>
        </a:accent1>
        <a:accent2>
          <a:srgbClr val="FFB3B3"/>
        </a:accent2>
        <a:accent3>
          <a:srgbClr val="E2AAAA"/>
        </a:accent3>
        <a:accent4>
          <a:srgbClr val="DADADA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8080"/>
        </a:accent1>
        <a:accent2>
          <a:srgbClr val="FF9CA9"/>
        </a:accent2>
        <a:accent3>
          <a:srgbClr val="FFFFFF"/>
        </a:accent3>
        <a:accent4>
          <a:srgbClr val="000000"/>
        </a:accent4>
        <a:accent5>
          <a:srgbClr val="FFC0C0"/>
        </a:accent5>
        <a:accent6>
          <a:srgbClr val="E78D99"/>
        </a:accent6>
        <a:hlink>
          <a:srgbClr val="F0C9C9"/>
        </a:hlink>
        <a:folHlink>
          <a:srgbClr val="FFB5B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E0"/>
        </a:accent1>
        <a:accent2>
          <a:srgbClr val="FFC77A"/>
        </a:accent2>
        <a:accent3>
          <a:srgbClr val="FFFFFF"/>
        </a:accent3>
        <a:accent4>
          <a:srgbClr val="000000"/>
        </a:accent4>
        <a:accent5>
          <a:srgbClr val="FFD6ED"/>
        </a:accent5>
        <a:accent6>
          <a:srgbClr val="E7B46E"/>
        </a:accent6>
        <a:hlink>
          <a:srgbClr val="FF9999"/>
        </a:hlink>
        <a:folHlink>
          <a:srgbClr val="FFA7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B3B3"/>
        </a:accent1>
        <a:accent2>
          <a:srgbClr val="D2ED8C"/>
        </a:accent2>
        <a:accent3>
          <a:srgbClr val="FFFFFF"/>
        </a:accent3>
        <a:accent4>
          <a:srgbClr val="000000"/>
        </a:accent4>
        <a:accent5>
          <a:srgbClr val="FFD6D6"/>
        </a:accent5>
        <a:accent6>
          <a:srgbClr val="BED77E"/>
        </a:accent6>
        <a:hlink>
          <a:srgbClr val="BEE9F4"/>
        </a:hlink>
        <a:folHlink>
          <a:srgbClr val="FFD2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E47A"/>
        </a:accent1>
        <a:accent2>
          <a:srgbClr val="FFB3B3"/>
        </a:accent2>
        <a:accent3>
          <a:srgbClr val="FFFFFF"/>
        </a:accent3>
        <a:accent4>
          <a:srgbClr val="000000"/>
        </a:accent4>
        <a:accent5>
          <a:srgbClr val="FFEFBE"/>
        </a:accent5>
        <a:accent6>
          <a:srgbClr val="E7A2A2"/>
        </a:accent6>
        <a:hlink>
          <a:srgbClr val="A0F3A0"/>
        </a:hlink>
        <a:folHlink>
          <a:srgbClr val="D8D1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ata pontianak kalbar 23 3 2015-1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Blooming 2</Template>
  <TotalTime>4849</TotalTime>
  <Words>1087</Words>
  <Application>Microsoft Office PowerPoint</Application>
  <PresentationFormat>On-screen Show (4:3)</PresentationFormat>
  <Paragraphs>199</Paragraphs>
  <Slides>21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ind_0198_slide</vt:lpstr>
      <vt:lpstr>1_Default Design</vt:lpstr>
      <vt:lpstr>1_ind_0198_slide</vt:lpstr>
      <vt:lpstr>2_ind_0198_slide</vt:lpstr>
      <vt:lpstr>3_ind_0198_slide</vt:lpstr>
      <vt:lpstr>4_ind_0198_slide</vt:lpstr>
      <vt:lpstr>5_ind_0198_slide</vt:lpstr>
      <vt:lpstr>data pontianak kalbar 23 3 2015-1</vt:lpstr>
      <vt:lpstr>Office Theme</vt:lpstr>
      <vt:lpstr>Microsoft Office Excel Chart</vt:lpstr>
      <vt:lpstr>PowerPoint Presentation</vt:lpstr>
      <vt:lpstr>PowerPoint Presentation</vt:lpstr>
      <vt:lpstr>PENDUDUK </vt:lpstr>
      <vt:lpstr>PowerPoint Presentation</vt:lpstr>
      <vt:lpstr>Pembangunan Manusia dan Gender Indonesia, 2004-2012</vt:lpstr>
      <vt:lpstr>PENCAPAIAN KOMPONEN IDG (GEM)  TAHUN 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ISU STRATEGIS YANG MASIH PERLU DIBAHAS LEBIH LANJUT DENGAN KEMENTERIAN SOSIAL</vt:lpstr>
      <vt:lpstr>PowerPoint Presentation</vt:lpstr>
      <vt:lpstr>PowerPoint Presentation</vt:lpstr>
      <vt:lpstr>PowerPoint Presentation</vt:lpstr>
      <vt:lpstr>PowerPoint Presentation</vt:lpstr>
    </vt:vector>
  </TitlesOfParts>
  <Company>KPP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Penyususunan Program</dc:creator>
  <cp:lastModifiedBy>heru_kasidi</cp:lastModifiedBy>
  <cp:revision>490</cp:revision>
  <cp:lastPrinted>2015-01-19T08:08:22Z</cp:lastPrinted>
  <dcterms:created xsi:type="dcterms:W3CDTF">2009-06-22T03:33:30Z</dcterms:created>
  <dcterms:modified xsi:type="dcterms:W3CDTF">2015-04-27T07:37:41Z</dcterms:modified>
</cp:coreProperties>
</file>