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76" r:id="rId3"/>
    <p:sldId id="285" r:id="rId4"/>
    <p:sldId id="286" r:id="rId5"/>
    <p:sldId id="280" r:id="rId6"/>
    <p:sldId id="275" r:id="rId7"/>
    <p:sldId id="278" r:id="rId8"/>
    <p:sldId id="283" r:id="rId9"/>
    <p:sldId id="260" r:id="rId10"/>
    <p:sldId id="30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30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2BE4AA-98F0-446D-ABD2-30D42A7A612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C0BE64-33FF-43B9-9830-B3AC4FFDD426}">
      <dgm:prSet phldrT="[Text]"/>
      <dgm:spPr/>
      <dgm:t>
        <a:bodyPr/>
        <a:lstStyle/>
        <a:p>
          <a:r>
            <a:rPr lang="en-US" smtClean="0"/>
            <a:t>PENGUATAN DASAR HUKUM</a:t>
          </a:r>
          <a:endParaRPr lang="en-US"/>
        </a:p>
      </dgm:t>
    </dgm:pt>
    <dgm:pt modelId="{E510DE01-6798-4530-B65D-1618E3DC384A}" type="parTrans" cxnId="{F85EDCC4-67F5-43B3-92A4-A0B322A0CBBF}">
      <dgm:prSet/>
      <dgm:spPr/>
      <dgm:t>
        <a:bodyPr/>
        <a:lstStyle/>
        <a:p>
          <a:endParaRPr lang="en-US"/>
        </a:p>
      </dgm:t>
    </dgm:pt>
    <dgm:pt modelId="{71902918-A766-44D3-992C-F6C106B9269A}" type="sibTrans" cxnId="{F85EDCC4-67F5-43B3-92A4-A0B322A0CBBF}">
      <dgm:prSet/>
      <dgm:spPr/>
      <dgm:t>
        <a:bodyPr/>
        <a:lstStyle/>
        <a:p>
          <a:endParaRPr lang="en-US"/>
        </a:p>
      </dgm:t>
    </dgm:pt>
    <dgm:pt modelId="{1510B6FB-F135-4268-8570-D03B6C9F6A1D}">
      <dgm:prSet phldrT="[Text]" custT="1"/>
      <dgm:spPr/>
      <dgm:t>
        <a:bodyPr/>
        <a:lstStyle/>
        <a:p>
          <a:r>
            <a:rPr lang="en-US" sz="1800" smtClean="0"/>
            <a:t>Untuk tingkat K/L sudah tercakup di dalam Peraturan Menteri Keuangan terkait RKA-K/L, sehingga hanya memerlukan penegasan target pelaksanaan PPRG setiap tahunnya.</a:t>
          </a:r>
          <a:endParaRPr lang="en-US" sz="1800"/>
        </a:p>
      </dgm:t>
    </dgm:pt>
    <dgm:pt modelId="{DA9C3C41-7E29-46AB-BBBA-94A4DD5A57AD}" type="parTrans" cxnId="{6AE26398-3B91-4EE5-B466-DA0CDF4F9E32}">
      <dgm:prSet/>
      <dgm:spPr/>
      <dgm:t>
        <a:bodyPr/>
        <a:lstStyle/>
        <a:p>
          <a:endParaRPr lang="en-US"/>
        </a:p>
      </dgm:t>
    </dgm:pt>
    <dgm:pt modelId="{34A2FEF8-8B07-451D-874E-98A54FCDC1AC}" type="sibTrans" cxnId="{6AE26398-3B91-4EE5-B466-DA0CDF4F9E32}">
      <dgm:prSet/>
      <dgm:spPr/>
      <dgm:t>
        <a:bodyPr/>
        <a:lstStyle/>
        <a:p>
          <a:endParaRPr lang="en-US"/>
        </a:p>
      </dgm:t>
    </dgm:pt>
    <dgm:pt modelId="{5F4556BB-F511-4932-A949-304863566DFB}">
      <dgm:prSet phldrT="[Text]"/>
      <dgm:spPr/>
      <dgm:t>
        <a:bodyPr/>
        <a:lstStyle/>
        <a:p>
          <a:r>
            <a:rPr lang="en-US" smtClean="0"/>
            <a:t>PENGUATAN KOORDINASI  </a:t>
          </a:r>
        </a:p>
        <a:p>
          <a:r>
            <a:rPr lang="en-US" smtClean="0"/>
            <a:t>Antar Unit Penggerak</a:t>
          </a:r>
        </a:p>
        <a:p>
          <a:r>
            <a:rPr lang="en-US" smtClean="0"/>
            <a:t>Penggerak-Pelaksana</a:t>
          </a:r>
          <a:endParaRPr lang="en-US"/>
        </a:p>
      </dgm:t>
    </dgm:pt>
    <dgm:pt modelId="{E8453C22-ED05-45B9-8035-1BA98B87E410}" type="parTrans" cxnId="{C31CEEFC-5E10-4A97-8D1C-8BC1727CC6AF}">
      <dgm:prSet/>
      <dgm:spPr/>
      <dgm:t>
        <a:bodyPr/>
        <a:lstStyle/>
        <a:p>
          <a:endParaRPr lang="en-US"/>
        </a:p>
      </dgm:t>
    </dgm:pt>
    <dgm:pt modelId="{52468242-CEEE-402F-9466-CAC7151AE7D9}" type="sibTrans" cxnId="{C31CEEFC-5E10-4A97-8D1C-8BC1727CC6AF}">
      <dgm:prSet/>
      <dgm:spPr/>
      <dgm:t>
        <a:bodyPr/>
        <a:lstStyle/>
        <a:p>
          <a:endParaRPr lang="en-US"/>
        </a:p>
      </dgm:t>
    </dgm:pt>
    <dgm:pt modelId="{6DD8B32D-33AE-4B22-946C-43BEA7602102}">
      <dgm:prSet phldrT="[Text]" custT="1"/>
      <dgm:spPr/>
      <dgm:t>
        <a:bodyPr/>
        <a:lstStyle/>
        <a:p>
          <a:r>
            <a:rPr lang="id-ID" sz="1800" smtClean="0"/>
            <a:t>Penetapan Tim Penggerak PPRG di tingkat nasional dan daerah</a:t>
          </a:r>
          <a:endParaRPr lang="en-US" sz="1800"/>
        </a:p>
      </dgm:t>
    </dgm:pt>
    <dgm:pt modelId="{12405D70-F22D-436F-B1B2-6EE7B9F8C96B}" type="parTrans" cxnId="{8DF464A1-0742-45BB-BC7F-8A1685BE87B3}">
      <dgm:prSet/>
      <dgm:spPr/>
      <dgm:t>
        <a:bodyPr/>
        <a:lstStyle/>
        <a:p>
          <a:endParaRPr lang="en-US"/>
        </a:p>
      </dgm:t>
    </dgm:pt>
    <dgm:pt modelId="{9FACD1F9-E0D1-471F-80B0-C3DDA79AE799}" type="sibTrans" cxnId="{8DF464A1-0742-45BB-BC7F-8A1685BE87B3}">
      <dgm:prSet/>
      <dgm:spPr/>
      <dgm:t>
        <a:bodyPr/>
        <a:lstStyle/>
        <a:p>
          <a:endParaRPr lang="en-US"/>
        </a:p>
      </dgm:t>
    </dgm:pt>
    <dgm:pt modelId="{77913877-1694-45C5-A305-9704863A2684}">
      <dgm:prSet custT="1"/>
      <dgm:spPr/>
      <dgm:t>
        <a:bodyPr/>
        <a:lstStyle/>
        <a:p>
          <a:r>
            <a:rPr lang="en-US" sz="1800" smtClean="0"/>
            <a:t>Sedangkan untuk pelaksanaan percepatan PUG melalui PPRG di tingkat pemerintah daerah masih memerlukan penguatan dasar hukum.</a:t>
          </a:r>
          <a:endParaRPr lang="en-US" sz="1800"/>
        </a:p>
      </dgm:t>
    </dgm:pt>
    <dgm:pt modelId="{AE1FFC1A-4121-4AFB-B382-FCEC9F5748E3}" type="parTrans" cxnId="{D45F6153-D02D-4A7A-A461-C3B6D99BAFCA}">
      <dgm:prSet/>
      <dgm:spPr/>
      <dgm:t>
        <a:bodyPr/>
        <a:lstStyle/>
        <a:p>
          <a:endParaRPr lang="en-US"/>
        </a:p>
      </dgm:t>
    </dgm:pt>
    <dgm:pt modelId="{F27B7838-E9CA-42BA-9C01-CB0233CD858E}" type="sibTrans" cxnId="{D45F6153-D02D-4A7A-A461-C3B6D99BAFCA}">
      <dgm:prSet/>
      <dgm:spPr/>
      <dgm:t>
        <a:bodyPr/>
        <a:lstStyle/>
        <a:p>
          <a:endParaRPr lang="en-US"/>
        </a:p>
      </dgm:t>
    </dgm:pt>
    <dgm:pt modelId="{7A4FD6A7-F3A5-453C-8943-B1C84CB6AF40}">
      <dgm:prSet custT="1"/>
      <dgm:spPr/>
      <dgm:t>
        <a:bodyPr/>
        <a:lstStyle/>
        <a:p>
          <a:r>
            <a:rPr lang="en-US" sz="1800" smtClean="0"/>
            <a:t>Penguatan komitmen</a:t>
          </a:r>
          <a:r>
            <a:rPr lang="id-ID" sz="1800" smtClean="0"/>
            <a:t> dengan MOU antara Kementerian PP dan PA dengan K/L </a:t>
          </a:r>
          <a:r>
            <a:rPr lang="en-US" sz="1800" smtClean="0"/>
            <a:t>dan Pemda</a:t>
          </a:r>
        </a:p>
      </dgm:t>
    </dgm:pt>
    <dgm:pt modelId="{15969860-14CE-4F50-BC31-0FEC1B029BAD}" type="parTrans" cxnId="{31C0BC49-C977-4EC4-8647-B42FDF931D37}">
      <dgm:prSet/>
      <dgm:spPr/>
      <dgm:t>
        <a:bodyPr/>
        <a:lstStyle/>
        <a:p>
          <a:endParaRPr lang="en-US"/>
        </a:p>
      </dgm:t>
    </dgm:pt>
    <dgm:pt modelId="{D130918D-C3AA-4772-9BD9-0E98CDB9A237}" type="sibTrans" cxnId="{31C0BC49-C977-4EC4-8647-B42FDF931D37}">
      <dgm:prSet/>
      <dgm:spPr/>
      <dgm:t>
        <a:bodyPr/>
        <a:lstStyle/>
        <a:p>
          <a:endParaRPr lang="en-US"/>
        </a:p>
      </dgm:t>
    </dgm:pt>
    <dgm:pt modelId="{A6E369FC-9D15-43FD-A684-7F10B4D9A615}">
      <dgm:prSet custT="1"/>
      <dgm:spPr/>
      <dgm:t>
        <a:bodyPr/>
        <a:lstStyle/>
        <a:p>
          <a:r>
            <a:rPr lang="id-ID" sz="1800" smtClean="0"/>
            <a:t>Pembentukan wadah/mekanisme koordinasi penanggung jawab PPRG</a:t>
          </a:r>
          <a:endParaRPr lang="en-US" sz="1800" smtClean="0"/>
        </a:p>
      </dgm:t>
    </dgm:pt>
    <dgm:pt modelId="{A6D15586-EAF9-4A5F-B368-815F54436116}" type="parTrans" cxnId="{7026F23B-A586-4D14-9B4F-EC50B5BD6E57}">
      <dgm:prSet/>
      <dgm:spPr/>
      <dgm:t>
        <a:bodyPr/>
        <a:lstStyle/>
        <a:p>
          <a:endParaRPr lang="en-US"/>
        </a:p>
      </dgm:t>
    </dgm:pt>
    <dgm:pt modelId="{55D32EA4-3B23-42DC-9AE5-A94D6CA41DEF}" type="sibTrans" cxnId="{7026F23B-A586-4D14-9B4F-EC50B5BD6E57}">
      <dgm:prSet/>
      <dgm:spPr/>
      <dgm:t>
        <a:bodyPr/>
        <a:lstStyle/>
        <a:p>
          <a:endParaRPr lang="en-US"/>
        </a:p>
      </dgm:t>
    </dgm:pt>
    <dgm:pt modelId="{6212036C-C592-4C9C-B86E-B63C9E0F1AB6}">
      <dgm:prSet custT="1"/>
      <dgm:spPr/>
      <dgm:t>
        <a:bodyPr/>
        <a:lstStyle/>
        <a:p>
          <a:r>
            <a:rPr lang="id-ID" sz="1800" smtClean="0"/>
            <a:t>Penetapan pelaksana dan mekanisme penyusunan PPRG</a:t>
          </a:r>
          <a:endParaRPr lang="en-US" sz="1800" smtClean="0"/>
        </a:p>
      </dgm:t>
    </dgm:pt>
    <dgm:pt modelId="{E2A5D803-13A2-460A-B803-B8AC862F6F9C}" type="parTrans" cxnId="{2B94E915-7302-482D-AECB-A298749A7FEC}">
      <dgm:prSet/>
      <dgm:spPr/>
      <dgm:t>
        <a:bodyPr/>
        <a:lstStyle/>
        <a:p>
          <a:endParaRPr lang="en-US"/>
        </a:p>
      </dgm:t>
    </dgm:pt>
    <dgm:pt modelId="{ACEFCEB6-8297-40CC-B129-EFA0E4438EFD}" type="sibTrans" cxnId="{2B94E915-7302-482D-AECB-A298749A7FEC}">
      <dgm:prSet/>
      <dgm:spPr/>
      <dgm:t>
        <a:bodyPr/>
        <a:lstStyle/>
        <a:p>
          <a:endParaRPr lang="en-US"/>
        </a:p>
      </dgm:t>
    </dgm:pt>
    <dgm:pt modelId="{32F64094-445A-4389-A74E-33CCB7021594}">
      <dgm:prSet custT="1"/>
      <dgm:spPr/>
      <dgm:t>
        <a:bodyPr/>
        <a:lstStyle/>
        <a:p>
          <a:r>
            <a:rPr lang="id-ID" sz="1800" smtClean="0"/>
            <a:t>Re-orientasi fungsi pokja PUG dan </a:t>
          </a:r>
          <a:r>
            <a:rPr lang="id-ID" sz="1800" i="1" smtClean="0"/>
            <a:t>Fo</a:t>
          </a:r>
          <a:r>
            <a:rPr lang="en-US" sz="1800" i="1" smtClean="0"/>
            <a:t>c</a:t>
          </a:r>
          <a:r>
            <a:rPr lang="id-ID" sz="1800" i="1" smtClean="0"/>
            <a:t>al Poin</a:t>
          </a:r>
          <a:r>
            <a:rPr lang="en-US" sz="1800" i="1" smtClean="0"/>
            <a:t>t</a:t>
          </a:r>
          <a:r>
            <a:rPr lang="id-ID" sz="1800" smtClean="0"/>
            <a:t> Gender di setiap K/L</a:t>
          </a:r>
          <a:r>
            <a:rPr lang="en-US" sz="1800" smtClean="0"/>
            <a:t> dan Pemda</a:t>
          </a:r>
        </a:p>
      </dgm:t>
    </dgm:pt>
    <dgm:pt modelId="{28BEF85A-C713-4F17-ACB6-C7B3DC14DC64}" type="parTrans" cxnId="{D2B62F09-D675-403A-93F5-6E684C8544D0}">
      <dgm:prSet/>
      <dgm:spPr/>
      <dgm:t>
        <a:bodyPr/>
        <a:lstStyle/>
        <a:p>
          <a:endParaRPr lang="en-US"/>
        </a:p>
      </dgm:t>
    </dgm:pt>
    <dgm:pt modelId="{7DC479B3-6FAA-4118-9A82-AACD37AFC19F}" type="sibTrans" cxnId="{D2B62F09-D675-403A-93F5-6E684C8544D0}">
      <dgm:prSet/>
      <dgm:spPr/>
      <dgm:t>
        <a:bodyPr/>
        <a:lstStyle/>
        <a:p>
          <a:endParaRPr lang="en-US"/>
        </a:p>
      </dgm:t>
    </dgm:pt>
    <dgm:pt modelId="{8442EDFE-1E18-4EE7-92F8-14876C3C15D2}">
      <dgm:prSet custT="1"/>
      <dgm:spPr/>
      <dgm:t>
        <a:bodyPr/>
        <a:lstStyle/>
        <a:p>
          <a:r>
            <a:rPr lang="id-ID" sz="1800" smtClean="0"/>
            <a:t>Penetapan mekanisme pen</a:t>
          </a:r>
          <a:r>
            <a:rPr lang="en-US" sz="1800" smtClean="0"/>
            <a:t>yediaan </a:t>
          </a:r>
          <a:r>
            <a:rPr lang="id-ID" sz="1800" smtClean="0"/>
            <a:t>data terpilah </a:t>
          </a:r>
          <a:r>
            <a:rPr lang="en-US" sz="1800" smtClean="0"/>
            <a:t>di </a:t>
          </a:r>
          <a:r>
            <a:rPr lang="id-ID" sz="1800" smtClean="0"/>
            <a:t>K/L</a:t>
          </a:r>
          <a:r>
            <a:rPr lang="en-US" sz="1800" smtClean="0"/>
            <a:t> dan Pemda</a:t>
          </a:r>
          <a:endParaRPr lang="en-US" sz="1800"/>
        </a:p>
      </dgm:t>
    </dgm:pt>
    <dgm:pt modelId="{3BFC97FE-DA9D-4144-8A82-3EA2A7BA16E9}" type="parTrans" cxnId="{7E844642-6E70-4A8D-A17F-B100945C5E7D}">
      <dgm:prSet/>
      <dgm:spPr/>
      <dgm:t>
        <a:bodyPr/>
        <a:lstStyle/>
        <a:p>
          <a:endParaRPr lang="en-US"/>
        </a:p>
      </dgm:t>
    </dgm:pt>
    <dgm:pt modelId="{6B425481-8EC3-4A9F-B5F2-D211CD110AD5}" type="sibTrans" cxnId="{7E844642-6E70-4A8D-A17F-B100945C5E7D}">
      <dgm:prSet/>
      <dgm:spPr/>
      <dgm:t>
        <a:bodyPr/>
        <a:lstStyle/>
        <a:p>
          <a:endParaRPr lang="en-US"/>
        </a:p>
      </dgm:t>
    </dgm:pt>
    <dgm:pt modelId="{2EE07E66-236C-4759-8A33-3B68AE56CF89}" type="pres">
      <dgm:prSet presAssocID="{362BE4AA-98F0-446D-ABD2-30D42A7A61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7C863B2-063D-4A10-A1C9-F5CA6C471F2B}" type="pres">
      <dgm:prSet presAssocID="{47C0BE64-33FF-43B9-9830-B3AC4FFDD426}" presName="linNode" presStyleCnt="0"/>
      <dgm:spPr/>
    </dgm:pt>
    <dgm:pt modelId="{F6A5740C-6D5A-40F8-AAE6-3C04E436F0B5}" type="pres">
      <dgm:prSet presAssocID="{47C0BE64-33FF-43B9-9830-B3AC4FFDD426}" presName="parentText" presStyleLbl="node1" presStyleIdx="0" presStyleCnt="2" custScaleX="83486" custScaleY="6357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FEE6B3-71CE-46CB-8356-32E85F14A78D}" type="pres">
      <dgm:prSet presAssocID="{47C0BE64-33FF-43B9-9830-B3AC4FFDD426}" presName="descendantText" presStyleLbl="alignAccFollowNode1" presStyleIdx="0" presStyleCnt="2" custScaleX="115459" custScaleY="682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065066-B786-49FA-97C5-4D2A84EBC5B6}" type="pres">
      <dgm:prSet presAssocID="{71902918-A766-44D3-992C-F6C106B9269A}" presName="sp" presStyleCnt="0"/>
      <dgm:spPr/>
    </dgm:pt>
    <dgm:pt modelId="{66B76FF1-7BA9-45A0-A3FB-0240C4D4377E}" type="pres">
      <dgm:prSet presAssocID="{5F4556BB-F511-4932-A949-304863566DFB}" presName="linNode" presStyleCnt="0"/>
      <dgm:spPr/>
    </dgm:pt>
    <dgm:pt modelId="{AA5ABB6B-EB0A-4B69-AE02-CD6CF3879975}" type="pres">
      <dgm:prSet presAssocID="{5F4556BB-F511-4932-A949-304863566DFB}" presName="parentText" presStyleLbl="node1" presStyleIdx="1" presStyleCnt="2" custScaleX="834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57C89-CDFE-4391-903C-6A63C2375181}" type="pres">
      <dgm:prSet presAssocID="{5F4556BB-F511-4932-A949-304863566DFB}" presName="descendantText" presStyleLbl="alignAccFollowNode1" presStyleIdx="1" presStyleCnt="2" custScaleX="118794" custScaleY="114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F61CE5-47D5-4A8D-B20B-C61A8AFC0082}" type="presOf" srcId="{6DD8B32D-33AE-4B22-946C-43BEA7602102}" destId="{06657C89-CDFE-4391-903C-6A63C2375181}" srcOrd="0" destOrd="0" presId="urn:microsoft.com/office/officeart/2005/8/layout/vList5"/>
    <dgm:cxn modelId="{C31CEEFC-5E10-4A97-8D1C-8BC1727CC6AF}" srcId="{362BE4AA-98F0-446D-ABD2-30D42A7A612C}" destId="{5F4556BB-F511-4932-A949-304863566DFB}" srcOrd="1" destOrd="0" parTransId="{E8453C22-ED05-45B9-8035-1BA98B87E410}" sibTransId="{52468242-CEEE-402F-9466-CAC7151AE7D9}"/>
    <dgm:cxn modelId="{7E844642-6E70-4A8D-A17F-B100945C5E7D}" srcId="{5F4556BB-F511-4932-A949-304863566DFB}" destId="{8442EDFE-1E18-4EE7-92F8-14876C3C15D2}" srcOrd="5" destOrd="0" parTransId="{3BFC97FE-DA9D-4144-8A82-3EA2A7BA16E9}" sibTransId="{6B425481-8EC3-4A9F-B5F2-D211CD110AD5}"/>
    <dgm:cxn modelId="{6AE26398-3B91-4EE5-B466-DA0CDF4F9E32}" srcId="{47C0BE64-33FF-43B9-9830-B3AC4FFDD426}" destId="{1510B6FB-F135-4268-8570-D03B6C9F6A1D}" srcOrd="0" destOrd="0" parTransId="{DA9C3C41-7E29-46AB-BBBA-94A4DD5A57AD}" sibTransId="{34A2FEF8-8B07-451D-874E-98A54FCDC1AC}"/>
    <dgm:cxn modelId="{DFD4CE9F-13E5-47D4-A515-686C63525233}" type="presOf" srcId="{7A4FD6A7-F3A5-453C-8943-B1C84CB6AF40}" destId="{06657C89-CDFE-4391-903C-6A63C2375181}" srcOrd="0" destOrd="1" presId="urn:microsoft.com/office/officeart/2005/8/layout/vList5"/>
    <dgm:cxn modelId="{2B94E915-7302-482D-AECB-A298749A7FEC}" srcId="{5F4556BB-F511-4932-A949-304863566DFB}" destId="{6212036C-C592-4C9C-B86E-B63C9E0F1AB6}" srcOrd="3" destOrd="0" parTransId="{E2A5D803-13A2-460A-B803-B8AC862F6F9C}" sibTransId="{ACEFCEB6-8297-40CC-B129-EFA0E4438EFD}"/>
    <dgm:cxn modelId="{9703A076-A9C6-4DD9-B88D-C81E3375771A}" type="presOf" srcId="{6212036C-C592-4C9C-B86E-B63C9E0F1AB6}" destId="{06657C89-CDFE-4391-903C-6A63C2375181}" srcOrd="0" destOrd="3" presId="urn:microsoft.com/office/officeart/2005/8/layout/vList5"/>
    <dgm:cxn modelId="{8DF464A1-0742-45BB-BC7F-8A1685BE87B3}" srcId="{5F4556BB-F511-4932-A949-304863566DFB}" destId="{6DD8B32D-33AE-4B22-946C-43BEA7602102}" srcOrd="0" destOrd="0" parTransId="{12405D70-F22D-436F-B1B2-6EE7B9F8C96B}" sibTransId="{9FACD1F9-E0D1-471F-80B0-C3DDA79AE799}"/>
    <dgm:cxn modelId="{BB2AE8E2-FD70-449F-B31F-E9028E4D6C73}" type="presOf" srcId="{A6E369FC-9D15-43FD-A684-7F10B4D9A615}" destId="{06657C89-CDFE-4391-903C-6A63C2375181}" srcOrd="0" destOrd="2" presId="urn:microsoft.com/office/officeart/2005/8/layout/vList5"/>
    <dgm:cxn modelId="{0714C8E6-488B-4AF8-9EC5-D2522E54C787}" type="presOf" srcId="{77913877-1694-45C5-A305-9704863A2684}" destId="{7FFEE6B3-71CE-46CB-8356-32E85F14A78D}" srcOrd="0" destOrd="1" presId="urn:microsoft.com/office/officeart/2005/8/layout/vList5"/>
    <dgm:cxn modelId="{19FF518E-3D12-47AE-88F4-816F672F492A}" type="presOf" srcId="{5F4556BB-F511-4932-A949-304863566DFB}" destId="{AA5ABB6B-EB0A-4B69-AE02-CD6CF3879975}" srcOrd="0" destOrd="0" presId="urn:microsoft.com/office/officeart/2005/8/layout/vList5"/>
    <dgm:cxn modelId="{4AD34B61-AD54-4014-ACAF-24F1292F9856}" type="presOf" srcId="{8442EDFE-1E18-4EE7-92F8-14876C3C15D2}" destId="{06657C89-CDFE-4391-903C-6A63C2375181}" srcOrd="0" destOrd="5" presId="urn:microsoft.com/office/officeart/2005/8/layout/vList5"/>
    <dgm:cxn modelId="{351A0B9B-6690-4202-8088-A35CE47A8D9C}" type="presOf" srcId="{32F64094-445A-4389-A74E-33CCB7021594}" destId="{06657C89-CDFE-4391-903C-6A63C2375181}" srcOrd="0" destOrd="4" presId="urn:microsoft.com/office/officeart/2005/8/layout/vList5"/>
    <dgm:cxn modelId="{C1151D2A-D049-4746-B1DD-F816545D5DF8}" type="presOf" srcId="{362BE4AA-98F0-446D-ABD2-30D42A7A612C}" destId="{2EE07E66-236C-4759-8A33-3B68AE56CF89}" srcOrd="0" destOrd="0" presId="urn:microsoft.com/office/officeart/2005/8/layout/vList5"/>
    <dgm:cxn modelId="{31C0BC49-C977-4EC4-8647-B42FDF931D37}" srcId="{5F4556BB-F511-4932-A949-304863566DFB}" destId="{7A4FD6A7-F3A5-453C-8943-B1C84CB6AF40}" srcOrd="1" destOrd="0" parTransId="{15969860-14CE-4F50-BC31-0FEC1B029BAD}" sibTransId="{D130918D-C3AA-4772-9BD9-0E98CDB9A237}"/>
    <dgm:cxn modelId="{B69E1F64-7831-4E59-BA3D-31B193B92FA8}" type="presOf" srcId="{47C0BE64-33FF-43B9-9830-B3AC4FFDD426}" destId="{F6A5740C-6D5A-40F8-AAE6-3C04E436F0B5}" srcOrd="0" destOrd="0" presId="urn:microsoft.com/office/officeart/2005/8/layout/vList5"/>
    <dgm:cxn modelId="{D45F6153-D02D-4A7A-A461-C3B6D99BAFCA}" srcId="{47C0BE64-33FF-43B9-9830-B3AC4FFDD426}" destId="{77913877-1694-45C5-A305-9704863A2684}" srcOrd="1" destOrd="0" parTransId="{AE1FFC1A-4121-4AFB-B382-FCEC9F5748E3}" sibTransId="{F27B7838-E9CA-42BA-9C01-CB0233CD858E}"/>
    <dgm:cxn modelId="{7026F23B-A586-4D14-9B4F-EC50B5BD6E57}" srcId="{5F4556BB-F511-4932-A949-304863566DFB}" destId="{A6E369FC-9D15-43FD-A684-7F10B4D9A615}" srcOrd="2" destOrd="0" parTransId="{A6D15586-EAF9-4A5F-B368-815F54436116}" sibTransId="{55D32EA4-3B23-42DC-9AE5-A94D6CA41DEF}"/>
    <dgm:cxn modelId="{D2B62F09-D675-403A-93F5-6E684C8544D0}" srcId="{5F4556BB-F511-4932-A949-304863566DFB}" destId="{32F64094-445A-4389-A74E-33CCB7021594}" srcOrd="4" destOrd="0" parTransId="{28BEF85A-C713-4F17-ACB6-C7B3DC14DC64}" sibTransId="{7DC479B3-6FAA-4118-9A82-AACD37AFC19F}"/>
    <dgm:cxn modelId="{F85EDCC4-67F5-43B3-92A4-A0B322A0CBBF}" srcId="{362BE4AA-98F0-446D-ABD2-30D42A7A612C}" destId="{47C0BE64-33FF-43B9-9830-B3AC4FFDD426}" srcOrd="0" destOrd="0" parTransId="{E510DE01-6798-4530-B65D-1618E3DC384A}" sibTransId="{71902918-A766-44D3-992C-F6C106B9269A}"/>
    <dgm:cxn modelId="{23693FF2-12CB-41AF-99D5-02138EF47DB3}" type="presOf" srcId="{1510B6FB-F135-4268-8570-D03B6C9F6A1D}" destId="{7FFEE6B3-71CE-46CB-8356-32E85F14A78D}" srcOrd="0" destOrd="0" presId="urn:microsoft.com/office/officeart/2005/8/layout/vList5"/>
    <dgm:cxn modelId="{A92C3824-353A-47FC-AF53-869222AEE7A2}" type="presParOf" srcId="{2EE07E66-236C-4759-8A33-3B68AE56CF89}" destId="{E7C863B2-063D-4A10-A1C9-F5CA6C471F2B}" srcOrd="0" destOrd="0" presId="urn:microsoft.com/office/officeart/2005/8/layout/vList5"/>
    <dgm:cxn modelId="{C0F27B0F-FC43-45A4-9840-0F27EE6D42CF}" type="presParOf" srcId="{E7C863B2-063D-4A10-A1C9-F5CA6C471F2B}" destId="{F6A5740C-6D5A-40F8-AAE6-3C04E436F0B5}" srcOrd="0" destOrd="0" presId="urn:microsoft.com/office/officeart/2005/8/layout/vList5"/>
    <dgm:cxn modelId="{2D671F59-6B50-4F52-AE34-82BEBABCD221}" type="presParOf" srcId="{E7C863B2-063D-4A10-A1C9-F5CA6C471F2B}" destId="{7FFEE6B3-71CE-46CB-8356-32E85F14A78D}" srcOrd="1" destOrd="0" presId="urn:microsoft.com/office/officeart/2005/8/layout/vList5"/>
    <dgm:cxn modelId="{3C7C28D5-9334-43F4-A49C-D7B7862C5DC8}" type="presParOf" srcId="{2EE07E66-236C-4759-8A33-3B68AE56CF89}" destId="{91065066-B786-49FA-97C5-4D2A84EBC5B6}" srcOrd="1" destOrd="0" presId="urn:microsoft.com/office/officeart/2005/8/layout/vList5"/>
    <dgm:cxn modelId="{C0C674DF-7BD3-451E-81C8-78C1BC3A17A6}" type="presParOf" srcId="{2EE07E66-236C-4759-8A33-3B68AE56CF89}" destId="{66B76FF1-7BA9-45A0-A3FB-0240C4D4377E}" srcOrd="2" destOrd="0" presId="urn:microsoft.com/office/officeart/2005/8/layout/vList5"/>
    <dgm:cxn modelId="{9C04A8F4-378F-44C0-96B6-DE531727DFC1}" type="presParOf" srcId="{66B76FF1-7BA9-45A0-A3FB-0240C4D4377E}" destId="{AA5ABB6B-EB0A-4B69-AE02-CD6CF3879975}" srcOrd="0" destOrd="0" presId="urn:microsoft.com/office/officeart/2005/8/layout/vList5"/>
    <dgm:cxn modelId="{CA409047-35D0-4D50-B697-88415E555399}" type="presParOf" srcId="{66B76FF1-7BA9-45A0-A3FB-0240C4D4377E}" destId="{06657C89-CDFE-4391-903C-6A63C237518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EE6B3-71CE-46CB-8356-32E85F14A78D}">
      <dsp:nvSpPr>
        <dsp:cNvPr id="0" name=""/>
        <dsp:cNvSpPr/>
      </dsp:nvSpPr>
      <dsp:spPr>
        <a:xfrm rot="5400000">
          <a:off x="4698532" y="-2006616"/>
          <a:ext cx="1899343" cy="622869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Untuk tingkat K/L sudah tercakup di dalam Peraturan Menteri Keuangan terkait RKA-K/L, sehingga hanya memerlukan penegasan target pelaksanaan PPRG setiap tahunnya.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Sedangkan untuk pelaksanaan percepatan PUG melalui PPRG di tingkat pemerintah daerah masih memerlukan penguatan dasar hukum.</a:t>
          </a:r>
          <a:endParaRPr lang="en-US" sz="1800" kern="1200"/>
        </a:p>
      </dsp:txBody>
      <dsp:txXfrm rot="-5400000">
        <a:off x="2533858" y="250776"/>
        <a:ext cx="6135973" cy="1713907"/>
      </dsp:txXfrm>
    </dsp:sp>
    <dsp:sp modelId="{F6A5740C-6D5A-40F8-AAE6-3C04E436F0B5}">
      <dsp:nvSpPr>
        <dsp:cNvPr id="0" name=""/>
        <dsp:cNvSpPr/>
      </dsp:nvSpPr>
      <dsp:spPr>
        <a:xfrm>
          <a:off x="449" y="2078"/>
          <a:ext cx="2533408" cy="2211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PENGUATAN DASAR HUKUM</a:t>
          </a:r>
          <a:endParaRPr lang="en-US" sz="2500" kern="1200"/>
        </a:p>
      </dsp:txBody>
      <dsp:txXfrm>
        <a:off x="108396" y="110025"/>
        <a:ext cx="2317514" cy="1995408"/>
      </dsp:txXfrm>
    </dsp:sp>
    <dsp:sp modelId="{06657C89-CDFE-4391-903C-6A63C2375181}">
      <dsp:nvSpPr>
        <dsp:cNvPr id="0" name=""/>
        <dsp:cNvSpPr/>
      </dsp:nvSpPr>
      <dsp:spPr>
        <a:xfrm rot="5400000">
          <a:off x="4032960" y="987061"/>
          <a:ext cx="3177397" cy="627848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smtClean="0"/>
            <a:t>Penetapan Tim Penggerak PPRG di tingkat nasional dan daerah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Penguatan komitmen</a:t>
          </a:r>
          <a:r>
            <a:rPr lang="id-ID" sz="1800" kern="1200" smtClean="0"/>
            <a:t> dengan MOU antara Kementerian PP dan PA dengan K/L </a:t>
          </a:r>
          <a:r>
            <a:rPr lang="en-US" sz="1800" kern="1200" smtClean="0"/>
            <a:t>dan Pemda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smtClean="0"/>
            <a:t>Pembentukan wadah/mekanisme koordinasi penanggung jawab PPRG</a:t>
          </a:r>
          <a:endParaRPr lang="en-US" sz="1800" kern="120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smtClean="0"/>
            <a:t>Penetapan pelaksana dan mekanisme penyusunan PPRG</a:t>
          </a:r>
          <a:endParaRPr lang="en-US" sz="1800" kern="120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smtClean="0"/>
            <a:t>Re-orientasi fungsi pokja PUG dan </a:t>
          </a:r>
          <a:r>
            <a:rPr lang="id-ID" sz="1800" i="1" kern="1200" smtClean="0"/>
            <a:t>Fo</a:t>
          </a:r>
          <a:r>
            <a:rPr lang="en-US" sz="1800" i="1" kern="1200" smtClean="0"/>
            <a:t>c</a:t>
          </a:r>
          <a:r>
            <a:rPr lang="id-ID" sz="1800" i="1" kern="1200" smtClean="0"/>
            <a:t>al Poin</a:t>
          </a:r>
          <a:r>
            <a:rPr lang="en-US" sz="1800" i="1" kern="1200" smtClean="0"/>
            <a:t>t</a:t>
          </a:r>
          <a:r>
            <a:rPr lang="id-ID" sz="1800" kern="1200" smtClean="0"/>
            <a:t> Gender di setiap K/L</a:t>
          </a:r>
          <a:r>
            <a:rPr lang="en-US" sz="1800" kern="1200" smtClean="0"/>
            <a:t> dan Pemda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smtClean="0"/>
            <a:t>Penetapan mekanisme pen</a:t>
          </a:r>
          <a:r>
            <a:rPr lang="en-US" sz="1800" kern="1200" smtClean="0"/>
            <a:t>yediaan </a:t>
          </a:r>
          <a:r>
            <a:rPr lang="id-ID" sz="1800" kern="1200" smtClean="0"/>
            <a:t>data terpilah </a:t>
          </a:r>
          <a:r>
            <a:rPr lang="en-US" sz="1800" kern="1200" smtClean="0"/>
            <a:t>di </a:t>
          </a:r>
          <a:r>
            <a:rPr lang="id-ID" sz="1800" kern="1200" smtClean="0"/>
            <a:t>K/L</a:t>
          </a:r>
          <a:r>
            <a:rPr lang="en-US" sz="1800" kern="1200" smtClean="0"/>
            <a:t> dan Pemda</a:t>
          </a:r>
          <a:endParaRPr lang="en-US" sz="1800" kern="1200"/>
        </a:p>
      </dsp:txBody>
      <dsp:txXfrm rot="-5400000">
        <a:off x="2482418" y="2692711"/>
        <a:ext cx="6123373" cy="2867181"/>
      </dsp:txXfrm>
    </dsp:sp>
    <dsp:sp modelId="{AA5ABB6B-EB0A-4B69-AE02-CD6CF3879975}">
      <dsp:nvSpPr>
        <dsp:cNvPr id="0" name=""/>
        <dsp:cNvSpPr/>
      </dsp:nvSpPr>
      <dsp:spPr>
        <a:xfrm>
          <a:off x="449" y="2387282"/>
          <a:ext cx="2481968" cy="34780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PENGUATAN KOORDINASI 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Antar Unit Penggerak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Penggerak-Pelaksana</a:t>
          </a:r>
          <a:endParaRPr lang="en-US" sz="2500" kern="1200"/>
        </a:p>
      </dsp:txBody>
      <dsp:txXfrm>
        <a:off x="121609" y="2508442"/>
        <a:ext cx="2239648" cy="3235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C0A59-60FA-4CE6-81C3-A876A6AB8440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DE13FD-8223-4CF7-A78F-9463492CC0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1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31813" indent="-531813" algn="just">
              <a:defRPr/>
            </a:pPr>
            <a:endParaRPr lang="id-ID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E13FD-8223-4CF7-A78F-9463492CC0D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E13FD-8223-4CF7-A78F-9463492CC0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Berorientasi pada hasil yang memastikan bahwa anggaran</a:t>
            </a:r>
            <a:r>
              <a:rPr lang="en-US" baseline="0" smtClean="0"/>
              <a:t> pemerintah sesuai mengahasilkan manfaat  yang adil untuk semua.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E13FD-8223-4CF7-A78F-9463492CC0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id-ID" sz="1200" smtClean="0"/>
              <a:t>Penetapan Tim Penggerak PPRG di tingkat nasional dan daerah;</a:t>
            </a:r>
            <a:endParaRPr lang="en-US" sz="1200" smtClean="0"/>
          </a:p>
          <a:p>
            <a:pPr lvl="0"/>
            <a:r>
              <a:rPr lang="en-US" sz="1200" smtClean="0"/>
              <a:t>Penguatan komitmen</a:t>
            </a:r>
            <a:r>
              <a:rPr lang="id-ID" sz="1200" smtClean="0"/>
              <a:t> dengan MOU antara Kementerian PP dan PA dengan K/L teknis</a:t>
            </a:r>
            <a:r>
              <a:rPr lang="en-US" sz="1200" smtClean="0"/>
              <a:t> dan Pemda,</a:t>
            </a:r>
            <a:r>
              <a:rPr lang="id-ID" sz="1200" smtClean="0"/>
              <a:t> yang menyebutkan secara eksplisit tentang komitmen </a:t>
            </a:r>
            <a:r>
              <a:rPr lang="en-US" sz="1200" smtClean="0"/>
              <a:t>untuk </a:t>
            </a:r>
            <a:r>
              <a:rPr lang="id-ID" sz="1200" smtClean="0"/>
              <a:t>melaksanakan PPRG;</a:t>
            </a:r>
            <a:endParaRPr lang="en-US" sz="1200" smtClean="0"/>
          </a:p>
          <a:p>
            <a:pPr lvl="0"/>
            <a:r>
              <a:rPr lang="id-ID" sz="1200" smtClean="0"/>
              <a:t>Pembentukan wadah/mekanisme koordinasi penanggung jawab PPRG, agar setiap permasalahan yang dihadapi di masing-masing K/L</a:t>
            </a:r>
            <a:r>
              <a:rPr lang="en-US" sz="1200" smtClean="0"/>
              <a:t> dan Pemda</a:t>
            </a:r>
            <a:r>
              <a:rPr lang="id-ID" sz="1200" smtClean="0"/>
              <a:t> dapat segera didiskusikan bersama dengan instansi penggerak PPRG;</a:t>
            </a:r>
            <a:endParaRPr lang="en-US" sz="1200" smtClean="0"/>
          </a:p>
          <a:p>
            <a:pPr lvl="0"/>
            <a:r>
              <a:rPr lang="id-ID" sz="1200" smtClean="0"/>
              <a:t>Penetapan pelaksana dan mekanisme penyusunan PPRG di setiap K/L, minimal di setiap unit eselon 1 bagi Kementerian Negara/Lembaga, dan unit eselon 2 bagi Kementerian/Badan;</a:t>
            </a:r>
            <a:endParaRPr lang="en-US" sz="1200" smtClean="0"/>
          </a:p>
          <a:p>
            <a:pPr lvl="0"/>
            <a:r>
              <a:rPr lang="id-ID" sz="1200" smtClean="0"/>
              <a:t>Re-orientasi fungsi pokja PUG dan </a:t>
            </a:r>
            <a:r>
              <a:rPr lang="id-ID" sz="1200" i="1" smtClean="0"/>
              <a:t>Fo</a:t>
            </a:r>
            <a:r>
              <a:rPr lang="en-US" sz="1200" i="1" smtClean="0"/>
              <a:t>c</a:t>
            </a:r>
            <a:r>
              <a:rPr lang="id-ID" sz="1200" i="1" smtClean="0"/>
              <a:t>al Poin</a:t>
            </a:r>
            <a:r>
              <a:rPr lang="en-US" sz="1200" i="1" smtClean="0"/>
              <a:t>t</a:t>
            </a:r>
            <a:r>
              <a:rPr lang="id-ID" sz="1200" smtClean="0"/>
              <a:t> Gender di setiap K/L</a:t>
            </a:r>
            <a:r>
              <a:rPr lang="en-US" sz="1200" smtClean="0"/>
              <a:t> dan Pemda</a:t>
            </a:r>
            <a:r>
              <a:rPr lang="id-ID" sz="1200" smtClean="0"/>
              <a:t>, sebagai pendukung internalisasi pemahaman gender; </a:t>
            </a:r>
            <a:endParaRPr lang="en-US" sz="1200" smtClean="0"/>
          </a:p>
          <a:p>
            <a:r>
              <a:rPr lang="id-ID" sz="1200" smtClean="0"/>
              <a:t>Penetapan mekanisme pen</a:t>
            </a:r>
            <a:r>
              <a:rPr lang="en-US" sz="1200" smtClean="0"/>
              <a:t>yediaan </a:t>
            </a:r>
            <a:r>
              <a:rPr lang="id-ID" sz="1200" smtClean="0"/>
              <a:t>data terpilah </a:t>
            </a:r>
            <a:r>
              <a:rPr lang="en-US" sz="1200" smtClean="0"/>
              <a:t>di </a:t>
            </a:r>
            <a:r>
              <a:rPr lang="id-ID" sz="1200" smtClean="0"/>
              <a:t>K/L</a:t>
            </a:r>
            <a:r>
              <a:rPr lang="en-US" sz="1200" smtClean="0"/>
              <a:t> dan Pemda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E13FD-8223-4CF7-A78F-9463492CC0D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BF6718F-3F07-4A92-9D99-8EA3A61F9E24}" type="datetimeFigureOut">
              <a:rPr lang="en-US" smtClean="0"/>
              <a:pPr/>
              <a:t>4/22/2014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F51CB26-B043-4248-92E2-B535FA71B5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8077200" cy="2914650"/>
          </a:xfrm>
        </p:spPr>
        <p:txBody>
          <a:bodyPr>
            <a:normAutofit/>
          </a:bodyPr>
          <a:lstStyle/>
          <a:p>
            <a:r>
              <a:rPr lang="en-US" smtClean="0"/>
              <a:t>STRATEGI NASIONAL</a:t>
            </a:r>
            <a:br>
              <a:rPr lang="en-US" smtClean="0"/>
            </a:br>
            <a:r>
              <a:rPr lang="en-US" sz="2800" smtClean="0"/>
              <a:t>PERCEPATAN PENGARUSUTAMAAN GENDER (PUG) MELALUI  PERENCANAAN DAN PENGANGGARAN YANG RESPONSIF GENDER (PPRG)</a:t>
            </a:r>
            <a:endParaRPr lang="en-US" sz="2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5334000"/>
            <a:ext cx="8458200" cy="1752600"/>
          </a:xfrm>
        </p:spPr>
        <p:txBody>
          <a:bodyPr>
            <a:normAutofit/>
          </a:bodyPr>
          <a:lstStyle/>
          <a:p>
            <a:pPr algn="ctr"/>
            <a:r>
              <a:rPr lang="en-US" sz="1800" dirty="0" err="1" smtClean="0"/>
              <a:t>Deputi</a:t>
            </a:r>
            <a:r>
              <a:rPr lang="en-US" sz="1800" dirty="0" smtClean="0"/>
              <a:t> </a:t>
            </a:r>
            <a:r>
              <a:rPr lang="en-US" sz="1800" dirty="0" err="1" smtClean="0"/>
              <a:t>Bidang</a:t>
            </a:r>
            <a:r>
              <a:rPr lang="en-US" sz="1800" dirty="0" smtClean="0"/>
              <a:t> </a:t>
            </a:r>
            <a:r>
              <a:rPr lang="en-US" sz="1800" dirty="0" err="1" smtClean="0"/>
              <a:t>Pengarusutamaan</a:t>
            </a:r>
            <a:r>
              <a:rPr lang="en-US" sz="1800" dirty="0" smtClean="0"/>
              <a:t> Gender </a:t>
            </a:r>
            <a:r>
              <a:rPr lang="en-US" sz="1800" dirty="0" err="1" smtClean="0"/>
              <a:t>Bidang</a:t>
            </a:r>
            <a:r>
              <a:rPr lang="en-US" sz="1800" dirty="0" smtClean="0"/>
              <a:t> </a:t>
            </a:r>
            <a:r>
              <a:rPr lang="en-US" sz="1800" dirty="0" err="1" smtClean="0"/>
              <a:t>Ekonomi</a:t>
            </a:r>
            <a:endParaRPr lang="en-US" sz="1800" dirty="0" smtClean="0"/>
          </a:p>
          <a:p>
            <a:pPr algn="ctr"/>
            <a:r>
              <a:rPr lang="en-US" sz="2000" dirty="0" err="1" smtClean="0"/>
              <a:t>Kementerian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Pemberdayaan</a:t>
            </a:r>
            <a:r>
              <a:rPr lang="en-US" sz="2000" dirty="0" smtClean="0"/>
              <a:t> </a:t>
            </a:r>
            <a:r>
              <a:rPr lang="en-US" sz="2000" dirty="0" err="1" smtClean="0"/>
              <a:t>Perempuan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Perlindungan</a:t>
            </a:r>
            <a:r>
              <a:rPr lang="en-US" sz="2000" dirty="0" smtClean="0"/>
              <a:t> </a:t>
            </a:r>
            <a:r>
              <a:rPr lang="en-US" sz="2000" dirty="0" err="1" smtClean="0"/>
              <a:t>Anak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1800" dirty="0" smtClean="0"/>
              <a:t>Palembang, 23 April 2014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" y="685800"/>
          <a:ext cx="87630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066800"/>
          </a:xfrm>
        </p:spPr>
        <p:txBody>
          <a:bodyPr/>
          <a:lstStyle/>
          <a:p>
            <a:r>
              <a:rPr lang="en-US" smtClean="0"/>
              <a:t>Matriks Strategi PPRG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33399" y="1619089"/>
          <a:ext cx="8229600" cy="4752306"/>
        </p:xfrm>
        <a:graphic>
          <a:graphicData uri="http://schemas.openxmlformats.org/drawingml/2006/table">
            <a:tbl>
              <a:tblPr/>
              <a:tblGrid>
                <a:gridCol w="457201"/>
                <a:gridCol w="3133068"/>
                <a:gridCol w="1235412"/>
                <a:gridCol w="1234742"/>
                <a:gridCol w="988062"/>
                <a:gridCol w="1181115"/>
              </a:tblGrid>
              <a:tr h="33137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2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313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1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Penguatan Dasar Hukum 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4347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a.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Penetapan Tim Penggerak PPRG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berlaku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id-ID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id-ID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4 K/L </a:t>
                      </a:r>
                      <a:r>
                        <a:rPr lang="en-US" sz="1200" i="1">
                          <a:latin typeface="Arial"/>
                          <a:ea typeface="Calibri"/>
                          <a:cs typeface="Times New Roman"/>
                        </a:rPr>
                        <a:t>Penggerak </a:t>
                      </a:r>
                      <a:r>
                        <a:rPr lang="en-US" sz="1200" i="1" baseline="30000">
                          <a:latin typeface="Arial"/>
                          <a:ea typeface="Calibri"/>
                          <a:cs typeface="Times New Roman"/>
                        </a:rPr>
                        <a:t>2)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b.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Penyusunan Peraturan untuk 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pelaksanaan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PPRG di daerah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: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- Revisi Permendagri  No. 54/2010 tentang </a:t>
                      </a: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Pelaksanaan PPNo.8/2008 tentang Tahapan, Tatacara Penyusunan,Pengendalian,dan Evaluasi Pelaksanaan Rencana Pembangunan Daerah 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(Ditjen Bangda)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id-ID" sz="12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12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Revisi </a:t>
                      </a:r>
                      <a:r>
                        <a:rPr lang="id-ID" sz="1200" b="1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Pedoman Penyusunan APBD</a:t>
                      </a:r>
                      <a:r>
                        <a:rPr lang="id-ID" sz="12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(tahunan)-Ditjen Keuda</a:t>
                      </a:r>
                      <a:endParaRPr lang="en-US" sz="12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Revisi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Permendagri No. 13/2006 tentang </a:t>
                      </a:r>
                      <a:r>
                        <a:rPr lang="id-ID" sz="1200" b="1">
                          <a:latin typeface="Arial"/>
                          <a:ea typeface="Calibri"/>
                          <a:cs typeface="Times New Roman"/>
                        </a:rPr>
                        <a:t>Pedoman Pengelolaan Keuangan Daerah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(Ditjen Keuda)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- Revisi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Permendagri tentang Evaluasi Kinerja (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Ditjen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 OTDA)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ditetapkan &amp; ujicoba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ujicoba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i="1">
                          <a:latin typeface="Arial"/>
                          <a:ea typeface="Calibri"/>
                          <a:cs typeface="Times New Roman"/>
                        </a:rPr>
                        <a:t>assessment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 ujicoba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Bangda, Keuda, dan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OTDA)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Kemendagri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Bangda, 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euda,</a:t>
                      </a:r>
                      <a:r>
                        <a:rPr lang="id-ID" sz="1200">
                          <a:latin typeface="Arial"/>
                          <a:ea typeface="Calibri"/>
                          <a:cs typeface="Times New Roman"/>
                        </a:rPr>
                        <a:t> dan OTDA)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685800"/>
          <a:ext cx="8077200" cy="5562601"/>
        </p:xfrm>
        <a:graphic>
          <a:graphicData uri="http://schemas.openxmlformats.org/drawingml/2006/table">
            <a:tbl>
              <a:tblPr/>
              <a:tblGrid>
                <a:gridCol w="609600"/>
                <a:gridCol w="1752600"/>
                <a:gridCol w="1676400"/>
                <a:gridCol w="1524000"/>
                <a:gridCol w="1143000"/>
                <a:gridCol w="1371600"/>
              </a:tblGrid>
              <a:tr h="477601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6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4776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073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c.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MOU Kementerian PP dan PA dengan K/L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K/L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emenkok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esra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Kemen-parekraf,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Kem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sos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MA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KPU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Kemhan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 Kementan, Kemendag, Kem. ESDM, Kem. BUMN, Kem. PDT)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K/L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Lemhanas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BNN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BNPB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Menpora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Kemlu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, Kemenperin, BPN, Kemenpera, KPU, Kemenhan)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5 </a:t>
                      </a: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K/L</a:t>
                      </a:r>
                      <a:r>
                        <a:rPr lang="en-US" sz="1600">
                          <a:latin typeface="Arial"/>
                          <a:ea typeface="Calibri"/>
                          <a:cs typeface="Times New Roman"/>
                        </a:rPr>
                        <a:t> (BNPB, LAN, BKN, Kejaksaan Agung, Setneg)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0999" y="381001"/>
          <a:ext cx="8305801" cy="6095998"/>
        </p:xfrm>
        <a:graphic>
          <a:graphicData uri="http://schemas.openxmlformats.org/drawingml/2006/table">
            <a:tbl>
              <a:tblPr/>
              <a:tblGrid>
                <a:gridCol w="457201"/>
                <a:gridCol w="2971800"/>
                <a:gridCol w="1295400"/>
                <a:gridCol w="1219200"/>
                <a:gridCol w="1170148"/>
                <a:gridCol w="1192052"/>
              </a:tblGrid>
              <a:tr h="3521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521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16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II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Penguatan Koordinasi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</a:tr>
              <a:tr h="3521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1.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Perencanaan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a.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Sosialisasi PPRG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36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Umum (PMK RKA-K/L)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Kemenkeu</a:t>
                      </a:r>
                      <a:r>
                        <a:rPr lang="en-US" sz="1400">
                          <a:latin typeface="Arial"/>
                          <a:cs typeface="Times New Roman"/>
                        </a:rPr>
                        <a:t> (DJA)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1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Umum (Renja)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Bappenas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904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Internal K/L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Penggerak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unit dan/atau </a:t>
                      </a:r>
                      <a:r>
                        <a:rPr lang="en-US" sz="1400">
                          <a:latin typeface="Arial"/>
                          <a:cs typeface="Times New Roman"/>
                        </a:rPr>
                        <a:t>kantor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vertikal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unit dan/atau </a:t>
                      </a:r>
                      <a:r>
                        <a:rPr lang="en-US" sz="1400">
                          <a:latin typeface="Arial"/>
                          <a:cs typeface="Times New Roman"/>
                        </a:rPr>
                        <a:t>kantor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vertikal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Semua unit dan/atau </a:t>
                      </a:r>
                      <a:r>
                        <a:rPr lang="en-US" sz="1400">
                          <a:latin typeface="Arial"/>
                          <a:cs typeface="Times New Roman"/>
                        </a:rPr>
                        <a:t>kantor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vertikal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Masing-masing </a:t>
                      </a:r>
                      <a:r>
                        <a:rPr lang="en-US" sz="1400">
                          <a:latin typeface="Arial"/>
                          <a:cs typeface="Times New Roman"/>
                        </a:rPr>
                        <a:t>Penggerak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36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Khusus PPRG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>
                          <a:latin typeface="Arial"/>
                          <a:cs typeface="Times New Roman"/>
                        </a:rPr>
                        <a:t>28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>
                          <a:latin typeface="Arial"/>
                          <a:cs typeface="Times New Roman"/>
                        </a:rPr>
                        <a:t>34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>
                          <a:latin typeface="Arial"/>
                          <a:cs typeface="Times New Roman"/>
                        </a:rPr>
                        <a:t>36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K/L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36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buFont typeface="Arial Narrow"/>
                        <a:buChar char="-"/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Daerah (fokus pd instansi 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penggerak</a:t>
                      </a: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10 Pemprov (Dekon)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>
                          <a:latin typeface="Arial"/>
                          <a:cs typeface="Times New Roman"/>
                        </a:rPr>
                        <a:t>2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0 Pemprov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>
                          <a:latin typeface="Arial"/>
                          <a:cs typeface="Times New Roman"/>
                        </a:rPr>
                        <a:t>32</a:t>
                      </a:r>
                      <a:r>
                        <a:rPr lang="id-ID" sz="1400">
                          <a:latin typeface="Arial"/>
                          <a:cs typeface="Times New Roman"/>
                        </a:rPr>
                        <a:t> Pemprov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5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endParaRPr lang="id-ID" sz="1400">
                        <a:latin typeface="Arial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buFont typeface="Arial Narrow"/>
                        <a:buChar char="-"/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TAPD</a:t>
                      </a:r>
                      <a:r>
                        <a:rPr lang="en-US" sz="1400" b="1" baseline="300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id-ID" sz="1400" b="1" baseline="300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dan Tim Banggar (khusus Penyusunan RAPBD)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33 Pemprov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33 Pemprov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33 Pemprov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d-ID" sz="1400">
                          <a:latin typeface="Arial"/>
                          <a:cs typeface="Times New Roman"/>
                        </a:rPr>
                        <a:t>Kemendagri (</a:t>
                      </a:r>
                      <a:r>
                        <a:rPr lang="en-US" sz="1400">
                          <a:latin typeface="Arial"/>
                          <a:cs typeface="Times New Roman"/>
                        </a:rPr>
                        <a:t>Keuda dan Bangda)</a:t>
                      </a:r>
                      <a:endParaRPr lang="en-US" sz="1400">
                        <a:latin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381000"/>
          <a:ext cx="8610600" cy="6101816"/>
        </p:xfrm>
        <a:graphic>
          <a:graphicData uri="http://schemas.openxmlformats.org/drawingml/2006/table">
            <a:tbl>
              <a:tblPr/>
              <a:tblGrid>
                <a:gridCol w="543012"/>
                <a:gridCol w="2482335"/>
                <a:gridCol w="1473886"/>
                <a:gridCol w="1396313"/>
                <a:gridCol w="1479258"/>
                <a:gridCol w="1235796"/>
              </a:tblGrid>
              <a:tr h="35221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52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504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Advokasi PPRG bagi pejabat eselon 1 dan 2, dan DPR/D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23 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Panitia Anggaran DPRD di 33 Provinsi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Panitia Anggaran DPRD di 33 Provinsi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77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Umum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Pagu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Anggaran (Sekjen/Sesmen dan Karoren)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Kemenkeu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 (DJA)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504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Umum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- Musrenbangpus (Sekjen/Sesmen dan Karoren)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Semua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Bappenas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70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 Narrow"/>
                        <a:buChar char="-"/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Internal 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instansi Penggerak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Badan PP KB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Bappeda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Badan PP KB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Bappeda,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Biro Keuangan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Untuk Provinsi dan Kabupaten</a:t>
                      </a:r>
                      <a:r>
                        <a:rPr lang="en-US" sz="1400" smtClean="0">
                          <a:latin typeface="Arial"/>
                          <a:ea typeface="Calibri"/>
                          <a:cs typeface="Times New Roman"/>
                        </a:rPr>
                        <a:t>/ Kota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Badan PP KB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Bappeda,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Biro Keuangan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Untuk Provinsi dan Kabupaten/Kota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Masing-masing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Penggerak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599" y="457199"/>
          <a:ext cx="8686801" cy="6146336"/>
        </p:xfrm>
        <a:graphic>
          <a:graphicData uri="http://schemas.openxmlformats.org/drawingml/2006/table">
            <a:tbl>
              <a:tblPr/>
              <a:tblGrid>
                <a:gridCol w="744582"/>
                <a:gridCol w="1084218"/>
                <a:gridCol w="2895600"/>
                <a:gridCol w="1524000"/>
                <a:gridCol w="1143000"/>
                <a:gridCol w="1295401"/>
              </a:tblGrid>
              <a:tr h="22465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2246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3822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Khusus PPRG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23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K/L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Kemendikbud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Kemenag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Kemenhukha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Kemendagr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i,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Kemhan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KemenLH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parekraf,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BNN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Kementerian PU, Kem. ESDM, Kemenpera, Kemenhub, BPN, Kementan, Kemenhut, KKP, Kemnakertrans, Kemenkominfo, Kemen  PDT, Kemendag, Kemenperin, Kem. KUKM, Kemenko Perekonomian)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K/L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Lemhanas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Polri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Kemlu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KPAN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Kem. Ristek, Kem. Perbatasan Wilayah,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Kem. BUMN, Kemenpora, Kemenko-kesra)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7 K/L (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Kejaksaa</a:t>
                      </a:r>
                      <a:r>
                        <a:rPr lang="en-US" sz="1400" smtClean="0">
                          <a:latin typeface="Arial"/>
                          <a:ea typeface="Calibri"/>
                          <a:cs typeface="Times New Roman"/>
                        </a:rPr>
                        <a:t>n Agung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BNPB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LAN, BKN, Setneg, MK, Setkab)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6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marR="0" lvl="0" indent="-1651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 Narrow"/>
                        <a:buChar char="-"/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Khusus PPRG DPR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Panitia Anggaran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Komisi 8 dan Banggar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Komisi 8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1" marR="60431" marT="30216" marB="302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381003"/>
          <a:ext cx="8686800" cy="6248396"/>
        </p:xfrm>
        <a:graphic>
          <a:graphicData uri="http://schemas.openxmlformats.org/drawingml/2006/table">
            <a:tbl>
              <a:tblPr/>
              <a:tblGrid>
                <a:gridCol w="469558"/>
                <a:gridCol w="3156236"/>
                <a:gridCol w="1359673"/>
                <a:gridCol w="1284135"/>
                <a:gridCol w="1057523"/>
                <a:gridCol w="1359675"/>
              </a:tblGrid>
              <a:tr h="37698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769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77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c.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Penyusunan RKP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28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Seluruh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Bappenas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96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Penyusunan RKPD (Permendagri 41)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33 Provinsi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33 Provinsi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33 Provinsi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Kemendagri (Bangda)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7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d.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Mekanisme  penggerak dan Juk</a:t>
                      </a:r>
                      <a:r>
                        <a:rPr lang="en-US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lak</a:t>
                      </a: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PPRG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Disusun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Disahkan dan diterapkan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7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e.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Standarisasi fasilitator/spesialis gender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Tingkat nasional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Tingkat provinsi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7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f.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Advokasi Kepala Daerah dan DPRD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11 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11 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11 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g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PPRG dimasukkan dalam kurikulum Diklatpim (LAN)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ujicoba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berlaku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Bappenas, Kemenkeu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h.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PPRG dimasukkan dalam kurikulum Pelatihan Fungsional Perencana (Bappenas-Pusbindiklatren)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ujicoba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berlaku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Bappenas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8600" y="761999"/>
          <a:ext cx="8686800" cy="5867401"/>
        </p:xfrm>
        <a:graphic>
          <a:graphicData uri="http://schemas.openxmlformats.org/drawingml/2006/table">
            <a:tbl>
              <a:tblPr/>
              <a:tblGrid>
                <a:gridCol w="563033"/>
                <a:gridCol w="3226695"/>
                <a:gridCol w="1304046"/>
                <a:gridCol w="1303338"/>
                <a:gridCol w="1042954"/>
                <a:gridCol w="1246734"/>
              </a:tblGrid>
              <a:tr h="40046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4004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4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Penganggaran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146593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Pelatihan analisis gender, Lembar ARG, dan Kerangka Acuan Responsif Gender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25425" marR="0" lvl="0" indent="-225425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 Narrow"/>
                        <a:buChar char="-"/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Isu gender pada level kebijakan, &amp; NSPK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+10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10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+ x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+10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33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 bersama Kemendagri (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Bangda,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Pendampingan penyusunan Lembar ARG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K/L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+10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34 K/L+20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33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c.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Penyusunan instrumen penelaahan Lembar ARG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sudah disepakati + sosialisasi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diterapkan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diterapkan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Bappenas dan Kemkeu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83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d.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Pelatihan Penelaahan Lembar ARG Pusat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23 K/L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+10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+10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33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20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e.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Pelatihan Penelaahan Lembar ARG Daerah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4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10 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Kemendagri (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Bangda dan Keuda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9405" marR="79405" marT="39703" marB="3970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304800"/>
          <a:ext cx="8610600" cy="6283037"/>
        </p:xfrm>
        <a:graphic>
          <a:graphicData uri="http://schemas.openxmlformats.org/drawingml/2006/table">
            <a:tbl>
              <a:tblPr/>
              <a:tblGrid>
                <a:gridCol w="457200"/>
                <a:gridCol w="3299285"/>
                <a:gridCol w="1292607"/>
                <a:gridCol w="1291906"/>
                <a:gridCol w="1033806"/>
                <a:gridCol w="1235796"/>
              </a:tblGrid>
              <a:tr h="35119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3511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13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3.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Pelaksanaan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62961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a.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Penelaahan Lembar ARG (</a:t>
                      </a:r>
                      <a:r>
                        <a:rPr lang="id-ID" sz="1400" i="1">
                          <a:latin typeface="Arial"/>
                          <a:ea typeface="Calibri"/>
                          <a:cs typeface="Times New Roman"/>
                        </a:rPr>
                        <a:t>trilateral meeting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RKP)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34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36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Bappenas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11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Implementasi Lembar ARG (kegiatan yang ada Lembar ARG-nya)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28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34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36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Masing2 K/L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0942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c.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Implementasi Lembar ARG daerah (kegiatan yang ada Lembar ARG-nya)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7 Pemprov (Sulteng,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Jateng,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Kep. Riau,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Jatim, Kaltim,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NTB, Sumsel)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5 Pemprov (Maluku Utara,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DKI,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Sulut,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Maluku,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Kalsel)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Kemendagri (Bangda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Otda, dan Keuda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74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Koordinasi pelaksanaan Lembar ARG daerah </a:t>
                      </a:r>
                      <a:endParaRPr lang="en-US" sz="14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Pemprov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Kemendagri (Bangda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1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e.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Pembentukan Sekretariat PPRG Pusat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Dirintis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Ditetapkan dan berfungsi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Evaluasi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Bappenas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15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f.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Pembentukan Sekretariat PPRG Daerah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Dirintis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Ditetapkan dan berfungsi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Evaluasi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Kemendagri (Bangda)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033" marR="78033" marT="39016" marB="39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380998"/>
          <a:ext cx="8381999" cy="6227538"/>
        </p:xfrm>
        <a:graphic>
          <a:graphicData uri="http://schemas.openxmlformats.org/drawingml/2006/table">
            <a:tbl>
              <a:tblPr/>
              <a:tblGrid>
                <a:gridCol w="457200"/>
                <a:gridCol w="2209800"/>
                <a:gridCol w="685800"/>
                <a:gridCol w="2057400"/>
                <a:gridCol w="1219200"/>
                <a:gridCol w="1752599"/>
              </a:tblGrid>
              <a:tr h="27167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No.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Uraian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Target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Penanggung Jawab 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1)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</a:tr>
              <a:tr h="2716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2012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2014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53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4.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Pemantauan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52449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a.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Pemantauan penyusunan Lembar ARG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34 K/L 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45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Pemantauan pelaksanaan kegiatan-kegiatan yang ada Lembar ARG-nya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34 K/L dan 15 Provinsi (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Sumut</a:t>
                      </a:r>
                      <a:r>
                        <a:rPr lang="en-US" sz="1400" smtClean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id-ID" sz="1400" smtClean="0">
                          <a:latin typeface="Arial"/>
                          <a:ea typeface="Calibri"/>
                          <a:cs typeface="Times New Roman"/>
                        </a:rPr>
                        <a:t>Banten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DIY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Jabar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Sulsel</a:t>
                      </a:r>
                      <a:r>
                        <a:rPr lang="en-US" sz="1400" smtClean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id-ID" sz="1400" smtClean="0">
                          <a:latin typeface="Arial"/>
                          <a:ea typeface="Calibri"/>
                          <a:cs typeface="Times New Roman"/>
                        </a:rPr>
                        <a:t>Kalbar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Lampung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Bali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Sulteng,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Jateng</a:t>
                      </a:r>
                      <a:r>
                        <a:rPr lang="en-US" sz="1400" smtClean="0">
                          <a:latin typeface="Arial"/>
                          <a:ea typeface="Calibri"/>
                          <a:cs typeface="Times New Roman"/>
                        </a:rPr>
                        <a:t>, Kep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. Riau,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Jatim, Kaltim</a:t>
                      </a:r>
                      <a:r>
                        <a:rPr lang="en-US" sz="1400" smtClean="0">
                          <a:latin typeface="Arial"/>
                          <a:ea typeface="Calibri"/>
                          <a:cs typeface="Times New Roman"/>
                        </a:rPr>
                        <a:t>, NTB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Sumsel)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5 Provinsi (Maluku Utara, DKI, Sulut,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Maluku,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Kalsel)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dan Kemendagri (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Keuda dan Bangda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5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5.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>
                          <a:latin typeface="Arial"/>
                          <a:ea typeface="Calibri"/>
                          <a:cs typeface="Times New Roman"/>
                        </a:rPr>
                        <a:t>Evaluasi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135633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a.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Evaluasi kegiatan-kegiatan yang telah ada Lembar ARG-nya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 (pusat dan daerah)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Penerapan SPAN</a:t>
                      </a:r>
                      <a:r>
                        <a:rPr lang="en-US" sz="1400" b="1" baseline="3000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id-ID" sz="1400" b="1" baseline="300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Kementerian PP dan PA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dan Kemendagri (Bangda, Keuda, dan Otda)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78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b.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Mekanisme 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penghargaan (</a:t>
                      </a:r>
                      <a:r>
                        <a:rPr lang="en-US" sz="1400" i="1">
                          <a:latin typeface="Arial"/>
                          <a:ea typeface="Calibri"/>
                          <a:cs typeface="Times New Roman"/>
                        </a:rPr>
                        <a:t>rewards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PPRG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disusun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Ujicoba di 7 K/L perintis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Kem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keu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id-ID" sz="1400">
                          <a:latin typeface="Arial"/>
                          <a:ea typeface="Calibri"/>
                          <a:cs typeface="Times New Roman"/>
                        </a:rPr>
                        <a:t> Bappenas</a:t>
                      </a:r>
                      <a:r>
                        <a:rPr lang="en-US" sz="1400">
                          <a:latin typeface="Arial"/>
                          <a:ea typeface="Calibri"/>
                          <a:cs typeface="Times New Roman"/>
                        </a:rPr>
                        <a:t>, serta Kementerian PP dan PA</a:t>
                      </a:r>
                      <a:endParaRPr lang="en-U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85" marR="61685" marT="30842" marB="308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25" y="503238"/>
            <a:ext cx="8740775" cy="6397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PENGINTEGRASIAN GENDER DALAM PEMBANGUNAN</a:t>
            </a:r>
            <a:endParaRPr lang="en-US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3352800"/>
            <a:ext cx="2209800" cy="11430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cap="rnd">
            <a:noFill/>
            <a:beve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7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Prasyarat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en-US" sz="240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Pelaksanaan</a:t>
            </a:r>
            <a:r>
              <a:rPr lang="en-US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PUG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6600" y="5867400"/>
            <a:ext cx="2438400" cy="794266"/>
          </a:xfrm>
          <a:prstGeom prst="rect">
            <a:avLst/>
          </a:prstGeom>
          <a:gradFill flip="none" rotWithShape="1">
            <a:gsLst>
              <a:gs pos="88000">
                <a:schemeClr val="accent3">
                  <a:lumMod val="40000"/>
                  <a:lumOff val="6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  <a:tileRect/>
          </a:gradFill>
          <a:ln>
            <a:noFill/>
            <a:beve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Implementasi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14" name="Elbow Connector 13"/>
          <p:cNvCxnSpPr/>
          <p:nvPr/>
        </p:nvCxnSpPr>
        <p:spPr>
          <a:xfrm rot="5400000" flipH="1" flipV="1">
            <a:off x="3787775" y="2644775"/>
            <a:ext cx="1416050" cy="12700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>
            <a:off x="5562600" y="3924300"/>
            <a:ext cx="1371600" cy="12700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 rot="5400000">
            <a:off x="3794125" y="5159375"/>
            <a:ext cx="1416050" cy="12700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934200" y="3505200"/>
            <a:ext cx="2133600" cy="8382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>
                <a:latin typeface="+mn-lt"/>
                <a:cs typeface="+mn-cs"/>
              </a:rPr>
              <a:t>Penganggaran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76600" y="1143000"/>
            <a:ext cx="2438400" cy="794266"/>
          </a:xfrm>
          <a:prstGeom prst="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16200000" scaled="0"/>
            <a:tileRect/>
          </a:gradFill>
          <a:ln>
            <a:noFill/>
            <a:beve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n-lt"/>
                <a:cs typeface="+mn-cs"/>
              </a:rPr>
              <a:t>Perencanaan</a:t>
            </a:r>
          </a:p>
        </p:txBody>
      </p:sp>
      <p:cxnSp>
        <p:nvCxnSpPr>
          <p:cNvPr id="45" name="Shape 44"/>
          <p:cNvCxnSpPr/>
          <p:nvPr/>
        </p:nvCxnSpPr>
        <p:spPr>
          <a:xfrm>
            <a:off x="5715000" y="1539875"/>
            <a:ext cx="2286000" cy="1965325"/>
          </a:xfrm>
          <a:prstGeom prst="curvedConnector2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hape 46"/>
          <p:cNvCxnSpPr>
            <a:endCxn id="8" idx="3"/>
          </p:cNvCxnSpPr>
          <p:nvPr/>
        </p:nvCxnSpPr>
        <p:spPr>
          <a:xfrm rot="5400000">
            <a:off x="5897562" y="4160838"/>
            <a:ext cx="1920875" cy="2286000"/>
          </a:xfrm>
          <a:prstGeom prst="curvedConnector2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8" name="TextBox 15"/>
          <p:cNvSpPr txBox="1">
            <a:spLocks noChangeArrowheads="1"/>
          </p:cNvSpPr>
          <p:nvPr/>
        </p:nvSpPr>
        <p:spPr bwMode="auto">
          <a:xfrm>
            <a:off x="3581400" y="2209800"/>
            <a:ext cx="2362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lphaLcPeriod"/>
            </a:pPr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Regulasi ttg PUG</a:t>
            </a:r>
          </a:p>
          <a:p>
            <a:pPr marL="342900" indent="-342900">
              <a:buFont typeface="Calibri" pitchFamily="34" charset="0"/>
              <a:buAutoNum type="alphaLcPeriod"/>
            </a:pPr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Pokja PUG</a:t>
            </a:r>
          </a:p>
          <a:p>
            <a:pPr marL="342900" indent="-342900">
              <a:buFont typeface="Calibri" pitchFamily="34" charset="0"/>
              <a:buAutoNum type="alphaLcPeriod"/>
            </a:pPr>
            <a:r>
              <a:rPr lang="en-US" sz="1600">
                <a:solidFill>
                  <a:srgbClr val="FF0000"/>
                </a:solidFill>
                <a:latin typeface="Calibri" pitchFamily="34" charset="0"/>
              </a:rPr>
              <a:t>SDM mampu</a:t>
            </a:r>
          </a:p>
        </p:txBody>
      </p:sp>
      <p:sp>
        <p:nvSpPr>
          <p:cNvPr id="10259" name="TextBox 17"/>
          <p:cNvSpPr txBox="1">
            <a:spLocks noChangeArrowheads="1"/>
          </p:cNvSpPr>
          <p:nvPr/>
        </p:nvSpPr>
        <p:spPr bwMode="auto">
          <a:xfrm>
            <a:off x="5562600" y="3416300"/>
            <a:ext cx="1295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buFont typeface="Calibri" pitchFamily="34" charset="0"/>
              <a:buAutoNum type="alphaLcPeriod"/>
            </a:pPr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Regulasi  PPRG</a:t>
            </a:r>
          </a:p>
          <a:p>
            <a:pPr marL="177800" indent="-177800">
              <a:buFont typeface="Calibri" pitchFamily="34" charset="0"/>
              <a:buAutoNum type="alphaLcPeriod"/>
            </a:pPr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SDM mampu</a:t>
            </a:r>
          </a:p>
          <a:p>
            <a:pPr marL="177800" indent="-177800">
              <a:buFont typeface="Calibri" pitchFamily="34" charset="0"/>
              <a:buAutoNum type="alphaLcPeriod"/>
            </a:pPr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Alat analisis, dll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00" y="1219200"/>
            <a:ext cx="2286000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Renstra, </a:t>
            </a:r>
            <a:r>
              <a:rPr lang="en-US" err="1"/>
              <a:t>Renja</a:t>
            </a:r>
            <a:r>
              <a:rPr lang="en-US"/>
              <a:t> </a:t>
            </a:r>
            <a:r>
              <a:rPr lang="en-US" smtClean="0"/>
              <a:t>yg </a:t>
            </a:r>
            <a:r>
              <a:rPr lang="en-US"/>
              <a:t>responsif gender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239000" y="5297488"/>
            <a:ext cx="16764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mtClean="0"/>
              <a:t>TOR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mtClean="0"/>
              <a:t>GBS</a:t>
            </a:r>
            <a:endParaRPr lang="en-US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mtClean="0"/>
              <a:t>RKA K/L</a:t>
            </a:r>
            <a:endParaRPr lang="en-US"/>
          </a:p>
        </p:txBody>
      </p:sp>
      <p:sp>
        <p:nvSpPr>
          <p:cNvPr id="10262" name="TextBox 18"/>
          <p:cNvSpPr txBox="1">
            <a:spLocks noChangeArrowheads="1"/>
          </p:cNvSpPr>
          <p:nvPr/>
        </p:nvSpPr>
        <p:spPr bwMode="auto">
          <a:xfrm>
            <a:off x="3352800" y="4724400"/>
            <a:ext cx="228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a. SDM yg mampu</a:t>
            </a:r>
          </a:p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b. Juklak/Juknis</a:t>
            </a:r>
          </a:p>
          <a:p>
            <a:r>
              <a:rPr lang="en-US">
                <a:solidFill>
                  <a:srgbClr val="FF0000"/>
                </a:solidFill>
                <a:latin typeface="Calibri" pitchFamily="34" charset="0"/>
              </a:rPr>
              <a:t>c. Peran masy, dll</a:t>
            </a:r>
          </a:p>
        </p:txBody>
      </p:sp>
      <p:sp>
        <p:nvSpPr>
          <p:cNvPr id="22" name="Right Arrow 21"/>
          <p:cNvSpPr/>
          <p:nvPr/>
        </p:nvSpPr>
        <p:spPr>
          <a:xfrm rot="10800000">
            <a:off x="2362200" y="6200775"/>
            <a:ext cx="838200" cy="35242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5400000">
            <a:off x="7715251" y="4656137"/>
            <a:ext cx="914400" cy="28892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5795963" y="1219200"/>
            <a:ext cx="990600" cy="36036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28600" y="3505200"/>
            <a:ext cx="1600200" cy="8382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latin typeface="+mn-lt"/>
                <a:cs typeface="+mn-cs"/>
              </a:rPr>
              <a:t>Evaluasi</a:t>
            </a:r>
          </a:p>
        </p:txBody>
      </p:sp>
      <p:cxnSp>
        <p:nvCxnSpPr>
          <p:cNvPr id="33" name="Shape 32"/>
          <p:cNvCxnSpPr/>
          <p:nvPr/>
        </p:nvCxnSpPr>
        <p:spPr>
          <a:xfrm rot="10800000">
            <a:off x="1028700" y="4343400"/>
            <a:ext cx="2209800" cy="1889125"/>
          </a:xfrm>
          <a:prstGeom prst="curvedConnector2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10800000">
            <a:off x="1828800" y="3924300"/>
            <a:ext cx="1524000" cy="12700"/>
          </a:xfrm>
          <a:prstGeom prst="bentConnector3">
            <a:avLst>
              <a:gd name="adj1" fmla="val 50000"/>
            </a:avLst>
          </a:prstGeom>
          <a:ln w="38100">
            <a:solidFill>
              <a:srgbClr val="C00000"/>
            </a:solidFill>
            <a:prstDash val="sysDot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hape 24"/>
          <p:cNvCxnSpPr/>
          <p:nvPr/>
        </p:nvCxnSpPr>
        <p:spPr>
          <a:xfrm rot="5400000" flipH="1" flipV="1">
            <a:off x="1200150" y="1466850"/>
            <a:ext cx="1981200" cy="2095500"/>
          </a:xfrm>
          <a:prstGeom prst="curvedConnector2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2" name="TextBox 39"/>
          <p:cNvSpPr txBox="1">
            <a:spLocks noChangeArrowheads="1"/>
          </p:cNvSpPr>
          <p:nvPr/>
        </p:nvSpPr>
        <p:spPr bwMode="auto">
          <a:xfrm>
            <a:off x="1905000" y="3478213"/>
            <a:ext cx="1295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buFont typeface="Calibri" pitchFamily="34" charset="0"/>
              <a:buAutoNum type="alphaLcPeriod"/>
            </a:pPr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Pedoman  Monev</a:t>
            </a:r>
          </a:p>
          <a:p>
            <a:pPr marL="177800" indent="-177800">
              <a:buFont typeface="Calibri" pitchFamily="34" charset="0"/>
              <a:buAutoNum type="alphaLcPeriod"/>
            </a:pPr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Indikator</a:t>
            </a:r>
          </a:p>
          <a:p>
            <a:pPr marL="177800" indent="-177800">
              <a:buFont typeface="Calibri" pitchFamily="34" charset="0"/>
              <a:buAutoNum type="alphaLcPeriod"/>
            </a:pPr>
            <a:r>
              <a:rPr lang="en-US" sz="1400">
                <a:solidFill>
                  <a:srgbClr val="FF0000"/>
                </a:solidFill>
                <a:latin typeface="Calibri" pitchFamily="34" charset="0"/>
              </a:rPr>
              <a:t>Alat analisis, dll</a:t>
            </a: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4" name="Right Arrow 43"/>
          <p:cNvSpPr/>
          <p:nvPr/>
        </p:nvSpPr>
        <p:spPr>
          <a:xfrm rot="16200000">
            <a:off x="377825" y="2663825"/>
            <a:ext cx="1143000" cy="38735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142875" y="1071563"/>
            <a:ext cx="2438400" cy="8771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185738" indent="-185738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z="1700" dirty="0" err="1"/>
              <a:t>Laporan</a:t>
            </a:r>
            <a:r>
              <a:rPr lang="en-US" sz="1700" dirty="0"/>
              <a:t> </a:t>
            </a:r>
            <a:r>
              <a:rPr lang="en-US" sz="1700" err="1"/>
              <a:t>kegiatan</a:t>
            </a:r>
            <a:r>
              <a:rPr lang="en-US" sz="1700"/>
              <a:t> </a:t>
            </a:r>
            <a:endParaRPr lang="en-US" sz="1700" dirty="0"/>
          </a:p>
          <a:p>
            <a:pPr marL="185738" indent="-185738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z="1700" err="1"/>
              <a:t>Masukan</a:t>
            </a:r>
            <a:r>
              <a:rPr lang="en-US" sz="1700"/>
              <a:t> Renstra, </a:t>
            </a:r>
            <a:r>
              <a:rPr lang="en-US" sz="1700" smtClean="0"/>
              <a:t>Renja</a:t>
            </a:r>
            <a:endParaRPr lang="en-US" sz="1700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" y="5705475"/>
            <a:ext cx="1905000" cy="9239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yang </a:t>
            </a:r>
            <a:r>
              <a:rPr lang="en-US"/>
              <a:t>responsif </a:t>
            </a:r>
            <a:r>
              <a:rPr lang="en-US" smtClean="0"/>
              <a:t>gender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6A100E7-F4E3-4BCD-B5AD-561FE2380E9E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1143000" y="3048000"/>
            <a:ext cx="6934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96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istral" pitchFamily="66" charset="0"/>
              </a:rPr>
              <a:t>Terima</a:t>
            </a:r>
            <a:r>
              <a:rPr lang="en-US" sz="9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istral" pitchFamily="66" charset="0"/>
              </a:rPr>
              <a:t> </a:t>
            </a:r>
            <a:r>
              <a:rPr lang="en-US" sz="96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istral" pitchFamily="66" charset="0"/>
              </a:rPr>
              <a:t>Kasih</a:t>
            </a:r>
            <a:endParaRPr lang="en-US" sz="9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Mistral" pitchFamily="66" charset="0"/>
            </a:endParaRPr>
          </a:p>
        </p:txBody>
      </p:sp>
      <p:pic>
        <p:nvPicPr>
          <p:cNvPr id="13" name="Picture 20" descr="\\10.100.154.129\@@tayangan\@DATA PUBLIKASI 2011\66. 2012\sumbangan\New Folder\33jmr1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3175" y="5486400"/>
            <a:ext cx="936625" cy="993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3" descr="\\10.100.154.129\@@tayangan\@DATA PUBLIKASI 2011\66. 2012\sumbangan\New Folder\Amazing-MArchitecture-of-Suramadu-Bridge-Indonesia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2938" y="1600200"/>
            <a:ext cx="957262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24" descr="\\10.100.154.129\@@tayangan\@DATA PUBLIKASI 2011\66. 2012\sumbangan\New Folder\APB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87737" y="1600200"/>
            <a:ext cx="931863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25" descr="\\10.100.154.129\@@tayangan\@DATA PUBLIKASI 2011\66. 2012\sumbangan\New Folder\Big Blue Sky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5486400"/>
            <a:ext cx="962025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27" descr="\\10.100.154.129\@@tayangan\@DATA PUBLIKASI 2011\66. 2012\sumbangan\New Folder\p101003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57538" y="5486400"/>
            <a:ext cx="877887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29" descr="\\10.100.154.129\@@tayangan\@DATA PUBLIKASI 2011\66. 2012\sumbangan\New Folder\tropi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0200" y="1600200"/>
            <a:ext cx="9144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2" descr="\\10.100.154.129\@@tayangan\@DATA PUBLIKASI 2011\66. 2012\sumbangan\New Folder\blue-sky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90800" y="1600200"/>
            <a:ext cx="9144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" name="Picture 3" descr="\\10.100.154.129\@@tayangan\@DATA PUBLIKASI 2011\66. 2012\sumbangan\New Folder\wakatobi fr sk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68513" y="5486400"/>
            <a:ext cx="10287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Picture 4" descr="\\10.100.154.129\@@tayangan\@DATA PUBLIKASI 2011\66. 2012\sumbangan\New Folder\Sprout (24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03688" y="5486400"/>
            <a:ext cx="9144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38232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1066800"/>
          </a:xfrm>
        </p:spPr>
        <p:txBody>
          <a:bodyPr>
            <a:noAutofit/>
          </a:bodyPr>
          <a:lstStyle/>
          <a:p>
            <a:r>
              <a:rPr lang="en-US" sz="3600" smtClean="0"/>
              <a:t>Konsep Gender &amp; Realitas di Masyarakat</a:t>
            </a:r>
            <a:endParaRPr lang="en-US" sz="3600"/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722437"/>
            <a:ext cx="3733800" cy="4525963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id-ID" b="1" smtClean="0"/>
              <a:t>Gender</a:t>
            </a:r>
            <a:r>
              <a:rPr lang="id-ID" smtClean="0"/>
              <a:t> merupakan bagian integral dan penting dalam konteks sosial budaya pada umumnya.</a:t>
            </a:r>
            <a:endParaRPr lang="en-US" sz="2000" b="1" smtClean="0"/>
          </a:p>
          <a:p>
            <a:pPr>
              <a:spcAft>
                <a:spcPts val="600"/>
              </a:spcAft>
            </a:pPr>
            <a:r>
              <a:rPr lang="id-ID" sz="2000" b="1" smtClean="0"/>
              <a:t>Gender</a:t>
            </a:r>
            <a:r>
              <a:rPr lang="id-ID" sz="2000" smtClean="0"/>
              <a:t> menetapkan apa yang diharapkan, diperbolehkan dan dihargai dari seorang perempuan atau laki-laki</a:t>
            </a:r>
            <a:r>
              <a:rPr lang="en-US" sz="2000" smtClean="0"/>
              <a:t> </a:t>
            </a:r>
            <a:r>
              <a:rPr lang="id-ID" sz="2000" smtClean="0"/>
              <a:t>dalam konteks tempat dan waktu.</a:t>
            </a:r>
          </a:p>
          <a:p>
            <a:pPr>
              <a:spcAft>
                <a:spcPts val="600"/>
              </a:spcAft>
            </a:pPr>
            <a:r>
              <a:rPr lang="id-ID" sz="2000" b="1" smtClean="0"/>
              <a:t>Gender</a:t>
            </a:r>
            <a:r>
              <a:rPr lang="id-ID" sz="2000" smtClean="0"/>
              <a:t> sejajar dengan kelas, ras, tingkat kemiskinan, kelompok etnis dan umur</a:t>
            </a:r>
          </a:p>
          <a:p>
            <a:endParaRPr lang="id-ID" sz="2800" smtClean="0"/>
          </a:p>
        </p:txBody>
      </p:sp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>
          <a:xfrm>
            <a:off x="4724400" y="1798637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  <a:defRPr/>
            </a:pPr>
            <a:r>
              <a:rPr lang="id-ID" dirty="0" smtClean="0"/>
              <a:t>	Terdapat </a:t>
            </a:r>
            <a:r>
              <a:rPr lang="id-ID" smtClean="0"/>
              <a:t>perbedaan antara </a:t>
            </a:r>
            <a:r>
              <a:rPr lang="id-ID" dirty="0" smtClean="0"/>
              <a:t>laki-laki dan perempuan dalam hal :</a:t>
            </a:r>
          </a:p>
          <a:p>
            <a:pPr marL="984250">
              <a:defRPr/>
            </a:pPr>
            <a:r>
              <a:rPr lang="en-US" smtClean="0"/>
              <a:t>A</a:t>
            </a:r>
            <a:r>
              <a:rPr lang="id-ID" smtClean="0"/>
              <a:t>kses</a:t>
            </a:r>
            <a:r>
              <a:rPr lang="en-US" smtClean="0"/>
              <a:t> yang diperoleh</a:t>
            </a:r>
            <a:endParaRPr lang="id-ID" smtClean="0"/>
          </a:p>
          <a:p>
            <a:pPr marL="984250">
              <a:defRPr/>
            </a:pPr>
            <a:r>
              <a:rPr lang="id-ID" smtClean="0"/>
              <a:t>penguasan sumber</a:t>
            </a:r>
            <a:r>
              <a:rPr lang="en-US" smtClean="0"/>
              <a:t> daya</a:t>
            </a:r>
            <a:endParaRPr lang="id-ID" smtClean="0"/>
          </a:p>
          <a:p>
            <a:pPr marL="984250">
              <a:defRPr/>
            </a:pPr>
            <a:r>
              <a:rPr lang="id-ID" smtClean="0"/>
              <a:t>kesempatan dalam pengambilan keputusan</a:t>
            </a:r>
          </a:p>
          <a:p>
            <a:pPr marL="984250">
              <a:defRPr/>
            </a:pPr>
            <a:r>
              <a:rPr lang="id-ID" smtClean="0"/>
              <a:t>tanggungjawab yang diberikan </a:t>
            </a:r>
            <a:endParaRPr lang="id-ID" dirty="0" smtClean="0"/>
          </a:p>
          <a:p>
            <a:pPr marL="984250">
              <a:defRPr/>
            </a:pPr>
            <a:r>
              <a:rPr lang="id-ID" smtClean="0"/>
              <a:t>kegiatan-kegiatan yang dilaksanakan.</a:t>
            </a:r>
            <a:endParaRPr lang="id-ID" dirty="0"/>
          </a:p>
        </p:txBody>
      </p:sp>
      <p:sp>
        <p:nvSpPr>
          <p:cNvPr id="7" name="Left-Right Arrow 6"/>
          <p:cNvSpPr/>
          <p:nvPr/>
        </p:nvSpPr>
        <p:spPr>
          <a:xfrm>
            <a:off x="3962400" y="2819400"/>
            <a:ext cx="1371600" cy="2209800"/>
          </a:xfrm>
          <a:prstGeom prst="leftRightArrow">
            <a:avLst>
              <a:gd name="adj1" fmla="val 54070"/>
              <a:gd name="adj2" fmla="val 160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229600" cy="1066800"/>
          </a:xfrm>
        </p:spPr>
        <p:txBody>
          <a:bodyPr/>
          <a:lstStyle/>
          <a:p>
            <a:r>
              <a:rPr lang="en-US" smtClean="0"/>
              <a:t>Pentingnya Responsif Gender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3505200" cy="5163312"/>
          </a:xfrm>
        </p:spPr>
        <p:txBody>
          <a:bodyPr>
            <a:normAutofit fontScale="92500" lnSpcReduction="20000"/>
          </a:bodyPr>
          <a:lstStyle/>
          <a:p>
            <a:r>
              <a:rPr lang="id-ID" smtClean="0"/>
              <a:t>Diperlukan untuk mewujudkan keadilan dan kesetaraan gender yaitu bagaimana pengalaman, permasalahan dan aspirasi perempuan dan laki-laki, diidentifikasi dan dianalisis di dalam konteks penyusunan perencanaan dan penganggaran.</a:t>
            </a:r>
          </a:p>
          <a:p>
            <a:endParaRPr lang="en-US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810000" y="1295400"/>
            <a:ext cx="5029200" cy="5562600"/>
            <a:chOff x="958" y="5968"/>
            <a:chExt cx="5865" cy="599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58" y="5968"/>
              <a:ext cx="5855" cy="5990"/>
            </a:xfrm>
            <a:prstGeom prst="rect">
              <a:avLst/>
            </a:prstGeom>
            <a:noFill/>
          </p:spPr>
        </p:pic>
        <p:grpSp>
          <p:nvGrpSpPr>
            <p:cNvPr id="2052" name="Group 4"/>
            <p:cNvGrpSpPr>
              <a:grpSpLocks/>
            </p:cNvGrpSpPr>
            <p:nvPr/>
          </p:nvGrpSpPr>
          <p:grpSpPr bwMode="auto">
            <a:xfrm>
              <a:off x="6254" y="6572"/>
              <a:ext cx="559" cy="5205"/>
              <a:chOff x="6254" y="6572"/>
              <a:chExt cx="559" cy="5205"/>
            </a:xfrm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6254" y="6572"/>
                <a:ext cx="559" cy="5205"/>
              </a:xfrm>
              <a:custGeom>
                <a:avLst/>
                <a:gdLst/>
                <a:ahLst/>
                <a:cxnLst>
                  <a:cxn ang="0">
                    <a:pos x="0" y="1360"/>
                  </a:cxn>
                  <a:cxn ang="0">
                    <a:pos x="559" y="1154"/>
                  </a:cxn>
                </a:cxnLst>
                <a:rect l="0" t="0" r="r" b="b"/>
                <a:pathLst>
                  <a:path w="559" h="5205">
                    <a:moveTo>
                      <a:pt x="0" y="1360"/>
                    </a:moveTo>
                    <a:lnTo>
                      <a:pt x="559" y="1154"/>
                    </a:lnTo>
                  </a:path>
                </a:pathLst>
              </a:custGeom>
              <a:noFill/>
              <a:ln w="12192">
                <a:solidFill>
                  <a:srgbClr val="231F2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6254" y="6572"/>
                <a:ext cx="559" cy="5205"/>
              </a:xfrm>
              <a:custGeom>
                <a:avLst/>
                <a:gdLst/>
                <a:ahLst/>
                <a:cxnLst>
                  <a:cxn ang="0">
                    <a:pos x="559" y="1478"/>
                  </a:cxn>
                  <a:cxn ang="0">
                    <a:pos x="0" y="1360"/>
                  </a:cxn>
                </a:cxnLst>
                <a:rect l="0" t="0" r="r" b="b"/>
                <a:pathLst>
                  <a:path w="559" h="5205">
                    <a:moveTo>
                      <a:pt x="559" y="1478"/>
                    </a:moveTo>
                    <a:lnTo>
                      <a:pt x="0" y="1360"/>
                    </a:lnTo>
                  </a:path>
                </a:pathLst>
              </a:custGeom>
              <a:noFill/>
              <a:ln w="12192">
                <a:solidFill>
                  <a:srgbClr val="231F2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33400"/>
            <a:ext cx="81534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mtClean="0"/>
              <a:t>Capaian </a:t>
            </a:r>
            <a:r>
              <a:rPr lang="id-ID" smtClean="0"/>
              <a:t>PUG</a:t>
            </a:r>
            <a:r>
              <a:rPr lang="en-US" smtClean="0"/>
              <a:t> dan </a:t>
            </a:r>
            <a:r>
              <a:rPr lang="id-ID" smtClean="0"/>
              <a:t>PPRG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600200"/>
            <a:ext cx="8104188" cy="48529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id-ID" sz="2200" dirty="0" smtClean="0"/>
              <a:t>Implementasi Inpres 9/2000 </a:t>
            </a:r>
            <a:r>
              <a:rPr lang="id-ID" sz="2200" dirty="0" smtClean="0">
                <a:sym typeface="Wingdings" pitchFamily="2" charset="2"/>
              </a:rPr>
              <a:t>ttg PUG telah dilaksanakan </a:t>
            </a:r>
            <a:r>
              <a:rPr lang="id-ID" sz="2200" smtClean="0">
                <a:sym typeface="Wingdings" pitchFamily="2" charset="2"/>
              </a:rPr>
              <a:t>sosialisasi PUG</a:t>
            </a:r>
            <a:endParaRPr lang="id-ID" sz="2200" dirty="0" smtClean="0">
              <a:sym typeface="Wingdings" pitchFamily="2" charset="2"/>
            </a:endParaRPr>
          </a:p>
          <a:p>
            <a:pPr eaLnBrk="1" hangingPunct="1">
              <a:defRPr/>
            </a:pPr>
            <a:r>
              <a:rPr lang="id-ID" sz="2200" dirty="0" smtClean="0">
                <a:sym typeface="Wingdings" pitchFamily="2" charset="2"/>
              </a:rPr>
              <a:t>Integrasi Gender dalam perencanaan dalam Propenas 2000-2004  analisis gender telah </a:t>
            </a:r>
            <a:r>
              <a:rPr lang="id-ID" sz="2200" smtClean="0">
                <a:sym typeface="Wingdings" pitchFamily="2" charset="2"/>
              </a:rPr>
              <a:t>banyak diperkenalkan</a:t>
            </a:r>
            <a:endParaRPr lang="id-ID" sz="2200" dirty="0" smtClean="0">
              <a:sym typeface="Wingdings" pitchFamily="2" charset="2"/>
            </a:endParaRPr>
          </a:p>
          <a:p>
            <a:pPr eaLnBrk="1" hangingPunct="1">
              <a:defRPr/>
            </a:pPr>
            <a:r>
              <a:rPr lang="id-ID" sz="2200" dirty="0" smtClean="0">
                <a:sym typeface="Wingdings" pitchFamily="2" charset="2"/>
              </a:rPr>
              <a:t>Isu Gender dalam RPJMN 2005-2009 </a:t>
            </a:r>
            <a:r>
              <a:rPr lang="id-ID" sz="2200" smtClean="0">
                <a:sym typeface="Wingdings" pitchFamily="2" charset="2"/>
              </a:rPr>
              <a:t> pendampingan </a:t>
            </a:r>
            <a:r>
              <a:rPr lang="id-ID" sz="2200" dirty="0" smtClean="0">
                <a:sym typeface="Wingdings" pitchFamily="2" charset="2"/>
              </a:rPr>
              <a:t>analisis gender dalam prog. dan keg. </a:t>
            </a:r>
            <a:r>
              <a:rPr lang="id-ID" sz="2200" smtClean="0">
                <a:sym typeface="Wingdings" pitchFamily="2" charset="2"/>
              </a:rPr>
              <a:t>terus dilakukan</a:t>
            </a:r>
            <a:endParaRPr lang="id-ID" sz="2200" dirty="0" smtClean="0">
              <a:sym typeface="Wingdings" pitchFamily="2" charset="2"/>
            </a:endParaRPr>
          </a:p>
          <a:p>
            <a:pPr>
              <a:defRPr/>
            </a:pPr>
            <a:r>
              <a:rPr lang="id-ID" sz="2200" smtClean="0">
                <a:sym typeface="Wingdings" pitchFamily="2" charset="2"/>
              </a:rPr>
              <a:t>Gender s</a:t>
            </a:r>
            <a:r>
              <a:rPr lang="en-US" sz="2200" smtClean="0">
                <a:sym typeface="Wingdings" pitchFamily="2" charset="2"/>
              </a:rPr>
              <a:t>e</a:t>
            </a:r>
            <a:r>
              <a:rPr lang="id-ID" sz="2200" smtClean="0">
                <a:sym typeface="Wingdings" pitchFamily="2" charset="2"/>
              </a:rPr>
              <a:t>b</a:t>
            </a:r>
            <a:r>
              <a:rPr lang="en-US" sz="2200" smtClean="0">
                <a:sym typeface="Wingdings" pitchFamily="2" charset="2"/>
              </a:rPr>
              <a:t>a</a:t>
            </a:r>
            <a:r>
              <a:rPr lang="id-ID" sz="2200" smtClean="0">
                <a:sym typeface="Wingdings" pitchFamily="2" charset="2"/>
              </a:rPr>
              <a:t>g</a:t>
            </a:r>
            <a:r>
              <a:rPr lang="en-US" sz="2200" smtClean="0">
                <a:sym typeface="Wingdings" pitchFamily="2" charset="2"/>
              </a:rPr>
              <a:t>ai</a:t>
            </a:r>
            <a:r>
              <a:rPr lang="id-ID" sz="2200" smtClean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mainstreaming dlm RPJMN 2010-2014  integrasi gender dalam dokumen perencanaan dan penganggaran </a:t>
            </a:r>
            <a:r>
              <a:rPr lang="id-ID" sz="2200" smtClean="0">
                <a:sym typeface="Wingdings" pitchFamily="2" charset="2"/>
              </a:rPr>
              <a:t> sosialisasi</a:t>
            </a:r>
            <a:r>
              <a:rPr lang="en-US" sz="2200" smtClean="0">
                <a:sym typeface="Wingdings" pitchFamily="2" charset="2"/>
              </a:rPr>
              <a:t>,</a:t>
            </a:r>
            <a:r>
              <a:rPr lang="id-ID" sz="2200" smtClean="0">
                <a:sym typeface="Wingdings" pitchFamily="2" charset="2"/>
              </a:rPr>
              <a:t> </a:t>
            </a:r>
            <a:r>
              <a:rPr lang="en-US" sz="2200" smtClean="0">
                <a:sym typeface="Wingdings" pitchFamily="2" charset="2"/>
              </a:rPr>
              <a:t>p</a:t>
            </a:r>
            <a:r>
              <a:rPr lang="id-ID" sz="2200" smtClean="0">
                <a:sym typeface="Wingdings" pitchFamily="2" charset="2"/>
              </a:rPr>
              <a:t>elatihan</a:t>
            </a:r>
            <a:r>
              <a:rPr lang="en-US" sz="2200" smtClean="0">
                <a:sym typeface="Wingdings" pitchFamily="2" charset="2"/>
              </a:rPr>
              <a:t>, </a:t>
            </a:r>
            <a:r>
              <a:rPr lang="id-ID" sz="2200" smtClean="0">
                <a:sym typeface="Wingdings" pitchFamily="2" charset="2"/>
              </a:rPr>
              <a:t>dan</a:t>
            </a:r>
            <a:r>
              <a:rPr lang="en-US" sz="2200" smtClean="0">
                <a:sym typeface="Wingdings" pitchFamily="2" charset="2"/>
              </a:rPr>
              <a:t> </a:t>
            </a:r>
            <a:r>
              <a:rPr lang="id-ID" sz="2200" smtClean="0">
                <a:sym typeface="Wingdings" pitchFamily="2" charset="2"/>
              </a:rPr>
              <a:t> pendampingan</a:t>
            </a:r>
            <a:endParaRPr lang="en-US" sz="2200" smtClean="0">
              <a:sym typeface="Wingdings" pitchFamily="2" charset="2"/>
            </a:endParaRPr>
          </a:p>
          <a:p>
            <a:pPr>
              <a:defRPr/>
            </a:pPr>
            <a:r>
              <a:rPr lang="en-US" sz="2200" smtClean="0"/>
              <a:t>RPJMN 2015-2019 </a:t>
            </a:r>
            <a:r>
              <a:rPr lang="en-US" sz="2200" smtClean="0">
                <a:sym typeface="Wingdings" pitchFamily="2" charset="2"/>
              </a:rPr>
              <a:t> Saat ini </a:t>
            </a:r>
            <a:r>
              <a:rPr lang="en-US" sz="2200" smtClean="0"/>
              <a:t>The Asia Foundation melalui program B3WP bersama dengan mitra internasional dan nasional lainnya mendukung Pemerintah di tingkat Pusat (Bappenas) dalam melakukan Background Study RPJMN III– Bidang Kesetaraan Gender</a:t>
            </a:r>
            <a:endParaRPr lang="id-ID" sz="22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838200"/>
            <a:ext cx="8382000" cy="1143000"/>
          </a:xfrm>
          <a:prstGeom prst="rect">
            <a:avLst/>
          </a:prstGeom>
        </p:spPr>
        <p:txBody>
          <a:bodyPr/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STRATEGI NASIONAL </a:t>
            </a:r>
            <a:endParaRPr kumimoji="0" 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kumimoji="0" lang="id-ID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PERCEPATAN PUG MELALUI PPRG</a:t>
            </a: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505200" y="4495800"/>
            <a:ext cx="2133600" cy="60960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0" y="5119062"/>
            <a:ext cx="6629400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800" smtClean="0">
                <a:latin typeface="Calibri" pitchFamily="34" charset="0"/>
                <a:cs typeface="Calibri" pitchFamily="34" charset="0"/>
              </a:rPr>
              <a:t>P</a:t>
            </a:r>
            <a:r>
              <a:rPr lang="id-ID" sz="2800" smtClean="0">
                <a:latin typeface="Calibri" pitchFamily="34" charset="0"/>
                <a:cs typeface="Calibri" pitchFamily="34" charset="0"/>
              </a:rPr>
              <a:t>encapaian</a:t>
            </a:r>
            <a:r>
              <a:rPr lang="en-US" sz="280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i="1" smtClean="0">
                <a:latin typeface="Calibri" pitchFamily="34" charset="0"/>
                <a:cs typeface="Calibri" pitchFamily="34" charset="0"/>
              </a:rPr>
              <a:t>G</a:t>
            </a:r>
            <a:r>
              <a:rPr lang="id-ID" sz="2800" i="1" smtClean="0">
                <a:latin typeface="Calibri" pitchFamily="34" charset="0"/>
                <a:cs typeface="Calibri" pitchFamily="34" charset="0"/>
              </a:rPr>
              <a:t>ood </a:t>
            </a:r>
            <a:r>
              <a:rPr lang="en-US" sz="2800" i="1" smtClean="0">
                <a:latin typeface="Calibri" pitchFamily="34" charset="0"/>
                <a:cs typeface="Calibri" pitchFamily="34" charset="0"/>
              </a:rPr>
              <a:t>G</a:t>
            </a:r>
            <a:r>
              <a:rPr lang="id-ID" sz="2800" i="1" smtClean="0">
                <a:latin typeface="Calibri" pitchFamily="34" charset="0"/>
                <a:cs typeface="Calibri" pitchFamily="34" charset="0"/>
              </a:rPr>
              <a:t>overnance</a:t>
            </a:r>
            <a:endParaRPr lang="en-US" sz="2800" i="1" smtClean="0">
              <a:latin typeface="Calibri" pitchFamily="34" charset="0"/>
              <a:cs typeface="Calibri" pitchFamily="34" charset="0"/>
            </a:endParaRPr>
          </a:p>
          <a:p>
            <a:pPr marL="365760" lvl="0" indent="-256032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800" smtClean="0">
                <a:latin typeface="Calibri" pitchFamily="34" charset="0"/>
                <a:cs typeface="Calibri" pitchFamily="34" charset="0"/>
              </a:rPr>
              <a:t>P</a:t>
            </a:r>
            <a:r>
              <a:rPr lang="id-ID" sz="2800" smtClean="0">
                <a:latin typeface="Calibri" pitchFamily="34" charset="0"/>
                <a:cs typeface="Calibri" pitchFamily="34" charset="0"/>
              </a:rPr>
              <a:t>encapaian target-target </a:t>
            </a:r>
            <a:r>
              <a:rPr lang="en-US" sz="2800" smtClean="0">
                <a:latin typeface="Calibri" pitchFamily="34" charset="0"/>
                <a:cs typeface="Calibri" pitchFamily="34" charset="0"/>
              </a:rPr>
              <a:t> </a:t>
            </a:r>
            <a:r>
              <a:rPr lang="id-ID" sz="2800" i="1" smtClean="0">
                <a:latin typeface="Calibri" pitchFamily="34" charset="0"/>
                <a:cs typeface="Calibri" pitchFamily="34" charset="0"/>
              </a:rPr>
              <a:t>Millenium Development Goals</a:t>
            </a:r>
            <a:r>
              <a:rPr lang="id-ID" sz="2800" smtClean="0">
                <a:latin typeface="Calibri" pitchFamily="34" charset="0"/>
                <a:cs typeface="Calibri" pitchFamily="34" charset="0"/>
              </a:rPr>
              <a:t> (MDGs)</a:t>
            </a:r>
            <a:endParaRPr lang="en-US" sz="280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/>
          </a:p>
        </p:txBody>
      </p:sp>
      <p:sp>
        <p:nvSpPr>
          <p:cNvPr id="7" name="Content Placeholder 6"/>
          <p:cNvSpPr txBox="1">
            <a:spLocks/>
          </p:cNvSpPr>
          <p:nvPr/>
        </p:nvSpPr>
        <p:spPr>
          <a:xfrm>
            <a:off x="838200" y="2438400"/>
            <a:ext cx="7467600" cy="2057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11113" marR="0" lvl="0" indent="-11113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Agar pelaksanaan PUG dalam tataran siklus pembangunan nasional menjadi  lebih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terarah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sistematis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dan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sinergis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</a:t>
            </a:r>
          </a:p>
          <a:p>
            <a:pPr marL="11113" marR="0" lvl="0" indent="-11113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baik di tingkat nasional maupun di tingkat daerah.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3505200" y="1828800"/>
            <a:ext cx="2133600" cy="53340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smtClean="0"/>
              <a:t>Amanat Stranas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59864"/>
            <a:ext cx="8001000" cy="4974336"/>
          </a:xfrm>
        </p:spPr>
        <p:txBody>
          <a:bodyPr>
            <a:normAutofit/>
          </a:bodyPr>
          <a:lstStyle/>
          <a:p>
            <a:pPr marL="120650" lvl="0" indent="-11113">
              <a:buNone/>
            </a:pPr>
            <a:r>
              <a:rPr lang="en-US" sz="2400" smtClean="0"/>
              <a:t>S</a:t>
            </a:r>
            <a:r>
              <a:rPr lang="id-ID" sz="2400" smtClean="0"/>
              <a:t>etiap K/L</a:t>
            </a:r>
            <a:r>
              <a:rPr lang="en-US" sz="2400" smtClean="0"/>
              <a:t> </a:t>
            </a:r>
            <a:r>
              <a:rPr lang="id-ID" sz="2400" smtClean="0"/>
              <a:t>dan Pemerintah Daerah </a:t>
            </a:r>
            <a:r>
              <a:rPr lang="en-US" sz="2400" smtClean="0"/>
              <a:t>agar memer</a:t>
            </a:r>
            <a:r>
              <a:rPr lang="id-ID" sz="2400" smtClean="0"/>
              <a:t>hatikan hal-hal sebagai berikut:</a:t>
            </a:r>
            <a:endParaRPr lang="en-US" sz="2400" smtClean="0"/>
          </a:p>
          <a:p>
            <a:pPr marL="120650" lvl="0" indent="-11113">
              <a:buNone/>
            </a:pPr>
            <a:endParaRPr lang="en-US" sz="2400" smtClean="0"/>
          </a:p>
          <a:p>
            <a:pPr lvl="0"/>
            <a:r>
              <a:rPr lang="en-US" sz="2400" smtClean="0"/>
              <a:t>K/L </a:t>
            </a:r>
            <a:r>
              <a:rPr lang="id-ID" sz="2400" smtClean="0"/>
              <a:t>dan Pemerintah Daerah agar</a:t>
            </a:r>
            <a:r>
              <a:rPr lang="en-US" sz="2400" smtClean="0"/>
              <a:t> menggunakan Strategi Percepatan PUG </a:t>
            </a:r>
            <a:r>
              <a:rPr lang="id-ID" sz="2400" smtClean="0"/>
              <a:t>melalui</a:t>
            </a:r>
            <a:r>
              <a:rPr lang="en-US" sz="2400" smtClean="0"/>
              <a:t> PPRG sebagai dasar dalam berkonsultasi mengenai PPRG.</a:t>
            </a:r>
          </a:p>
          <a:p>
            <a:r>
              <a:rPr lang="en-US" sz="2400" smtClean="0"/>
              <a:t>K/L </a:t>
            </a:r>
            <a:r>
              <a:rPr lang="id-ID" sz="2400" smtClean="0"/>
              <a:t>dan Pemerintah Daerah agar</a:t>
            </a:r>
            <a:r>
              <a:rPr lang="en-US" sz="2400" smtClean="0"/>
              <a:t> melaksanakan PPRG </a:t>
            </a:r>
            <a:r>
              <a:rPr lang="id-ID" sz="2400" smtClean="0"/>
              <a:t>dalam</a:t>
            </a:r>
            <a:r>
              <a:rPr lang="en-US" sz="2400" smtClean="0"/>
              <a:t> penyusunan RKA-K/L </a:t>
            </a:r>
            <a:r>
              <a:rPr lang="id-ID" sz="2400" smtClean="0"/>
              <a:t>dan RKA-SKPD dengan </a:t>
            </a:r>
            <a:r>
              <a:rPr lang="en-US" sz="2400" smtClean="0"/>
              <a:t>tetap mengacu pada </a:t>
            </a:r>
            <a:r>
              <a:rPr lang="id-ID" sz="2400" smtClean="0"/>
              <a:t>p</a:t>
            </a:r>
            <a:r>
              <a:rPr lang="en-US" sz="2400" smtClean="0"/>
              <a:t>eraturan </a:t>
            </a:r>
            <a:r>
              <a:rPr lang="id-ID" sz="2400" smtClean="0"/>
              <a:t>yang berlaku</a:t>
            </a:r>
            <a:r>
              <a:rPr lang="en-US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smtClean="0"/>
              <a:t>Amanat Stranas </a:t>
            </a:r>
            <a:r>
              <a:rPr lang="en-US" sz="2000" smtClean="0"/>
              <a:t>(lanjutan)</a:t>
            </a:r>
            <a:endParaRPr lang="en-US" sz="20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>
            <a:normAutofit fontScale="70000" lnSpcReduction="20000"/>
          </a:bodyPr>
          <a:lstStyle/>
          <a:p>
            <a:pPr marL="11113" lvl="0" indent="-11113">
              <a:buNone/>
            </a:pPr>
            <a:r>
              <a:rPr lang="en-US" smtClean="0"/>
              <a:t>Dalam melaksanakan PPRG yang dibiayai oleh APBD, Pemerintah Daerah agar:</a:t>
            </a:r>
          </a:p>
          <a:p>
            <a:pPr marL="349250" lvl="0" indent="-255588">
              <a:spcAft>
                <a:spcPts val="600"/>
              </a:spcAft>
            </a:pPr>
            <a:r>
              <a:rPr lang="en-US" b="1" smtClean="0"/>
              <a:t>mengutamakan program-program p</a:t>
            </a:r>
            <a:r>
              <a:rPr lang="id-ID" b="1" smtClean="0"/>
              <a:t>rioritas </a:t>
            </a:r>
            <a:r>
              <a:rPr lang="en-US" b="1" smtClean="0"/>
              <a:t>pembangunan </a:t>
            </a:r>
            <a:r>
              <a:rPr lang="en-US" smtClean="0"/>
              <a:t>daerah yang mendukung pencapaian prioritas </a:t>
            </a:r>
            <a:r>
              <a:rPr lang="id-ID" smtClean="0"/>
              <a:t>pembangunan nasional</a:t>
            </a:r>
            <a:r>
              <a:rPr lang="en-US" smtClean="0"/>
              <a:t> dan target-target MDGs</a:t>
            </a:r>
            <a:r>
              <a:rPr lang="id-ID" smtClean="0"/>
              <a:t>, </a:t>
            </a:r>
            <a:r>
              <a:rPr lang="en-US" smtClean="0"/>
              <a:t>dengan mengacu kepada RPJMD, Renstra SKPD, RKPD, dan RKA-SKPD;</a:t>
            </a:r>
          </a:p>
          <a:p>
            <a:pPr marL="349250" lvl="0" indent="-255588">
              <a:spcAft>
                <a:spcPts val="600"/>
              </a:spcAft>
            </a:pPr>
            <a:r>
              <a:rPr lang="id-ID" b="1" smtClean="0"/>
              <a:t>memilih/menentukan </a:t>
            </a:r>
            <a:r>
              <a:rPr lang="en-US" b="1" smtClean="0"/>
              <a:t>program utama </a:t>
            </a:r>
            <a:r>
              <a:rPr lang="id-ID" smtClean="0"/>
              <a:t>untuk dimasukkan </a:t>
            </a:r>
            <a:r>
              <a:rPr lang="en-US" smtClean="0"/>
              <a:t>pada awal penerapan PPRG</a:t>
            </a:r>
            <a:r>
              <a:rPr lang="id-ID" smtClean="0"/>
              <a:t>; serta</a:t>
            </a:r>
            <a:endParaRPr lang="en-US" smtClean="0"/>
          </a:p>
          <a:p>
            <a:pPr marL="349250" indent="-255588">
              <a:spcAft>
                <a:spcPts val="600"/>
              </a:spcAft>
            </a:pPr>
            <a:r>
              <a:rPr lang="id-ID" b="1" smtClean="0"/>
              <a:t>menyerahkan dokumen PPRG </a:t>
            </a:r>
            <a:r>
              <a:rPr lang="en-US" b="1" smtClean="0"/>
              <a:t>yang ditunjukkan dengan GBS (</a:t>
            </a:r>
            <a:r>
              <a:rPr lang="en-US" b="1" i="1" smtClean="0"/>
              <a:t>Gender Budget Statement</a:t>
            </a:r>
            <a:r>
              <a:rPr lang="en-US" b="1" smtClean="0"/>
              <a:t>), </a:t>
            </a:r>
            <a:r>
              <a:rPr lang="id-ID" b="1" smtClean="0"/>
              <a:t>yang telah disusun</a:t>
            </a:r>
            <a:r>
              <a:rPr lang="en-US" b="1" smtClean="0"/>
              <a:t>,</a:t>
            </a:r>
            <a:r>
              <a:rPr lang="id-ID" b="1" smtClean="0"/>
              <a:t> kepada BAKD</a:t>
            </a:r>
            <a:r>
              <a:rPr lang="en-US" b="1" smtClean="0"/>
              <a:t> </a:t>
            </a:r>
            <a:r>
              <a:rPr lang="en-US" smtClean="0"/>
              <a:t>(Badan Administrasi Keuangan Daerah)</a:t>
            </a:r>
            <a:r>
              <a:rPr lang="id-ID" smtClean="0"/>
              <a:t>, dan salinan kepada Bappeda </a:t>
            </a:r>
            <a:r>
              <a:rPr lang="en-US" smtClean="0"/>
              <a:t>(Badan Perencanaan Pembangunan Daerah) </a:t>
            </a:r>
            <a:r>
              <a:rPr lang="id-ID" smtClean="0"/>
              <a:t>dan Badan</a:t>
            </a:r>
            <a:r>
              <a:rPr lang="en-US" smtClean="0"/>
              <a:t>/Biro Pemberdayaan Perempuan</a:t>
            </a:r>
            <a:r>
              <a:rPr lang="id-ID" smtClean="0"/>
              <a:t>, serta menyerahkan salinan dokumen PPRG bersamaan dengan salinan Renja Daerah kepada Menteri Dalam Negeri cq Direktorat Jenderal Bina Pembangunan Daerah.</a:t>
            </a:r>
            <a:endParaRPr lang="en-US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Arah Kebijakan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Pelembagaan PPRG dengan membangun komitmen pejabat tertinggi dan tinggi K/L dan Pem</a:t>
            </a:r>
            <a:r>
              <a:rPr lang="en-US"/>
              <a:t>erintah P</a:t>
            </a:r>
            <a:r>
              <a:rPr lang="id-ID"/>
              <a:t>rov</a:t>
            </a:r>
            <a:r>
              <a:rPr lang="en-US"/>
              <a:t>insi</a:t>
            </a:r>
            <a:r>
              <a:rPr lang="id-ID"/>
              <a:t>;</a:t>
            </a:r>
            <a:endParaRPr lang="en-US" smtClean="0"/>
          </a:p>
          <a:p>
            <a:pPr lvl="0"/>
            <a:r>
              <a:rPr lang="id-ID"/>
              <a:t>Koordinasi instansi penggerak dengan K/L teknis dan SKPD teknis; dan</a:t>
            </a:r>
            <a:endParaRPr lang="en-US" smtClean="0"/>
          </a:p>
          <a:p>
            <a:r>
              <a:rPr lang="id-ID"/>
              <a:t>Peningkatan kapasitas K/L dalam </a:t>
            </a:r>
            <a:r>
              <a:rPr lang="en-US"/>
              <a:t>melakukan</a:t>
            </a:r>
            <a:r>
              <a:rPr lang="id-ID"/>
              <a:t> analisis gender </a:t>
            </a:r>
            <a:r>
              <a:rPr lang="en-US"/>
              <a:t>untuk menyusun Lembar ARG</a:t>
            </a:r>
            <a:r>
              <a:rPr lang="id-ID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4649</TotalTime>
  <Words>1944</Words>
  <Application>Microsoft Office PowerPoint</Application>
  <PresentationFormat>On-screen Show (4:3)</PresentationFormat>
  <Paragraphs>425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Urban</vt:lpstr>
      <vt:lpstr>STRATEGI NASIONAL PERCEPATAN PENGARUSUTAMAAN GENDER (PUG) MELALUI  PERENCANAAN DAN PENGANGGARAN YANG RESPONSIF GENDER (PPRG)</vt:lpstr>
      <vt:lpstr>PENGINTEGRASIAN GENDER DALAM PEMBANGUNAN</vt:lpstr>
      <vt:lpstr>Konsep Gender &amp; Realitas di Masyarakat</vt:lpstr>
      <vt:lpstr>Pentingnya Responsif Gender</vt:lpstr>
      <vt:lpstr>Capaian PUG dan PPRG</vt:lpstr>
      <vt:lpstr>PowerPoint Presentation</vt:lpstr>
      <vt:lpstr>Amanat Stranas</vt:lpstr>
      <vt:lpstr>Amanat Stranas (lanjutan)</vt:lpstr>
      <vt:lpstr>Arah Kebijakan</vt:lpstr>
      <vt:lpstr>PowerPoint Presentation</vt:lpstr>
      <vt:lpstr>Matriks Strategi PPRG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 NASIONAL PERCEPATAN PENGARUSUTAMAAN GENDER (PUG) MELALUI  PERENCANAAN DAN PENGANGGARAN YANG RESPONSIF GENDER (PPRG)</dc:title>
  <dc:creator>VAIO</dc:creator>
  <cp:lastModifiedBy>EKO NOVIARI</cp:lastModifiedBy>
  <cp:revision>134</cp:revision>
  <dcterms:created xsi:type="dcterms:W3CDTF">2013-03-20T00:19:06Z</dcterms:created>
  <dcterms:modified xsi:type="dcterms:W3CDTF">2014-04-22T04:33:43Z</dcterms:modified>
</cp:coreProperties>
</file>