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24" r:id="rId2"/>
    <p:sldMasterId id="2147483725" r:id="rId3"/>
    <p:sldMasterId id="2147483726" r:id="rId4"/>
    <p:sldMasterId id="2147483727" r:id="rId5"/>
  </p:sldMasterIdLst>
  <p:notesMasterIdLst>
    <p:notesMasterId r:id="rId18"/>
  </p:notesMasterIdLst>
  <p:handoutMasterIdLst>
    <p:handoutMasterId r:id="rId19"/>
  </p:handoutMasterIdLst>
  <p:sldIdLst>
    <p:sldId id="624" r:id="rId6"/>
    <p:sldId id="1169" r:id="rId7"/>
    <p:sldId id="1170" r:id="rId8"/>
    <p:sldId id="1162" r:id="rId9"/>
    <p:sldId id="1166" r:id="rId10"/>
    <p:sldId id="1167" r:id="rId11"/>
    <p:sldId id="1168" r:id="rId12"/>
    <p:sldId id="1164" r:id="rId13"/>
    <p:sldId id="1159" r:id="rId14"/>
    <p:sldId id="1160" r:id="rId15"/>
    <p:sldId id="1138" r:id="rId16"/>
    <p:sldId id="453" r:id="rId17"/>
  </p:sldIdLst>
  <p:sldSz cx="9144000" cy="6858000" type="screen4x3"/>
  <p:notesSz cx="9947275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70F85E"/>
    <a:srgbClr val="0000FF"/>
    <a:srgbClr val="008000"/>
    <a:srgbClr val="FFCCFF"/>
    <a:srgbClr val="24E40A"/>
    <a:srgbClr val="84FCBA"/>
    <a:srgbClr val="CC99FF"/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9466" autoAdjust="0"/>
  </p:normalViewPr>
  <p:slideViewPr>
    <p:cSldViewPr>
      <p:cViewPr>
        <p:scale>
          <a:sx n="70" d="100"/>
          <a:sy n="70" d="100"/>
        </p:scale>
        <p:origin x="-1302" y="-78"/>
      </p:cViewPr>
      <p:guideLst>
        <p:guide orient="horz" pos="2159"/>
        <p:guide pos="29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10486" cy="342572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l" eaLnBrk="1" hangingPunct="1">
              <a:buFont typeface="Arial" pitchFamily="34" charset="0"/>
              <a:buNone/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4487" y="0"/>
            <a:ext cx="4310486" cy="342572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r" eaLnBrk="1" hangingPunct="1">
              <a:buFont typeface="Arial" pitchFamily="34" charset="0"/>
              <a:buNone/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180F59-95D1-4119-BB0C-0B4753C9423E}" type="datetimeFigureOut">
              <a:rPr lang="en-US"/>
              <a:pPr>
                <a:defRPr/>
              </a:pPr>
              <a:t>6/22/2015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240"/>
            <a:ext cx="4310486" cy="343666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l" eaLnBrk="1" hangingPunct="1">
              <a:buFont typeface="Arial" pitchFamily="34" charset="0"/>
              <a:buNone/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4487" y="6513240"/>
            <a:ext cx="4310486" cy="343666"/>
          </a:xfrm>
          <a:prstGeom prst="rect">
            <a:avLst/>
          </a:prstGeom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F2A2E-9232-497F-8D0D-54B30AA75C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16533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10486" cy="34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5634487" y="0"/>
            <a:ext cx="4310486" cy="34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17" tIns="48008" rIns="96017" bIns="480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C2844A9-EC4F-4D9A-A21E-C1B73F411A57}" type="datetimeFigureOut">
              <a:rPr lang="en-US"/>
              <a:pPr>
                <a:defRPr/>
              </a:pPr>
              <a:t>6/22/2015</a:t>
            </a:fld>
            <a:endParaRPr lang="en-US"/>
          </a:p>
        </p:txBody>
      </p:sp>
      <p:sp>
        <p:nvSpPr>
          <p:cNvPr id="2253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260725" y="51435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6149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4728" y="3257167"/>
            <a:ext cx="7957820" cy="3086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17" tIns="48008" rIns="96017" bIns="48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240"/>
            <a:ext cx="4310486" cy="34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4487" y="6513240"/>
            <a:ext cx="4310486" cy="34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017" tIns="48008" rIns="96017" bIns="480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293EEC4-1A19-43DC-8AD7-B63B8DEBBC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439733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259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Tx/>
              <a:buNone/>
            </a:pPr>
            <a:fld id="{8964ABC2-CF00-45EC-A590-25548A06BF0C}" type="slidenum">
              <a:rPr lang="en-US" altLang="en-US" smtClean="0"/>
              <a:pPr>
                <a:buFontTx/>
                <a:buNone/>
              </a:pPr>
              <a:t>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Tx/>
              <a:buNone/>
            </a:pPr>
            <a:fld id="{ABE28999-F1A1-4AA1-83F1-3178BF5ABB32}" type="slidenum">
              <a:rPr lang="id-ID" altLang="en-US" smtClean="0">
                <a:solidFill>
                  <a:srgbClr val="000000"/>
                </a:solidFill>
              </a:rPr>
              <a:pPr>
                <a:buFontTx/>
                <a:buNone/>
              </a:pPr>
              <a:t>11</a:t>
            </a:fld>
            <a:endParaRPr lang="id-ID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0B3A2-294C-4BA9-9508-A594A1BE357D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6224C-3C67-4C77-9BC3-93AFECFDA46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4A8DE-7D41-4D00-AD76-959F54EEA1FB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1340A-28C0-4426-8318-D13721D3C31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47D2E-F633-44C1-BE71-9CAAADEC9FA5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CB7CD-7F7E-455A-81DB-6F4D5A55370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7B9E5-DC7C-43E3-9BB2-3985F9685EAC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F83E0-F3A9-4A1B-8157-32EDF9B3D08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9A24B-326B-4633-9A0E-8CDA375C5D7E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72C12-EB12-40B8-8C55-7564695EC28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B2220-61F0-4673-9D92-30CCB80C758A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F7A0D-2046-410D-BE81-D6212ED917B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2901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53911-9093-4BCE-8EDF-1937C9B569A0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9E1DC-65E5-4D86-A7FE-A5AC4CDE93B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21C55-1E16-4721-8DD7-08E10564D4B3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8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9217E-A031-4066-875D-12E449D98269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D880A-8812-4E3C-93C1-9B323DC3F2D0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4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9BCC1-2925-4BA4-8438-647DA5A002D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5F265-D9E5-41C1-B211-C057FCA65E9E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3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4DD34-03D7-4B7E-B13E-E387293CFA18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B4DD0-88C6-4612-B0CA-C234233A524D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86DD8-EE20-4B1B-BBBF-73F331F99DFD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F6FF0-B066-46C5-BC46-3B31D1BDAB25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CC1DD-E310-43CD-9313-8B20A0EFF57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1499E-A631-4371-9F9C-245E5C7D81B1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FA4FE-05AF-4E2A-A69F-1FA50FE92FE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0A71F-CF3C-4665-976A-383AFB0F601D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CCCC5-C168-407C-A954-81838D54394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6450" y="320676"/>
            <a:ext cx="1809751" cy="6135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0676"/>
            <a:ext cx="5276851" cy="6135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674C9-8087-4B5D-B01B-B02068B463F5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3DF36-D82C-439C-B258-B94535E3826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6D2D1-166C-46F3-935F-442678B48EE5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D5FDC-CB67-4451-82BB-1253CD45346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1EDB9-2883-48CD-A99E-B81B1A27036B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47409-7B65-47E3-897D-E3B92E08D11D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81D0F-51BD-4175-B6DD-5EEC4675171A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C2155-56E7-4370-98EC-1996F7758DB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2901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9A71F-A36C-41D4-8D61-721D0D603A43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1C859-08F0-4D29-983F-B987072B90A9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71483-BD4D-4C08-9105-D505B5DB13CF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65E7B-024C-40DC-87A5-A7B14EEFEDD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D0596-3EFF-41A6-BAF7-1AF1983282E6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002CA-783F-497D-9957-7AF8275F39EF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1E51B2-5BEF-4805-BD35-34532B8C8A5F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B3C35-5342-44F2-BEFA-845604EDCE3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2FB35-B836-4E4B-B8F3-3CF59C12737E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F57E-DBB5-482C-87FF-3D008F0ECF4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E9B29-400D-48B0-BEB2-904550E914A9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E01C9-440D-4667-B02B-CE8F0A1DA8AF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678D7-AA4C-48CC-803C-12390BEAEC63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7B3FC-9504-47C7-947D-36EF25EE1B5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D0DB7-A56F-438A-AA6C-B0AF4D946181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019B2-3EB0-4FE0-B3AE-05D126C8DFD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6450" y="320676"/>
            <a:ext cx="1809751" cy="6135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0676"/>
            <a:ext cx="5276851" cy="6135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0937-42B4-4AA1-B725-805AEA934E1F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92D90-1215-43B0-ADDA-F67CAEF0FF2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010AE-E643-44F8-9FED-530EB108F905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D8036-3793-4F03-94EE-B091B0D17569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72D81-DE9A-4654-B596-82258D889240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88157-07A2-4596-9963-A8E4AE27304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4B866-1ED0-4DCE-91A6-341E4368CECF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C4DDD-1D10-4589-82A5-8C9880D5E7B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2901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93B2D-2DE0-40E6-99C7-46B63A47777B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F0CD5-FC72-4FF4-BF6D-6EE72113D53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CD74E-9F5D-4BF5-AA02-2F01642DD353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0FA4A-E9CA-4794-BC04-4A60A9BDDA8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EB470-AA5E-48A6-ADA3-530B48D6F6AD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65541-5E61-4DCE-8C86-4857C83A3CB4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224F8-839D-4D48-B615-81A3E6687F1F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C957A-1868-4B8A-9E5B-08F07150B6B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EB766-A89A-4974-B5E0-318A1C770E99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8A73C-0FF0-49D0-B554-337D31A74F2F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87C0C-AFF5-42B5-B0ED-D1A78F417FE7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5B5F4-4D28-457C-B45D-3BFA8C5727C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6EA31-8F2E-444F-AB99-B7F021047F6E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490B7-90F6-4896-8A7E-6545291B67A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245B9-427A-4974-95F8-F44CDCA463D5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F66A4-764A-4D1C-8663-82F2223ABFA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6450" y="320676"/>
            <a:ext cx="1809751" cy="6135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0676"/>
            <a:ext cx="5276851" cy="6135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E5156-465E-4324-BC55-C94CB867C08D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ADF11-D874-4E08-9FC5-E2B25296824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DECFF-4B27-4604-A515-EAB368B685ED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FB399-D085-41FF-A89D-92D94F79297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220A-E389-465B-97F9-BE51E1DCFFF8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44130-A923-4C35-8C52-DCA7B6DF702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83935-2BD6-45FD-BFE3-73F3F5B9FFD2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046A6-5E5E-4314-A08D-55F3CCB5431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2901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1D84D-9899-4D40-97AE-BDD3F6ACFCDB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E0938-9946-4534-95B8-01C76739186F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2ACC4-4256-4AC8-B8F7-30F4D9EFB112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39CF1-2D17-4926-B8D0-2731D31A0B4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DAD87-5205-4A67-AA0F-C91BAF3546B8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6A81C-A321-484F-86E8-9396B9BDC6C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405DC-9456-499B-8B61-32954623C9C2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4D3EE-DEF7-45D3-BEEF-6F67575C6FE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6DC80-83DD-45D0-A6F0-F76342186A7B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811E1-E90E-4D9F-A61B-70F489882CE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8FCDA-461F-4A06-B74D-1181778FBC36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1937E-1BA9-42EF-A2B2-25B6B28B812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3DE80-24DA-4AB8-9D86-DE3861F01064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15CC5-C844-436C-B744-15853019593D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06AC8-0DF3-45E9-9AB8-B76C4015DF4E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83FAB-97CF-468A-A477-299171EABA6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6450" y="320676"/>
            <a:ext cx="1809751" cy="61356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0676"/>
            <a:ext cx="5276851" cy="61356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05349-EF57-4701-8FDC-C9985421F8F1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CFEBD-ECAD-43CA-B2E1-AE17629E22CF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D5022-694B-4239-B46E-B9C9B610564D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152BD-A4AD-4E96-AA0B-F885C229E508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ACB35-A387-4CBC-A080-85B13FDF8EDA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E09F2-9987-4513-B8D2-A674AA877721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DE8A4-4CEC-4DCF-8474-6B6B9E8BFCAD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9B4F1-6F4C-4C5A-B843-49FDC15EA9B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9A7A0-F0B4-4BE5-B9E2-C8D2F569E980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AB547-4217-4132-A55E-3085F785313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12CE51F1-1886-4D7A-9F33-B6C782212C82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45B1E1E-D6B7-4841-AE0D-E42CEDD60BD1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2663825" y="0"/>
            <a:ext cx="6486525" cy="6864350"/>
            <a:chOff x="0" y="0"/>
            <a:chExt cx="4086" cy="4328"/>
          </a:xfrm>
        </p:grpSpPr>
        <p:pic>
          <p:nvPicPr>
            <p:cNvPr id="2" name="Rectangle 7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0"/>
              <a:ext cx="4086" cy="4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 Box 4"/>
            <p:cNvSpPr txBox="1">
              <a:spLocks noChangeArrowheads="1"/>
            </p:cNvSpPr>
            <p:nvPr/>
          </p:nvSpPr>
          <p:spPr bwMode="auto">
            <a:xfrm>
              <a:off x="2" y="4"/>
              <a:ext cx="4080" cy="432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id-ID" smtClean="0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2051" name="Straight Connector 9"/>
          <p:cNvSpPr>
            <a:spLocks noChangeShapeType="1"/>
          </p:cNvSpPr>
          <p:nvPr/>
        </p:nvSpPr>
        <p:spPr bwMode="auto">
          <a:xfrm rot="-5400000">
            <a:off x="-762000" y="3429000"/>
            <a:ext cx="6858000" cy="0"/>
          </a:xfrm>
          <a:prstGeom prst="line">
            <a:avLst/>
          </a:prstGeom>
          <a:noFill/>
          <a:ln w="11430">
            <a:solidFill>
              <a:srgbClr val="F9F9F9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2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20675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3" name="Text Placeholder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6" name="Date Placeholder 3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70575" y="6557963"/>
            <a:ext cx="2003425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00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68CE07B-E771-427D-98EF-5789390D3E17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2057" name="Footer Placeholder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557963"/>
            <a:ext cx="29273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00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2058" name="Slide Number Placeholder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0350" y="6556375"/>
            <a:ext cx="5889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10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A5160D-0C17-4D4E-9CB2-2AB13065092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5pPr>
      <a:lvl6pPr marL="17367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6pPr>
      <a:lvl7pPr marL="21939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7pPr>
      <a:lvl8pPr marL="26511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8pPr>
      <a:lvl9pPr marL="31083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8150225" y="0"/>
            <a:ext cx="1000125" cy="6864350"/>
            <a:chOff x="0" y="0"/>
            <a:chExt cx="630" cy="4328"/>
          </a:xfrm>
        </p:grpSpPr>
        <p:pic>
          <p:nvPicPr>
            <p:cNvPr id="2" name="Rectangl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630" cy="4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 Box 4"/>
            <p:cNvSpPr txBox="1">
              <a:spLocks noChangeArrowheads="1"/>
            </p:cNvSpPr>
            <p:nvPr/>
          </p:nvSpPr>
          <p:spPr bwMode="auto">
            <a:xfrm>
              <a:off x="2" y="4"/>
              <a:ext cx="624" cy="432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id-ID" smtClean="0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3075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20675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6" name="Text Placeholder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9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24400" y="6556375"/>
            <a:ext cx="2001838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0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D553912-DBFF-4DF3-8E57-2535FF575B6E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3080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5138" y="6556375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0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3081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4175" y="6554788"/>
            <a:ext cx="5873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1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F6E710-BCC5-4025-B757-0DA9193E0B4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5pPr>
      <a:lvl6pPr marL="17367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6pPr>
      <a:lvl7pPr marL="21939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7pPr>
      <a:lvl8pPr marL="26511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8pPr>
      <a:lvl9pPr marL="31083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ChangeArrowheads="1"/>
          </p:cNvSpPr>
          <p:nvPr/>
        </p:nvSpPr>
        <p:spPr bwMode="auto"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>
            <a:solidFill>
              <a:srgbClr val="EAEAEA"/>
            </a:solidFill>
            <a:miter lim="800000"/>
            <a:headEnd/>
            <a:tailEnd/>
          </a:ln>
          <a:effectLst>
            <a:outerShdw dist="12700" dir="5400000" algn="ctr" rotWithShape="0">
              <a:srgbClr val="000000">
                <a:alpha val="35999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id-ID" altLang="en-US" smtClean="0">
              <a:solidFill>
                <a:srgbClr val="FFFFFF"/>
              </a:solidFill>
              <a:latin typeface="Trebuchet MS" panose="020B0603020202020204" pitchFamily="34" charset="0"/>
            </a:endParaRPr>
          </a:p>
        </p:txBody>
      </p:sp>
      <p:sp>
        <p:nvSpPr>
          <p:cNvPr id="4099" name="Rectangle 9"/>
          <p:cNvSpPr>
            <a:spLocks noChangeArrowheads="1"/>
          </p:cNvSpPr>
          <p:nvPr/>
        </p:nvSpPr>
        <p:spPr bwMode="auto"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>
            <a:solidFill>
              <a:srgbClr val="EAEAEA"/>
            </a:solidFill>
            <a:miter lim="800000"/>
            <a:headEnd/>
            <a:tailEnd/>
          </a:ln>
          <a:effectLst>
            <a:outerShdw dist="12700" dir="5400000" algn="ctr" rotWithShape="0">
              <a:srgbClr val="000000">
                <a:alpha val="35999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id-ID" altLang="en-US" smtClean="0">
              <a:solidFill>
                <a:srgbClr val="FFFFFF"/>
              </a:solidFill>
              <a:latin typeface="Trebuchet MS" panose="020B0603020202020204" pitchFamily="34" charset="0"/>
            </a:endParaRPr>
          </a:p>
        </p:txBody>
      </p:sp>
      <p:sp>
        <p:nvSpPr>
          <p:cNvPr id="4100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20675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01" name="Text Placeholder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2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246563" y="6557963"/>
            <a:ext cx="2001837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0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00C99-0B30-4E50-A459-6F1AFAE52240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410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557963"/>
            <a:ext cx="3657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0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4104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51575" y="6556375"/>
            <a:ext cx="5889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1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414949-A4BD-4ABD-B03D-65256B8A134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5pPr>
      <a:lvl6pPr marL="17367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6pPr>
      <a:lvl7pPr marL="21939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7pPr>
      <a:lvl8pPr marL="26511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8pPr>
      <a:lvl9pPr marL="31083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8150225" y="0"/>
            <a:ext cx="1000125" cy="6864350"/>
            <a:chOff x="0" y="0"/>
            <a:chExt cx="630" cy="4328"/>
          </a:xfrm>
        </p:grpSpPr>
        <p:pic>
          <p:nvPicPr>
            <p:cNvPr id="2" name="Rectangl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630" cy="4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 Box 4"/>
            <p:cNvSpPr txBox="1">
              <a:spLocks noChangeArrowheads="1"/>
            </p:cNvSpPr>
            <p:nvPr/>
          </p:nvSpPr>
          <p:spPr bwMode="auto">
            <a:xfrm>
              <a:off x="2" y="4"/>
              <a:ext cx="624" cy="432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  <a:defRPr/>
              </a:pPr>
              <a:endParaRPr lang="id-ID" smtClean="0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5123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20675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4" name="Text Placeholder 3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127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243388" y="6557963"/>
            <a:ext cx="2001837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0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DA84C3-0CB8-4897-9F0B-9549B7B9E19E}" type="datetime1">
              <a:rPr lang="en-US" smtClean="0"/>
              <a:pPr>
                <a:defRPr/>
              </a:pPr>
              <a:t>6/22/2015</a:t>
            </a:fld>
            <a:endParaRPr lang="en-AU" altLang="en-US"/>
          </a:p>
        </p:txBody>
      </p:sp>
      <p:sp>
        <p:nvSpPr>
          <p:cNvPr id="5128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6556375"/>
            <a:ext cx="3657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0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AU" altLang="en-US"/>
          </a:p>
        </p:txBody>
      </p:sp>
      <p:sp>
        <p:nvSpPr>
          <p:cNvPr id="5129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54750" y="6553200"/>
            <a:ext cx="5873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1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B8FDDF-798D-434D-9E95-D24A888A6F4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5pPr>
      <a:lvl6pPr marL="17367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6pPr>
      <a:lvl7pPr marL="21939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7pPr>
      <a:lvl8pPr marL="26511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8pPr>
      <a:lvl9pPr marL="3108325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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152400" y="1981200"/>
            <a:ext cx="8839200" cy="1828800"/>
          </a:xfrm>
        </p:spPr>
        <p:txBody>
          <a:bodyPr/>
          <a:lstStyle/>
          <a:p>
            <a:pPr eaLnBrk="1" hangingPunct="1"/>
            <a:r>
              <a:rPr lang="en-US" altLang="en-US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SOSIALISASI</a:t>
            </a:r>
            <a:br>
              <a:rPr lang="en-US" altLang="en-US" sz="2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</a:br>
            <a:r>
              <a:rPr lang="en-US" altLang="en-US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PERATURAN PERUNDANG-UNDANGAN</a:t>
            </a:r>
            <a:br>
              <a:rPr lang="en-US" altLang="en-US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</a:br>
            <a:r>
              <a:rPr lang="en-US" altLang="en-US" sz="28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TERKAIT “ANAK”</a:t>
            </a:r>
            <a:endParaRPr lang="id-ID" altLang="en-US" sz="3200" b="1" dirty="0" smtClean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214813"/>
            <a:ext cx="7461250" cy="1512887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600" dirty="0" err="1" smtClean="0">
                <a:latin typeface="Tahoma" pitchFamily="34" charset="0"/>
                <a:cs typeface="Tahoma" pitchFamily="34" charset="0"/>
              </a:rPr>
              <a:t>oleh</a:t>
            </a:r>
            <a:r>
              <a:rPr lang="en-US" sz="2600" dirty="0" smtClean="0">
                <a:latin typeface="Tahoma" pitchFamily="34" charset="0"/>
                <a:cs typeface="Tahoma" pitchFamily="34" charset="0"/>
              </a:rPr>
              <a:t>: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err="1" smtClean="0">
                <a:latin typeface="Tahoma" pitchFamily="34" charset="0"/>
                <a:cs typeface="Tahoma" pitchFamily="34" charset="0"/>
              </a:rPr>
              <a:t>Deputi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latin typeface="Tahoma" pitchFamily="34" charset="0"/>
                <a:cs typeface="Tahoma" pitchFamily="34" charset="0"/>
              </a:rPr>
              <a:t>Bidang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latin typeface="Tahoma" pitchFamily="34" charset="0"/>
                <a:cs typeface="Tahoma" pitchFamily="34" charset="0"/>
              </a:rPr>
              <a:t>Tumbuh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latin typeface="Tahoma" pitchFamily="34" charset="0"/>
                <a:cs typeface="Tahoma" pitchFamily="34" charset="0"/>
              </a:rPr>
              <a:t>Kembang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800" dirty="0" err="1" smtClean="0">
                <a:latin typeface="Tahoma" pitchFamily="34" charset="0"/>
                <a:cs typeface="Tahoma" pitchFamily="34" charset="0"/>
              </a:rPr>
              <a:t>Anak</a:t>
            </a:r>
            <a:r>
              <a:rPr lang="en-US" sz="2800" dirty="0" smtClean="0">
                <a:latin typeface="Tahoma" pitchFamily="34" charset="0"/>
                <a:cs typeface="Tahoma" pitchFamily="34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sz="2200" dirty="0" err="1" smtClean="0">
                <a:latin typeface="Tahoma" pitchFamily="34" charset="0"/>
                <a:cs typeface="Tahoma" pitchFamily="34" charset="0"/>
              </a:rPr>
              <a:t>Kementerian</a:t>
            </a:r>
            <a:r>
              <a:rPr lang="en-GB" sz="2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GB" sz="2200" dirty="0" err="1" smtClean="0">
                <a:latin typeface="Tahoma" pitchFamily="34" charset="0"/>
                <a:cs typeface="Tahoma" pitchFamily="34" charset="0"/>
              </a:rPr>
              <a:t>Pemberdayaan</a:t>
            </a:r>
            <a:r>
              <a:rPr lang="en-GB" sz="2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GB" sz="2200" dirty="0" err="1" smtClean="0">
                <a:latin typeface="Tahoma" pitchFamily="34" charset="0"/>
                <a:cs typeface="Tahoma" pitchFamily="34" charset="0"/>
              </a:rPr>
              <a:t>Perempuan</a:t>
            </a:r>
            <a:r>
              <a:rPr lang="en-GB" sz="2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GB" sz="2200" dirty="0" err="1" smtClean="0">
                <a:latin typeface="Tahoma" pitchFamily="34" charset="0"/>
                <a:cs typeface="Tahoma" pitchFamily="34" charset="0"/>
              </a:rPr>
              <a:t>dan</a:t>
            </a:r>
            <a:r>
              <a:rPr lang="en-GB" sz="2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GB" sz="2200" dirty="0" err="1" smtClean="0">
                <a:latin typeface="Tahoma" pitchFamily="34" charset="0"/>
                <a:cs typeface="Tahoma" pitchFamily="34" charset="0"/>
              </a:rPr>
              <a:t>Perlindungan</a:t>
            </a:r>
            <a:r>
              <a:rPr lang="en-GB" sz="2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GB" sz="2200" dirty="0" err="1" smtClean="0">
                <a:latin typeface="Tahoma" pitchFamily="34" charset="0"/>
                <a:cs typeface="Tahoma" pitchFamily="34" charset="0"/>
              </a:rPr>
              <a:t>Anak</a:t>
            </a:r>
            <a:endParaRPr lang="id-ID" sz="2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87450" y="5634038"/>
            <a:ext cx="7029450" cy="122396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defRPr/>
            </a:pPr>
            <a:endParaRPr lang="en-GB" sz="1600" dirty="0">
              <a:latin typeface="+mj-lt"/>
              <a:ea typeface="+mj-ea"/>
              <a:cs typeface="+mj-cs"/>
            </a:endParaRPr>
          </a:p>
          <a:p>
            <a:pPr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defRPr/>
            </a:pPr>
            <a:r>
              <a:rPr lang="en-US" sz="2000" dirty="0">
                <a:latin typeface="+mj-lt"/>
                <a:ea typeface="+mj-ea"/>
                <a:cs typeface="+mj-cs"/>
              </a:rPr>
              <a:t>Jakarta, 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22 </a:t>
            </a:r>
            <a:r>
              <a:rPr lang="en-US" sz="2000" dirty="0" err="1" smtClean="0">
                <a:latin typeface="+mj-lt"/>
                <a:ea typeface="+mj-ea"/>
                <a:cs typeface="+mj-cs"/>
              </a:rPr>
              <a:t>Juni</a:t>
            </a:r>
            <a:r>
              <a:rPr lang="en-US" sz="2000" dirty="0" smtClean="0">
                <a:latin typeface="+mj-lt"/>
                <a:ea typeface="+mj-ea"/>
                <a:cs typeface="+mj-cs"/>
              </a:rPr>
              <a:t> </a:t>
            </a:r>
            <a:r>
              <a:rPr lang="en-GB" sz="2000" dirty="0" smtClean="0">
                <a:latin typeface="+mj-lt"/>
                <a:ea typeface="+mj-ea"/>
                <a:cs typeface="+mj-cs"/>
              </a:rPr>
              <a:t>2015</a:t>
            </a:r>
            <a:endParaRPr lang="id-ID" sz="2000" dirty="0">
              <a:latin typeface="+mj-lt"/>
              <a:ea typeface="+mj-ea"/>
              <a:cs typeface="+mj-cs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80975"/>
            <a:ext cx="18288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Arial" charset="0"/>
              <a:buNone/>
            </a:pPr>
            <a:fld id="{B842861D-B695-45E8-9895-8F20C9C2E55B}" type="slidenum">
              <a:rPr lang="id-ID" altLang="en-US" smtClean="0">
                <a:cs typeface="Arial" charset="0"/>
              </a:rPr>
              <a:pPr>
                <a:buFont typeface="Arial" charset="0"/>
                <a:buNone/>
              </a:pPr>
              <a:t>1</a:t>
            </a:fld>
            <a:endParaRPr lang="id-ID" altLang="en-US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000125" y="500063"/>
            <a:ext cx="7286625" cy="1214437"/>
          </a:xfrm>
        </p:spPr>
        <p:txBody>
          <a:bodyPr/>
          <a:lstStyle/>
          <a:p>
            <a:pPr eaLnBrk="1" hangingPunct="1"/>
            <a:r>
              <a:rPr lang="id-ID" altLang="en-US" sz="4000" b="1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5 KLUSTER “HAK </a:t>
            </a:r>
            <a:r>
              <a:rPr lang="en-US" altLang="en-US" sz="4000" b="1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A</a:t>
            </a:r>
            <a:r>
              <a:rPr lang="id-ID" altLang="en-US" sz="4000" b="1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NAK”</a:t>
            </a:r>
            <a:r>
              <a:rPr lang="id-ID" altLang="en-US" sz="4000" b="1" smtClean="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id-ID" altLang="en-US" sz="4000" b="1" smtClean="0">
                <a:solidFill>
                  <a:srgbClr val="FF00FF"/>
                </a:solidFill>
                <a:latin typeface="Tahoma" pitchFamily="34" charset="0"/>
                <a:cs typeface="Tahoma" pitchFamily="34" charset="0"/>
              </a:rPr>
            </a:br>
            <a:r>
              <a:rPr lang="id-ID" altLang="en-US" sz="3200" b="1" smtClean="0">
                <a:latin typeface="Tahoma" pitchFamily="34" charset="0"/>
                <a:cs typeface="Tahoma" pitchFamily="34" charset="0"/>
              </a:rPr>
              <a:t>(</a:t>
            </a:r>
            <a:r>
              <a:rPr lang="en-US" altLang="en-US" sz="3200" b="1" smtClean="0">
                <a:latin typeface="Tahoma" pitchFamily="34" charset="0"/>
                <a:cs typeface="Tahoma" pitchFamily="34" charset="0"/>
              </a:rPr>
              <a:t>mengacu </a:t>
            </a:r>
            <a:r>
              <a:rPr lang="id-ID" altLang="en-US" sz="3200" b="1" smtClean="0">
                <a:latin typeface="Tahoma" pitchFamily="34" charset="0"/>
                <a:cs typeface="Tahoma" pitchFamily="34" charset="0"/>
              </a:rPr>
              <a:t>Konvensi Hak Anak)</a:t>
            </a:r>
            <a:endParaRPr lang="en-US" altLang="en-US" sz="3200" b="1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1223963" y="2286000"/>
            <a:ext cx="6853237" cy="2643188"/>
          </a:xfrm>
          <a:solidFill>
            <a:srgbClr val="47CFFF"/>
          </a:solidFill>
        </p:spPr>
        <p:txBody>
          <a:bodyPr rtlCol="0">
            <a:normAutofit fontScale="92500" lnSpcReduction="10000"/>
          </a:bodyPr>
          <a:lstStyle/>
          <a:p>
            <a:pPr marL="539750" indent="-539750" eaLnBrk="1" fontAlgn="auto" hangingPunct="1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id-ID" sz="2500" b="1" dirty="0" smtClean="0">
                <a:latin typeface="Arial" pitchFamily="34" charset="0"/>
                <a:cs typeface="Arial" pitchFamily="34" charset="0"/>
              </a:rPr>
              <a:t>Hak Sipil dan Kebebasan</a:t>
            </a:r>
          </a:p>
          <a:p>
            <a:pPr marL="539750" indent="-539750" eaLnBrk="1" fontAlgn="auto" hangingPunct="1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id-ID" sz="2500" b="1" dirty="0" smtClean="0">
                <a:latin typeface="Arial" pitchFamily="34" charset="0"/>
                <a:cs typeface="Arial" pitchFamily="34" charset="0"/>
              </a:rPr>
              <a:t>Lingkungan Keluarga dan Pengasuhan Alternatif</a:t>
            </a:r>
          </a:p>
          <a:p>
            <a:pPr marL="539750" indent="-539750" eaLnBrk="1" fontAlgn="auto" hangingPunct="1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id-ID" sz="2500" b="1" dirty="0" smtClean="0">
                <a:latin typeface="Arial" pitchFamily="34" charset="0"/>
                <a:cs typeface="Arial" pitchFamily="34" charset="0"/>
              </a:rPr>
              <a:t>Kesehatan Dasar dan Kesejahteraan</a:t>
            </a:r>
          </a:p>
          <a:p>
            <a:pPr marL="539750" indent="-539750" eaLnBrk="1" fontAlgn="auto" hangingPunct="1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id-ID" sz="2500" b="1" dirty="0" smtClean="0">
                <a:latin typeface="Arial" pitchFamily="34" charset="0"/>
                <a:cs typeface="Arial" pitchFamily="34" charset="0"/>
              </a:rPr>
              <a:t>Pendidikan, Pemanfaatan Waktu Luang dan Kegiatan Budaya</a:t>
            </a:r>
          </a:p>
          <a:p>
            <a:pPr marL="539750" indent="-539750" eaLnBrk="1" fontAlgn="auto" hangingPunct="1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id-ID" sz="2500" b="1" dirty="0" smtClean="0">
                <a:latin typeface="Arial" pitchFamily="34" charset="0"/>
                <a:cs typeface="Arial" pitchFamily="34" charset="0"/>
              </a:rPr>
              <a:t>Perlindungan Khusus</a:t>
            </a:r>
          </a:p>
          <a:p>
            <a:pPr marL="539750" indent="-539750" eaLnBrk="1" fontAlgn="auto" hangingPunct="1">
              <a:spcAft>
                <a:spcPts val="0"/>
              </a:spcAft>
              <a:buFont typeface="Wingdings 2" pitchFamily="18" charset="2"/>
              <a:buAutoNum type="arabicPeriod"/>
              <a:defRPr/>
            </a:pPr>
            <a:endParaRPr lang="id-ID" sz="2500" b="1" dirty="0" smtClean="0">
              <a:latin typeface="Arial" pitchFamily="34" charset="0"/>
              <a:cs typeface="Arial" pitchFamily="34" charset="0"/>
            </a:endParaRPr>
          </a:p>
          <a:p>
            <a:pPr marL="539750" indent="-5397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d-ID" sz="2500" b="1" dirty="0" smtClean="0">
              <a:latin typeface="Arial" pitchFamily="34" charset="0"/>
              <a:cs typeface="Arial" pitchFamily="34" charset="0"/>
            </a:endParaRPr>
          </a:p>
          <a:p>
            <a:pPr marL="539750" indent="-5397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id-ID" sz="25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D5486EFD-9E3A-4AF8-A9E1-C87D2C24516B}" type="slidenum">
              <a:rPr lang="id-ID" altLang="en-US" smtClean="0">
                <a:solidFill>
                  <a:srgbClr val="898989"/>
                </a:solidFill>
                <a:latin typeface="Calibri" pitchFamily="34" charset="0"/>
              </a:rPr>
              <a:pPr/>
              <a:t>10</a:t>
            </a:fld>
            <a:endParaRPr lang="id-ID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436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2411413" y="1676400"/>
            <a:ext cx="4321175" cy="32289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id-ID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Kabupaten/Kota Layak Anak</a:t>
            </a:r>
          </a:p>
        </p:txBody>
      </p:sp>
      <p:sp>
        <p:nvSpPr>
          <p:cNvPr id="5" name="Oval 4"/>
          <p:cNvSpPr/>
          <p:nvPr/>
        </p:nvSpPr>
        <p:spPr>
          <a:xfrm>
            <a:off x="2339975" y="1773238"/>
            <a:ext cx="4392613" cy="4464050"/>
          </a:xfrm>
          <a:prstGeom prst="ellipse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643438" y="4149725"/>
            <a:ext cx="1728787" cy="17272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1200" b="1" dirty="0">
                <a:solidFill>
                  <a:prstClr val="black"/>
                </a:solidFill>
                <a:cs typeface="Arial" pitchFamily="34" charset="0"/>
              </a:rPr>
              <a:t>KESEHATAN DASAR DAN KESEJAHTE-RAAN</a:t>
            </a:r>
          </a:p>
        </p:txBody>
      </p:sp>
      <p:sp>
        <p:nvSpPr>
          <p:cNvPr id="7" name="Oval 6"/>
          <p:cNvSpPr/>
          <p:nvPr/>
        </p:nvSpPr>
        <p:spPr>
          <a:xfrm>
            <a:off x="2771775" y="4149725"/>
            <a:ext cx="1871663" cy="1727200"/>
          </a:xfrm>
          <a:prstGeom prst="ellipse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1200" b="1" dirty="0">
                <a:solidFill>
                  <a:prstClr val="black"/>
                </a:solidFill>
                <a:cs typeface="Arial" pitchFamily="34" charset="0"/>
              </a:rPr>
              <a:t>PENDIDIKAN, PEMANFAATAN WAKTU LUANG DAN</a:t>
            </a:r>
            <a:r>
              <a:rPr lang="en-US" sz="1200" b="1" dirty="0">
                <a:solidFill>
                  <a:prstClr val="black"/>
                </a:solidFill>
                <a:cs typeface="Arial" pitchFamily="34" charset="0"/>
              </a:rPr>
              <a:t> K</a:t>
            </a:r>
            <a:r>
              <a:rPr lang="id-ID" sz="1200" b="1" dirty="0">
                <a:solidFill>
                  <a:prstClr val="black"/>
                </a:solidFill>
                <a:cs typeface="Arial" pitchFamily="34" charset="0"/>
              </a:rPr>
              <a:t>EG. BUDAYA</a:t>
            </a:r>
            <a:endParaRPr lang="id-ID" sz="16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779838" y="1844675"/>
            <a:ext cx="1655762" cy="1368425"/>
          </a:xfrm>
          <a:prstGeom prst="ellipse">
            <a:avLst/>
          </a:prstGeom>
          <a:solidFill>
            <a:srgbClr val="33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1200" b="1" dirty="0">
                <a:solidFill>
                  <a:prstClr val="black"/>
                </a:solidFill>
                <a:cs typeface="Arial" pitchFamily="34" charset="0"/>
              </a:rPr>
              <a:t>HAK SIPIL DAN KEBEBASAN</a:t>
            </a:r>
          </a:p>
        </p:txBody>
      </p:sp>
      <p:sp>
        <p:nvSpPr>
          <p:cNvPr id="41991" name="WordArt 2"/>
          <p:cNvSpPr>
            <a:spLocks noChangeArrowheads="1" noChangeShapeType="1" noTextEdit="1"/>
          </p:cNvSpPr>
          <p:nvPr/>
        </p:nvSpPr>
        <p:spPr bwMode="auto">
          <a:xfrm>
            <a:off x="2051050" y="836613"/>
            <a:ext cx="5761038" cy="5029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endParaRPr lang="id-ID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Black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076825" y="2708275"/>
            <a:ext cx="1582738" cy="1512888"/>
          </a:xfrm>
          <a:prstGeom prst="ellipse">
            <a:avLst/>
          </a:prstGeom>
          <a:solidFill>
            <a:srgbClr val="66FB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1200" b="1" dirty="0">
                <a:solidFill>
                  <a:prstClr val="black"/>
                </a:solidFill>
                <a:cs typeface="Arial" pitchFamily="34" charset="0"/>
              </a:rPr>
              <a:t>LING. KELUARGA DAN PENG. ALTERNATIF</a:t>
            </a:r>
          </a:p>
        </p:txBody>
      </p:sp>
      <p:sp>
        <p:nvSpPr>
          <p:cNvPr id="11" name="Oval 10"/>
          <p:cNvSpPr/>
          <p:nvPr/>
        </p:nvSpPr>
        <p:spPr>
          <a:xfrm>
            <a:off x="2386013" y="2590800"/>
            <a:ext cx="1728787" cy="151288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1200" b="1" dirty="0">
                <a:solidFill>
                  <a:prstClr val="black"/>
                </a:solidFill>
                <a:cs typeface="Arial" pitchFamily="34" charset="0"/>
              </a:rPr>
              <a:t>PERLINDUNGAN KHUSUS</a:t>
            </a:r>
          </a:p>
        </p:txBody>
      </p:sp>
      <p:sp>
        <p:nvSpPr>
          <p:cNvPr id="12" name="Oval 11"/>
          <p:cNvSpPr/>
          <p:nvPr/>
        </p:nvSpPr>
        <p:spPr>
          <a:xfrm>
            <a:off x="3708400" y="2997200"/>
            <a:ext cx="1727200" cy="1511300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1100" b="1" dirty="0">
                <a:solidFill>
                  <a:prstClr val="black"/>
                </a:solidFill>
                <a:cs typeface="Arial" pitchFamily="34" charset="0"/>
              </a:rPr>
              <a:t>PENGUATAN </a:t>
            </a:r>
            <a:r>
              <a:rPr lang="id-ID" sz="1200" b="1" dirty="0">
                <a:solidFill>
                  <a:prstClr val="black"/>
                </a:solidFill>
                <a:cs typeface="Arial" pitchFamily="34" charset="0"/>
              </a:rPr>
              <a:t>KELEMBAGAAN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08400" y="0"/>
            <a:ext cx="1441450" cy="338138"/>
          </a:xfrm>
          <a:prstGeom prst="rect">
            <a:avLst/>
          </a:prstGeom>
          <a:solidFill>
            <a:srgbClr val="3399FF"/>
          </a:solidFill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1600" b="1" dirty="0">
                <a:solidFill>
                  <a:prstClr val="black"/>
                </a:solidFill>
                <a:latin typeface="Calibri"/>
              </a:rPr>
              <a:t>Akta </a:t>
            </a:r>
            <a:r>
              <a:rPr lang="en-GB" sz="1600" b="1" dirty="0">
                <a:solidFill>
                  <a:prstClr val="black"/>
                </a:solidFill>
                <a:latin typeface="Calibri"/>
              </a:rPr>
              <a:t>K</a:t>
            </a:r>
            <a:r>
              <a:rPr lang="id-ID" sz="1600" b="1" dirty="0">
                <a:solidFill>
                  <a:prstClr val="black"/>
                </a:solidFill>
                <a:latin typeface="Calibri"/>
              </a:rPr>
              <a:t>elahiran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24200" y="381000"/>
            <a:ext cx="2906713" cy="338138"/>
          </a:xfrm>
          <a:prstGeom prst="rect">
            <a:avLst/>
          </a:prstGeom>
          <a:solidFill>
            <a:srgbClr val="3399FF"/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1600" b="1" dirty="0">
                <a:solidFill>
                  <a:prstClr val="black"/>
                </a:solidFill>
                <a:latin typeface="Calibri"/>
              </a:rPr>
              <a:t>Fasilitas Informasi Layak Anak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02013" y="758825"/>
            <a:ext cx="2160587" cy="307975"/>
          </a:xfrm>
          <a:prstGeom prst="rect">
            <a:avLst/>
          </a:prstGeom>
          <a:solidFill>
            <a:srgbClr val="3399FF"/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1400" b="1" dirty="0">
                <a:solidFill>
                  <a:prstClr val="black"/>
                </a:solidFill>
                <a:latin typeface="Calibri"/>
              </a:rPr>
              <a:t>Kelompok/Forum Anak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495800" y="1422400"/>
            <a:ext cx="33338" cy="422275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156325" y="1295400"/>
            <a:ext cx="549275" cy="1471613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934200" y="2209800"/>
            <a:ext cx="1981200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P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revelensi</a:t>
            </a: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 Angka Gizi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Buruk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Gizi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Kurang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, Stunting,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Gizi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Lebih</a:t>
            </a:r>
            <a:endParaRPr lang="id-ID" altLang="en-US" sz="1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7010400" y="3505200"/>
            <a:ext cx="1905000" cy="2762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id-ID" altLang="en-US" sz="1200" b="1">
                <a:solidFill>
                  <a:srgbClr val="000000"/>
                </a:solidFill>
                <a:latin typeface="Calibri" pitchFamily="34" charset="0"/>
              </a:rPr>
              <a:t>Imunisasi </a:t>
            </a:r>
            <a:r>
              <a:rPr lang="en-US" altLang="en-US" sz="1200" b="1">
                <a:solidFill>
                  <a:srgbClr val="000000"/>
                </a:solidFill>
                <a:latin typeface="Calibri" pitchFamily="34" charset="0"/>
              </a:rPr>
              <a:t>Dasar Lengkap</a:t>
            </a:r>
            <a:endParaRPr lang="id-ID" altLang="en-US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934200" y="3200400"/>
            <a:ext cx="2043113" cy="27622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Puskesmas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Ramah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Anak</a:t>
            </a:r>
            <a:endParaRPr lang="id-ID" altLang="en-US" sz="1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239000" y="2895600"/>
            <a:ext cx="1676400" cy="27622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ASI 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Eksklusif</a:t>
            </a: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6934200" y="3810000"/>
            <a:ext cx="2057400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id-ID" altLang="en-US" sz="1200" b="1">
                <a:solidFill>
                  <a:srgbClr val="000000"/>
                </a:solidFill>
                <a:latin typeface="Calibri" pitchFamily="34" charset="0"/>
              </a:rPr>
              <a:t>Layanan Kespro</a:t>
            </a:r>
            <a:r>
              <a:rPr lang="en-US" altLang="en-US" sz="1200" b="1">
                <a:solidFill>
                  <a:srgbClr val="000000"/>
                </a:solidFill>
                <a:latin typeface="Calibri" pitchFamily="34" charset="0"/>
              </a:rPr>
              <a:t> Remaja, NAPZA, HIV/AIDS, Keswa, Disabilitas</a:t>
            </a:r>
            <a:endParaRPr lang="id-ID" altLang="en-US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250825" y="3716338"/>
            <a:ext cx="649288" cy="307975"/>
          </a:xfrm>
          <a:prstGeom prst="rect">
            <a:avLst/>
          </a:prstGeom>
          <a:solidFill>
            <a:srgbClr val="FF66CC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id-ID" altLang="en-US" sz="1400" b="1" dirty="0">
                <a:solidFill>
                  <a:srgbClr val="000000"/>
                </a:solidFill>
                <a:latin typeface="Calibri" pitchFamily="34" charset="0"/>
              </a:rPr>
              <a:t>PAUD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50825" y="4076700"/>
            <a:ext cx="1800225" cy="307975"/>
          </a:xfrm>
          <a:prstGeom prst="rect">
            <a:avLst/>
          </a:prstGeom>
          <a:solidFill>
            <a:srgbClr val="FF66CC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id-ID" altLang="en-US" sz="1400" b="1" dirty="0">
                <a:solidFill>
                  <a:srgbClr val="000000"/>
                </a:solidFill>
                <a:latin typeface="Calibri" pitchFamily="34" charset="0"/>
              </a:rPr>
              <a:t>Wajib Belajar 12 th 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250825" y="4419600"/>
            <a:ext cx="1882775" cy="307975"/>
          </a:xfrm>
          <a:prstGeom prst="rect">
            <a:avLst/>
          </a:prstGeom>
          <a:solidFill>
            <a:srgbClr val="FF66CC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id-ID" altLang="en-US" sz="1400" b="1" dirty="0">
                <a:solidFill>
                  <a:srgbClr val="000000"/>
                </a:solidFill>
                <a:latin typeface="Calibri" pitchFamily="34" charset="0"/>
              </a:rPr>
              <a:t>Sekolah Ramah Anak 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 flipH="1">
            <a:off x="250825" y="4797425"/>
            <a:ext cx="1944688" cy="461963"/>
          </a:xfrm>
          <a:prstGeom prst="rect">
            <a:avLst/>
          </a:prstGeom>
          <a:solidFill>
            <a:srgbClr val="FF66CC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Rute Aman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dan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Selamat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ke/dari </a:t>
            </a:r>
            <a:r>
              <a:rPr lang="en-GB" altLang="en-US" sz="1200" b="1" dirty="0">
                <a:solidFill>
                  <a:srgbClr val="000000"/>
                </a:solidFill>
                <a:latin typeface="Calibri" pitchFamily="34" charset="0"/>
              </a:rPr>
              <a:t>S</a:t>
            </a: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ekolah 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2195513" y="4638675"/>
            <a:ext cx="647700" cy="142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>
            <a:spLocks noChangeArrowheads="1"/>
          </p:cNvSpPr>
          <p:nvPr/>
        </p:nvSpPr>
        <p:spPr bwMode="auto">
          <a:xfrm>
            <a:off x="250825" y="5334000"/>
            <a:ext cx="2339975" cy="461963"/>
          </a:xfrm>
          <a:prstGeom prst="rect">
            <a:avLst/>
          </a:prstGeom>
          <a:solidFill>
            <a:srgbClr val="FF66CC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Fasilitas Kegiatan Kreatif dan Rekreatif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yg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ramah anak 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flipH="1">
            <a:off x="4646613" y="4343400"/>
            <a:ext cx="0" cy="1692275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323850" y="854075"/>
            <a:ext cx="2390775" cy="5238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r>
              <a:rPr lang="en-US" sz="1400" b="1" dirty="0" err="1" smtClean="0">
                <a:solidFill>
                  <a:prstClr val="black"/>
                </a:solidFill>
              </a:rPr>
              <a:t>Jumlah</a:t>
            </a:r>
            <a:r>
              <a:rPr lang="en-US" sz="1400" b="1" dirty="0" smtClean="0">
                <a:solidFill>
                  <a:prstClr val="black"/>
                </a:solidFill>
              </a:rPr>
              <a:t> Proses </a:t>
            </a:r>
            <a:r>
              <a:rPr lang="en-US" sz="1400" b="1" dirty="0" err="1" smtClean="0">
                <a:solidFill>
                  <a:prstClr val="black"/>
                </a:solidFill>
              </a:rPr>
              <a:t>Diversi</a:t>
            </a:r>
            <a:r>
              <a:rPr lang="en-US" sz="1400" b="1" dirty="0" smtClean="0">
                <a:solidFill>
                  <a:prstClr val="black"/>
                </a:solidFill>
              </a:rPr>
              <a:t> </a:t>
            </a:r>
            <a:r>
              <a:rPr lang="en-US" sz="1400" b="1" dirty="0" err="1" smtClean="0">
                <a:solidFill>
                  <a:prstClr val="black"/>
                </a:solidFill>
              </a:rPr>
              <a:t>bagi</a:t>
            </a:r>
            <a:r>
              <a:rPr lang="en-US" sz="1400" b="1" dirty="0" smtClean="0">
                <a:solidFill>
                  <a:prstClr val="black"/>
                </a:solidFill>
              </a:rPr>
              <a:t> </a:t>
            </a:r>
            <a:r>
              <a:rPr lang="en-US" sz="1400" b="1" dirty="0" err="1" smtClean="0">
                <a:solidFill>
                  <a:prstClr val="black"/>
                </a:solidFill>
              </a:rPr>
              <a:t>anak</a:t>
            </a:r>
            <a:r>
              <a:rPr lang="en-US" sz="1400" b="1" dirty="0" smtClean="0">
                <a:solidFill>
                  <a:prstClr val="black"/>
                </a:solidFill>
              </a:rPr>
              <a:t> </a:t>
            </a:r>
            <a:r>
              <a:rPr lang="en-US" sz="1400" b="1" dirty="0" err="1" smtClean="0">
                <a:solidFill>
                  <a:prstClr val="black"/>
                </a:solidFill>
              </a:rPr>
              <a:t>yg</a:t>
            </a:r>
            <a:r>
              <a:rPr lang="en-US" sz="1400" b="1" dirty="0" smtClean="0">
                <a:solidFill>
                  <a:prstClr val="black"/>
                </a:solidFill>
              </a:rPr>
              <a:t> </a:t>
            </a:r>
            <a:r>
              <a:rPr lang="en-US" sz="1400" b="1" dirty="0" err="1" smtClean="0">
                <a:solidFill>
                  <a:prstClr val="black"/>
                </a:solidFill>
              </a:rPr>
              <a:t>berkonflik</a:t>
            </a:r>
            <a:r>
              <a:rPr lang="en-US" sz="1400" b="1" dirty="0" smtClean="0">
                <a:solidFill>
                  <a:prstClr val="black"/>
                </a:solidFill>
              </a:rPr>
              <a:t> dg </a:t>
            </a:r>
            <a:r>
              <a:rPr lang="en-US" sz="1400" b="1" dirty="0" err="1" smtClean="0">
                <a:solidFill>
                  <a:prstClr val="black"/>
                </a:solidFill>
              </a:rPr>
              <a:t>hukum</a:t>
            </a:r>
            <a:endParaRPr lang="id-ID" sz="1400" b="1" i="1" dirty="0" smtClean="0">
              <a:solidFill>
                <a:prstClr val="black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3850" y="71438"/>
            <a:ext cx="2266950" cy="73818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1400" b="1" dirty="0">
                <a:solidFill>
                  <a:prstClr val="black"/>
                </a:solidFill>
                <a:latin typeface="Calibri"/>
              </a:rPr>
              <a:t>Anak yg memerlukan Perlindungan Khusus   memperoleh Pelayanan 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323850" y="1447800"/>
            <a:ext cx="2390775" cy="64611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r>
              <a:rPr lang="en-US" sz="1200" b="1" dirty="0" err="1" smtClean="0">
                <a:solidFill>
                  <a:prstClr val="black"/>
                </a:solidFill>
              </a:rPr>
              <a:t>Adanya</a:t>
            </a:r>
            <a:r>
              <a:rPr lang="en-US" sz="1200" b="1" dirty="0" smtClean="0">
                <a:solidFill>
                  <a:prstClr val="black"/>
                </a:solidFill>
              </a:rPr>
              <a:t> </a:t>
            </a:r>
            <a:r>
              <a:rPr lang="en-US" sz="1200" b="1" dirty="0" err="1" smtClean="0">
                <a:solidFill>
                  <a:prstClr val="black"/>
                </a:solidFill>
              </a:rPr>
              <a:t>Mekanisme</a:t>
            </a:r>
            <a:r>
              <a:rPr lang="en-US" sz="1200" b="1" dirty="0" smtClean="0">
                <a:solidFill>
                  <a:prstClr val="black"/>
                </a:solidFill>
              </a:rPr>
              <a:t> </a:t>
            </a:r>
            <a:r>
              <a:rPr lang="id-ID" sz="1200" b="1" dirty="0" smtClean="0">
                <a:solidFill>
                  <a:prstClr val="black"/>
                </a:solidFill>
              </a:rPr>
              <a:t>Penanggulangan Bencana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sz="1200" b="1" dirty="0" smtClean="0">
                <a:solidFill>
                  <a:prstClr val="black"/>
                </a:solidFill>
              </a:rPr>
              <a:t>d</a:t>
            </a:r>
            <a:r>
              <a:rPr lang="id-ID" sz="1200" b="1" dirty="0" smtClean="0">
                <a:solidFill>
                  <a:prstClr val="black"/>
                </a:solidFill>
              </a:rPr>
              <a:t>engan memperhatikan anak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323850" y="2206625"/>
            <a:ext cx="2016125" cy="3079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  <a:defRPr/>
            </a:pPr>
            <a:r>
              <a:rPr lang="id-ID" sz="1200" b="1" dirty="0" smtClean="0">
                <a:solidFill>
                  <a:prstClr val="black"/>
                </a:solidFill>
              </a:rPr>
              <a:t>Penarikan Pekerja </a:t>
            </a:r>
            <a:r>
              <a:rPr lang="id-ID" sz="1400" b="1" dirty="0" smtClean="0">
                <a:solidFill>
                  <a:prstClr val="black"/>
                </a:solidFill>
              </a:rPr>
              <a:t>Anak</a:t>
            </a:r>
            <a:endParaRPr lang="id-ID" sz="1200" b="1" dirty="0" smtClean="0">
              <a:solidFill>
                <a:prstClr val="black"/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rot="16200000" flipV="1">
            <a:off x="2295525" y="1655763"/>
            <a:ext cx="1417638" cy="544512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250825" y="6096000"/>
            <a:ext cx="8650288" cy="584200"/>
          </a:xfrm>
          <a:prstGeom prst="rect">
            <a:avLst/>
          </a:prstGeom>
          <a:solidFill>
            <a:srgbClr val="FF6600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en-US" sz="1600" b="1">
                <a:solidFill>
                  <a:srgbClr val="000000"/>
                </a:solidFill>
                <a:latin typeface="Calibri" pitchFamily="34" charset="0"/>
              </a:rPr>
              <a:t>Peraturan /</a:t>
            </a:r>
            <a:r>
              <a:rPr lang="id-ID" altLang="en-US" sz="1600" b="1">
                <a:solidFill>
                  <a:srgbClr val="000000"/>
                </a:solidFill>
                <a:latin typeface="Calibri" pitchFamily="34" charset="0"/>
              </a:rPr>
              <a:t>Kebj. </a:t>
            </a:r>
            <a:r>
              <a:rPr lang="en-US" altLang="en-US" sz="1600" b="1">
                <a:solidFill>
                  <a:srgbClr val="000000"/>
                </a:solidFill>
                <a:latin typeface="Calibri" pitchFamily="34" charset="0"/>
              </a:rPr>
              <a:t>PHPA</a:t>
            </a:r>
            <a:r>
              <a:rPr lang="id-ID" altLang="en-US" sz="1600" b="1">
                <a:solidFill>
                  <a:srgbClr val="000000"/>
                </a:solidFill>
                <a:latin typeface="Calibri" pitchFamily="34" charset="0"/>
              </a:rPr>
              <a:t>, Anggaran </a:t>
            </a:r>
            <a:r>
              <a:rPr lang="en-US" altLang="en-US" sz="1600" b="1">
                <a:solidFill>
                  <a:srgbClr val="000000"/>
                </a:solidFill>
                <a:latin typeface="Calibri" pitchFamily="34" charset="0"/>
              </a:rPr>
              <a:t>PHPA</a:t>
            </a:r>
            <a:r>
              <a:rPr lang="id-ID" altLang="en-US" sz="1600" b="1">
                <a:solidFill>
                  <a:srgbClr val="000000"/>
                </a:solidFill>
                <a:latin typeface="Calibri" pitchFamily="34" charset="0"/>
              </a:rPr>
              <a:t>, Tersedia SDM terlatih KHA,  Keterlibatan </a:t>
            </a:r>
            <a:r>
              <a:rPr lang="en-GB" altLang="en-US" sz="1600" b="1">
                <a:solidFill>
                  <a:srgbClr val="000000"/>
                </a:solidFill>
                <a:latin typeface="Calibri" pitchFamily="34" charset="0"/>
              </a:rPr>
              <a:t>Lembaga M</a:t>
            </a:r>
            <a:r>
              <a:rPr lang="id-ID" altLang="en-US" sz="1600" b="1">
                <a:solidFill>
                  <a:srgbClr val="000000"/>
                </a:solidFill>
                <a:latin typeface="Calibri" pitchFamily="34" charset="0"/>
              </a:rPr>
              <a:t>asy</a:t>
            </a:r>
            <a:r>
              <a:rPr lang="en-US" altLang="en-US" sz="1600" b="1">
                <a:solidFill>
                  <a:srgbClr val="000000"/>
                </a:solidFill>
                <a:latin typeface="Calibri" pitchFamily="34" charset="0"/>
              </a:rPr>
              <a:t>arakat, Media Massa dan </a:t>
            </a:r>
            <a:r>
              <a:rPr lang="en-GB" altLang="en-US" sz="1600" b="1">
                <a:solidFill>
                  <a:srgbClr val="000000"/>
                </a:solidFill>
                <a:latin typeface="Calibri" pitchFamily="34" charset="0"/>
              </a:rPr>
              <a:t>Dunia </a:t>
            </a:r>
            <a:r>
              <a:rPr lang="id-ID" altLang="en-US" sz="1600" b="1">
                <a:solidFill>
                  <a:srgbClr val="000000"/>
                </a:solidFill>
                <a:latin typeface="Calibri" pitchFamily="34" charset="0"/>
              </a:rPr>
              <a:t>Usaha dlm </a:t>
            </a:r>
            <a:r>
              <a:rPr lang="en-US" altLang="en-US" sz="1600" b="1">
                <a:solidFill>
                  <a:srgbClr val="000000"/>
                </a:solidFill>
                <a:latin typeface="Calibri" pitchFamily="34" charset="0"/>
              </a:rPr>
              <a:t>PHPA,  Kegiatan Inovatif</a:t>
            </a:r>
            <a:endParaRPr lang="id-ID" altLang="en-US" sz="16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74" name="Straight Arrow Connector 73"/>
          <p:cNvCxnSpPr>
            <a:stCxn id="6" idx="6"/>
          </p:cNvCxnSpPr>
          <p:nvPr/>
        </p:nvCxnSpPr>
        <p:spPr>
          <a:xfrm>
            <a:off x="6372225" y="5013325"/>
            <a:ext cx="503238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7086600" y="5715000"/>
            <a:ext cx="1828800" cy="2762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id-ID" altLang="en-US" sz="1200" b="1">
                <a:solidFill>
                  <a:srgbClr val="000000"/>
                </a:solidFill>
                <a:latin typeface="Calibri" pitchFamily="34" charset="0"/>
              </a:rPr>
              <a:t>Kawasan </a:t>
            </a:r>
            <a:r>
              <a:rPr lang="en-US" altLang="en-US" sz="1200" b="1">
                <a:solidFill>
                  <a:srgbClr val="000000"/>
                </a:solidFill>
                <a:latin typeface="Calibri" pitchFamily="34" charset="0"/>
              </a:rPr>
              <a:t>T</a:t>
            </a:r>
            <a:r>
              <a:rPr lang="id-ID" altLang="en-US" sz="1200" b="1">
                <a:solidFill>
                  <a:srgbClr val="000000"/>
                </a:solidFill>
                <a:latin typeface="Calibri" pitchFamily="34" charset="0"/>
              </a:rPr>
              <a:t>anpa Rokok</a:t>
            </a: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6705600" y="533400"/>
            <a:ext cx="2286000" cy="646113"/>
          </a:xfrm>
          <a:prstGeom prst="rect">
            <a:avLst/>
          </a:prstGeom>
          <a:solidFill>
            <a:srgbClr val="66FB3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Tersedia Lembaga Konsultasi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bagi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orang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tua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/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keluarga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tentang</a:t>
            </a:r>
            <a:r>
              <a:rPr lang="id-ID" altLang="en-US" sz="1200" b="1" dirty="0">
                <a:solidFill>
                  <a:srgbClr val="000000"/>
                </a:solidFill>
                <a:latin typeface="Calibri" pitchFamily="34" charset="0"/>
              </a:rPr>
              <a:t> pengasuhan anak</a:t>
            </a:r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6781800" y="5181600"/>
            <a:ext cx="2133600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id-ID" altLang="en-US" sz="1200" b="1">
                <a:solidFill>
                  <a:srgbClr val="000000"/>
                </a:solidFill>
                <a:latin typeface="Calibri" pitchFamily="34" charset="0"/>
              </a:rPr>
              <a:t>Rumah Tangga dng akses 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id-ID" altLang="en-US" sz="1200" b="1">
                <a:solidFill>
                  <a:srgbClr val="000000"/>
                </a:solidFill>
                <a:latin typeface="Calibri" pitchFamily="34" charset="0"/>
              </a:rPr>
              <a:t>air bersih </a:t>
            </a: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7239000" y="0"/>
            <a:ext cx="1752600" cy="461963"/>
          </a:xfrm>
          <a:prstGeom prst="rect">
            <a:avLst/>
          </a:prstGeom>
          <a:solidFill>
            <a:srgbClr val="66FB3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Penurnan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Usia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Perkawinan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Pertama</a:t>
            </a:r>
            <a:endParaRPr lang="id-ID" altLang="en-US" sz="1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858000" y="1219200"/>
            <a:ext cx="2133600" cy="430213"/>
          </a:xfrm>
          <a:prstGeom prst="rect">
            <a:avLst/>
          </a:prstGeom>
          <a:solidFill>
            <a:srgbClr val="66FB3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en-US" sz="1100" b="1" dirty="0">
                <a:solidFill>
                  <a:srgbClr val="000000"/>
                </a:solidFill>
                <a:latin typeface="Calibri" pitchFamily="34" charset="0"/>
              </a:rPr>
              <a:t>Program </a:t>
            </a:r>
            <a:r>
              <a:rPr lang="en-US" altLang="en-US" sz="1100" b="1" dirty="0" err="1">
                <a:solidFill>
                  <a:srgbClr val="000000"/>
                </a:solidFill>
                <a:latin typeface="Calibri" pitchFamily="34" charset="0"/>
              </a:rPr>
              <a:t>pengasuhan</a:t>
            </a:r>
            <a:r>
              <a:rPr lang="en-US" altLang="en-US" sz="11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100" b="1" dirty="0" err="1">
                <a:solidFill>
                  <a:srgbClr val="000000"/>
                </a:solidFill>
                <a:latin typeface="Calibri" pitchFamily="34" charset="0"/>
              </a:rPr>
              <a:t>berkelanjutan</a:t>
            </a:r>
            <a:endParaRPr lang="id-ID" altLang="en-US" sz="11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6858000" y="1828800"/>
            <a:ext cx="2057400" cy="27622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Angka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Kematian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altLang="en-US" sz="1200" b="1" dirty="0" err="1">
                <a:solidFill>
                  <a:srgbClr val="000000"/>
                </a:solidFill>
                <a:latin typeface="Calibri" pitchFamily="34" charset="0"/>
              </a:rPr>
              <a:t>Bayi</a:t>
            </a:r>
            <a:r>
              <a:rPr lang="en-US" altLang="en-US" sz="1200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id-ID" altLang="en-US" sz="1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6934200" y="4495800"/>
            <a:ext cx="2025650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en-US" sz="1200" b="1">
                <a:solidFill>
                  <a:srgbClr val="000000"/>
                </a:solidFill>
                <a:latin typeface="Calibri" pitchFamily="34" charset="0"/>
              </a:rPr>
              <a:t>A</a:t>
            </a:r>
            <a:r>
              <a:rPr lang="id-ID" altLang="en-US" sz="1200" b="1">
                <a:solidFill>
                  <a:srgbClr val="000000"/>
                </a:solidFill>
                <a:latin typeface="Calibri" pitchFamily="34" charset="0"/>
              </a:rPr>
              <a:t>nak dr keluarga miskin yg memperoleh akses peningkatan kesejahteraan</a:t>
            </a:r>
          </a:p>
        </p:txBody>
      </p:sp>
      <p:sp>
        <p:nvSpPr>
          <p:cNvPr id="42026" name="Slide Number Placeholder 4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685C8BB2-AE2F-4C50-81AA-50F31ADFCD26}" type="slidenum">
              <a:rPr lang="en-US" altLang="en-US" smtClean="0">
                <a:solidFill>
                  <a:srgbClr val="898989"/>
                </a:solidFill>
                <a:latin typeface="Calibri" pitchFamily="34" charset="0"/>
              </a:rPr>
              <a:pPr/>
              <a:t>11</a:t>
            </a:fld>
            <a:endParaRPr lang="en-US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52800" y="1139825"/>
            <a:ext cx="2362200" cy="307975"/>
          </a:xfrm>
          <a:prstGeom prst="rect">
            <a:avLst/>
          </a:prstGeom>
          <a:solidFill>
            <a:srgbClr val="3399FF"/>
          </a:solidFill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4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400" b="1" dirty="0" err="1">
                <a:solidFill>
                  <a:prstClr val="black"/>
                </a:solidFill>
                <a:latin typeface="Calibri"/>
              </a:rPr>
              <a:t>Peningkatan</a:t>
            </a:r>
            <a:r>
              <a:rPr lang="en-US" sz="14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400" b="1" dirty="0" err="1">
                <a:solidFill>
                  <a:prstClr val="black"/>
                </a:solidFill>
                <a:latin typeface="Calibri"/>
              </a:rPr>
              <a:t>kapasitas</a:t>
            </a:r>
            <a:r>
              <a:rPr lang="en-US" sz="1400" b="1" dirty="0">
                <a:solidFill>
                  <a:prstClr val="black"/>
                </a:solidFill>
                <a:latin typeface="Calibri"/>
              </a:rPr>
              <a:t> FA</a:t>
            </a:r>
            <a:endParaRPr lang="id-ID" sz="1400" b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27362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Par">
                      <p:stCondLst>
                        <p:cond delay="indefinite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 nodeType="clickPar">
                      <p:stCondLst>
                        <p:cond delay="indefinite"/>
                      </p:stCondLst>
                      <p:childTnLst>
                        <p:par>
                          <p:cTn id="1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4" grpId="0" animBg="1"/>
      <p:bldP spid="45" grpId="0" animBg="1"/>
      <p:bldP spid="46" grpId="0" animBg="1"/>
      <p:bldP spid="48" grpId="0" animBg="1"/>
      <p:bldP spid="66" grpId="0" animBg="1"/>
      <p:bldP spid="58" grpId="0" animBg="1"/>
      <p:bldP spid="60" grpId="0" animBg="1"/>
      <p:bldP spid="62" grpId="0" animBg="1"/>
      <p:bldP spid="64" grpId="0" animBg="1"/>
      <p:bldP spid="69" grpId="0" animBg="1"/>
      <p:bldP spid="43" grpId="0" animBg="1"/>
      <p:bldP spid="54" grpId="0" animBg="1"/>
      <p:bldP spid="55" grpId="0" animBg="1"/>
      <p:bldP spid="56" grpId="0" animBg="1"/>
      <p:bldP spid="59" grpId="0" animBg="1"/>
      <p:bldP spid="68" grpId="0" animBg="1"/>
      <p:bldP spid="77" grpId="0" animBg="1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990600" y="1752600"/>
            <a:ext cx="7010400" cy="230822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buFont typeface="Arial" charset="0"/>
              <a:buNone/>
            </a:pPr>
            <a:endParaRPr lang="en-US" altLang="en-US" sz="4800" b="1">
              <a:solidFill>
                <a:srgbClr val="FFFF00"/>
              </a:solidFill>
              <a:latin typeface="Algerian" pitchFamily="82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altLang="en-US" sz="4800" b="1">
                <a:solidFill>
                  <a:srgbClr val="7030A0"/>
                </a:solidFill>
                <a:latin typeface="Algerian" pitchFamily="82" charset="0"/>
              </a:rPr>
              <a:t>TERIMA   KASIH</a:t>
            </a:r>
          </a:p>
          <a:p>
            <a:pPr algn="ctr" eaLnBrk="1" hangingPunct="1">
              <a:buFont typeface="Arial" charset="0"/>
              <a:buNone/>
            </a:pPr>
            <a:endParaRPr lang="en-US" altLang="en-US" sz="4800" b="1">
              <a:solidFill>
                <a:srgbClr val="FFFF00"/>
              </a:solidFill>
              <a:latin typeface="Algerian" pitchFamily="82" charset="0"/>
            </a:endParaRP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 typeface="Arial" charset="0"/>
              <a:buNone/>
            </a:pPr>
            <a:fld id="{C71AD8CC-79E6-47C2-8FD1-08F5BCFBC446}" type="slidenum">
              <a:rPr lang="en-US" altLang="en-US" smtClean="0">
                <a:cs typeface="Arial" charset="0"/>
              </a:rPr>
              <a:pPr>
                <a:buFont typeface="Arial" charset="0"/>
                <a:buNone/>
              </a:pPr>
              <a:t>12</a:t>
            </a:fld>
            <a:endParaRPr lang="en-US" altLang="en-US" smtClean="0">
              <a:cs typeface="Arial" charset="0"/>
            </a:endParaRPr>
          </a:p>
        </p:txBody>
      </p:sp>
      <p:sp>
        <p:nvSpPr>
          <p:cNvPr id="21508" name="TextBox 2"/>
          <p:cNvSpPr txBox="1">
            <a:spLocks noChangeArrowheads="1"/>
          </p:cNvSpPr>
          <p:nvPr/>
        </p:nvSpPr>
        <p:spPr bwMode="auto">
          <a:xfrm>
            <a:off x="990600" y="4876800"/>
            <a:ext cx="7010400" cy="830263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en-US" sz="24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0816 75 86 00</a:t>
            </a:r>
          </a:p>
          <a:p>
            <a:pPr algn="ctr" eaLnBrk="1" hangingPunct="1">
              <a:buFont typeface="Arial" charset="0"/>
              <a:buNone/>
            </a:pPr>
            <a:r>
              <a:rPr lang="en-US" altLang="en-US" sz="24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lennyrosalin@gmail.com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6"/>
          <p:cNvGrpSpPr/>
          <p:nvPr/>
        </p:nvGrpSpPr>
        <p:grpSpPr>
          <a:xfrm>
            <a:off x="198181" y="193458"/>
            <a:ext cx="8793419" cy="5597318"/>
            <a:chOff x="213851" y="256323"/>
            <a:chExt cx="8793419" cy="5597318"/>
          </a:xfrm>
        </p:grpSpPr>
        <p:sp>
          <p:nvSpPr>
            <p:cNvPr id="4" name="TextBox 3"/>
            <p:cNvSpPr txBox="1"/>
            <p:nvPr/>
          </p:nvSpPr>
          <p:spPr>
            <a:xfrm>
              <a:off x="3216379" y="256323"/>
              <a:ext cx="2590800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 smtClean="0"/>
                <a:t>URUSAN PEMERINTAHAN</a:t>
              </a:r>
              <a:endParaRPr lang="id-ID" sz="14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32005" y="961170"/>
              <a:ext cx="1295400" cy="276999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ABSOLUT</a:t>
              </a:r>
              <a:endParaRPr lang="id-ID" sz="12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64080" y="948946"/>
              <a:ext cx="1295400" cy="276999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KONKUREN</a:t>
              </a:r>
              <a:endParaRPr lang="id-ID" sz="1200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290005" y="961170"/>
              <a:ext cx="1295400" cy="276999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UMUM</a:t>
              </a:r>
              <a:endParaRPr lang="id-ID" sz="12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2005" y="1671550"/>
              <a:ext cx="1295400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Pemerintahan </a:t>
              </a:r>
            </a:p>
            <a:p>
              <a:pPr algn="ctr"/>
              <a:r>
                <a:rPr lang="id-ID" sz="1200" b="1" dirty="0" smtClean="0"/>
                <a:t>Pusat</a:t>
              </a:r>
              <a:endParaRPr lang="id-ID" sz="12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84605" y="1625817"/>
              <a:ext cx="1292942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Pemerintahan </a:t>
              </a:r>
            </a:p>
            <a:p>
              <a:pPr algn="ctr"/>
              <a:r>
                <a:rPr lang="id-ID" sz="1200" b="1" dirty="0" smtClean="0"/>
                <a:t>Pusat</a:t>
              </a:r>
              <a:endParaRPr lang="id-ID" sz="12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01567" y="1625817"/>
              <a:ext cx="1292942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Pemerintahan </a:t>
              </a:r>
            </a:p>
            <a:p>
              <a:pPr algn="ctr"/>
              <a:r>
                <a:rPr lang="id-ID" sz="1200" b="1" dirty="0" smtClean="0"/>
                <a:t>Provinsi</a:t>
              </a:r>
              <a:endParaRPr lang="id-ID" sz="12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06845" y="1625817"/>
              <a:ext cx="1292942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Pemerintahan </a:t>
              </a:r>
            </a:p>
            <a:p>
              <a:pPr algn="ctr"/>
              <a:r>
                <a:rPr lang="id-ID" sz="1200" b="1" dirty="0" smtClean="0"/>
                <a:t>Kab/Kota</a:t>
              </a:r>
              <a:endParaRPr lang="id-ID" sz="12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90005" y="1651885"/>
              <a:ext cx="1292942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Presiden sebagai Kepala Pemerintahan</a:t>
              </a:r>
              <a:endParaRPr lang="id-ID" sz="12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3851" y="2279871"/>
              <a:ext cx="1706819" cy="13849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73038" indent="-173038">
                <a:buFont typeface="+mj-lt"/>
                <a:buAutoNum type="arabicPeriod"/>
              </a:pPr>
              <a:r>
                <a:rPr lang="id-ID" sz="1200" b="1" dirty="0" smtClean="0"/>
                <a:t>Politik Luar Negeri</a:t>
              </a:r>
            </a:p>
            <a:p>
              <a:pPr marL="173038" indent="-173038">
                <a:buFont typeface="+mj-lt"/>
                <a:buAutoNum type="arabicPeriod"/>
              </a:pPr>
              <a:r>
                <a:rPr lang="id-ID" sz="1200" b="1" dirty="0" smtClean="0"/>
                <a:t>Pertahanan</a:t>
              </a:r>
            </a:p>
            <a:p>
              <a:pPr marL="173038" indent="-173038">
                <a:buFont typeface="+mj-lt"/>
                <a:buAutoNum type="arabicPeriod"/>
              </a:pPr>
              <a:r>
                <a:rPr lang="id-ID" sz="1200" b="1" dirty="0" smtClean="0"/>
                <a:t>Keamanan</a:t>
              </a:r>
            </a:p>
            <a:p>
              <a:pPr marL="173038" indent="-173038">
                <a:buFont typeface="+mj-lt"/>
                <a:buAutoNum type="arabicPeriod"/>
              </a:pPr>
              <a:r>
                <a:rPr lang="id-ID" sz="1200" b="1" dirty="0" smtClean="0"/>
                <a:t>Yustisi</a:t>
              </a:r>
            </a:p>
            <a:p>
              <a:pPr marL="173038" indent="-173038">
                <a:buFont typeface="+mj-lt"/>
                <a:buAutoNum type="arabicPeriod"/>
              </a:pPr>
              <a:r>
                <a:rPr lang="id-ID" sz="1200" b="1" dirty="0" smtClean="0"/>
                <a:t>Moneter&amp;Fiskal Nasional</a:t>
              </a:r>
            </a:p>
            <a:p>
              <a:pPr marL="173038" indent="-173038">
                <a:buFont typeface="+mj-lt"/>
                <a:buAutoNum type="arabicPeriod"/>
              </a:pPr>
              <a:r>
                <a:rPr lang="id-ID" sz="1200" b="1" dirty="0" smtClean="0"/>
                <a:t>Agama </a:t>
              </a:r>
              <a:endParaRPr lang="id-ID" sz="12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02892" y="2415309"/>
              <a:ext cx="1495732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Otonomi Daerah</a:t>
              </a:r>
              <a:endParaRPr lang="id-ID" sz="12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184606" y="3031011"/>
              <a:ext cx="2393232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Urusan Pemerintahan Wajib</a:t>
              </a:r>
              <a:endParaRPr lang="id-ID" sz="12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08199" y="3038948"/>
              <a:ext cx="236496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Urusan Pemerintahan Pilihan</a:t>
              </a:r>
              <a:endParaRPr lang="id-ID" sz="12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22273" y="3854812"/>
              <a:ext cx="179561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Pelayanan Dasar</a:t>
              </a:r>
              <a:endParaRPr lang="id-ID" sz="12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21395" y="3866781"/>
              <a:ext cx="1795616" cy="2769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b="1" dirty="0" smtClean="0"/>
                <a:t>Non-Pelayanan Dasar</a:t>
              </a:r>
              <a:endParaRPr lang="id-ID" sz="12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0470" y="4283981"/>
              <a:ext cx="2245136" cy="15696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77800" indent="-177800">
                <a:buFont typeface="+mj-lt"/>
                <a:buAutoNum type="arabicPeriod"/>
              </a:pPr>
              <a:r>
                <a:rPr lang="id-ID" sz="1200" b="1" dirty="0" smtClean="0"/>
                <a:t>Pendidikan</a:t>
              </a:r>
            </a:p>
            <a:p>
              <a:pPr marL="177800" indent="-177800">
                <a:buFont typeface="+mj-lt"/>
                <a:buAutoNum type="arabicPeriod"/>
              </a:pPr>
              <a:r>
                <a:rPr lang="id-ID" sz="1200" b="1" dirty="0" smtClean="0"/>
                <a:t>Kesehatan</a:t>
              </a:r>
            </a:p>
            <a:p>
              <a:pPr marL="177800" indent="-177800">
                <a:buFont typeface="+mj-lt"/>
                <a:buAutoNum type="arabicPeriod"/>
              </a:pPr>
              <a:r>
                <a:rPr lang="id-ID" sz="1200" b="1" dirty="0" smtClean="0"/>
                <a:t>P</a:t>
              </a:r>
              <a:r>
                <a:rPr lang="en-US" sz="1200" b="1" dirty="0" smtClean="0"/>
                <a:t>U </a:t>
              </a:r>
              <a:r>
                <a:rPr lang="id-ID" sz="1200" b="1" dirty="0" smtClean="0"/>
                <a:t>&amp;</a:t>
              </a:r>
              <a:r>
                <a:rPr lang="en-US" sz="1200" b="1" dirty="0" smtClean="0"/>
                <a:t> </a:t>
              </a:r>
              <a:r>
                <a:rPr lang="id-ID" sz="1200" b="1" dirty="0" smtClean="0"/>
                <a:t>Penataan Ruang</a:t>
              </a:r>
            </a:p>
            <a:p>
              <a:pPr marL="177800" indent="-177800">
                <a:buFont typeface="+mj-lt"/>
                <a:buAutoNum type="arabicPeriod"/>
              </a:pPr>
              <a:r>
                <a:rPr lang="id-ID" sz="1200" b="1" dirty="0" smtClean="0"/>
                <a:t>Per</a:t>
              </a:r>
              <a:r>
                <a:rPr lang="en-US" sz="1200" b="1" dirty="0" smtClean="0"/>
                <a:t>a </a:t>
              </a:r>
              <a:r>
                <a:rPr lang="id-ID" sz="1200" b="1" dirty="0" smtClean="0"/>
                <a:t>&amp;</a:t>
              </a:r>
              <a:r>
                <a:rPr lang="en-US" sz="1200" b="1" dirty="0" smtClean="0"/>
                <a:t> </a:t>
              </a:r>
              <a:r>
                <a:rPr lang="id-ID" sz="1200" b="1" dirty="0" smtClean="0"/>
                <a:t>Pemukiman</a:t>
              </a:r>
            </a:p>
            <a:p>
              <a:pPr marL="177800" indent="-177800">
                <a:buFont typeface="+mj-lt"/>
                <a:buAutoNum type="arabicPeriod"/>
              </a:pPr>
              <a:r>
                <a:rPr lang="id-ID" sz="1200" b="1" dirty="0" smtClean="0"/>
                <a:t>Ketentraman, Ketertiban Umum &amp; Perlindungan Masyarakat</a:t>
              </a:r>
            </a:p>
            <a:p>
              <a:pPr marL="177800" indent="-177800">
                <a:buFont typeface="+mj-lt"/>
                <a:buAutoNum type="arabicPeriod"/>
              </a:pPr>
              <a:r>
                <a:rPr lang="id-ID" sz="1200" b="1" dirty="0" smtClean="0"/>
                <a:t>Sosial</a:t>
              </a:r>
              <a:endParaRPr lang="id-ID" sz="12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949870" y="3476068"/>
              <a:ext cx="2057400" cy="15696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109538" indent="-109538">
                <a:buFont typeface="+mj-lt"/>
                <a:buAutoNum type="arabicPeriod"/>
              </a:pPr>
              <a:r>
                <a:rPr lang="id-ID" sz="1200" b="1" dirty="0" smtClean="0"/>
                <a:t>Kelautan dan Perikanan</a:t>
              </a:r>
            </a:p>
            <a:p>
              <a:pPr marL="109538" indent="-109538">
                <a:buFont typeface="+mj-lt"/>
                <a:buAutoNum type="arabicPeriod"/>
              </a:pPr>
              <a:r>
                <a:rPr lang="id-ID" sz="1200" b="1" dirty="0" smtClean="0"/>
                <a:t>Pariwisata</a:t>
              </a:r>
            </a:p>
            <a:p>
              <a:pPr marL="109538" indent="-109538">
                <a:buFont typeface="+mj-lt"/>
                <a:buAutoNum type="arabicPeriod"/>
              </a:pPr>
              <a:r>
                <a:rPr lang="id-ID" sz="1200" b="1" dirty="0" smtClean="0"/>
                <a:t>Pertanian</a:t>
              </a:r>
            </a:p>
            <a:p>
              <a:pPr marL="109538" indent="-109538">
                <a:buFont typeface="+mj-lt"/>
                <a:buAutoNum type="arabicPeriod"/>
              </a:pPr>
              <a:r>
                <a:rPr lang="id-ID" sz="1200" b="1" dirty="0" smtClean="0"/>
                <a:t>Kehutanan</a:t>
              </a:r>
            </a:p>
            <a:p>
              <a:pPr marL="109538" indent="-109538">
                <a:buFont typeface="+mj-lt"/>
                <a:buAutoNum type="arabicPeriod"/>
              </a:pPr>
              <a:r>
                <a:rPr lang="id-ID" sz="1200" b="1" dirty="0" smtClean="0"/>
                <a:t>Energi dan S</a:t>
              </a:r>
              <a:r>
                <a:rPr lang="en-US" sz="1200" b="1" dirty="0" smtClean="0"/>
                <a:t>D </a:t>
              </a:r>
              <a:r>
                <a:rPr lang="id-ID" sz="1200" b="1" dirty="0" smtClean="0"/>
                <a:t>Mineral</a:t>
              </a:r>
            </a:p>
            <a:p>
              <a:pPr marL="109538" indent="-109538">
                <a:buFont typeface="+mj-lt"/>
                <a:buAutoNum type="arabicPeriod"/>
              </a:pPr>
              <a:r>
                <a:rPr lang="id-ID" sz="1200" b="1" dirty="0" smtClean="0"/>
                <a:t>Perdagangan</a:t>
              </a:r>
            </a:p>
            <a:p>
              <a:pPr marL="109538" indent="-109538">
                <a:buFont typeface="+mj-lt"/>
                <a:buAutoNum type="arabicPeriod"/>
              </a:pPr>
              <a:r>
                <a:rPr lang="id-ID" sz="1200" b="1" dirty="0" smtClean="0"/>
                <a:t>Perindustrian</a:t>
              </a:r>
            </a:p>
            <a:p>
              <a:pPr marL="109538" indent="-109538">
                <a:buFont typeface="+mj-lt"/>
                <a:buAutoNum type="arabicPeriod"/>
              </a:pPr>
              <a:r>
                <a:rPr lang="id-ID" sz="1200" b="1" dirty="0" smtClean="0"/>
                <a:t>Transmigrasi</a:t>
              </a:r>
              <a:endParaRPr lang="id-ID" sz="1200" b="1" dirty="0"/>
            </a:p>
          </p:txBody>
        </p:sp>
        <p:cxnSp>
          <p:nvCxnSpPr>
            <p:cNvPr id="25" name="Elbow Connector 24"/>
            <p:cNvCxnSpPr>
              <a:stCxn id="4" idx="2"/>
            </p:cNvCxnSpPr>
            <p:nvPr/>
          </p:nvCxnSpPr>
          <p:spPr>
            <a:xfrm rot="5400000">
              <a:off x="2696793" y="-1052986"/>
              <a:ext cx="197901" cy="3432072"/>
            </a:xfrm>
            <a:prstGeom prst="bentConnector2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459544" y="762001"/>
              <a:ext cx="347816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endCxn id="5" idx="0"/>
            </p:cNvCxnSpPr>
            <p:nvPr/>
          </p:nvCxnSpPr>
          <p:spPr>
            <a:xfrm>
              <a:off x="1079705" y="762001"/>
              <a:ext cx="0" cy="19916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7" idx="0"/>
            </p:cNvCxnSpPr>
            <p:nvPr/>
          </p:nvCxnSpPr>
          <p:spPr>
            <a:xfrm>
              <a:off x="7937705" y="762001"/>
              <a:ext cx="0" cy="19916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endCxn id="6" idx="0"/>
            </p:cNvCxnSpPr>
            <p:nvPr/>
          </p:nvCxnSpPr>
          <p:spPr>
            <a:xfrm>
              <a:off x="4511780" y="762001"/>
              <a:ext cx="0" cy="1869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5" idx="2"/>
              <a:endCxn id="8" idx="0"/>
            </p:cNvCxnSpPr>
            <p:nvPr/>
          </p:nvCxnSpPr>
          <p:spPr>
            <a:xfrm>
              <a:off x="1079705" y="1238169"/>
              <a:ext cx="0" cy="4333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525302" y="1210556"/>
              <a:ext cx="0" cy="4078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831076" y="1414499"/>
              <a:ext cx="34935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endCxn id="9" idx="0"/>
            </p:cNvCxnSpPr>
            <p:nvPr/>
          </p:nvCxnSpPr>
          <p:spPr>
            <a:xfrm>
              <a:off x="2831076" y="1414499"/>
              <a:ext cx="0" cy="2113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6324600" y="1414499"/>
              <a:ext cx="0" cy="21131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4548038" y="2252049"/>
              <a:ext cx="1776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endCxn id="11" idx="2"/>
            </p:cNvCxnSpPr>
            <p:nvPr/>
          </p:nvCxnSpPr>
          <p:spPr>
            <a:xfrm flipV="1">
              <a:off x="4548038" y="2087482"/>
              <a:ext cx="0" cy="1645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6324600" y="2056704"/>
              <a:ext cx="0" cy="1953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14" idx="0"/>
            </p:cNvCxnSpPr>
            <p:nvPr/>
          </p:nvCxnSpPr>
          <p:spPr>
            <a:xfrm flipV="1">
              <a:off x="5450758" y="2252049"/>
              <a:ext cx="0" cy="1632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endCxn id="13" idx="0"/>
            </p:cNvCxnSpPr>
            <p:nvPr/>
          </p:nvCxnSpPr>
          <p:spPr>
            <a:xfrm flipH="1">
              <a:off x="7936476" y="1226360"/>
              <a:ext cx="4610" cy="4255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3477547" y="2819400"/>
              <a:ext cx="459965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477547" y="2819400"/>
              <a:ext cx="0" cy="2116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87647" y="2819400"/>
              <a:ext cx="0" cy="2195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14" idx="2"/>
            </p:cNvCxnSpPr>
            <p:nvPr/>
          </p:nvCxnSpPr>
          <p:spPr>
            <a:xfrm>
              <a:off x="5450758" y="2692308"/>
              <a:ext cx="0" cy="12709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2184605" y="3657600"/>
              <a:ext cx="282861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2184605" y="3657600"/>
              <a:ext cx="0" cy="2091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5013222" y="3676465"/>
              <a:ext cx="0" cy="20918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3477547" y="3300558"/>
              <a:ext cx="0" cy="35704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>
              <a:endCxn id="15" idx="0"/>
            </p:cNvCxnSpPr>
            <p:nvPr/>
          </p:nvCxnSpPr>
          <p:spPr>
            <a:xfrm flipH="1">
              <a:off x="1067261" y="2109294"/>
              <a:ext cx="12444" cy="1705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8090720" y="3300558"/>
              <a:ext cx="1" cy="1705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2178460" y="4120254"/>
              <a:ext cx="6145" cy="1705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5016295" y="4120254"/>
              <a:ext cx="1" cy="1705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ounded Rectangle 48"/>
          <p:cNvSpPr/>
          <p:nvPr/>
        </p:nvSpPr>
        <p:spPr>
          <a:xfrm>
            <a:off x="2819400" y="4227967"/>
            <a:ext cx="3810000" cy="232523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1412" tIns="45706" rIns="91412" bIns="45706" anchor="ctr"/>
          <a:lstStyle/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Tenaga</a:t>
            </a:r>
            <a:r>
              <a:rPr lang="en-U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Kerja</a:t>
            </a: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d-ID" sz="1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n-US" sz="1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 </a:t>
            </a:r>
            <a:r>
              <a:rPr lang="en-US" sz="1400" b="1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dan</a:t>
            </a:r>
            <a:r>
              <a:rPr lang="en-US" sz="1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id-ID" sz="1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</a:t>
            </a:r>
            <a:endParaRPr lang="en-US" sz="14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Pangan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Pertanahan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Lingkungan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Hidup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Adminduk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Capil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PM </a:t>
            </a: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Desa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Pengendalian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Penddk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31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KB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9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Perhubungan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9"/>
              <a:defRPr/>
            </a:pPr>
            <a:r>
              <a:rPr lang="en-US" sz="1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Kominfo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4876800" y="4419600"/>
            <a:ext cx="1708048" cy="19812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defRPr/>
            </a:pPr>
            <a:r>
              <a:rPr lang="en-US" sz="1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Koperasi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UKM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Penanaman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Modal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Kepemudaan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OR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Statistik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Persandian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Kebudayaan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Perpustakaan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11"/>
              <a:defRPr/>
            </a:pPr>
            <a:r>
              <a:rPr lang="en-US" sz="12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Kearsipan</a:t>
            </a:r>
            <a:endParaRPr lang="en-US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CC1DD-E310-43CD-9313-8B20A0EFF57C}" type="slidenum">
              <a:rPr lang="en-AU" altLang="en-US" smtClean="0"/>
              <a:pPr>
                <a:defRPr/>
              </a:pPr>
              <a:t>2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223267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421" y="1981200"/>
            <a:ext cx="8229600" cy="411480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b="1" dirty="0" smtClean="0"/>
              <a:t>Sub </a:t>
            </a:r>
            <a:r>
              <a:rPr lang="en-US" b="1" dirty="0" err="1" smtClean="0"/>
              <a:t>Urusan</a:t>
            </a:r>
            <a:r>
              <a:rPr lang="en-US" b="1" dirty="0" smtClean="0"/>
              <a:t>: </a:t>
            </a:r>
            <a:r>
              <a:rPr lang="en-US" b="1" dirty="0" err="1" smtClean="0"/>
              <a:t>Kualitas</a:t>
            </a:r>
            <a:r>
              <a:rPr lang="en-US" b="1" dirty="0" smtClean="0"/>
              <a:t> </a:t>
            </a:r>
            <a:r>
              <a:rPr lang="en-US" b="1" dirty="0" err="1" smtClean="0"/>
              <a:t>Hidup</a:t>
            </a:r>
            <a:r>
              <a:rPr lang="en-US" b="1" dirty="0" smtClean="0"/>
              <a:t> </a:t>
            </a:r>
            <a:r>
              <a:rPr lang="en-US" b="1" dirty="0" err="1" smtClean="0"/>
              <a:t>Perempuan</a:t>
            </a:r>
            <a:endParaRPr lang="en-US" b="1" dirty="0" smtClean="0"/>
          </a:p>
          <a:p>
            <a:pPr marL="457200" indent="-457200">
              <a:buFont typeface="Arial" charset="0"/>
              <a:buAutoNum type="arabicPeriod"/>
            </a:pPr>
            <a:r>
              <a:rPr lang="en-US" b="1" dirty="0"/>
              <a:t>Sub </a:t>
            </a:r>
            <a:r>
              <a:rPr lang="en-US" b="1" dirty="0" err="1"/>
              <a:t>Urusan</a:t>
            </a:r>
            <a:r>
              <a:rPr lang="en-US" b="1" dirty="0"/>
              <a:t>: </a:t>
            </a:r>
            <a:r>
              <a:rPr lang="en-US" b="1" dirty="0" err="1"/>
              <a:t>Perlindungan</a:t>
            </a:r>
            <a:r>
              <a:rPr lang="en-US" b="1" dirty="0"/>
              <a:t> </a:t>
            </a:r>
            <a:r>
              <a:rPr lang="en-US" b="1" dirty="0" err="1" smtClean="0"/>
              <a:t>Perempuan</a:t>
            </a:r>
            <a:endParaRPr lang="en-US" b="1" dirty="0" smtClean="0"/>
          </a:p>
          <a:p>
            <a:pPr marL="457200" indent="-457200">
              <a:buFont typeface="Arial" charset="0"/>
              <a:buAutoNum type="arabicPeriod"/>
            </a:pPr>
            <a:r>
              <a:rPr lang="en-US" b="1" dirty="0"/>
              <a:t>Sub </a:t>
            </a:r>
            <a:r>
              <a:rPr lang="en-US" b="1" dirty="0" err="1"/>
              <a:t>Urusan</a:t>
            </a:r>
            <a:r>
              <a:rPr lang="en-US" b="1" dirty="0"/>
              <a:t>:  </a:t>
            </a:r>
            <a:r>
              <a:rPr lang="en-US" b="1" dirty="0" err="1"/>
              <a:t>Kualitas</a:t>
            </a:r>
            <a:r>
              <a:rPr lang="en-US" b="1" dirty="0"/>
              <a:t> </a:t>
            </a:r>
            <a:r>
              <a:rPr lang="en-US" b="1" dirty="0" err="1"/>
              <a:t>Keluarga</a:t>
            </a:r>
            <a:endParaRPr lang="en-US" b="1" dirty="0"/>
          </a:p>
          <a:p>
            <a:pPr marL="457200" indent="-457200">
              <a:buFont typeface="Arial" charset="0"/>
              <a:buAutoNum type="arabicPeriod"/>
            </a:pPr>
            <a:r>
              <a:rPr lang="en-US" b="1" dirty="0"/>
              <a:t>Sub </a:t>
            </a:r>
            <a:r>
              <a:rPr lang="en-US" b="1" dirty="0" err="1"/>
              <a:t>Urusan</a:t>
            </a:r>
            <a:r>
              <a:rPr lang="en-US" b="1" dirty="0"/>
              <a:t>: </a:t>
            </a:r>
            <a:r>
              <a:rPr lang="en-US" b="1" dirty="0" err="1"/>
              <a:t>Sistem</a:t>
            </a:r>
            <a:r>
              <a:rPr lang="en-US" b="1" dirty="0"/>
              <a:t> Data Gender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Anak</a:t>
            </a:r>
            <a:endParaRPr lang="en-US" b="1" dirty="0"/>
          </a:p>
          <a:p>
            <a:pPr marL="457200" indent="-457200">
              <a:buFont typeface="Arial" charset="0"/>
              <a:buAutoNum type="arabicPeriod"/>
            </a:pPr>
            <a:r>
              <a:rPr lang="en-US" b="1" dirty="0">
                <a:solidFill>
                  <a:srgbClr val="0000FF"/>
                </a:solidFill>
              </a:rPr>
              <a:t>Sub </a:t>
            </a:r>
            <a:r>
              <a:rPr lang="en-US" b="1" dirty="0" err="1">
                <a:solidFill>
                  <a:srgbClr val="0000FF"/>
                </a:solidFill>
              </a:rPr>
              <a:t>Urusan</a:t>
            </a:r>
            <a:r>
              <a:rPr lang="en-US" b="1" dirty="0">
                <a:solidFill>
                  <a:srgbClr val="0000FF"/>
                </a:solidFill>
              </a:rPr>
              <a:t>:  </a:t>
            </a:r>
            <a:r>
              <a:rPr lang="en-US" b="1" dirty="0" err="1">
                <a:solidFill>
                  <a:srgbClr val="0000FF"/>
                </a:solidFill>
              </a:rPr>
              <a:t>Pemenuhan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Hak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Anak</a:t>
            </a:r>
            <a:r>
              <a:rPr lang="en-US" b="1" dirty="0">
                <a:solidFill>
                  <a:srgbClr val="0000FF"/>
                </a:solidFill>
              </a:rPr>
              <a:t> (PHA) 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Sub </a:t>
            </a:r>
            <a:r>
              <a:rPr lang="en-US" b="1" dirty="0" err="1">
                <a:solidFill>
                  <a:srgbClr val="C00000"/>
                </a:solidFill>
              </a:rPr>
              <a:t>Urusan</a:t>
            </a:r>
            <a:r>
              <a:rPr lang="en-US" b="1" dirty="0">
                <a:solidFill>
                  <a:srgbClr val="C00000"/>
                </a:solidFill>
              </a:rPr>
              <a:t>: </a:t>
            </a:r>
            <a:r>
              <a:rPr lang="en-US" b="1" dirty="0" err="1">
                <a:solidFill>
                  <a:srgbClr val="C00000"/>
                </a:solidFill>
              </a:rPr>
              <a:t>Perlindungan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Khusus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 err="1">
                <a:solidFill>
                  <a:srgbClr val="C00000"/>
                </a:solidFill>
              </a:rPr>
              <a:t>Anak</a:t>
            </a:r>
            <a:r>
              <a:rPr lang="en-US" b="1" dirty="0">
                <a:solidFill>
                  <a:srgbClr val="C00000"/>
                </a:solidFill>
              </a:rPr>
              <a:t>  </a:t>
            </a:r>
          </a:p>
          <a:p>
            <a:pPr marL="0" indent="0">
              <a:buNone/>
            </a:pPr>
            <a:endParaRPr lang="en-US" b="1" dirty="0"/>
          </a:p>
          <a:p>
            <a:pPr marL="457200" indent="-457200">
              <a:buAutoNum type="arabicPeriod"/>
            </a:pP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  <a:solidFill>
            <a:srgbClr val="70F85E"/>
          </a:solidFill>
        </p:spPr>
        <p:txBody>
          <a:bodyPr>
            <a:noAutofit/>
          </a:bodyPr>
          <a:lstStyle/>
          <a:p>
            <a:r>
              <a:rPr lang="sv-SE" sz="2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PEMBAGIAN URUSAN PEMERINTAHAN BIDANG PEMBERDAYAAN PEREMPUAN DAN PELINDUNGAN </a:t>
            </a:r>
            <a:r>
              <a:rPr lang="sv-SE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ANAK</a:t>
            </a:r>
            <a:br>
              <a:rPr lang="sv-SE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sv-SE" sz="2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(UU 23 / 2014 PEMERINTAHAN DAERAH)</a:t>
            </a:r>
            <a:endParaRPr lang="en-US" sz="2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3505200"/>
            <a:ext cx="8229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CC1DD-E310-43CD-9313-8B20A0EFF57C}" type="slidenum">
              <a:rPr lang="en-AU" altLang="en-US" smtClean="0"/>
              <a:pPr>
                <a:defRPr/>
              </a:pPr>
              <a:t>3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33131954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83D4CED6-F6D6-40E5-85CE-3809FD1AD7CC}" type="slidenum">
              <a:rPr lang="en-US" altLang="en-US" smtClean="0">
                <a:solidFill>
                  <a:srgbClr val="898989"/>
                </a:solidFill>
                <a:latin typeface="Calibri" pitchFamily="34" charset="0"/>
              </a:rPr>
              <a:pPr/>
              <a:t>4</a:t>
            </a:fld>
            <a:endParaRPr lang="en-US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graphicFrame>
        <p:nvGraphicFramePr>
          <p:cNvPr id="12292" name="Chart 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8028867"/>
              </p:ext>
            </p:extLst>
          </p:nvPr>
        </p:nvGraphicFramePr>
        <p:xfrm>
          <a:off x="1219200" y="381000"/>
          <a:ext cx="6934200" cy="5166320"/>
        </p:xfrm>
        <a:graphic>
          <a:graphicData uri="http://schemas.openxmlformats.org/presentationml/2006/ole">
            <p:oleObj spid="_x0000_s220162" name="Worksheet" r:id="rId4" imgW="5410249" imgH="4337189" progId="Excel.Sheet.8">
              <p:embed/>
            </p:oleObj>
          </a:graphicData>
        </a:graphic>
      </p:graphicFrame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0" y="42100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1295400" y="5562600"/>
            <a:ext cx="6781800" cy="1015663"/>
          </a:xfrm>
          <a:prstGeom prst="rect">
            <a:avLst/>
          </a:prstGeom>
          <a:solidFill>
            <a:srgbClr val="FFCCFF"/>
          </a:solidFill>
        </p:spPr>
        <p:txBody>
          <a:bodyPr wrap="square">
            <a:spAutoFit/>
          </a:bodyPr>
          <a:lstStyle/>
          <a:p>
            <a:pPr marL="0" indent="0" algn="ctr">
              <a:buFont typeface="Arial" pitchFamily="34" charset="0"/>
              <a:buNone/>
              <a:defRPr/>
            </a:pPr>
            <a:r>
              <a:rPr lang="en-US" b="1" dirty="0" smtClean="0"/>
              <a:t>A</a:t>
            </a:r>
            <a:r>
              <a:rPr lang="id-ID" b="1" dirty="0" smtClean="0"/>
              <a:t>dalah seseorang yang belum berusia 18 tahun, termasuk anak yang masih dalam kandungan</a:t>
            </a:r>
            <a:r>
              <a:rPr lang="en-US" b="1" dirty="0" smtClean="0"/>
              <a:t>. 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US" sz="1200" b="1" i="1" dirty="0" smtClean="0">
                <a:solidFill>
                  <a:srgbClr val="C00000"/>
                </a:solidFill>
              </a:rPr>
              <a:t>[</a:t>
            </a:r>
            <a:r>
              <a:rPr lang="id-ID" sz="1200" b="1" i="1" dirty="0" smtClean="0">
                <a:solidFill>
                  <a:srgbClr val="C00000"/>
                </a:solidFill>
              </a:rPr>
              <a:t>Pasal 1 (1) UU No.</a:t>
            </a:r>
            <a:r>
              <a:rPr lang="en-AU" sz="1200" b="1" i="1" dirty="0" smtClean="0">
                <a:solidFill>
                  <a:srgbClr val="C00000"/>
                </a:solidFill>
              </a:rPr>
              <a:t> 35 </a:t>
            </a:r>
            <a:r>
              <a:rPr lang="en-AU" sz="1200" b="1" i="1" dirty="0" err="1" smtClean="0">
                <a:solidFill>
                  <a:srgbClr val="C00000"/>
                </a:solidFill>
              </a:rPr>
              <a:t>Tahun</a:t>
            </a:r>
            <a:r>
              <a:rPr lang="en-AU" sz="1200" b="1" i="1" dirty="0" smtClean="0">
                <a:solidFill>
                  <a:srgbClr val="C00000"/>
                </a:solidFill>
              </a:rPr>
              <a:t> 2014 </a:t>
            </a:r>
            <a:r>
              <a:rPr lang="en-AU" sz="1200" b="1" i="1" dirty="0" err="1" smtClean="0">
                <a:solidFill>
                  <a:srgbClr val="C00000"/>
                </a:solidFill>
              </a:rPr>
              <a:t>tentang</a:t>
            </a:r>
            <a:r>
              <a:rPr lang="en-AU" sz="1200" b="1" i="1" dirty="0" smtClean="0">
                <a:solidFill>
                  <a:srgbClr val="C00000"/>
                </a:solidFill>
              </a:rPr>
              <a:t> </a:t>
            </a:r>
            <a:r>
              <a:rPr lang="en-AU" sz="1200" b="1" i="1" dirty="0" err="1" smtClean="0">
                <a:solidFill>
                  <a:srgbClr val="C00000"/>
                </a:solidFill>
              </a:rPr>
              <a:t>Perubahan</a:t>
            </a:r>
            <a:r>
              <a:rPr lang="id-ID" sz="1200" b="1" i="1" dirty="0" smtClean="0">
                <a:solidFill>
                  <a:srgbClr val="C00000"/>
                </a:solidFill>
              </a:rPr>
              <a:t> </a:t>
            </a:r>
            <a:r>
              <a:rPr lang="en-US" sz="1200" b="1" i="1" dirty="0" err="1" smtClean="0">
                <a:solidFill>
                  <a:srgbClr val="C00000"/>
                </a:solidFill>
              </a:rPr>
              <a:t>Atas</a:t>
            </a:r>
            <a:r>
              <a:rPr lang="en-US" sz="1200" b="1" i="1" dirty="0" smtClean="0">
                <a:solidFill>
                  <a:srgbClr val="C00000"/>
                </a:solidFill>
              </a:rPr>
              <a:t> </a:t>
            </a:r>
          </a:p>
          <a:p>
            <a:pPr marL="0" indent="0" algn="ctr">
              <a:buFont typeface="Arial" pitchFamily="34" charset="0"/>
              <a:buNone/>
              <a:defRPr/>
            </a:pPr>
            <a:r>
              <a:rPr lang="en-US" sz="1200" b="1" i="1" dirty="0" smtClean="0">
                <a:solidFill>
                  <a:srgbClr val="C00000"/>
                </a:solidFill>
              </a:rPr>
              <a:t>UU No. </a:t>
            </a:r>
            <a:r>
              <a:rPr lang="id-ID" sz="1200" b="1" i="1" dirty="0" smtClean="0">
                <a:solidFill>
                  <a:srgbClr val="C00000"/>
                </a:solidFill>
              </a:rPr>
              <a:t>23</a:t>
            </a:r>
            <a:r>
              <a:rPr lang="en-US" sz="1200" b="1" i="1" dirty="0" smtClean="0">
                <a:solidFill>
                  <a:srgbClr val="C00000"/>
                </a:solidFill>
              </a:rPr>
              <a:t> </a:t>
            </a:r>
            <a:r>
              <a:rPr lang="en-US" sz="1200" b="1" i="1" dirty="0" err="1" smtClean="0">
                <a:solidFill>
                  <a:srgbClr val="C00000"/>
                </a:solidFill>
              </a:rPr>
              <a:t>Tahun</a:t>
            </a:r>
            <a:r>
              <a:rPr lang="en-US" sz="1200" b="1" i="1" dirty="0" smtClean="0">
                <a:solidFill>
                  <a:srgbClr val="C00000"/>
                </a:solidFill>
              </a:rPr>
              <a:t> </a:t>
            </a:r>
            <a:r>
              <a:rPr lang="id-ID" sz="1200" b="1" i="1" dirty="0" smtClean="0">
                <a:solidFill>
                  <a:srgbClr val="C00000"/>
                </a:solidFill>
              </a:rPr>
              <a:t>2002 tentang Perlindungan Anak</a:t>
            </a:r>
            <a:r>
              <a:rPr lang="en-US" sz="1200" b="1" i="1" dirty="0" smtClean="0">
                <a:solidFill>
                  <a:srgbClr val="C00000"/>
                </a:solidFill>
              </a:rPr>
              <a:t>]</a:t>
            </a:r>
            <a:endParaRPr lang="en-US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260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Sub </a:t>
            </a:r>
            <a:r>
              <a:rPr lang="en-US" sz="2400" b="1" dirty="0" err="1" smtClean="0">
                <a:solidFill>
                  <a:srgbClr val="002060"/>
                </a:solidFill>
              </a:rPr>
              <a:t>Urusan</a:t>
            </a:r>
            <a:r>
              <a:rPr lang="en-US" sz="2400" b="1" dirty="0" smtClean="0">
                <a:solidFill>
                  <a:srgbClr val="002060"/>
                </a:solidFill>
              </a:rPr>
              <a:t>:  </a:t>
            </a:r>
            <a:r>
              <a:rPr lang="en-US" sz="2400" b="1" dirty="0" err="1" smtClean="0">
                <a:solidFill>
                  <a:srgbClr val="002060"/>
                </a:solidFill>
              </a:rPr>
              <a:t>Pemenuhan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Hak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Anak</a:t>
            </a:r>
            <a:r>
              <a:rPr lang="en-US" sz="2400" b="1" dirty="0" smtClean="0">
                <a:solidFill>
                  <a:srgbClr val="002060"/>
                </a:solidFill>
              </a:rPr>
              <a:t> (PHA) 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sv-SE" sz="2400" b="1" dirty="0">
                <a:solidFill>
                  <a:srgbClr val="00B050"/>
                </a:solidFill>
              </a:rPr>
              <a:t>PEMBAGIAN URUSAN PEMERINTAHAN BIDANG PEMBERDAYAAN PEREMPUAN DAN PELINDUNGAN ANAK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3505200"/>
            <a:ext cx="8229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71107886"/>
              </p:ext>
            </p:extLst>
          </p:nvPr>
        </p:nvGraphicFramePr>
        <p:xfrm>
          <a:off x="381001" y="1746282"/>
          <a:ext cx="8534398" cy="4765263"/>
        </p:xfrm>
        <a:graphic>
          <a:graphicData uri="http://schemas.openxmlformats.org/drawingml/2006/table">
            <a:tbl>
              <a:tblPr/>
              <a:tblGrid>
                <a:gridCol w="2867025"/>
                <a:gridCol w="2933699"/>
                <a:gridCol w="2733674"/>
              </a:tblGrid>
              <a:tr h="5590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 dirty="0">
                          <a:latin typeface="Bookman Old Style"/>
                          <a:ea typeface="Calibri"/>
                          <a:cs typeface="Times New Roman"/>
                        </a:rPr>
                        <a:t>PEMERINTAH PUSAT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 dirty="0">
                          <a:latin typeface="Bookman Old Style"/>
                          <a:ea typeface="Calibri"/>
                          <a:cs typeface="Times New Roman"/>
                        </a:rPr>
                        <a:t>PEMERINTAH PROVINSI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 dirty="0">
                          <a:latin typeface="Bookman Old Style"/>
                          <a:ea typeface="Calibri"/>
                          <a:cs typeface="Times New Roman"/>
                        </a:rPr>
                        <a:t>PEMERINTAH KABUPATEN/KOTA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849599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id-ID" sz="1600" dirty="0" smtClean="0">
                          <a:latin typeface="Bookman Old Style"/>
                          <a:ea typeface="Calibri"/>
                          <a:cs typeface="Times New Roman"/>
                        </a:rPr>
                        <a:t>Pelembagaan</a:t>
                      </a:r>
                      <a:r>
                        <a:rPr lang="en-US" sz="1600" baseline="0" dirty="0" smtClean="0">
                          <a:latin typeface="Bookman Old Style"/>
                          <a:ea typeface="Calibri"/>
                          <a:cs typeface="Times New Roman"/>
                        </a:rPr>
                        <a:t> PHA</a:t>
                      </a:r>
                      <a:r>
                        <a:rPr lang="id-ID" sz="1600" dirty="0" smtClean="0"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600" dirty="0">
                          <a:latin typeface="Bookman Old Style"/>
                          <a:ea typeface="Calibri"/>
                          <a:cs typeface="Times New Roman"/>
                        </a:rPr>
                        <a:t>pada lembaga pemerintah, non pemerintah, dan dunia usaha tingkat nasional.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id-ID" sz="1600" dirty="0">
                          <a:latin typeface="Bookman Old Style"/>
                          <a:ea typeface="Calibri"/>
                          <a:cs typeface="Times New Roman"/>
                        </a:rPr>
                        <a:t>Pelembagaan PHA pada lembaga pemerintah, non pemerintah, dan dunia usaha tingkat </a:t>
                      </a:r>
                      <a:r>
                        <a:rPr lang="en-US" sz="1600" dirty="0" smtClean="0">
                          <a:latin typeface="Bookman Old Style"/>
                          <a:ea typeface="Calibri"/>
                          <a:cs typeface="Times New Roman"/>
                        </a:rPr>
                        <a:t>Daerah</a:t>
                      </a:r>
                      <a:r>
                        <a:rPr lang="en-US" sz="1600" baseline="0" dirty="0" smtClean="0"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600" dirty="0" smtClean="0">
                          <a:latin typeface="Bookman Old Style"/>
                          <a:ea typeface="Calibri"/>
                          <a:cs typeface="Times New Roman"/>
                        </a:rPr>
                        <a:t>provinsi</a:t>
                      </a:r>
                      <a:r>
                        <a:rPr lang="id-ID" sz="1600" dirty="0"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id-ID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Pelembagaan PHA pada lembaga pemerintah, non pemerintah, dan dunia usaha tingkat </a:t>
                      </a: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Daerah </a:t>
                      </a:r>
                      <a:r>
                        <a:rPr lang="id-ID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kabupaten/kota</a:t>
                      </a:r>
                      <a:r>
                        <a:rPr lang="id-ID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600" strike="noStrik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738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dirty="0" smtClean="0">
                          <a:latin typeface="Bookman Old Style"/>
                          <a:ea typeface="Calibri"/>
                          <a:cs typeface="Times New Roman"/>
                        </a:rPr>
                        <a:t>b.   </a:t>
                      </a:r>
                      <a:r>
                        <a:rPr lang="id-ID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Penguatan</a:t>
                      </a: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strike="noStrike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dan</a:t>
                      </a:r>
                      <a:r>
                        <a:rPr lang="en-US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strike="noStrike" dirty="0" err="1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pengem-bangan</a:t>
                      </a: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lembaga, penyedia layanan peningkatan kualitas hidup anak</a:t>
                      </a:r>
                      <a:r>
                        <a:rPr lang="en-US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strike="noStrike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tingkat</a:t>
                      </a:r>
                      <a:r>
                        <a:rPr lang="en-US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strike="noStrike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strike="noStrike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dan</a:t>
                      </a:r>
                      <a:r>
                        <a:rPr lang="en-US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strike="noStrike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lintas</a:t>
                      </a:r>
                      <a:r>
                        <a:rPr lang="en-US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strike="noStrike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provinsi</a:t>
                      </a:r>
                      <a:endParaRPr lang="en-US" sz="1600" strike="noStrik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b.</a:t>
                      </a:r>
                      <a:r>
                        <a:rPr lang="en-US" sz="1600" strike="noStrike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id-ID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Penguatan </a:t>
                      </a:r>
                      <a:r>
                        <a:rPr lang="id-ID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dan </a:t>
                      </a:r>
                      <a:r>
                        <a:rPr lang="id-ID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pengem</a:t>
                      </a: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d-ID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bangan lembaga </a:t>
                      </a:r>
                      <a:r>
                        <a:rPr lang="id-ID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penyedia layanan peningkatan kualitas hidup anak </a:t>
                      </a:r>
                      <a:r>
                        <a:rPr lang="en-US" sz="1600" strike="noStrike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tingkat</a:t>
                      </a:r>
                      <a:r>
                        <a:rPr lang="en-US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Daerah </a:t>
                      </a:r>
                      <a:r>
                        <a:rPr lang="en-US" sz="1600" strike="noStrike" dirty="0" err="1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provinsi</a:t>
                      </a: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strike="noStrike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dan</a:t>
                      </a:r>
                      <a:r>
                        <a:rPr lang="en-US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lintas </a:t>
                      </a: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Daerah </a:t>
                      </a:r>
                      <a:r>
                        <a:rPr lang="id-ID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kabupaten/kota</a:t>
                      </a:r>
                      <a:r>
                        <a:rPr lang="id-ID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600" strike="noStrik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id-ID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Penguatan dan pengembangan lembaga penyedia layanan peningkatan kualitas hidup anak </a:t>
                      </a:r>
                      <a:r>
                        <a:rPr lang="en-US" sz="1600" strike="noStrike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tingkat</a:t>
                      </a:r>
                      <a:r>
                        <a:rPr lang="en-US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Daerah</a:t>
                      </a:r>
                      <a:r>
                        <a:rPr lang="en-US" sz="1600" strike="noStrike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6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kabupaten/kota</a:t>
                      </a:r>
                      <a:r>
                        <a:rPr lang="id-ID" sz="16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600" strike="noStrik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CC1DD-E310-43CD-9313-8B20A0EFF57C}" type="slidenum">
              <a:rPr lang="en-AU" altLang="en-US" smtClean="0"/>
              <a:pPr>
                <a:defRPr/>
              </a:pPr>
              <a:t>5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16265085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Sub </a:t>
            </a:r>
            <a:r>
              <a:rPr lang="en-US" sz="2400" b="1" dirty="0" err="1" smtClean="0">
                <a:solidFill>
                  <a:srgbClr val="002060"/>
                </a:solidFill>
              </a:rPr>
              <a:t>Urusan</a:t>
            </a:r>
            <a:r>
              <a:rPr lang="en-US" sz="2400" b="1" dirty="0" smtClean="0">
                <a:solidFill>
                  <a:srgbClr val="002060"/>
                </a:solidFill>
              </a:rPr>
              <a:t>: </a:t>
            </a:r>
            <a:r>
              <a:rPr lang="en-US" sz="2400" b="1" dirty="0" err="1" smtClean="0">
                <a:solidFill>
                  <a:srgbClr val="002060"/>
                </a:solidFill>
              </a:rPr>
              <a:t>Perlindungan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Khusus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Anak</a:t>
            </a:r>
            <a:r>
              <a:rPr lang="en-US" sz="2400" b="1" dirty="0" smtClean="0">
                <a:solidFill>
                  <a:srgbClr val="002060"/>
                </a:solidFill>
              </a:rPr>
              <a:t>  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sv-SE" sz="2400" b="1" dirty="0">
                <a:solidFill>
                  <a:srgbClr val="00B050"/>
                </a:solidFill>
              </a:rPr>
              <a:t>PEMBAGIAN URUSAN PEMERINTAHAN BIDANG PEMBERDAYAAN PEREMPUAN DAN PELINDUNGAN ANAK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3505200"/>
            <a:ext cx="8229600" cy="2438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609216"/>
          <a:ext cx="8534401" cy="4959097"/>
        </p:xfrm>
        <a:graphic>
          <a:graphicData uri="http://schemas.openxmlformats.org/drawingml/2006/table">
            <a:tbl>
              <a:tblPr/>
              <a:tblGrid>
                <a:gridCol w="2867025"/>
                <a:gridCol w="2933701"/>
                <a:gridCol w="2733675"/>
              </a:tblGrid>
              <a:tr h="4756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 dirty="0">
                          <a:latin typeface="Bookman Old Style"/>
                          <a:ea typeface="Calibri"/>
                          <a:cs typeface="Times New Roman"/>
                        </a:rPr>
                        <a:t>PEMERINTAH PUSAT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 dirty="0">
                          <a:latin typeface="Bookman Old Style"/>
                          <a:ea typeface="Calibri"/>
                          <a:cs typeface="Times New Roman"/>
                        </a:rPr>
                        <a:t>PEMERINTAH PROVINSI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b="1" dirty="0">
                          <a:latin typeface="Bookman Old Style"/>
                          <a:ea typeface="Calibri"/>
                          <a:cs typeface="Times New Roman"/>
                        </a:rPr>
                        <a:t>PEMERINTAH KABUPATEN/KOTA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Pencegahan kekerasan terhadap anak yang melibatkan para pihak lingkup nasional dan lintas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Daerah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provinsi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Pencegahan kekerasan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ter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hadap 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anak yang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melibat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kan 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para pihak lingkup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Daerah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provinsi 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dan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Daerah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kabupaten/kota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</a:pP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Pencegahan kekerasan terhadap anak yang melibatkan para pihak lingkup </a:t>
                      </a:r>
                      <a:r>
                        <a:rPr lang="en-US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Daerah</a:t>
                      </a:r>
                      <a:r>
                        <a:rPr lang="en-US" sz="1400" strike="noStrike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kabupaten/kota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400" strike="noStrik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1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b.  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Penyediaan 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layanan bagi anak yang memerlukan perlindungan khusus yang memerlukan koordinasi tingkat nasional dan internasional.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b.  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Penyediaan 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layanan bagi anak yang memerlukan perlindungan khusus yang memerlukan koordinasi tingkat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Daerah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provinsi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b.   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Penyediaan 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layanan bagi anak yang memerlukan perlindungan khusus yang memerlukan koordinasi tingkat </a:t>
                      </a:r>
                      <a:r>
                        <a:rPr lang="en-US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Daerah</a:t>
                      </a:r>
                      <a:r>
                        <a:rPr lang="en-US" sz="1400" strike="noStrike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kabupaten/kota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400" strike="noStrik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5252"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c.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Penguatan 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dan pengembangan lembag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a, 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penyedia layanan bagi anak yang memerlukan perlindungan khusus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tingkat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nasional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dan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lintas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Daerah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provinsi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c.  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Penguatan 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dan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pengem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bangan 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lembaga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penyedia layanan bagi anak yang memerlukan perlindungan khusus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tingkat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Daerah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provinsi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dan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lintas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Daerah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40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kabupaten/kota</a:t>
                      </a:r>
                      <a:r>
                        <a:rPr lang="id-ID" sz="1400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c.   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Penguatan 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dan 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pengem</a:t>
                      </a:r>
                      <a:r>
                        <a:rPr lang="en-US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bangan 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lembaga, 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penye</a:t>
                      </a:r>
                      <a:r>
                        <a:rPr lang="en-US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dia 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layanan bagi anak yang memerlukan 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perlin</a:t>
                      </a:r>
                      <a:r>
                        <a:rPr lang="en-US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dungan 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khusus</a:t>
                      </a:r>
                      <a:r>
                        <a:rPr lang="en-US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strike="noStrike" dirty="0" err="1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tingkat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Daerah</a:t>
                      </a:r>
                      <a:r>
                        <a:rPr lang="en-US" sz="1400" strike="noStrike" baseline="0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d-ID" sz="1400" strike="noStrike" dirty="0" smtClean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kabupaten/kota</a:t>
                      </a:r>
                      <a:r>
                        <a:rPr lang="id-ID" sz="1400" strike="noStrike" dirty="0">
                          <a:solidFill>
                            <a:schemeClr val="tx1"/>
                          </a:solidFill>
                          <a:latin typeface="Bookman Old Style"/>
                          <a:ea typeface="Calibri"/>
                          <a:cs typeface="Times New Roman"/>
                        </a:rPr>
                        <a:t>.</a:t>
                      </a:r>
                      <a:endParaRPr lang="en-US" sz="1400" strike="noStrike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CC1DD-E310-43CD-9313-8B20A0EFF57C}" type="slidenum">
              <a:rPr lang="en-AU" altLang="en-US" smtClean="0"/>
              <a:pPr>
                <a:defRPr/>
              </a:pPr>
              <a:t>6</a:t>
            </a:fld>
            <a:endParaRPr lang="en-AU" altLang="en-US"/>
          </a:p>
        </p:txBody>
      </p:sp>
    </p:spTree>
    <p:extLst>
      <p:ext uri="{BB962C8B-B14F-4D97-AF65-F5344CB8AC3E}">
        <p14:creationId xmlns="" xmlns:p14="http://schemas.microsoft.com/office/powerpoint/2010/main" val="33491321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57200"/>
            <a:ext cx="7391400" cy="5943600"/>
          </a:xfrm>
        </p:spPr>
        <p:txBody>
          <a:bodyPr>
            <a:normAutofit fontScale="77500" lnSpcReduction="20000"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PERPRES 59/2015</a:t>
            </a:r>
          </a:p>
          <a:p>
            <a:pPr algn="ctr">
              <a:buFont typeface="Arial" pitchFamily="34" charset="0"/>
              <a:buNone/>
              <a:defRPr/>
            </a:pPr>
            <a:r>
              <a:rPr lang="en-US" sz="4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Fungsi</a:t>
            </a:r>
            <a:r>
              <a:rPr lang="en-US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4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Deputi</a:t>
            </a:r>
            <a:r>
              <a:rPr lang="en-US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…</a:t>
            </a:r>
            <a:endParaRPr lang="en-US" sz="44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endParaRPr lang="id-ID" sz="800" b="1" dirty="0" smtClean="0"/>
          </a:p>
          <a:p>
            <a:pPr marL="0" indent="0" algn="ctr">
              <a:buFont typeface="Arial" pitchFamily="34" charset="0"/>
              <a:buNone/>
              <a:defRPr/>
            </a:pP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Perumusan</a:t>
            </a:r>
            <a:r>
              <a:rPr lang="en-US" b="1" dirty="0" smtClean="0"/>
              <a:t> </a:t>
            </a:r>
            <a:r>
              <a:rPr lang="en-US" b="1" dirty="0" err="1" smtClean="0"/>
              <a:t>kebijakan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bidang</a:t>
            </a:r>
            <a:r>
              <a:rPr lang="en-US" b="1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Koordinasi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sinkronisasi</a:t>
            </a:r>
            <a:r>
              <a:rPr lang="en-US" b="1" dirty="0" smtClean="0"/>
              <a:t> </a:t>
            </a:r>
            <a:r>
              <a:rPr lang="en-US" b="1" dirty="0" err="1" smtClean="0"/>
              <a:t>pelaksanaan</a:t>
            </a:r>
            <a:r>
              <a:rPr lang="en-US" b="1" dirty="0" smtClean="0"/>
              <a:t> </a:t>
            </a:r>
            <a:r>
              <a:rPr lang="en-US" b="1" dirty="0" err="1" smtClean="0"/>
              <a:t>kebijakan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bidang</a:t>
            </a:r>
            <a:r>
              <a:rPr lang="en-US" b="1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Penyusunan</a:t>
            </a:r>
            <a:r>
              <a:rPr lang="en-US" b="1" dirty="0" smtClean="0"/>
              <a:t> NSPK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bidang</a:t>
            </a:r>
            <a:r>
              <a:rPr lang="en-US" b="1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Penyusunan</a:t>
            </a:r>
            <a:r>
              <a:rPr lang="en-US" b="1" dirty="0" smtClean="0"/>
              <a:t> data gender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bidang</a:t>
            </a:r>
            <a:r>
              <a:rPr lang="en-US" b="1" dirty="0" smtClean="0"/>
              <a:t> …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Pemberian</a:t>
            </a:r>
            <a:r>
              <a:rPr lang="en-US" b="1" dirty="0" smtClean="0"/>
              <a:t> </a:t>
            </a:r>
            <a:r>
              <a:rPr lang="en-US" b="1" dirty="0" err="1" smtClean="0"/>
              <a:t>bimbingan</a:t>
            </a:r>
            <a:r>
              <a:rPr lang="en-US" b="1" dirty="0" smtClean="0"/>
              <a:t> </a:t>
            </a:r>
            <a:r>
              <a:rPr lang="en-US" b="1" dirty="0" err="1" smtClean="0"/>
              <a:t>teknis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supervisi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bidang</a:t>
            </a:r>
            <a:r>
              <a:rPr lang="en-US" b="1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Pemantauan</a:t>
            </a:r>
            <a:r>
              <a:rPr lang="en-US" b="1" dirty="0" smtClean="0"/>
              <a:t>, </a:t>
            </a:r>
            <a:r>
              <a:rPr lang="en-US" b="1" dirty="0" err="1" smtClean="0"/>
              <a:t>analisis</a:t>
            </a:r>
            <a:r>
              <a:rPr lang="en-US" b="1" dirty="0" smtClean="0"/>
              <a:t>, </a:t>
            </a:r>
            <a:r>
              <a:rPr lang="en-US" b="1" dirty="0" err="1" smtClean="0"/>
              <a:t>evaluasi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pelaporan</a:t>
            </a:r>
            <a:r>
              <a:rPr lang="en-US" b="1" dirty="0" smtClean="0"/>
              <a:t> </a:t>
            </a:r>
            <a:r>
              <a:rPr lang="en-US" b="1" dirty="0" err="1" smtClean="0"/>
              <a:t>pelaksanaan</a:t>
            </a:r>
            <a:r>
              <a:rPr lang="en-US" b="1" dirty="0" smtClean="0"/>
              <a:t> </a:t>
            </a:r>
            <a:r>
              <a:rPr lang="en-US" b="1" dirty="0" err="1" smtClean="0"/>
              <a:t>kebijakan</a:t>
            </a:r>
            <a:r>
              <a:rPr lang="en-US" b="1" dirty="0" smtClean="0"/>
              <a:t> </a:t>
            </a:r>
            <a:r>
              <a:rPr lang="en-US" b="1" dirty="0" err="1" smtClean="0"/>
              <a:t>di</a:t>
            </a:r>
            <a:r>
              <a:rPr lang="en-US" b="1" dirty="0" smtClean="0"/>
              <a:t> </a:t>
            </a:r>
            <a:r>
              <a:rPr lang="en-US" b="1" dirty="0" err="1" smtClean="0"/>
              <a:t>bidang</a:t>
            </a:r>
            <a:r>
              <a:rPr lang="en-US" b="1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Pelaksanaan</a:t>
            </a:r>
            <a:r>
              <a:rPr lang="en-US" b="1" dirty="0" smtClean="0"/>
              <a:t> </a:t>
            </a:r>
            <a:r>
              <a:rPr lang="en-US" b="1" dirty="0" err="1" smtClean="0"/>
              <a:t>administrasi</a:t>
            </a:r>
            <a:r>
              <a:rPr lang="en-US" b="1" dirty="0" smtClean="0"/>
              <a:t> </a:t>
            </a:r>
            <a:r>
              <a:rPr lang="en-US" b="1" dirty="0" err="1" smtClean="0"/>
              <a:t>Deputi</a:t>
            </a:r>
            <a:r>
              <a:rPr lang="en-US" b="1" dirty="0" smtClean="0"/>
              <a:t> </a:t>
            </a:r>
            <a:r>
              <a:rPr lang="en-US" b="1" dirty="0" err="1" smtClean="0"/>
              <a:t>Bidang</a:t>
            </a:r>
            <a:r>
              <a:rPr lang="en-US" b="1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Pelaksanaan</a:t>
            </a:r>
            <a:r>
              <a:rPr lang="en-US" b="1" dirty="0" smtClean="0"/>
              <a:t> </a:t>
            </a:r>
            <a:r>
              <a:rPr lang="en-US" b="1" dirty="0" err="1" smtClean="0"/>
              <a:t>fungsi</a:t>
            </a:r>
            <a:r>
              <a:rPr lang="en-US" b="1" dirty="0" smtClean="0"/>
              <a:t> lain yang </a:t>
            </a:r>
            <a:r>
              <a:rPr lang="en-US" b="1" dirty="0" err="1" smtClean="0"/>
              <a:t>diberikan</a:t>
            </a:r>
            <a:r>
              <a:rPr lang="en-US" b="1" dirty="0" smtClean="0"/>
              <a:t> </a:t>
            </a:r>
            <a:r>
              <a:rPr lang="en-US" b="1" dirty="0" err="1" smtClean="0"/>
              <a:t>oleh</a:t>
            </a:r>
            <a:r>
              <a:rPr lang="en-US" b="1" dirty="0" smtClean="0"/>
              <a:t> </a:t>
            </a:r>
            <a:r>
              <a:rPr lang="en-US" b="1" dirty="0" err="1" smtClean="0"/>
              <a:t>Menteri</a:t>
            </a:r>
            <a:r>
              <a:rPr lang="en-US" b="1" dirty="0" smtClean="0"/>
              <a:t>  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DDEC6F6B-25ED-449A-8A27-192CD580A1E8}" type="slidenum">
              <a:rPr lang="id-ID" altLang="en-US" smtClean="0">
                <a:solidFill>
                  <a:srgbClr val="898989"/>
                </a:solidFill>
                <a:latin typeface="Calibri" pitchFamily="34" charset="0"/>
              </a:rPr>
              <a:pPr/>
              <a:t>7</a:t>
            </a:fld>
            <a:endParaRPr lang="id-ID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82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457200"/>
            <a:ext cx="6400800" cy="5486400"/>
          </a:xfrm>
        </p:spPr>
        <p:txBody>
          <a:bodyPr>
            <a:norm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TUJUAN KEGIATAN</a:t>
            </a:r>
            <a:endParaRPr lang="en-US" sz="4400" b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defRPr/>
            </a:pPr>
            <a:endParaRPr lang="id-ID" sz="800" b="1" dirty="0" smtClean="0"/>
          </a:p>
          <a:p>
            <a:pPr marL="0" indent="0" algn="ctr">
              <a:buFont typeface="Arial" pitchFamily="34" charset="0"/>
              <a:buNone/>
              <a:defRPr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err="1" smtClean="0"/>
              <a:t>Meningkatkan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pemahaman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materi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/>
              <a:t>berbagai</a:t>
            </a:r>
            <a:r>
              <a:rPr lang="en-US" b="1" dirty="0" smtClean="0"/>
              <a:t> </a:t>
            </a:r>
            <a:r>
              <a:rPr lang="en-US" b="1" dirty="0" err="1" smtClean="0"/>
              <a:t>peraturan</a:t>
            </a:r>
            <a:r>
              <a:rPr lang="en-US" b="1" dirty="0" smtClean="0"/>
              <a:t> </a:t>
            </a:r>
            <a:r>
              <a:rPr lang="en-US" b="1" dirty="0" err="1" smtClean="0"/>
              <a:t>perundang-undangan</a:t>
            </a:r>
            <a:r>
              <a:rPr lang="en-US" b="1" dirty="0" smtClean="0"/>
              <a:t> </a:t>
            </a:r>
            <a:r>
              <a:rPr lang="en-US" b="1" dirty="0" err="1" smtClean="0"/>
              <a:t>terkait</a:t>
            </a:r>
            <a:r>
              <a:rPr lang="en-US" b="1" dirty="0" smtClean="0"/>
              <a:t> “ANAK”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err="1" smtClean="0">
                <a:solidFill>
                  <a:srgbClr val="C00000"/>
                </a:solidFill>
              </a:rPr>
              <a:t>Fokus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</a:p>
          <a:p>
            <a:pPr marL="0" indent="0"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C00000"/>
                </a:solidFill>
              </a:rPr>
              <a:t>UU 23/2002</a:t>
            </a:r>
          </a:p>
          <a:p>
            <a:pPr marL="0" indent="0">
              <a:buFont typeface="Wingdings" pitchFamily="2" charset="2"/>
              <a:buChar char="ü"/>
            </a:pPr>
            <a:r>
              <a:rPr lang="en-US" b="1" dirty="0" smtClean="0">
                <a:solidFill>
                  <a:srgbClr val="C00000"/>
                </a:solidFill>
              </a:rPr>
              <a:t>UU 35/2014 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DDEC6F6B-25ED-449A-8A27-192CD580A1E8}" type="slidenum">
              <a:rPr lang="id-ID" altLang="en-US" smtClean="0">
                <a:solidFill>
                  <a:srgbClr val="898989"/>
                </a:solidFill>
                <a:latin typeface="Calibri" pitchFamily="34" charset="0"/>
              </a:rPr>
              <a:pPr/>
              <a:t>8</a:t>
            </a:fld>
            <a:endParaRPr lang="id-ID" alt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582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762500" y="1219200"/>
            <a:ext cx="4000500" cy="9144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000" b="1" i="1" dirty="0">
                <a:solidFill>
                  <a:prstClr val="black"/>
                </a:solidFill>
                <a:latin typeface="Times New Roman" pitchFamily="18" charset="0"/>
              </a:rPr>
              <a:t>International Covenant</a:t>
            </a:r>
          </a:p>
          <a:p>
            <a:pPr algn="ctr">
              <a:defRPr/>
            </a:pPr>
            <a:r>
              <a:rPr lang="en-US" sz="2000" b="1" i="1" dirty="0">
                <a:solidFill>
                  <a:prstClr val="black"/>
                </a:solidFill>
                <a:latin typeface="Times New Roman" pitchFamily="18" charset="0"/>
              </a:rPr>
              <a:t>on Civil &amp; Political Rights (ICCPR) </a:t>
            </a:r>
          </a:p>
          <a:p>
            <a:pPr algn="ctr">
              <a:defRPr/>
            </a:pP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</a:rPr>
              <a:t>Ratifikasi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</a:rPr>
              <a:t> : UU  No. 12 </a:t>
            </a:r>
            <a:r>
              <a:rPr lang="en-US" b="1" dirty="0" err="1">
                <a:solidFill>
                  <a:srgbClr val="C00000"/>
                </a:solidFill>
                <a:latin typeface="Times New Roman" pitchFamily="18" charset="0"/>
              </a:rPr>
              <a:t>Tahun</a:t>
            </a:r>
            <a:r>
              <a:rPr lang="en-US" b="1" dirty="0">
                <a:solidFill>
                  <a:srgbClr val="C00000"/>
                </a:solidFill>
                <a:latin typeface="Times New Roman" pitchFamily="18" charset="0"/>
              </a:rPr>
              <a:t> 2005</a:t>
            </a:r>
            <a:endParaRPr lang="en-US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066800" y="2438400"/>
            <a:ext cx="7010400" cy="762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2600" b="1">
              <a:solidFill>
                <a:prstClr val="black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en-US" sz="2600" b="1" i="1">
                <a:solidFill>
                  <a:prstClr val="black"/>
                </a:solidFill>
                <a:latin typeface="Times New Roman" pitchFamily="18" charset="0"/>
              </a:rPr>
              <a:t>Convention on the Rights of the Child</a:t>
            </a:r>
            <a:endParaRPr lang="en-US" sz="2600" b="1">
              <a:solidFill>
                <a:prstClr val="black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en-US" sz="2600" b="1">
                <a:solidFill>
                  <a:srgbClr val="C00000"/>
                </a:solidFill>
                <a:latin typeface="Times New Roman" pitchFamily="18" charset="0"/>
                <a:sym typeface="Wingdings" pitchFamily="2" charset="2"/>
              </a:rPr>
              <a:t>Ratifikasi: Keppres No. 36 Tahun 1990</a:t>
            </a:r>
            <a:endParaRPr lang="en-US" sz="2600" b="1">
              <a:solidFill>
                <a:prstClr val="black"/>
              </a:solidFill>
              <a:latin typeface="Times New Roman" pitchFamily="18" charset="0"/>
            </a:endParaRPr>
          </a:p>
          <a:p>
            <a:pPr algn="ctr">
              <a:defRPr/>
            </a:pPr>
            <a:endParaRPr lang="en-US" sz="2600" b="1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81000" y="1219200"/>
            <a:ext cx="4038600" cy="9144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</a:rPr>
              <a:t>International Covenant on Economic, </a:t>
            </a:r>
          </a:p>
          <a:p>
            <a:pPr algn="ctr">
              <a:defRPr/>
            </a:pP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</a:rPr>
              <a:t>Social and Cultural Rights (ICESCR)</a:t>
            </a:r>
          </a:p>
          <a:p>
            <a:pPr algn="ctr">
              <a:defRPr/>
            </a:pP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</a:rPr>
              <a:t>Ratifikasi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 : UU No. 11 </a:t>
            </a:r>
            <a:r>
              <a:rPr lang="en-US" b="1" dirty="0" err="1">
                <a:solidFill>
                  <a:srgbClr val="FF0000"/>
                </a:solidFill>
                <a:latin typeface="Times New Roman" pitchFamily="18" charset="0"/>
              </a:rPr>
              <a:t>Tahun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 2005</a:t>
            </a:r>
            <a:endParaRPr lang="en-US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643188" y="80963"/>
            <a:ext cx="3786187" cy="990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800" b="1" i="1" dirty="0">
                <a:solidFill>
                  <a:srgbClr val="000000"/>
                </a:solidFill>
                <a:latin typeface="Times New Roman" pitchFamily="18" charset="0"/>
              </a:rPr>
              <a:t>Universal Declaration</a:t>
            </a:r>
          </a:p>
          <a:p>
            <a:pPr algn="ctr">
              <a:defRPr/>
            </a:pPr>
            <a:r>
              <a:rPr lang="en-US" sz="2800" b="1" i="1" dirty="0">
                <a:solidFill>
                  <a:srgbClr val="000000"/>
                </a:solidFill>
                <a:latin typeface="Times New Roman" pitchFamily="18" charset="0"/>
              </a:rPr>
              <a:t>of Human Rights</a:t>
            </a:r>
          </a:p>
        </p:txBody>
      </p:sp>
      <p:sp>
        <p:nvSpPr>
          <p:cNvPr id="57350" name="Freeform 7"/>
          <p:cNvSpPr>
            <a:spLocks/>
          </p:cNvSpPr>
          <p:nvPr/>
        </p:nvSpPr>
        <p:spPr bwMode="auto">
          <a:xfrm>
            <a:off x="1928813" y="685800"/>
            <a:ext cx="569912" cy="457200"/>
          </a:xfrm>
          <a:custGeom>
            <a:avLst/>
            <a:gdLst>
              <a:gd name="T0" fmla="*/ 2147483647 w 594"/>
              <a:gd name="T1" fmla="*/ 0 h 439"/>
              <a:gd name="T2" fmla="*/ 0 w 594"/>
              <a:gd name="T3" fmla="*/ 2147483647 h 439"/>
              <a:gd name="T4" fmla="*/ 0 60000 65536"/>
              <a:gd name="T5" fmla="*/ 0 60000 65536"/>
              <a:gd name="T6" fmla="*/ 0 w 594"/>
              <a:gd name="T7" fmla="*/ 0 h 439"/>
              <a:gd name="T8" fmla="*/ 594 w 594"/>
              <a:gd name="T9" fmla="*/ 439 h 4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4" h="439">
                <a:moveTo>
                  <a:pt x="594" y="0"/>
                </a:moveTo>
                <a:lnTo>
                  <a:pt x="0" y="439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57351" name="Freeform 8"/>
          <p:cNvSpPr>
            <a:spLocks/>
          </p:cNvSpPr>
          <p:nvPr/>
        </p:nvSpPr>
        <p:spPr bwMode="auto">
          <a:xfrm>
            <a:off x="6557963" y="685800"/>
            <a:ext cx="728662" cy="468313"/>
          </a:xfrm>
          <a:custGeom>
            <a:avLst/>
            <a:gdLst>
              <a:gd name="T0" fmla="*/ 0 w 585"/>
              <a:gd name="T1" fmla="*/ 0 h 439"/>
              <a:gd name="T2" fmla="*/ 2147483647 w 585"/>
              <a:gd name="T3" fmla="*/ 2147483647 h 439"/>
              <a:gd name="T4" fmla="*/ 0 60000 65536"/>
              <a:gd name="T5" fmla="*/ 0 60000 65536"/>
              <a:gd name="T6" fmla="*/ 0 w 585"/>
              <a:gd name="T7" fmla="*/ 0 h 439"/>
              <a:gd name="T8" fmla="*/ 585 w 585"/>
              <a:gd name="T9" fmla="*/ 439 h 4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5" h="439">
                <a:moveTo>
                  <a:pt x="0" y="0"/>
                </a:moveTo>
                <a:lnTo>
                  <a:pt x="585" y="439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57352" name="Freeform 9"/>
          <p:cNvSpPr>
            <a:spLocks/>
          </p:cNvSpPr>
          <p:nvPr/>
        </p:nvSpPr>
        <p:spPr bwMode="auto">
          <a:xfrm>
            <a:off x="1600200" y="2209800"/>
            <a:ext cx="381000" cy="152400"/>
          </a:xfrm>
          <a:custGeom>
            <a:avLst/>
            <a:gdLst>
              <a:gd name="T0" fmla="*/ 0 w 576"/>
              <a:gd name="T1" fmla="*/ 0 h 544"/>
              <a:gd name="T2" fmla="*/ 2147483647 w 576"/>
              <a:gd name="T3" fmla="*/ 2147483647 h 544"/>
              <a:gd name="T4" fmla="*/ 0 60000 65536"/>
              <a:gd name="T5" fmla="*/ 0 60000 65536"/>
              <a:gd name="T6" fmla="*/ 0 w 576"/>
              <a:gd name="T7" fmla="*/ 0 h 544"/>
              <a:gd name="T8" fmla="*/ 576 w 576"/>
              <a:gd name="T9" fmla="*/ 544 h 5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544">
                <a:moveTo>
                  <a:pt x="0" y="0"/>
                </a:moveTo>
                <a:lnTo>
                  <a:pt x="576" y="544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57353" name="Freeform 10"/>
          <p:cNvSpPr>
            <a:spLocks/>
          </p:cNvSpPr>
          <p:nvPr/>
        </p:nvSpPr>
        <p:spPr bwMode="auto">
          <a:xfrm>
            <a:off x="6248400" y="2209800"/>
            <a:ext cx="685800" cy="152400"/>
          </a:xfrm>
          <a:custGeom>
            <a:avLst/>
            <a:gdLst>
              <a:gd name="T0" fmla="*/ 2147483647 w 576"/>
              <a:gd name="T1" fmla="*/ 0 h 553"/>
              <a:gd name="T2" fmla="*/ 0 w 576"/>
              <a:gd name="T3" fmla="*/ 2147483647 h 553"/>
              <a:gd name="T4" fmla="*/ 0 60000 65536"/>
              <a:gd name="T5" fmla="*/ 0 60000 65536"/>
              <a:gd name="T6" fmla="*/ 0 w 576"/>
              <a:gd name="T7" fmla="*/ 0 h 553"/>
              <a:gd name="T8" fmla="*/ 576 w 576"/>
              <a:gd name="T9" fmla="*/ 553 h 5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553">
                <a:moveTo>
                  <a:pt x="576" y="0"/>
                </a:moveTo>
                <a:lnTo>
                  <a:pt x="0" y="553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57354" name="Freeform 10"/>
          <p:cNvSpPr>
            <a:spLocks/>
          </p:cNvSpPr>
          <p:nvPr/>
        </p:nvSpPr>
        <p:spPr bwMode="auto">
          <a:xfrm rot="-3250067">
            <a:off x="2072481" y="3393282"/>
            <a:ext cx="441325" cy="300038"/>
          </a:xfrm>
          <a:custGeom>
            <a:avLst/>
            <a:gdLst>
              <a:gd name="T0" fmla="*/ 2147483647 w 576"/>
              <a:gd name="T1" fmla="*/ 0 h 553"/>
              <a:gd name="T2" fmla="*/ 0 w 576"/>
              <a:gd name="T3" fmla="*/ 2147483647 h 553"/>
              <a:gd name="T4" fmla="*/ 0 60000 65536"/>
              <a:gd name="T5" fmla="*/ 0 60000 65536"/>
              <a:gd name="T6" fmla="*/ 0 w 576"/>
              <a:gd name="T7" fmla="*/ 0 h 553"/>
              <a:gd name="T8" fmla="*/ 576 w 576"/>
              <a:gd name="T9" fmla="*/ 553 h 5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553">
                <a:moveTo>
                  <a:pt x="576" y="0"/>
                </a:moveTo>
                <a:lnTo>
                  <a:pt x="0" y="553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066800" y="3657600"/>
            <a:ext cx="26670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540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DFF26658-6F61-42F5-87FA-64DD81DAD36E}" type="slidenum">
              <a:rPr lang="en-US" altLang="en-US" smtClean="0">
                <a:solidFill>
                  <a:srgbClr val="898989"/>
                </a:solidFill>
              </a:rPr>
              <a:pPr/>
              <a:t>9</a:t>
            </a:fld>
            <a:endParaRPr lang="en-US" altLang="en-US" smtClean="0">
              <a:solidFill>
                <a:srgbClr val="898989"/>
              </a:solidFill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5410200" y="3352800"/>
            <a:ext cx="2667000" cy="609600"/>
          </a:xfrm>
          <a:prstGeom prst="rect">
            <a:avLst/>
          </a:prstGeom>
          <a:solidFill>
            <a:srgbClr val="F8D0E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b="1" i="1">
                <a:solidFill>
                  <a:srgbClr val="C00000"/>
                </a:solidFill>
                <a:latin typeface="Times New Roman" pitchFamily="18" charset="0"/>
              </a:rPr>
              <a:t>World Fit for Children</a:t>
            </a:r>
          </a:p>
          <a:p>
            <a:pPr algn="ctr"/>
            <a:r>
              <a:rPr lang="en-US" altLang="en-US" b="1">
                <a:solidFill>
                  <a:srgbClr val="C00000"/>
                </a:solidFill>
                <a:latin typeface="Times New Roman" pitchFamily="18" charset="0"/>
              </a:rPr>
              <a:t>Dunia Layak Anak</a:t>
            </a: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219200" y="3810000"/>
            <a:ext cx="2667000" cy="762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371600" y="3962400"/>
            <a:ext cx="2667000" cy="89535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b="1">
                <a:solidFill>
                  <a:srgbClr val="000000"/>
                </a:solidFill>
                <a:latin typeface="Times New Roman" pitchFamily="18" charset="0"/>
              </a:rPr>
              <a:t>UU terkait anak: </a:t>
            </a:r>
          </a:p>
          <a:p>
            <a:pPr algn="ctr"/>
            <a:r>
              <a:rPr lang="en-US" altLang="en-US" b="1">
                <a:solidFill>
                  <a:srgbClr val="000000"/>
                </a:solidFill>
                <a:latin typeface="Times New Roman" pitchFamily="18" charset="0"/>
              </a:rPr>
              <a:t>UU 23/2002; </a:t>
            </a:r>
          </a:p>
          <a:p>
            <a:pPr algn="ctr"/>
            <a:r>
              <a:rPr lang="en-US" altLang="en-US" b="1">
                <a:solidFill>
                  <a:srgbClr val="000000"/>
                </a:solidFill>
                <a:latin typeface="Times New Roman" pitchFamily="18" charset="0"/>
              </a:rPr>
              <a:t>UU 35/2014; dll</a:t>
            </a:r>
          </a:p>
        </p:txBody>
      </p:sp>
      <p:sp>
        <p:nvSpPr>
          <p:cNvPr id="57360" name="Freeform 10"/>
          <p:cNvSpPr>
            <a:spLocks/>
          </p:cNvSpPr>
          <p:nvPr/>
        </p:nvSpPr>
        <p:spPr bwMode="auto">
          <a:xfrm>
            <a:off x="4191000" y="3733800"/>
            <a:ext cx="1143000" cy="228600"/>
          </a:xfrm>
          <a:custGeom>
            <a:avLst/>
            <a:gdLst>
              <a:gd name="T0" fmla="*/ 2147483647 w 576"/>
              <a:gd name="T1" fmla="*/ 0 h 553"/>
              <a:gd name="T2" fmla="*/ 0 w 576"/>
              <a:gd name="T3" fmla="*/ 2147483647 h 553"/>
              <a:gd name="T4" fmla="*/ 0 60000 65536"/>
              <a:gd name="T5" fmla="*/ 0 60000 65536"/>
              <a:gd name="T6" fmla="*/ 0 w 576"/>
              <a:gd name="T7" fmla="*/ 0 h 553"/>
              <a:gd name="T8" fmla="*/ 576 w 576"/>
              <a:gd name="T9" fmla="*/ 553 h 5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553">
                <a:moveTo>
                  <a:pt x="576" y="0"/>
                </a:moveTo>
                <a:lnTo>
                  <a:pt x="0" y="553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57361" name="Freeform 8"/>
          <p:cNvSpPr>
            <a:spLocks/>
          </p:cNvSpPr>
          <p:nvPr/>
        </p:nvSpPr>
        <p:spPr bwMode="auto">
          <a:xfrm flipV="1">
            <a:off x="4267200" y="4419600"/>
            <a:ext cx="1066800" cy="228600"/>
          </a:xfrm>
          <a:custGeom>
            <a:avLst/>
            <a:gdLst>
              <a:gd name="T0" fmla="*/ 0 w 585"/>
              <a:gd name="T1" fmla="*/ 0 h 439"/>
              <a:gd name="T2" fmla="*/ 2147483647 w 585"/>
              <a:gd name="T3" fmla="*/ 2147483647 h 439"/>
              <a:gd name="T4" fmla="*/ 0 60000 65536"/>
              <a:gd name="T5" fmla="*/ 0 60000 65536"/>
              <a:gd name="T6" fmla="*/ 0 w 585"/>
              <a:gd name="T7" fmla="*/ 0 h 439"/>
              <a:gd name="T8" fmla="*/ 585 w 585"/>
              <a:gd name="T9" fmla="*/ 439 h 43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5" h="439">
                <a:moveTo>
                  <a:pt x="0" y="0"/>
                </a:moveTo>
                <a:lnTo>
                  <a:pt x="585" y="439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5410200" y="4038600"/>
            <a:ext cx="2667000" cy="609600"/>
          </a:xfrm>
          <a:prstGeom prst="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Times New Roman" pitchFamily="18" charset="0"/>
                <a:cs typeface="Arial" charset="0"/>
              </a:rPr>
              <a:t>IDOLA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Times New Roman" pitchFamily="18" charset="0"/>
                <a:cs typeface="Arial" charset="0"/>
              </a:rPr>
              <a:t>Indonesia </a:t>
            </a:r>
            <a:r>
              <a:rPr lang="en-US" b="1" dirty="0" err="1">
                <a:latin typeface="Times New Roman" pitchFamily="18" charset="0"/>
                <a:cs typeface="Arial" charset="0"/>
              </a:rPr>
              <a:t>Layak</a:t>
            </a:r>
            <a:r>
              <a:rPr lang="en-US" b="1" dirty="0">
                <a:latin typeface="Times New Roman" pitchFamily="18" charset="0"/>
                <a:cs typeface="Arial" charset="0"/>
              </a:rPr>
              <a:t> </a:t>
            </a:r>
            <a:r>
              <a:rPr lang="en-US" b="1" dirty="0" err="1">
                <a:latin typeface="Times New Roman" pitchFamily="18" charset="0"/>
                <a:cs typeface="Arial" charset="0"/>
              </a:rPr>
              <a:t>Anak</a:t>
            </a:r>
            <a:endParaRPr lang="en-US" b="1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5410200" y="4800600"/>
            <a:ext cx="2667000" cy="609600"/>
          </a:xfrm>
          <a:prstGeom prst="rect">
            <a:avLst/>
          </a:prstGeom>
          <a:solidFill>
            <a:srgbClr val="BCBF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b="1" dirty="0">
                <a:latin typeface="Times New Roman" pitchFamily="18" charset="0"/>
              </a:rPr>
              <a:t>PROVILA</a:t>
            </a:r>
          </a:p>
          <a:p>
            <a:pPr algn="ctr"/>
            <a:r>
              <a:rPr lang="en-US" altLang="en-US" b="1" dirty="0" err="1">
                <a:latin typeface="Times New Roman" pitchFamily="18" charset="0"/>
              </a:rPr>
              <a:t>Provinsi</a:t>
            </a:r>
            <a:r>
              <a:rPr lang="en-US" altLang="en-US" b="1" dirty="0">
                <a:latin typeface="Times New Roman" pitchFamily="18" charset="0"/>
              </a:rPr>
              <a:t> </a:t>
            </a:r>
            <a:r>
              <a:rPr lang="en-US" altLang="en-US" b="1" dirty="0" err="1">
                <a:latin typeface="Times New Roman" pitchFamily="18" charset="0"/>
              </a:rPr>
              <a:t>Layak</a:t>
            </a:r>
            <a:r>
              <a:rPr lang="en-US" altLang="en-US" b="1" dirty="0">
                <a:latin typeface="Times New Roman" pitchFamily="18" charset="0"/>
              </a:rPr>
              <a:t> </a:t>
            </a:r>
            <a:r>
              <a:rPr lang="en-US" altLang="en-US" b="1" dirty="0" err="1">
                <a:latin typeface="Times New Roman" pitchFamily="18" charset="0"/>
              </a:rPr>
              <a:t>Anak</a:t>
            </a:r>
            <a:endParaRPr lang="en-US" altLang="en-US" b="1" dirty="0">
              <a:latin typeface="Times New Roman" pitchFamily="18" charset="0"/>
            </a:endParaRPr>
          </a:p>
        </p:txBody>
      </p:sp>
      <p:cxnSp>
        <p:nvCxnSpPr>
          <p:cNvPr id="28" name="Shape 27"/>
          <p:cNvCxnSpPr/>
          <p:nvPr/>
        </p:nvCxnSpPr>
        <p:spPr>
          <a:xfrm rot="5400000">
            <a:off x="7848600" y="3048000"/>
            <a:ext cx="762000" cy="304800"/>
          </a:xfrm>
          <a:prstGeom prst="bentConnector2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/>
          <p:nvPr/>
        </p:nvCxnSpPr>
        <p:spPr>
          <a:xfrm>
            <a:off x="9144000" y="3886200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hape 30"/>
          <p:cNvCxnSpPr/>
          <p:nvPr/>
        </p:nvCxnSpPr>
        <p:spPr>
          <a:xfrm rot="5400000">
            <a:off x="7848600" y="3962400"/>
            <a:ext cx="762000" cy="304800"/>
          </a:xfrm>
          <a:prstGeom prst="bentConnector2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371" name="Freeform 10"/>
          <p:cNvSpPr>
            <a:spLocks/>
          </p:cNvSpPr>
          <p:nvPr/>
        </p:nvSpPr>
        <p:spPr bwMode="auto">
          <a:xfrm rot="-3250067">
            <a:off x="-241299" y="3217862"/>
            <a:ext cx="1854200" cy="1336675"/>
          </a:xfrm>
          <a:custGeom>
            <a:avLst/>
            <a:gdLst>
              <a:gd name="T0" fmla="*/ 2147483647 w 576"/>
              <a:gd name="T1" fmla="*/ 0 h 553"/>
              <a:gd name="T2" fmla="*/ 0 w 576"/>
              <a:gd name="T3" fmla="*/ 2147483647 h 553"/>
              <a:gd name="T4" fmla="*/ 0 60000 65536"/>
              <a:gd name="T5" fmla="*/ 0 60000 65536"/>
              <a:gd name="T6" fmla="*/ 0 w 576"/>
              <a:gd name="T7" fmla="*/ 0 h 553"/>
              <a:gd name="T8" fmla="*/ 576 w 576"/>
              <a:gd name="T9" fmla="*/ 553 h 55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553">
                <a:moveTo>
                  <a:pt x="576" y="0"/>
                </a:moveTo>
                <a:lnTo>
                  <a:pt x="0" y="553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57372" name="Freeform 9"/>
          <p:cNvSpPr>
            <a:spLocks/>
          </p:cNvSpPr>
          <p:nvPr/>
        </p:nvSpPr>
        <p:spPr bwMode="auto">
          <a:xfrm flipH="1" flipV="1">
            <a:off x="609600" y="2667000"/>
            <a:ext cx="381000" cy="46038"/>
          </a:xfrm>
          <a:custGeom>
            <a:avLst/>
            <a:gdLst>
              <a:gd name="T0" fmla="*/ 0 w 576"/>
              <a:gd name="T1" fmla="*/ 0 h 544"/>
              <a:gd name="T2" fmla="*/ 2147483647 w 576"/>
              <a:gd name="T3" fmla="*/ 2147483647 h 544"/>
              <a:gd name="T4" fmla="*/ 0 60000 65536"/>
              <a:gd name="T5" fmla="*/ 0 60000 65536"/>
              <a:gd name="T6" fmla="*/ 0 w 576"/>
              <a:gd name="T7" fmla="*/ 0 h 544"/>
              <a:gd name="T8" fmla="*/ 576 w 576"/>
              <a:gd name="T9" fmla="*/ 544 h 5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544">
                <a:moveTo>
                  <a:pt x="0" y="0"/>
                </a:moveTo>
                <a:lnTo>
                  <a:pt x="576" y="544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 type="oval" w="med" len="med"/>
            <a:tailEnd type="triangle" w="med" len="med"/>
          </a:ln>
          <a:ex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cs typeface="+mn-cs"/>
            </a:endParaRPr>
          </a:p>
        </p:txBody>
      </p:sp>
      <p:sp>
        <p:nvSpPr>
          <p:cNvPr id="32" name="Rectangle 4"/>
          <p:cNvSpPr>
            <a:spLocks noChangeArrowheads="1"/>
          </p:cNvSpPr>
          <p:nvPr/>
        </p:nvSpPr>
        <p:spPr bwMode="auto">
          <a:xfrm>
            <a:off x="0" y="5081588"/>
            <a:ext cx="5181600" cy="177641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Mempunyai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3 </a:t>
            </a:r>
            <a:r>
              <a:rPr lang="en-US" b="1" dirty="0" err="1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Opsional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Protokol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Arial" charset="0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d-ID" sz="1600" b="1" dirty="0">
                <a:solidFill>
                  <a:prstClr val="black"/>
                </a:solidFill>
                <a:latin typeface="Calibri"/>
                <a:cs typeface="Gill Sans"/>
              </a:rPr>
              <a:t>Protokol KHA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tentang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Prostitusi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,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Pornografi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Anak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,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	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dan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Perdagangan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Anak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(UU 10/2012)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Protokol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KHA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tentang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Keterlibatan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Anak</a:t>
            </a:r>
            <a:endParaRPr lang="en-US" sz="1600" b="1" dirty="0">
              <a:solidFill>
                <a:prstClr val="black"/>
              </a:solidFill>
              <a:latin typeface="Calibri"/>
              <a:cs typeface="Gill San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	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dalam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Konflik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Gill Sans"/>
              </a:rPr>
              <a:t>Bersenjata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Gill Sans"/>
              </a:rPr>
              <a:t> (UU 9/2012)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en-US" sz="1600" b="1" dirty="0" err="1">
                <a:solidFill>
                  <a:prstClr val="black"/>
                </a:solidFill>
                <a:latin typeface="Calibri"/>
                <a:cs typeface="Arial" charset="0"/>
              </a:rPr>
              <a:t>Protokol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Arial" charset="0"/>
              </a:rPr>
              <a:t> KHA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Arial" charset="0"/>
              </a:rPr>
              <a:t>tentang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Arial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Arial" charset="0"/>
              </a:rPr>
              <a:t>Prosedur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Arial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Arial" charset="0"/>
              </a:rPr>
              <a:t>Komunikasi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Arial" charset="0"/>
              </a:rPr>
              <a:t> (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Arial" charset="0"/>
              </a:rPr>
              <a:t>dlm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Arial" charset="0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  <a:cs typeface="Arial" charset="0"/>
              </a:rPr>
              <a:t>proses</a:t>
            </a:r>
            <a:r>
              <a:rPr lang="en-US" sz="1600" b="1" dirty="0">
                <a:solidFill>
                  <a:prstClr val="black"/>
                </a:solidFill>
                <a:latin typeface="Calibri"/>
                <a:cs typeface="Arial" charset="0"/>
              </a:rPr>
              <a:t>)</a:t>
            </a:r>
            <a:endParaRPr lang="en-US" b="1" dirty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81600" y="6096000"/>
            <a:ext cx="3276600" cy="304800"/>
          </a:xfrm>
          <a:prstGeom prst="rect">
            <a:avLst/>
          </a:prstGeom>
          <a:solidFill>
            <a:srgbClr val="48FA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err="1">
                <a:solidFill>
                  <a:prstClr val="black"/>
                </a:solidFill>
              </a:rPr>
              <a:t>Kecamatan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400" b="1" dirty="0" err="1">
                <a:solidFill>
                  <a:prstClr val="black"/>
                </a:solidFill>
              </a:rPr>
              <a:t>Layak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400" b="1" dirty="0" err="1">
                <a:solidFill>
                  <a:prstClr val="black"/>
                </a:solidFill>
              </a:rPr>
              <a:t>Anak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0" y="6553200"/>
            <a:ext cx="3200400" cy="228600"/>
          </a:xfrm>
          <a:prstGeom prst="rect">
            <a:avLst/>
          </a:prstGeom>
          <a:solidFill>
            <a:srgbClr val="48FA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err="1">
                <a:solidFill>
                  <a:prstClr val="black"/>
                </a:solidFill>
              </a:rPr>
              <a:t>Desa</a:t>
            </a:r>
            <a:r>
              <a:rPr lang="en-US" sz="2400" b="1" dirty="0">
                <a:solidFill>
                  <a:prstClr val="black"/>
                </a:solidFill>
              </a:rPr>
              <a:t>/</a:t>
            </a:r>
            <a:r>
              <a:rPr lang="en-US" sz="2400" b="1" dirty="0" err="1">
                <a:solidFill>
                  <a:prstClr val="black"/>
                </a:solidFill>
              </a:rPr>
              <a:t>Kelurahan</a:t>
            </a:r>
            <a:r>
              <a:rPr lang="en-US" sz="2400" b="1" dirty="0">
                <a:solidFill>
                  <a:prstClr val="black"/>
                </a:solidFill>
              </a:rPr>
              <a:t> LA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334000" y="5600700"/>
            <a:ext cx="3048000" cy="3698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err="1">
                <a:solidFill>
                  <a:prstClr val="black"/>
                </a:solidFill>
              </a:rPr>
              <a:t>Kab</a:t>
            </a:r>
            <a:r>
              <a:rPr lang="en-US" sz="2000" b="1" dirty="0">
                <a:solidFill>
                  <a:prstClr val="black"/>
                </a:solidFill>
              </a:rPr>
              <a:t>/Kota </a:t>
            </a:r>
            <a:r>
              <a:rPr lang="en-US" sz="2000" b="1" dirty="0" err="1">
                <a:solidFill>
                  <a:prstClr val="black"/>
                </a:solidFill>
              </a:rPr>
              <a:t>Layak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Anak</a:t>
            </a:r>
            <a:r>
              <a:rPr lang="en-US" sz="2000" b="1" dirty="0">
                <a:solidFill>
                  <a:prstClr val="black"/>
                </a:solidFill>
              </a:rPr>
              <a:t> (KLA)</a:t>
            </a:r>
          </a:p>
        </p:txBody>
      </p:sp>
    </p:spTree>
    <p:extLst>
      <p:ext uri="{BB962C8B-B14F-4D97-AF65-F5344CB8AC3E}">
        <p14:creationId xmlns="" xmlns:p14="http://schemas.microsoft.com/office/powerpoint/2010/main" val="37723882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 animBg="1"/>
      <p:bldP spid="8197" grpId="0" animBg="1"/>
      <p:bldP spid="8198" grpId="0" animBg="1"/>
      <p:bldP spid="13" grpId="0" animBg="1"/>
      <p:bldP spid="17" grpId="0" animBg="1"/>
      <p:bldP spid="18" grpId="0" animBg="1"/>
      <p:bldP spid="19" grpId="0" animBg="1"/>
      <p:bldP spid="26" grpId="0" animBg="1"/>
      <p:bldP spid="32" grpId="0" animBg="1"/>
    </p:bldLst>
  </p:timing>
</p:sld>
</file>

<file path=ppt/theme/theme1.xml><?xml version="1.0" encoding="utf-8"?>
<a:theme xmlns:a="http://schemas.openxmlformats.org/drawingml/2006/main" name="data pontianak kalbar 23 3 2015-1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pulent">
  <a:themeElements>
    <a:clrScheme name="1_Opulent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_Opulen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Opulent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pulent">
  <a:themeElements>
    <a:clrScheme name="2_Opulent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2_Opulen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2_Opulent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pulent">
  <a:themeElements>
    <a:clrScheme name="3_Opulent 1">
      <a:dk1>
        <a:srgbClr val="B13F9A"/>
      </a:dk1>
      <a:lt1>
        <a:srgbClr val="FFFFFF"/>
      </a:lt1>
      <a:dk2>
        <a:srgbClr val="000000"/>
      </a:dk2>
      <a:lt2>
        <a:srgbClr val="F4E7ED"/>
      </a:lt2>
      <a:accent1>
        <a:srgbClr val="B83D68"/>
      </a:accent1>
      <a:accent2>
        <a:srgbClr val="AC66BB"/>
      </a:accent2>
      <a:accent3>
        <a:srgbClr val="AAAAAA"/>
      </a:accent3>
      <a:accent4>
        <a:srgbClr val="DADADA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3_Opulen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_Opulent 1">
        <a:dk1>
          <a:srgbClr val="B13F9A"/>
        </a:dk1>
        <a:lt1>
          <a:srgbClr val="FFFFFF"/>
        </a:lt1>
        <a:dk2>
          <a:srgbClr val="000000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AAAAAA"/>
        </a:accent3>
        <a:accent4>
          <a:srgbClr val="DADADA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pulent">
  <a:themeElements>
    <a:clrScheme name="4_Opulent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4_Opulen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4_Opulent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data pontianak kalbar 23 3 2015-1</Template>
  <TotalTime>5082</TotalTime>
  <Pages>0</Pages>
  <Words>969</Words>
  <Characters>0</Characters>
  <Application>Microsoft Office PowerPoint</Application>
  <DocSecurity>0</DocSecurity>
  <PresentationFormat>On-screen Show (4:3)</PresentationFormat>
  <Lines>0</Lines>
  <Paragraphs>210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data pontianak kalbar 23 3 2015-1</vt:lpstr>
      <vt:lpstr>1_Opulent</vt:lpstr>
      <vt:lpstr>2_Opulent</vt:lpstr>
      <vt:lpstr>3_Opulent</vt:lpstr>
      <vt:lpstr>4_Opulent</vt:lpstr>
      <vt:lpstr>Worksheet</vt:lpstr>
      <vt:lpstr>SOSIALISASI PERATURAN PERUNDANG-UNDANGAN TERKAIT “ANAK”</vt:lpstr>
      <vt:lpstr>Slide 2</vt:lpstr>
      <vt:lpstr>PEMBAGIAN URUSAN PEMERINTAHAN BIDANG PEMBERDAYAAN PEREMPUAN DAN PELINDUNGAN ANAK (UU 23 / 2014 PEMERINTAHAN DAERAH)</vt:lpstr>
      <vt:lpstr>Slide 4</vt:lpstr>
      <vt:lpstr>PEMBAGIAN URUSAN PEMERINTAHAN BIDANG PEMBERDAYAAN PEREMPUAN DAN PELINDUNGAN ANAK</vt:lpstr>
      <vt:lpstr>PEMBAGIAN URUSAN PEMERINTAHAN BIDANG PEMBERDAYAAN PEREMPUAN DAN PELINDUNGAN ANAK</vt:lpstr>
      <vt:lpstr>Slide 7</vt:lpstr>
      <vt:lpstr>Slide 8</vt:lpstr>
      <vt:lpstr>Slide 9</vt:lpstr>
      <vt:lpstr>5 KLUSTER “HAK ANAK” (mengacu Konvensi Hak Anak)</vt:lpstr>
      <vt:lpstr>Slide 11</vt:lpstr>
      <vt:lpstr>Slide 12</vt:lpstr>
    </vt:vector>
  </TitlesOfParts>
  <Company>Grizli777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jumawaliyah</dc:creator>
  <cp:lastModifiedBy>jumawaliyah</cp:lastModifiedBy>
  <cp:revision>264</cp:revision>
  <cp:lastPrinted>2015-05-25T07:50:21Z</cp:lastPrinted>
  <dcterms:created xsi:type="dcterms:W3CDTF">2015-03-24T04:44:04Z</dcterms:created>
  <dcterms:modified xsi:type="dcterms:W3CDTF">2015-06-22T01:21:55Z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1033-9.1.0.4246</vt:lpwstr>
  </property>
</Properties>
</file>