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5" r:id="rId19"/>
    <p:sldId id="276" r:id="rId20"/>
    <p:sldId id="277" r:id="rId21"/>
    <p:sldId id="278" r:id="rId22"/>
    <p:sldId id="279" r:id="rId23"/>
    <p:sldId id="287" r:id="rId24"/>
    <p:sldId id="280" r:id="rId25"/>
    <p:sldId id="281" r:id="rId26"/>
    <p:sldId id="288" r:id="rId27"/>
    <p:sldId id="282" r:id="rId28"/>
    <p:sldId id="283" r:id="rId29"/>
    <p:sldId id="284" r:id="rId30"/>
    <p:sldId id="285" r:id="rId31"/>
    <p:sldId id="286" r:id="rId32"/>
    <p:sldId id="290" r:id="rId33"/>
    <p:sldId id="291" r:id="rId34"/>
    <p:sldId id="292" r:id="rId35"/>
    <p:sldId id="293" r:id="rId36"/>
    <p:sldId id="294" r:id="rId37"/>
    <p:sldId id="295" r:id="rId38"/>
    <p:sldId id="296" r:id="rId39"/>
    <p:sldId id="297" r:id="rId40"/>
    <p:sldId id="298" r:id="rId41"/>
    <p:sldId id="299" r:id="rId42"/>
    <p:sldId id="300" r:id="rId43"/>
    <p:sldId id="28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8014"/>
    <a:srgbClr val="B2F50B"/>
    <a:srgbClr val="E9D11D"/>
    <a:srgbClr val="000000"/>
    <a:srgbClr val="EE12A5"/>
    <a:srgbClr val="65BBB9"/>
    <a:srgbClr val="57DF21"/>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3594" autoAdjust="0"/>
  </p:normalViewPr>
  <p:slideViewPr>
    <p:cSldViewPr>
      <p:cViewPr>
        <p:scale>
          <a:sx n="66" d="100"/>
          <a:sy n="66" d="100"/>
        </p:scale>
        <p:origin x="-1506"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E23FD9-9D57-4813-B9A9-82739F91DAC6}" type="datetimeFigureOut">
              <a:rPr lang="en-US" smtClean="0"/>
              <a:t>7/15/2014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EEAF9B-3CCE-4D0A-9E2E-2773BA23129B}" type="slidenum">
              <a:rPr lang="en-US" smtClean="0"/>
              <a:t>‹#›</a:t>
            </a:fld>
            <a:endParaRPr lang="en-US"/>
          </a:p>
        </p:txBody>
      </p:sp>
    </p:spTree>
    <p:extLst>
      <p:ext uri="{BB962C8B-B14F-4D97-AF65-F5344CB8AC3E}">
        <p14:creationId xmlns:p14="http://schemas.microsoft.com/office/powerpoint/2010/main" val="883044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 of the karma yoga, noting down its importance.</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2</a:t>
            </a:fld>
            <a:endParaRPr lang="en-US"/>
          </a:p>
        </p:txBody>
      </p:sp>
    </p:spTree>
    <p:extLst>
      <p:ext uri="{BB962C8B-B14F-4D97-AF65-F5344CB8AC3E}">
        <p14:creationId xmlns:p14="http://schemas.microsoft.com/office/powerpoint/2010/main" val="1383192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of first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3</a:t>
            </a:fld>
            <a:endParaRPr lang="en-US"/>
          </a:p>
        </p:txBody>
      </p:sp>
    </p:spTree>
    <p:extLst>
      <p:ext uri="{BB962C8B-B14F-4D97-AF65-F5344CB8AC3E}">
        <p14:creationId xmlns:p14="http://schemas.microsoft.com/office/powerpoint/2010/main" val="1492677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learning of the first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4</a:t>
            </a:fld>
            <a:endParaRPr lang="en-US"/>
          </a:p>
        </p:txBody>
      </p:sp>
    </p:spTree>
    <p:extLst>
      <p:ext uri="{BB962C8B-B14F-4D97-AF65-F5344CB8AC3E}">
        <p14:creationId xmlns:p14="http://schemas.microsoft.com/office/powerpoint/2010/main" val="433566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of second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5</a:t>
            </a:fld>
            <a:endParaRPr lang="en-US"/>
          </a:p>
        </p:txBody>
      </p:sp>
    </p:spTree>
    <p:extLst>
      <p:ext uri="{BB962C8B-B14F-4D97-AF65-F5344CB8AC3E}">
        <p14:creationId xmlns:p14="http://schemas.microsoft.com/office/powerpoint/2010/main" val="2208270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we have learnt from second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6</a:t>
            </a:fld>
            <a:endParaRPr lang="en-US"/>
          </a:p>
        </p:txBody>
      </p:sp>
    </p:spTree>
    <p:extLst>
      <p:ext uri="{BB962C8B-B14F-4D97-AF65-F5344CB8AC3E}">
        <p14:creationId xmlns:p14="http://schemas.microsoft.com/office/powerpoint/2010/main" val="894140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Explanation of third shloka</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7</a:t>
            </a:fld>
            <a:endParaRPr lang="en-US"/>
          </a:p>
        </p:txBody>
      </p:sp>
    </p:spTree>
    <p:extLst>
      <p:ext uri="{BB962C8B-B14F-4D97-AF65-F5344CB8AC3E}">
        <p14:creationId xmlns:p14="http://schemas.microsoft.com/office/powerpoint/2010/main" val="25066322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a jyana yogi</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8</a:t>
            </a:fld>
            <a:endParaRPr lang="en-US"/>
          </a:p>
        </p:txBody>
      </p:sp>
    </p:spTree>
    <p:extLst>
      <p:ext uri="{BB962C8B-B14F-4D97-AF65-F5344CB8AC3E}">
        <p14:creationId xmlns:p14="http://schemas.microsoft.com/office/powerpoint/2010/main" val="803499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a karma yogi</a:t>
            </a:r>
            <a:endParaRPr lang="en-US" dirty="0"/>
          </a:p>
        </p:txBody>
      </p:sp>
      <p:sp>
        <p:nvSpPr>
          <p:cNvPr id="4" name="Slide Number Placeholder 3"/>
          <p:cNvSpPr>
            <a:spLocks noGrp="1"/>
          </p:cNvSpPr>
          <p:nvPr>
            <p:ph type="sldNum" sz="quarter" idx="10"/>
          </p:nvPr>
        </p:nvSpPr>
        <p:spPr/>
        <p:txBody>
          <a:bodyPr/>
          <a:lstStyle/>
          <a:p>
            <a:fld id="{8EEEAF9B-3CCE-4D0A-9E2E-2773BA23129B}" type="slidenum">
              <a:rPr lang="en-US" smtClean="0"/>
              <a:t>9</a:t>
            </a:fld>
            <a:endParaRPr lang="en-US"/>
          </a:p>
        </p:txBody>
      </p:sp>
    </p:spTree>
    <p:extLst>
      <p:ext uri="{BB962C8B-B14F-4D97-AF65-F5344CB8AC3E}">
        <p14:creationId xmlns:p14="http://schemas.microsoft.com/office/powerpoint/2010/main" val="2811931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422991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306556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22405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610821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339197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160823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861949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438048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193831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2803706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5DC7B8-A5BE-45CF-B12B-629E503FE7C1}" type="datetimeFigureOut">
              <a:rPr lang="en-US" smtClean="0"/>
              <a:t>7/15/2014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5DCB97A-D7A8-4DC8-83B6-9D37F41BA87C}" type="slidenum">
              <a:rPr lang="en-US" smtClean="0"/>
              <a:t>‹#›</a:t>
            </a:fld>
            <a:endParaRPr lang="en-US" dirty="0"/>
          </a:p>
        </p:txBody>
      </p:sp>
    </p:spTree>
    <p:extLst>
      <p:ext uri="{BB962C8B-B14F-4D97-AF65-F5344CB8AC3E}">
        <p14:creationId xmlns:p14="http://schemas.microsoft.com/office/powerpoint/2010/main" val="1274723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DC7B8-A5BE-45CF-B12B-629E503FE7C1}" type="datetimeFigureOut">
              <a:rPr lang="en-US" smtClean="0"/>
              <a:t>7/15/2014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DCB97A-D7A8-4DC8-83B6-9D37F41BA87C}" type="slidenum">
              <a:rPr lang="en-US" smtClean="0"/>
              <a:t>‹#›</a:t>
            </a:fld>
            <a:endParaRPr lang="en-US" dirty="0"/>
          </a:p>
        </p:txBody>
      </p:sp>
    </p:spTree>
    <p:extLst>
      <p:ext uri="{BB962C8B-B14F-4D97-AF65-F5344CB8AC3E}">
        <p14:creationId xmlns:p14="http://schemas.microsoft.com/office/powerpoint/2010/main" val="3209056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audio" Target="../media/audio1.wav"/></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0.jpg"/><Relationship Id="rId3" Type="http://schemas.microsoft.com/office/2007/relationships/hdphoto" Target="../media/hdphoto2.wdp"/><Relationship Id="rId7" Type="http://schemas.openxmlformats.org/officeDocument/2006/relationships/image" Target="../media/image29.jp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jpg"/></Relationships>
</file>

<file path=ppt/slides/_rels/slide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jpg"/><Relationship Id="rId4" Type="http://schemas.openxmlformats.org/officeDocument/2006/relationships/image" Target="../media/image33.jp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gif"/></Relationships>
</file>

<file path=ppt/slides/_rels/slide23.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image" Target="../media/image48.gif"/><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7.gif"/><Relationship Id="rId3" Type="http://schemas.openxmlformats.org/officeDocument/2006/relationships/image" Target="../media/image52.png"/><Relationship Id="rId7" Type="http://schemas.openxmlformats.org/officeDocument/2006/relationships/image" Target="../media/image56.gif"/><Relationship Id="rId2" Type="http://schemas.openxmlformats.org/officeDocument/2006/relationships/image" Target="../media/image51.gif"/><Relationship Id="rId1" Type="http://schemas.openxmlformats.org/officeDocument/2006/relationships/slideLayout" Target="../slideLayouts/slideLayout2.xml"/><Relationship Id="rId6" Type="http://schemas.openxmlformats.org/officeDocument/2006/relationships/image" Target="../media/image55.gif"/><Relationship Id="rId5" Type="http://schemas.openxmlformats.org/officeDocument/2006/relationships/image" Target="../media/image54.gif"/><Relationship Id="rId4" Type="http://schemas.openxmlformats.org/officeDocument/2006/relationships/image" Target="../media/image53.gif"/><Relationship Id="rId9" Type="http://schemas.openxmlformats.org/officeDocument/2006/relationships/image" Target="../media/image58.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69.gif"/><Relationship Id="rId3" Type="http://schemas.openxmlformats.org/officeDocument/2006/relationships/image" Target="../media/image64.gif"/><Relationship Id="rId7" Type="http://schemas.openxmlformats.org/officeDocument/2006/relationships/image" Target="../media/image68.gif"/><Relationship Id="rId2" Type="http://schemas.openxmlformats.org/officeDocument/2006/relationships/image" Target="../media/image63.gif"/><Relationship Id="rId1" Type="http://schemas.openxmlformats.org/officeDocument/2006/relationships/slideLayout" Target="../slideLayouts/slideLayout2.xml"/><Relationship Id="rId6" Type="http://schemas.openxmlformats.org/officeDocument/2006/relationships/image" Target="../media/image67.gif"/><Relationship Id="rId5" Type="http://schemas.openxmlformats.org/officeDocument/2006/relationships/image" Target="../media/image66.gif"/><Relationship Id="rId4" Type="http://schemas.openxmlformats.org/officeDocument/2006/relationships/image" Target="../media/image65.gif"/></Relationships>
</file>

<file path=ppt/slides/_rels/slide31.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gif"/><Relationship Id="rId7" Type="http://schemas.openxmlformats.org/officeDocument/2006/relationships/image" Target="../media/image75.png"/><Relationship Id="rId2" Type="http://schemas.openxmlformats.org/officeDocument/2006/relationships/image" Target="../media/image70.gif"/><Relationship Id="rId1" Type="http://schemas.openxmlformats.org/officeDocument/2006/relationships/slideLayout" Target="../slideLayouts/slideLayout2.xml"/><Relationship Id="rId6" Type="http://schemas.openxmlformats.org/officeDocument/2006/relationships/image" Target="../media/image74.gif"/><Relationship Id="rId5" Type="http://schemas.openxmlformats.org/officeDocument/2006/relationships/image" Target="../media/image73.png"/><Relationship Id="rId4" Type="http://schemas.openxmlformats.org/officeDocument/2006/relationships/image" Target="../media/image72.gif"/><Relationship Id="rId9" Type="http://schemas.openxmlformats.org/officeDocument/2006/relationships/image" Target="../media/image7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84.jpg"/><Relationship Id="rId3" Type="http://schemas.openxmlformats.org/officeDocument/2006/relationships/image" Target="../media/image79.gif"/><Relationship Id="rId7" Type="http://schemas.openxmlformats.org/officeDocument/2006/relationships/image" Target="../media/image83.gif"/><Relationship Id="rId2" Type="http://schemas.openxmlformats.org/officeDocument/2006/relationships/image" Target="../media/image78.gif"/><Relationship Id="rId1" Type="http://schemas.openxmlformats.org/officeDocument/2006/relationships/slideLayout" Target="../slideLayouts/slideLayout2.xml"/><Relationship Id="rId6" Type="http://schemas.openxmlformats.org/officeDocument/2006/relationships/image" Target="../media/image82.gif"/><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png"/><Relationship Id="rId9" Type="http://schemas.openxmlformats.org/officeDocument/2006/relationships/image" Target="../media/image85.png"/></Relationships>
</file>

<file path=ppt/slides/_rels/slide34.xml.rels><?xml version="1.0" encoding="UTF-8" standalone="yes"?>
<Relationships xmlns="http://schemas.openxmlformats.org/package/2006/relationships"><Relationship Id="rId8" Type="http://schemas.openxmlformats.org/officeDocument/2006/relationships/image" Target="../media/image92.gif"/><Relationship Id="rId13" Type="http://schemas.openxmlformats.org/officeDocument/2006/relationships/image" Target="../media/image97.png"/><Relationship Id="rId3" Type="http://schemas.openxmlformats.org/officeDocument/2006/relationships/image" Target="../media/image88.gif"/><Relationship Id="rId7" Type="http://schemas.openxmlformats.org/officeDocument/2006/relationships/image" Target="../media/image91.png"/><Relationship Id="rId12" Type="http://schemas.openxmlformats.org/officeDocument/2006/relationships/image" Target="../media/image96.png"/><Relationship Id="rId2" Type="http://schemas.openxmlformats.org/officeDocument/2006/relationships/image" Target="../media/image87.gif"/><Relationship Id="rId1" Type="http://schemas.openxmlformats.org/officeDocument/2006/relationships/slideLayout" Target="../slideLayouts/slideLayout2.xml"/><Relationship Id="rId6" Type="http://schemas.openxmlformats.org/officeDocument/2006/relationships/image" Target="../media/image90.gif"/><Relationship Id="rId11" Type="http://schemas.openxmlformats.org/officeDocument/2006/relationships/image" Target="../media/image95.gif"/><Relationship Id="rId5" Type="http://schemas.openxmlformats.org/officeDocument/2006/relationships/image" Target="../media/image58.gif"/><Relationship Id="rId15" Type="http://schemas.openxmlformats.org/officeDocument/2006/relationships/image" Target="../media/image99.png"/><Relationship Id="rId10" Type="http://schemas.openxmlformats.org/officeDocument/2006/relationships/image" Target="../media/image94.png"/><Relationship Id="rId4" Type="http://schemas.openxmlformats.org/officeDocument/2006/relationships/image" Target="../media/image89.gif"/><Relationship Id="rId9" Type="http://schemas.openxmlformats.org/officeDocument/2006/relationships/image" Target="../media/image93.png"/><Relationship Id="rId14" Type="http://schemas.openxmlformats.org/officeDocument/2006/relationships/image" Target="../media/image98.png"/></Relationships>
</file>

<file path=ppt/slides/_rels/slide35.xml.rels><?xml version="1.0" encoding="UTF-8" standalone="yes"?>
<Relationships xmlns="http://schemas.openxmlformats.org/package/2006/relationships"><Relationship Id="rId8" Type="http://schemas.openxmlformats.org/officeDocument/2006/relationships/image" Target="../media/image106.wmf"/><Relationship Id="rId3" Type="http://schemas.openxmlformats.org/officeDocument/2006/relationships/image" Target="../media/image101.wmf"/><Relationship Id="rId7" Type="http://schemas.openxmlformats.org/officeDocument/2006/relationships/image" Target="../media/image105.png"/><Relationship Id="rId2" Type="http://schemas.openxmlformats.org/officeDocument/2006/relationships/image" Target="../media/image100.wmf"/><Relationship Id="rId1" Type="http://schemas.openxmlformats.org/officeDocument/2006/relationships/slideLayout" Target="../slideLayouts/slideLayout2.xml"/><Relationship Id="rId6" Type="http://schemas.openxmlformats.org/officeDocument/2006/relationships/image" Target="../media/image104.wmf"/><Relationship Id="rId5" Type="http://schemas.openxmlformats.org/officeDocument/2006/relationships/image" Target="../media/image103.wmf"/><Relationship Id="rId4" Type="http://schemas.openxmlformats.org/officeDocument/2006/relationships/image" Target="../media/image102.wmf"/><Relationship Id="rId9" Type="http://schemas.openxmlformats.org/officeDocument/2006/relationships/image" Target="../media/image53.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112.wmf"/><Relationship Id="rId3" Type="http://schemas.openxmlformats.org/officeDocument/2006/relationships/image" Target="../media/image108.gif"/><Relationship Id="rId7" Type="http://schemas.openxmlformats.org/officeDocument/2006/relationships/image" Target="../media/image111.gif"/><Relationship Id="rId12" Type="http://schemas.openxmlformats.org/officeDocument/2006/relationships/image" Target="../media/image116.png"/><Relationship Id="rId2" Type="http://schemas.openxmlformats.org/officeDocument/2006/relationships/image" Target="../media/image107.gif"/><Relationship Id="rId1" Type="http://schemas.openxmlformats.org/officeDocument/2006/relationships/slideLayout" Target="../slideLayouts/slideLayout2.xml"/><Relationship Id="rId6" Type="http://schemas.openxmlformats.org/officeDocument/2006/relationships/image" Target="../media/image110.gif"/><Relationship Id="rId11" Type="http://schemas.openxmlformats.org/officeDocument/2006/relationships/image" Target="../media/image115.gif"/><Relationship Id="rId5" Type="http://schemas.openxmlformats.org/officeDocument/2006/relationships/image" Target="../media/image109.gif"/><Relationship Id="rId10" Type="http://schemas.openxmlformats.org/officeDocument/2006/relationships/image" Target="../media/image114.wmf"/><Relationship Id="rId4" Type="http://schemas.openxmlformats.org/officeDocument/2006/relationships/image" Target="../media/image61.gif"/><Relationship Id="rId9" Type="http://schemas.openxmlformats.org/officeDocument/2006/relationships/image" Target="../media/image113.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122.png"/><Relationship Id="rId13" Type="http://schemas.openxmlformats.org/officeDocument/2006/relationships/image" Target="../media/image127.gif"/><Relationship Id="rId3" Type="http://schemas.openxmlformats.org/officeDocument/2006/relationships/image" Target="../media/image118.wmf"/><Relationship Id="rId7" Type="http://schemas.openxmlformats.org/officeDocument/2006/relationships/image" Target="../media/image121.gif"/><Relationship Id="rId12" Type="http://schemas.openxmlformats.org/officeDocument/2006/relationships/image" Target="../media/image126.png"/><Relationship Id="rId17" Type="http://schemas.openxmlformats.org/officeDocument/2006/relationships/image" Target="../media/image129.png"/><Relationship Id="rId2" Type="http://schemas.openxmlformats.org/officeDocument/2006/relationships/image" Target="../media/image117.wmf"/><Relationship Id="rId16" Type="http://schemas.openxmlformats.org/officeDocument/2006/relationships/image" Target="../media/image58.gif"/><Relationship Id="rId1" Type="http://schemas.openxmlformats.org/officeDocument/2006/relationships/slideLayout" Target="../slideLayouts/slideLayout2.xml"/><Relationship Id="rId6" Type="http://schemas.openxmlformats.org/officeDocument/2006/relationships/image" Target="../media/image120.gif"/><Relationship Id="rId11" Type="http://schemas.openxmlformats.org/officeDocument/2006/relationships/image" Target="../media/image125.wmf"/><Relationship Id="rId5" Type="http://schemas.openxmlformats.org/officeDocument/2006/relationships/image" Target="../media/image119.gif"/><Relationship Id="rId15" Type="http://schemas.openxmlformats.org/officeDocument/2006/relationships/image" Target="../media/image128.gif"/><Relationship Id="rId10" Type="http://schemas.openxmlformats.org/officeDocument/2006/relationships/image" Target="../media/image124.gif"/><Relationship Id="rId4" Type="http://schemas.openxmlformats.org/officeDocument/2006/relationships/image" Target="../media/image61.gif"/><Relationship Id="rId9" Type="http://schemas.openxmlformats.org/officeDocument/2006/relationships/image" Target="../media/image123.png"/><Relationship Id="rId14" Type="http://schemas.openxmlformats.org/officeDocument/2006/relationships/image" Target="../media/image90.gif"/></Relationships>
</file>

<file path=ppt/slides/_rels/slide43.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55" y="16493"/>
            <a:ext cx="9144000" cy="6858000"/>
          </a:xfrm>
          <a:prstGeom prst="rect">
            <a:avLst/>
          </a:prstGeom>
        </p:spPr>
      </p:pic>
      <p:sp>
        <p:nvSpPr>
          <p:cNvPr id="5" name="TextBox 4"/>
          <p:cNvSpPr txBox="1"/>
          <p:nvPr/>
        </p:nvSpPr>
        <p:spPr>
          <a:xfrm>
            <a:off x="1548245" y="2022763"/>
            <a:ext cx="6019800" cy="830997"/>
          </a:xfrm>
          <a:prstGeom prst="rect">
            <a:avLst/>
          </a:prstGeom>
          <a:noFill/>
        </p:spPr>
        <p:txBody>
          <a:bodyPr wrap="square" rtlCol="0">
            <a:spAutoFit/>
          </a:bodyPr>
          <a:lstStyle/>
          <a:p>
            <a:pPr algn="ctr"/>
            <a:r>
              <a:rPr lang="en-US" sz="4800" dirty="0" smtClean="0">
                <a:solidFill>
                  <a:srgbClr val="002060"/>
                </a:solidFill>
                <a:latin typeface="Algerian" pitchFamily="82" charset="0"/>
              </a:rPr>
              <a:t>KARMA YOGA</a:t>
            </a:r>
            <a:endParaRPr lang="en-US" sz="4800" dirty="0">
              <a:solidFill>
                <a:srgbClr val="002060"/>
              </a:solidFill>
              <a:latin typeface="Algerian" pitchFamily="82" charset="0"/>
            </a:endParaRPr>
          </a:p>
        </p:txBody>
      </p:sp>
      <p:sp>
        <p:nvSpPr>
          <p:cNvPr id="6" name="TextBox 5"/>
          <p:cNvSpPr txBox="1"/>
          <p:nvPr/>
        </p:nvSpPr>
        <p:spPr>
          <a:xfrm>
            <a:off x="1390402" y="6292602"/>
            <a:ext cx="6335486" cy="523220"/>
          </a:xfrm>
          <a:prstGeom prst="rect">
            <a:avLst/>
          </a:prstGeom>
          <a:solidFill>
            <a:srgbClr val="FFFF00"/>
          </a:solidFill>
        </p:spPr>
        <p:txBody>
          <a:bodyPr wrap="square" rtlCol="0">
            <a:spAutoFit/>
          </a:bodyPr>
          <a:lstStyle/>
          <a:p>
            <a:r>
              <a:rPr lang="en-US" sz="2800" dirty="0" smtClean="0">
                <a:solidFill>
                  <a:schemeClr val="accent2">
                    <a:lumMod val="50000"/>
                  </a:schemeClr>
                </a:solidFill>
                <a:latin typeface="Aharoni" pitchFamily="2" charset="-79"/>
                <a:cs typeface="Aharoni" pitchFamily="2" charset="-79"/>
              </a:rPr>
              <a:t>PREPARED BY : KOMAL PAPANWAR</a:t>
            </a:r>
            <a:endParaRPr lang="en-US" sz="2800" dirty="0">
              <a:solidFill>
                <a:schemeClr val="accent2">
                  <a:lumMod val="50000"/>
                </a:schemeClr>
              </a:solidFill>
              <a:latin typeface="Aharoni" pitchFamily="2" charset="-79"/>
              <a:cs typeface="Aharoni" pitchFamily="2" charset="-79"/>
            </a:endParaRPr>
          </a:p>
        </p:txBody>
      </p:sp>
    </p:spTree>
    <p:extLst>
      <p:ext uri="{BB962C8B-B14F-4D97-AF65-F5344CB8AC3E}">
        <p14:creationId xmlns:p14="http://schemas.microsoft.com/office/powerpoint/2010/main" val="1693508191"/>
      </p:ext>
    </p:extLst>
  </p:cSld>
  <p:clrMapOvr>
    <a:masterClrMapping/>
  </p:clrMapOvr>
  <mc:AlternateContent xmlns:mc="http://schemas.openxmlformats.org/markup-compatibility/2006" xmlns:p14="http://schemas.microsoft.com/office/powerpoint/2010/main">
    <mc:Choice Requires="p14">
      <p:transition spd="slow" p14:dur="1400">
        <p14:doors dir="vert"/>
        <p:sndAc>
          <p:stSnd>
            <p:snd r:embed="rId2" name="chimes.wav"/>
          </p:stSnd>
        </p:sndAc>
      </p:transition>
    </mc:Choice>
    <mc:Fallback xmlns="">
      <p:transition spd="slow">
        <p:fade/>
        <p:sndAc>
          <p:stSnd>
            <p:snd r:embed="rId4"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80">
                                          <p:stCondLst>
                                            <p:cond delay="0"/>
                                          </p:stCondLst>
                                        </p:cTn>
                                        <p:tgtEl>
                                          <p:spTgt spid="6"/>
                                        </p:tgtEl>
                                      </p:cBhvr>
                                    </p:animEffect>
                                    <p:anim calcmode="lin" valueType="num">
                                      <p:cBhvr>
                                        <p:cTn id="1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7" dur="26">
                                          <p:stCondLst>
                                            <p:cond delay="650"/>
                                          </p:stCondLst>
                                        </p:cTn>
                                        <p:tgtEl>
                                          <p:spTgt spid="6"/>
                                        </p:tgtEl>
                                      </p:cBhvr>
                                      <p:to x="100000" y="60000"/>
                                    </p:animScale>
                                    <p:animScale>
                                      <p:cBhvr>
                                        <p:cTn id="18" dur="166" decel="50000">
                                          <p:stCondLst>
                                            <p:cond delay="676"/>
                                          </p:stCondLst>
                                        </p:cTn>
                                        <p:tgtEl>
                                          <p:spTgt spid="6"/>
                                        </p:tgtEl>
                                      </p:cBhvr>
                                      <p:to x="100000" y="100000"/>
                                    </p:animScale>
                                    <p:animScale>
                                      <p:cBhvr>
                                        <p:cTn id="19" dur="26">
                                          <p:stCondLst>
                                            <p:cond delay="1312"/>
                                          </p:stCondLst>
                                        </p:cTn>
                                        <p:tgtEl>
                                          <p:spTgt spid="6"/>
                                        </p:tgtEl>
                                      </p:cBhvr>
                                      <p:to x="100000" y="80000"/>
                                    </p:animScale>
                                    <p:animScale>
                                      <p:cBhvr>
                                        <p:cTn id="20" dur="166" decel="50000">
                                          <p:stCondLst>
                                            <p:cond delay="1338"/>
                                          </p:stCondLst>
                                        </p:cTn>
                                        <p:tgtEl>
                                          <p:spTgt spid="6"/>
                                        </p:tgtEl>
                                      </p:cBhvr>
                                      <p:to x="100000" y="100000"/>
                                    </p:animScale>
                                    <p:animScale>
                                      <p:cBhvr>
                                        <p:cTn id="21" dur="26">
                                          <p:stCondLst>
                                            <p:cond delay="1642"/>
                                          </p:stCondLst>
                                        </p:cTn>
                                        <p:tgtEl>
                                          <p:spTgt spid="6"/>
                                        </p:tgtEl>
                                      </p:cBhvr>
                                      <p:to x="100000" y="90000"/>
                                    </p:animScale>
                                    <p:animScale>
                                      <p:cBhvr>
                                        <p:cTn id="22" dur="166" decel="50000">
                                          <p:stCondLst>
                                            <p:cond delay="1668"/>
                                          </p:stCondLst>
                                        </p:cTn>
                                        <p:tgtEl>
                                          <p:spTgt spid="6"/>
                                        </p:tgtEl>
                                      </p:cBhvr>
                                      <p:to x="100000" y="100000"/>
                                    </p:animScale>
                                    <p:animScale>
                                      <p:cBhvr>
                                        <p:cTn id="23" dur="26">
                                          <p:stCondLst>
                                            <p:cond delay="1808"/>
                                          </p:stCondLst>
                                        </p:cTn>
                                        <p:tgtEl>
                                          <p:spTgt spid="6"/>
                                        </p:tgtEl>
                                      </p:cBhvr>
                                      <p:to x="100000" y="95000"/>
                                    </p:animScale>
                                    <p:animScale>
                                      <p:cBhvr>
                                        <p:cTn id="2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rgbClr val="C00000"/>
                </a:solidFill>
                <a:latin typeface="Broadway" pitchFamily="82" charset="0"/>
              </a:rPr>
              <a:t>Our learning </a:t>
            </a:r>
            <a:endParaRPr lang="en-US" dirty="0">
              <a:solidFill>
                <a:srgbClr val="C00000"/>
              </a:solidFill>
              <a:latin typeface="Broadway" pitchFamily="82" charset="0"/>
            </a:endParaRPr>
          </a:p>
        </p:txBody>
      </p:sp>
      <p:sp>
        <p:nvSpPr>
          <p:cNvPr id="3" name="Content Placeholder 2"/>
          <p:cNvSpPr>
            <a:spLocks noGrp="1"/>
          </p:cNvSpPr>
          <p:nvPr>
            <p:ph idx="1"/>
          </p:nvPr>
        </p:nvSpPr>
        <p:spPr>
          <a:xfrm>
            <a:off x="457200" y="1219200"/>
            <a:ext cx="8229600" cy="5410200"/>
          </a:xfrm>
        </p:spPr>
        <p:txBody>
          <a:bodyPr>
            <a:normAutofit/>
          </a:bodyPr>
          <a:lstStyle/>
          <a:p>
            <a:r>
              <a:rPr lang="en-US" dirty="0" smtClean="0">
                <a:latin typeface="Harlow Solid Italic" pitchFamily="82" charset="0"/>
              </a:rPr>
              <a:t>Though both the paths lead to Him, the Lord </a:t>
            </a:r>
            <a:r>
              <a:rPr lang="en-US" dirty="0">
                <a:latin typeface="Harlow Solid Italic" pitchFamily="82" charset="0"/>
              </a:rPr>
              <a:t>has also said that we can follow only one of them</a:t>
            </a:r>
            <a:r>
              <a:rPr lang="en-US" dirty="0" smtClean="0">
                <a:latin typeface="Harlow Solid Italic" pitchFamily="82" charset="0"/>
              </a:rPr>
              <a:t>.</a:t>
            </a:r>
          </a:p>
          <a:p>
            <a:r>
              <a:rPr lang="en-US" dirty="0" smtClean="0">
                <a:latin typeface="Harlow Solid Italic" pitchFamily="82" charset="0"/>
              </a:rPr>
              <a:t>For e.g.: Auntyji always gives below example</a:t>
            </a:r>
          </a:p>
          <a:p>
            <a:r>
              <a:rPr lang="en-US" dirty="0" smtClean="0">
                <a:latin typeface="Harlow Solid Italic" pitchFamily="82" charset="0"/>
              </a:rPr>
              <a:t>Suppose a person needs cross the river. There are two boats to get to the other side of the river. The person has to go in only one of the boat. He can’t keep one leg in one boat and the other leg in the other boat. If he does that he will sink.</a:t>
            </a:r>
          </a:p>
          <a:p>
            <a:r>
              <a:rPr lang="en-US" dirty="0" smtClean="0">
                <a:latin typeface="Harlow Solid Italic" pitchFamily="82" charset="0"/>
              </a:rPr>
              <a:t>In the same way we have to follow only one path which God has given.</a:t>
            </a:r>
            <a:endParaRPr lang="en-US" dirty="0">
              <a:latin typeface="Harlow Solid Italic" pitchFamily="82"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2371724"/>
            <a:ext cx="2623234" cy="2095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444127" y="2967335"/>
            <a:ext cx="1042273"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OR</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050" name="Picture 2" descr="C:\Users\papanwar\AppData\Local\Microsoft\Windows\Temporary Internet Files\Content.IE5\H1NPCK0X\MM900303378[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14655" y="2115145"/>
            <a:ext cx="2486025" cy="2351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7367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par>
                          <p:cTn id="25" fill="hold">
                            <p:stCondLst>
                              <p:cond delay="2500"/>
                            </p:stCondLst>
                            <p:childTnLst>
                              <p:par>
                                <p:cTn id="26" presetID="26" presetClass="entr" presetSubtype="0" fill="hold" nodeType="after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down)">
                                      <p:cBhvr>
                                        <p:cTn id="28" dur="580">
                                          <p:stCondLst>
                                            <p:cond delay="0"/>
                                          </p:stCondLst>
                                        </p:cTn>
                                        <p:tgtEl>
                                          <p:spTgt spid="3">
                                            <p:txEl>
                                              <p:pRg st="1" end="1"/>
                                            </p:txEl>
                                          </p:spTgt>
                                        </p:tgtEl>
                                      </p:cBhvr>
                                    </p:animEffect>
                                    <p:anim calcmode="lin" valueType="num">
                                      <p:cBhvr>
                                        <p:cTn id="2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1" end="1"/>
                                            </p:txEl>
                                          </p:spTgt>
                                        </p:tgtEl>
                                      </p:cBhvr>
                                      <p:to x="100000" y="60000"/>
                                    </p:animScale>
                                    <p:animScale>
                                      <p:cBhvr>
                                        <p:cTn id="35" dur="166" decel="50000">
                                          <p:stCondLst>
                                            <p:cond delay="676"/>
                                          </p:stCondLst>
                                        </p:cTn>
                                        <p:tgtEl>
                                          <p:spTgt spid="3">
                                            <p:txEl>
                                              <p:pRg st="1" end="1"/>
                                            </p:txEl>
                                          </p:spTgt>
                                        </p:tgtEl>
                                      </p:cBhvr>
                                      <p:to x="100000" y="100000"/>
                                    </p:animScale>
                                    <p:animScale>
                                      <p:cBhvr>
                                        <p:cTn id="36" dur="26">
                                          <p:stCondLst>
                                            <p:cond delay="1312"/>
                                          </p:stCondLst>
                                        </p:cTn>
                                        <p:tgtEl>
                                          <p:spTgt spid="3">
                                            <p:txEl>
                                              <p:pRg st="1" end="1"/>
                                            </p:txEl>
                                          </p:spTgt>
                                        </p:tgtEl>
                                      </p:cBhvr>
                                      <p:to x="100000" y="80000"/>
                                    </p:animScale>
                                    <p:animScale>
                                      <p:cBhvr>
                                        <p:cTn id="37" dur="166" decel="50000">
                                          <p:stCondLst>
                                            <p:cond delay="1338"/>
                                          </p:stCondLst>
                                        </p:cTn>
                                        <p:tgtEl>
                                          <p:spTgt spid="3">
                                            <p:txEl>
                                              <p:pRg st="1" end="1"/>
                                            </p:txEl>
                                          </p:spTgt>
                                        </p:tgtEl>
                                      </p:cBhvr>
                                      <p:to x="100000" y="100000"/>
                                    </p:animScale>
                                    <p:animScale>
                                      <p:cBhvr>
                                        <p:cTn id="38" dur="26">
                                          <p:stCondLst>
                                            <p:cond delay="1642"/>
                                          </p:stCondLst>
                                        </p:cTn>
                                        <p:tgtEl>
                                          <p:spTgt spid="3">
                                            <p:txEl>
                                              <p:pRg st="1" end="1"/>
                                            </p:txEl>
                                          </p:spTgt>
                                        </p:tgtEl>
                                      </p:cBhvr>
                                      <p:to x="100000" y="90000"/>
                                    </p:animScale>
                                    <p:animScale>
                                      <p:cBhvr>
                                        <p:cTn id="39" dur="166" decel="50000">
                                          <p:stCondLst>
                                            <p:cond delay="1668"/>
                                          </p:stCondLst>
                                        </p:cTn>
                                        <p:tgtEl>
                                          <p:spTgt spid="3">
                                            <p:txEl>
                                              <p:pRg st="1" end="1"/>
                                            </p:txEl>
                                          </p:spTgt>
                                        </p:tgtEl>
                                      </p:cBhvr>
                                      <p:to x="100000" y="100000"/>
                                    </p:animScale>
                                    <p:animScale>
                                      <p:cBhvr>
                                        <p:cTn id="40" dur="26">
                                          <p:stCondLst>
                                            <p:cond delay="1808"/>
                                          </p:stCondLst>
                                        </p:cTn>
                                        <p:tgtEl>
                                          <p:spTgt spid="3">
                                            <p:txEl>
                                              <p:pRg st="1" end="1"/>
                                            </p:txEl>
                                          </p:spTgt>
                                        </p:tgtEl>
                                      </p:cBhvr>
                                      <p:to x="100000" y="95000"/>
                                    </p:animScale>
                                    <p:animScale>
                                      <p:cBhvr>
                                        <p:cTn id="41" dur="166" decel="50000">
                                          <p:stCondLst>
                                            <p:cond delay="1834"/>
                                          </p:stCondLst>
                                        </p:cTn>
                                        <p:tgtEl>
                                          <p:spTgt spid="3">
                                            <p:txEl>
                                              <p:pRg st="1" end="1"/>
                                            </p:txEl>
                                          </p:spTgt>
                                        </p:tgtEl>
                                      </p:cBhvr>
                                      <p:to x="100000" y="100000"/>
                                    </p:animScale>
                                  </p:childTnLst>
                                </p:cTn>
                              </p:par>
                            </p:childTnLst>
                          </p:cTn>
                        </p:par>
                        <p:par>
                          <p:cTn id="42" fill="hold">
                            <p:stCondLst>
                              <p:cond delay="4500"/>
                            </p:stCondLst>
                            <p:childTnLst>
                              <p:par>
                                <p:cTn id="43" presetID="26" presetClass="entr" presetSubtype="0" fill="hold" nodeType="after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wipe(down)">
                                      <p:cBhvr>
                                        <p:cTn id="45" dur="580">
                                          <p:stCondLst>
                                            <p:cond delay="0"/>
                                          </p:stCondLst>
                                        </p:cTn>
                                        <p:tgtEl>
                                          <p:spTgt spid="3">
                                            <p:txEl>
                                              <p:pRg st="2" end="2"/>
                                            </p:txEl>
                                          </p:spTgt>
                                        </p:tgtEl>
                                      </p:cBhvr>
                                    </p:animEffect>
                                    <p:anim calcmode="lin" valueType="num">
                                      <p:cBhvr>
                                        <p:cTn id="4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1" dur="26">
                                          <p:stCondLst>
                                            <p:cond delay="650"/>
                                          </p:stCondLst>
                                        </p:cTn>
                                        <p:tgtEl>
                                          <p:spTgt spid="3">
                                            <p:txEl>
                                              <p:pRg st="2" end="2"/>
                                            </p:txEl>
                                          </p:spTgt>
                                        </p:tgtEl>
                                      </p:cBhvr>
                                      <p:to x="100000" y="60000"/>
                                    </p:animScale>
                                    <p:animScale>
                                      <p:cBhvr>
                                        <p:cTn id="52" dur="166" decel="50000">
                                          <p:stCondLst>
                                            <p:cond delay="676"/>
                                          </p:stCondLst>
                                        </p:cTn>
                                        <p:tgtEl>
                                          <p:spTgt spid="3">
                                            <p:txEl>
                                              <p:pRg st="2" end="2"/>
                                            </p:txEl>
                                          </p:spTgt>
                                        </p:tgtEl>
                                      </p:cBhvr>
                                      <p:to x="100000" y="100000"/>
                                    </p:animScale>
                                    <p:animScale>
                                      <p:cBhvr>
                                        <p:cTn id="53" dur="26">
                                          <p:stCondLst>
                                            <p:cond delay="1312"/>
                                          </p:stCondLst>
                                        </p:cTn>
                                        <p:tgtEl>
                                          <p:spTgt spid="3">
                                            <p:txEl>
                                              <p:pRg st="2" end="2"/>
                                            </p:txEl>
                                          </p:spTgt>
                                        </p:tgtEl>
                                      </p:cBhvr>
                                      <p:to x="100000" y="80000"/>
                                    </p:animScale>
                                    <p:animScale>
                                      <p:cBhvr>
                                        <p:cTn id="54" dur="166" decel="50000">
                                          <p:stCondLst>
                                            <p:cond delay="1338"/>
                                          </p:stCondLst>
                                        </p:cTn>
                                        <p:tgtEl>
                                          <p:spTgt spid="3">
                                            <p:txEl>
                                              <p:pRg st="2" end="2"/>
                                            </p:txEl>
                                          </p:spTgt>
                                        </p:tgtEl>
                                      </p:cBhvr>
                                      <p:to x="100000" y="100000"/>
                                    </p:animScale>
                                    <p:animScale>
                                      <p:cBhvr>
                                        <p:cTn id="55" dur="26">
                                          <p:stCondLst>
                                            <p:cond delay="1642"/>
                                          </p:stCondLst>
                                        </p:cTn>
                                        <p:tgtEl>
                                          <p:spTgt spid="3">
                                            <p:txEl>
                                              <p:pRg st="2" end="2"/>
                                            </p:txEl>
                                          </p:spTgt>
                                        </p:tgtEl>
                                      </p:cBhvr>
                                      <p:to x="100000" y="90000"/>
                                    </p:animScale>
                                    <p:animScale>
                                      <p:cBhvr>
                                        <p:cTn id="56" dur="166" decel="50000">
                                          <p:stCondLst>
                                            <p:cond delay="1668"/>
                                          </p:stCondLst>
                                        </p:cTn>
                                        <p:tgtEl>
                                          <p:spTgt spid="3">
                                            <p:txEl>
                                              <p:pRg st="2" end="2"/>
                                            </p:txEl>
                                          </p:spTgt>
                                        </p:tgtEl>
                                      </p:cBhvr>
                                      <p:to x="100000" y="100000"/>
                                    </p:animScale>
                                    <p:animScale>
                                      <p:cBhvr>
                                        <p:cTn id="57" dur="26">
                                          <p:stCondLst>
                                            <p:cond delay="1808"/>
                                          </p:stCondLst>
                                        </p:cTn>
                                        <p:tgtEl>
                                          <p:spTgt spid="3">
                                            <p:txEl>
                                              <p:pRg st="2" end="2"/>
                                            </p:txEl>
                                          </p:spTgt>
                                        </p:tgtEl>
                                      </p:cBhvr>
                                      <p:to x="100000" y="95000"/>
                                    </p:animScale>
                                    <p:animScale>
                                      <p:cBhvr>
                                        <p:cTn id="58" dur="166" decel="50000">
                                          <p:stCondLst>
                                            <p:cond delay="1834"/>
                                          </p:stCondLst>
                                        </p:cTn>
                                        <p:tgtEl>
                                          <p:spTgt spid="3">
                                            <p:txEl>
                                              <p:pRg st="2" end="2"/>
                                            </p:txEl>
                                          </p:spTgt>
                                        </p:tgtEl>
                                      </p:cBhvr>
                                      <p:to x="100000" y="100000"/>
                                    </p:animScale>
                                  </p:childTnLst>
                                </p:cTn>
                              </p:par>
                            </p:childTnLst>
                          </p:cTn>
                        </p:par>
                        <p:par>
                          <p:cTn id="59" fill="hold">
                            <p:stCondLst>
                              <p:cond delay="6500"/>
                            </p:stCondLst>
                            <p:childTnLst>
                              <p:par>
                                <p:cTn id="60" presetID="26" presetClass="entr" presetSubtype="0" fill="hold" nodeType="afterEffect">
                                  <p:stCondLst>
                                    <p:cond delay="0"/>
                                  </p:stCondLst>
                                  <p:childTnLst>
                                    <p:set>
                                      <p:cBhvr>
                                        <p:cTn id="61" dur="1" fill="hold">
                                          <p:stCondLst>
                                            <p:cond delay="0"/>
                                          </p:stCondLst>
                                        </p:cTn>
                                        <p:tgtEl>
                                          <p:spTgt spid="3">
                                            <p:txEl>
                                              <p:pRg st="3" end="3"/>
                                            </p:txEl>
                                          </p:spTgt>
                                        </p:tgtEl>
                                        <p:attrNameLst>
                                          <p:attrName>style.visibility</p:attrName>
                                        </p:attrNameLst>
                                      </p:cBhvr>
                                      <p:to>
                                        <p:strVal val="visible"/>
                                      </p:to>
                                    </p:set>
                                    <p:animEffect transition="in" filter="wipe(down)">
                                      <p:cBhvr>
                                        <p:cTn id="62" dur="580">
                                          <p:stCondLst>
                                            <p:cond delay="0"/>
                                          </p:stCondLst>
                                        </p:cTn>
                                        <p:tgtEl>
                                          <p:spTgt spid="3">
                                            <p:txEl>
                                              <p:pRg st="3" end="3"/>
                                            </p:txEl>
                                          </p:spTgt>
                                        </p:tgtEl>
                                      </p:cBhvr>
                                    </p:animEffect>
                                    <p:anim calcmode="lin" valueType="num">
                                      <p:cBhvr>
                                        <p:cTn id="6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8" dur="26">
                                          <p:stCondLst>
                                            <p:cond delay="650"/>
                                          </p:stCondLst>
                                        </p:cTn>
                                        <p:tgtEl>
                                          <p:spTgt spid="3">
                                            <p:txEl>
                                              <p:pRg st="3" end="3"/>
                                            </p:txEl>
                                          </p:spTgt>
                                        </p:tgtEl>
                                      </p:cBhvr>
                                      <p:to x="100000" y="60000"/>
                                    </p:animScale>
                                    <p:animScale>
                                      <p:cBhvr>
                                        <p:cTn id="69" dur="166" decel="50000">
                                          <p:stCondLst>
                                            <p:cond delay="676"/>
                                          </p:stCondLst>
                                        </p:cTn>
                                        <p:tgtEl>
                                          <p:spTgt spid="3">
                                            <p:txEl>
                                              <p:pRg st="3" end="3"/>
                                            </p:txEl>
                                          </p:spTgt>
                                        </p:tgtEl>
                                      </p:cBhvr>
                                      <p:to x="100000" y="100000"/>
                                    </p:animScale>
                                    <p:animScale>
                                      <p:cBhvr>
                                        <p:cTn id="70" dur="26">
                                          <p:stCondLst>
                                            <p:cond delay="1312"/>
                                          </p:stCondLst>
                                        </p:cTn>
                                        <p:tgtEl>
                                          <p:spTgt spid="3">
                                            <p:txEl>
                                              <p:pRg st="3" end="3"/>
                                            </p:txEl>
                                          </p:spTgt>
                                        </p:tgtEl>
                                      </p:cBhvr>
                                      <p:to x="100000" y="80000"/>
                                    </p:animScale>
                                    <p:animScale>
                                      <p:cBhvr>
                                        <p:cTn id="71" dur="166" decel="50000">
                                          <p:stCondLst>
                                            <p:cond delay="1338"/>
                                          </p:stCondLst>
                                        </p:cTn>
                                        <p:tgtEl>
                                          <p:spTgt spid="3">
                                            <p:txEl>
                                              <p:pRg st="3" end="3"/>
                                            </p:txEl>
                                          </p:spTgt>
                                        </p:tgtEl>
                                      </p:cBhvr>
                                      <p:to x="100000" y="100000"/>
                                    </p:animScale>
                                    <p:animScale>
                                      <p:cBhvr>
                                        <p:cTn id="72" dur="26">
                                          <p:stCondLst>
                                            <p:cond delay="1642"/>
                                          </p:stCondLst>
                                        </p:cTn>
                                        <p:tgtEl>
                                          <p:spTgt spid="3">
                                            <p:txEl>
                                              <p:pRg st="3" end="3"/>
                                            </p:txEl>
                                          </p:spTgt>
                                        </p:tgtEl>
                                      </p:cBhvr>
                                      <p:to x="100000" y="90000"/>
                                    </p:animScale>
                                    <p:animScale>
                                      <p:cBhvr>
                                        <p:cTn id="73" dur="166" decel="50000">
                                          <p:stCondLst>
                                            <p:cond delay="1668"/>
                                          </p:stCondLst>
                                        </p:cTn>
                                        <p:tgtEl>
                                          <p:spTgt spid="3">
                                            <p:txEl>
                                              <p:pRg st="3" end="3"/>
                                            </p:txEl>
                                          </p:spTgt>
                                        </p:tgtEl>
                                      </p:cBhvr>
                                      <p:to x="100000" y="100000"/>
                                    </p:animScale>
                                    <p:animScale>
                                      <p:cBhvr>
                                        <p:cTn id="74" dur="26">
                                          <p:stCondLst>
                                            <p:cond delay="1808"/>
                                          </p:stCondLst>
                                        </p:cTn>
                                        <p:tgtEl>
                                          <p:spTgt spid="3">
                                            <p:txEl>
                                              <p:pRg st="3" end="3"/>
                                            </p:txEl>
                                          </p:spTgt>
                                        </p:tgtEl>
                                      </p:cBhvr>
                                      <p:to x="100000" y="95000"/>
                                    </p:animScale>
                                    <p:animScale>
                                      <p:cBhvr>
                                        <p:cTn id="75" dur="166" decel="50000">
                                          <p:stCondLst>
                                            <p:cond delay="1834"/>
                                          </p:stCondLst>
                                        </p:cTn>
                                        <p:tgtEl>
                                          <p:spTgt spid="3">
                                            <p:txEl>
                                              <p:pRg st="3" end="3"/>
                                            </p:txEl>
                                          </p:spTgt>
                                        </p:tgtEl>
                                      </p:cBhvr>
                                      <p:to x="100000" y="100000"/>
                                    </p:animScale>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6146"/>
                                        </p:tgtEl>
                                        <p:attrNameLst>
                                          <p:attrName>style.visibility</p:attrName>
                                        </p:attrNameLst>
                                      </p:cBhvr>
                                      <p:to>
                                        <p:strVal val="visible"/>
                                      </p:to>
                                    </p:set>
                                    <p:animEffect transition="in" filter="fade">
                                      <p:cBhvr>
                                        <p:cTn id="80" dur="1000"/>
                                        <p:tgtEl>
                                          <p:spTgt spid="6146"/>
                                        </p:tgtEl>
                                      </p:cBhvr>
                                    </p:animEffect>
                                    <p:anim calcmode="lin" valueType="num">
                                      <p:cBhvr>
                                        <p:cTn id="81" dur="1000" fill="hold"/>
                                        <p:tgtEl>
                                          <p:spTgt spid="6146"/>
                                        </p:tgtEl>
                                        <p:attrNameLst>
                                          <p:attrName>ppt_x</p:attrName>
                                        </p:attrNameLst>
                                      </p:cBhvr>
                                      <p:tavLst>
                                        <p:tav tm="0">
                                          <p:val>
                                            <p:strVal val="#ppt_x"/>
                                          </p:val>
                                        </p:tav>
                                        <p:tav tm="100000">
                                          <p:val>
                                            <p:strVal val="#ppt_x"/>
                                          </p:val>
                                        </p:tav>
                                      </p:tavLst>
                                    </p:anim>
                                    <p:anim calcmode="lin" valueType="num">
                                      <p:cBhvr>
                                        <p:cTn id="82" dur="1000" fill="hold"/>
                                        <p:tgtEl>
                                          <p:spTgt spid="6146"/>
                                        </p:tgtEl>
                                        <p:attrNameLst>
                                          <p:attrName>ppt_y</p:attrName>
                                        </p:attrNameLst>
                                      </p:cBhvr>
                                      <p:tavLst>
                                        <p:tav tm="0">
                                          <p:val>
                                            <p:strVal val="#ppt_y+.1"/>
                                          </p:val>
                                        </p:tav>
                                        <p:tav tm="100000">
                                          <p:val>
                                            <p:strVal val="#ppt_y"/>
                                          </p:val>
                                        </p:tav>
                                      </p:tavLst>
                                    </p:anim>
                                  </p:childTnLst>
                                </p:cTn>
                              </p:par>
                            </p:childTnLst>
                          </p:cTn>
                        </p:par>
                        <p:par>
                          <p:cTn id="83" fill="hold">
                            <p:stCondLst>
                              <p:cond delay="1000"/>
                            </p:stCondLst>
                            <p:childTnLst>
                              <p:par>
                                <p:cTn id="84" presetID="6" presetClass="entr" presetSubtype="16"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circle(in)">
                                      <p:cBhvr>
                                        <p:cTn id="86" dur="2000"/>
                                        <p:tgtEl>
                                          <p:spTgt spid="4"/>
                                        </p:tgtEl>
                                      </p:cBhvr>
                                    </p:animEffect>
                                  </p:childTnLst>
                                </p:cTn>
                              </p:par>
                            </p:childTnLst>
                          </p:cTn>
                        </p:par>
                      </p:childTnLst>
                    </p:cTn>
                  </p:par>
                  <p:par>
                    <p:cTn id="87" fill="hold">
                      <p:stCondLst>
                        <p:cond delay="indefinite"/>
                      </p:stCondLst>
                      <p:childTnLst>
                        <p:par>
                          <p:cTn id="88" fill="hold">
                            <p:stCondLst>
                              <p:cond delay="0"/>
                            </p:stCondLst>
                            <p:childTnLst>
                              <p:par>
                                <p:cTn id="89" presetID="21" presetClass="entr" presetSubtype="1" fill="hold" nodeType="clickEffect">
                                  <p:stCondLst>
                                    <p:cond delay="0"/>
                                  </p:stCondLst>
                                  <p:childTnLst>
                                    <p:set>
                                      <p:cBhvr>
                                        <p:cTn id="90" dur="1" fill="hold">
                                          <p:stCondLst>
                                            <p:cond delay="0"/>
                                          </p:stCondLst>
                                        </p:cTn>
                                        <p:tgtEl>
                                          <p:spTgt spid="2050"/>
                                        </p:tgtEl>
                                        <p:attrNameLst>
                                          <p:attrName>style.visibility</p:attrName>
                                        </p:attrNameLst>
                                      </p:cBhvr>
                                      <p:to>
                                        <p:strVal val="visible"/>
                                      </p:to>
                                    </p:set>
                                    <p:animEffect transition="in" filter="wheel(1)">
                                      <p:cBhvr>
                                        <p:cTn id="91"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2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latin typeface="Bodoni MT Black" pitchFamily="18" charset="0"/>
              </a:rPr>
              <a:t>4</a:t>
            </a:r>
            <a:r>
              <a:rPr lang="en-US" baseline="30000" dirty="0" smtClean="0">
                <a:solidFill>
                  <a:schemeClr val="accent2">
                    <a:lumMod val="50000"/>
                  </a:schemeClr>
                </a:solidFill>
                <a:latin typeface="Bodoni MT Black" pitchFamily="18" charset="0"/>
              </a:rPr>
              <a:t>th</a:t>
            </a:r>
            <a:r>
              <a:rPr lang="en-US" dirty="0" smtClean="0">
                <a:solidFill>
                  <a:schemeClr val="accent2">
                    <a:lumMod val="50000"/>
                  </a:schemeClr>
                </a:solidFill>
                <a:latin typeface="Bodoni MT Black" pitchFamily="18" charset="0"/>
              </a:rPr>
              <a:t> shloka</a:t>
            </a:r>
            <a:endParaRPr lang="en-US" dirty="0">
              <a:solidFill>
                <a:schemeClr val="accent2">
                  <a:lumMod val="50000"/>
                </a:schemeClr>
              </a:solidFill>
              <a:latin typeface="Bodoni MT Black" pitchFamily="18" charset="0"/>
            </a:endParaRPr>
          </a:p>
        </p:txBody>
      </p:sp>
      <p:sp>
        <p:nvSpPr>
          <p:cNvPr id="3" name="Content Placeholder 2"/>
          <p:cNvSpPr>
            <a:spLocks noGrp="1"/>
          </p:cNvSpPr>
          <p:nvPr>
            <p:ph idx="1"/>
          </p:nvPr>
        </p:nvSpPr>
        <p:spPr>
          <a:xfrm>
            <a:off x="457200" y="1600201"/>
            <a:ext cx="8229600" cy="1752600"/>
          </a:xfrm>
        </p:spPr>
        <p:txBody>
          <a:bodyPr>
            <a:normAutofit/>
          </a:bodyPr>
          <a:lstStyle/>
          <a:p>
            <a:r>
              <a:rPr lang="en-US" sz="3600" dirty="0" smtClean="0">
                <a:latin typeface="Agency FB" pitchFamily="34" charset="0"/>
              </a:rPr>
              <a:t>If a person does not do his duty he will neither become a saint nor can attain the supreme goal of life.</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02" y="4511385"/>
            <a:ext cx="2406698" cy="226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1404" y="4511385"/>
            <a:ext cx="1532497" cy="2261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7733" y="4511386"/>
            <a:ext cx="2261467" cy="226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52698" y="4511386"/>
            <a:ext cx="2254777" cy="2261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093649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098"/>
                                        </p:tgtEl>
                                        <p:attrNameLst>
                                          <p:attrName>style.visibility</p:attrName>
                                        </p:attrNameLst>
                                      </p:cBhvr>
                                      <p:to>
                                        <p:strVal val="visible"/>
                                      </p:to>
                                    </p:set>
                                    <p:animEffect transition="in" filter="fade">
                                      <p:cBhvr>
                                        <p:cTn id="18" dur="1000"/>
                                        <p:tgtEl>
                                          <p:spTgt spid="4098"/>
                                        </p:tgtEl>
                                      </p:cBhvr>
                                    </p:animEffect>
                                    <p:anim calcmode="lin" valueType="num">
                                      <p:cBhvr>
                                        <p:cTn id="19" dur="1000" fill="hold"/>
                                        <p:tgtEl>
                                          <p:spTgt spid="4098"/>
                                        </p:tgtEl>
                                        <p:attrNameLst>
                                          <p:attrName>ppt_x</p:attrName>
                                        </p:attrNameLst>
                                      </p:cBhvr>
                                      <p:tavLst>
                                        <p:tav tm="0">
                                          <p:val>
                                            <p:strVal val="#ppt_x"/>
                                          </p:val>
                                        </p:tav>
                                        <p:tav tm="100000">
                                          <p:val>
                                            <p:strVal val="#ppt_x"/>
                                          </p:val>
                                        </p:tav>
                                      </p:tavLst>
                                    </p:anim>
                                    <p:anim calcmode="lin" valueType="num">
                                      <p:cBhvr>
                                        <p:cTn id="20" dur="1000" fill="hold"/>
                                        <p:tgtEl>
                                          <p:spTgt spid="409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6" presetClass="entr" presetSubtype="16" fill="hold" nodeType="afterEffect">
                                  <p:stCondLst>
                                    <p:cond delay="0"/>
                                  </p:stCondLst>
                                  <p:childTnLst>
                                    <p:set>
                                      <p:cBhvr>
                                        <p:cTn id="23" dur="1" fill="hold">
                                          <p:stCondLst>
                                            <p:cond delay="0"/>
                                          </p:stCondLst>
                                        </p:cTn>
                                        <p:tgtEl>
                                          <p:spTgt spid="4099"/>
                                        </p:tgtEl>
                                        <p:attrNameLst>
                                          <p:attrName>style.visibility</p:attrName>
                                        </p:attrNameLst>
                                      </p:cBhvr>
                                      <p:to>
                                        <p:strVal val="visible"/>
                                      </p:to>
                                    </p:set>
                                    <p:animEffect transition="in" filter="circle(in)">
                                      <p:cBhvr>
                                        <p:cTn id="24" dur="2000"/>
                                        <p:tgtEl>
                                          <p:spTgt spid="4099"/>
                                        </p:tgtEl>
                                      </p:cBhvr>
                                    </p:animEffect>
                                  </p:childTnLst>
                                </p:cTn>
                              </p:par>
                            </p:childTnLst>
                          </p:cTn>
                        </p:par>
                        <p:par>
                          <p:cTn id="25" fill="hold">
                            <p:stCondLst>
                              <p:cond delay="3000"/>
                            </p:stCondLst>
                            <p:childTnLst>
                              <p:par>
                                <p:cTn id="26" presetID="21" presetClass="entr" presetSubtype="1" fill="hold" nodeType="afterEffect">
                                  <p:stCondLst>
                                    <p:cond delay="0"/>
                                  </p:stCondLst>
                                  <p:childTnLst>
                                    <p:set>
                                      <p:cBhvr>
                                        <p:cTn id="27" dur="1" fill="hold">
                                          <p:stCondLst>
                                            <p:cond delay="0"/>
                                          </p:stCondLst>
                                        </p:cTn>
                                        <p:tgtEl>
                                          <p:spTgt spid="4100"/>
                                        </p:tgtEl>
                                        <p:attrNameLst>
                                          <p:attrName>style.visibility</p:attrName>
                                        </p:attrNameLst>
                                      </p:cBhvr>
                                      <p:to>
                                        <p:strVal val="visible"/>
                                      </p:to>
                                    </p:set>
                                    <p:animEffect transition="in" filter="wheel(1)">
                                      <p:cBhvr>
                                        <p:cTn id="28" dur="2000"/>
                                        <p:tgtEl>
                                          <p:spTgt spid="4100"/>
                                        </p:tgtEl>
                                      </p:cBhvr>
                                    </p:animEffect>
                                  </p:childTnLst>
                                </p:cTn>
                              </p:par>
                            </p:childTnLst>
                          </p:cTn>
                        </p:par>
                        <p:par>
                          <p:cTn id="29" fill="hold">
                            <p:stCondLst>
                              <p:cond delay="5000"/>
                            </p:stCondLst>
                            <p:childTnLst>
                              <p:par>
                                <p:cTn id="30" presetID="21" presetClass="entr" presetSubtype="1" fill="hold" nodeType="afterEffect">
                                  <p:stCondLst>
                                    <p:cond delay="0"/>
                                  </p:stCondLst>
                                  <p:childTnLst>
                                    <p:set>
                                      <p:cBhvr>
                                        <p:cTn id="31" dur="1" fill="hold">
                                          <p:stCondLst>
                                            <p:cond delay="0"/>
                                          </p:stCondLst>
                                        </p:cTn>
                                        <p:tgtEl>
                                          <p:spTgt spid="4101"/>
                                        </p:tgtEl>
                                        <p:attrNameLst>
                                          <p:attrName>style.visibility</p:attrName>
                                        </p:attrNameLst>
                                      </p:cBhvr>
                                      <p:to>
                                        <p:strVal val="visible"/>
                                      </p:to>
                                    </p:set>
                                    <p:animEffect transition="in" filter="wheel(1)">
                                      <p:cBhvr>
                                        <p:cTn id="32"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2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learning</a:t>
            </a:r>
            <a:endParaRPr lang="en-US" dirty="0"/>
          </a:p>
        </p:txBody>
      </p:sp>
      <p:sp>
        <p:nvSpPr>
          <p:cNvPr id="3" name="Content Placeholder 2"/>
          <p:cNvSpPr>
            <a:spLocks noGrp="1"/>
          </p:cNvSpPr>
          <p:nvPr>
            <p:ph idx="1"/>
          </p:nvPr>
        </p:nvSpPr>
        <p:spPr>
          <a:xfrm>
            <a:off x="457200" y="1600200"/>
            <a:ext cx="8229600" cy="1066799"/>
          </a:xfrm>
        </p:spPr>
        <p:txBody>
          <a:bodyPr>
            <a:normAutofit lnSpcReduction="10000"/>
          </a:bodyPr>
          <a:lstStyle/>
          <a:p>
            <a:r>
              <a:rPr lang="en-US" dirty="0" smtClean="0">
                <a:latin typeface="Agency FB" pitchFamily="34" charset="0"/>
              </a:rPr>
              <a:t>We </a:t>
            </a:r>
            <a:r>
              <a:rPr lang="en-US" dirty="0">
                <a:latin typeface="Agency FB" pitchFamily="34" charset="0"/>
              </a:rPr>
              <a:t>should do </a:t>
            </a:r>
            <a:r>
              <a:rPr lang="en-US" dirty="0" smtClean="0">
                <a:latin typeface="Agency FB" pitchFamily="34" charset="0"/>
              </a:rPr>
              <a:t>our </a:t>
            </a:r>
            <a:r>
              <a:rPr lang="en-US" dirty="0">
                <a:latin typeface="Agency FB" pitchFamily="34" charset="0"/>
              </a:rPr>
              <a:t>duty such that </a:t>
            </a:r>
            <a:r>
              <a:rPr lang="en-US" dirty="0" smtClean="0">
                <a:latin typeface="Agency FB" pitchFamily="34" charset="0"/>
              </a:rPr>
              <a:t>we become </a:t>
            </a:r>
            <a:r>
              <a:rPr lang="en-US" dirty="0">
                <a:latin typeface="Agency FB" pitchFamily="34" charset="0"/>
              </a:rPr>
              <a:t>free from </a:t>
            </a:r>
            <a:r>
              <a:rPr lang="en-US" dirty="0" smtClean="0">
                <a:latin typeface="Agency FB" pitchFamily="34" charset="0"/>
              </a:rPr>
              <a:t>all the bondage. Thus attain the divinity.</a:t>
            </a:r>
            <a:endParaRPr lang="en-US" dirty="0">
              <a:latin typeface="Agency FB" pitchFamily="34" charset="0"/>
            </a:endParaRPr>
          </a:p>
          <a:p>
            <a:endParaRPr lang="en-US" dirty="0"/>
          </a:p>
        </p:txBody>
      </p:sp>
      <p:pic>
        <p:nvPicPr>
          <p:cNvPr id="5122" name="Picture 2" descr="http://vividlife.me/ultimate/wp-content/uploads/2012/10/break_free-e13505614988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694792"/>
            <a:ext cx="3962400" cy="273594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eeklyblitz.net/wp-content/uploads/2013/08/1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3694791"/>
            <a:ext cx="1987834" cy="2735943"/>
          </a:xfrm>
          <a:prstGeom prst="rect">
            <a:avLst/>
          </a:prstGeom>
          <a:noFill/>
          <a:extLst>
            <a:ext uri="{909E8E84-426E-40DD-AFC4-6F175D3DCCD1}">
              <a14:hiddenFill xmlns:a14="http://schemas.microsoft.com/office/drawing/2010/main">
                <a:solidFill>
                  <a:srgbClr val="FFFFFF"/>
                </a:solidFill>
              </a14:hiddenFill>
            </a:ext>
          </a:extLst>
        </p:spPr>
      </p:pic>
      <p:sp>
        <p:nvSpPr>
          <p:cNvPr id="4" name="Striped Right Arrow 3"/>
          <p:cNvSpPr/>
          <p:nvPr/>
        </p:nvSpPr>
        <p:spPr>
          <a:xfrm>
            <a:off x="4800600" y="4876800"/>
            <a:ext cx="914400" cy="685800"/>
          </a:xfrm>
          <a:prstGeom prst="strip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1539131"/>
      </p:ext>
    </p:extLst>
  </p:cSld>
  <p:clrMapOvr>
    <a:overrideClrMapping bg1="lt1" tx1="dk1" bg2="lt2" tx2="dk2" accent1="accent1" accent2="accent2" accent3="accent3" accent4="accent4" accent5="accent5" accent6="accent6" hlink="hlink" folHlink="folHlink"/>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2000"/>
                                        <p:tgtEl>
                                          <p:spTgt spid="5122"/>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16" presetClass="entr" presetSubtype="21" fill="hold" nodeType="afterEffect">
                                  <p:stCondLst>
                                    <p:cond delay="0"/>
                                  </p:stCondLst>
                                  <p:childTnLst>
                                    <p:set>
                                      <p:cBhvr>
                                        <p:cTn id="15" dur="1" fill="hold">
                                          <p:stCondLst>
                                            <p:cond delay="0"/>
                                          </p:stCondLst>
                                        </p:cTn>
                                        <p:tgtEl>
                                          <p:spTgt spid="5124"/>
                                        </p:tgtEl>
                                        <p:attrNameLst>
                                          <p:attrName>style.visibility</p:attrName>
                                        </p:attrNameLst>
                                      </p:cBhvr>
                                      <p:to>
                                        <p:strVal val="visible"/>
                                      </p:to>
                                    </p:set>
                                    <p:animEffect transition="in" filter="barn(inVertical)">
                                      <p:cBhvr>
                                        <p:cTn id="16"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latin typeface="Baskerville Old Face" pitchFamily="18" charset="0"/>
              </a:rPr>
              <a:t>5</a:t>
            </a:r>
            <a:r>
              <a:rPr lang="en-US" baseline="30000" dirty="0" smtClean="0">
                <a:solidFill>
                  <a:srgbClr val="FFFF00"/>
                </a:solidFill>
                <a:latin typeface="Baskerville Old Face" pitchFamily="18" charset="0"/>
              </a:rPr>
              <a:t>th</a:t>
            </a:r>
            <a:r>
              <a:rPr lang="en-US" dirty="0" smtClean="0">
                <a:solidFill>
                  <a:srgbClr val="FFFF00"/>
                </a:solidFill>
                <a:latin typeface="Baskerville Old Face" pitchFamily="18" charset="0"/>
              </a:rPr>
              <a:t> shloka</a:t>
            </a:r>
            <a:endParaRPr lang="en-US" dirty="0">
              <a:solidFill>
                <a:srgbClr val="FFFF00"/>
              </a:solidFill>
              <a:latin typeface="Baskerville Old Face" pitchFamily="18" charset="0"/>
            </a:endParaRPr>
          </a:p>
        </p:txBody>
      </p:sp>
      <p:sp>
        <p:nvSpPr>
          <p:cNvPr id="3" name="Content Placeholder 2"/>
          <p:cNvSpPr>
            <a:spLocks noGrp="1"/>
          </p:cNvSpPr>
          <p:nvPr>
            <p:ph idx="1"/>
          </p:nvPr>
        </p:nvSpPr>
        <p:spPr>
          <a:xfrm>
            <a:off x="457200" y="1143001"/>
            <a:ext cx="8229600" cy="3276600"/>
          </a:xfrm>
        </p:spPr>
        <p:txBody>
          <a:bodyPr/>
          <a:lstStyle/>
          <a:p>
            <a:pPr>
              <a:buFont typeface="Arial" charset="0"/>
              <a:buChar char="•"/>
            </a:pPr>
            <a:r>
              <a:rPr lang="en-US" dirty="0" smtClean="0">
                <a:latin typeface="Batang" pitchFamily="18" charset="-127"/>
                <a:ea typeface="Batang" pitchFamily="18" charset="-127"/>
              </a:rPr>
              <a:t>No one can live for even a second without doing an action.</a:t>
            </a:r>
          </a:p>
          <a:p>
            <a:pPr>
              <a:buFont typeface="Arial" charset="0"/>
              <a:buChar char="•"/>
            </a:pPr>
            <a:r>
              <a:rPr lang="en-US" dirty="0" smtClean="0">
                <a:latin typeface="Batang" pitchFamily="18" charset="-127"/>
                <a:ea typeface="Batang" pitchFamily="18" charset="-127"/>
              </a:rPr>
              <a:t>Every single person does some thing whether voluntarily or involuntarily.</a:t>
            </a:r>
          </a:p>
          <a:p>
            <a:pPr>
              <a:buFont typeface="Arial" charset="0"/>
              <a:buChar char="•"/>
            </a:pPr>
            <a:r>
              <a:rPr lang="en-US" dirty="0" smtClean="0">
                <a:latin typeface="Batang" pitchFamily="18" charset="-127"/>
                <a:ea typeface="Batang" pitchFamily="18" charset="-127"/>
              </a:rPr>
              <a:t>They will sit, eat, sleep, stand or do any action.</a:t>
            </a:r>
            <a:endParaRPr lang="en-US" dirty="0">
              <a:latin typeface="Batang" pitchFamily="18" charset="-127"/>
              <a:ea typeface="Batang" pitchFamily="18" charset="-127"/>
            </a:endParaRPr>
          </a:p>
        </p:txBody>
      </p:sp>
      <p:pic>
        <p:nvPicPr>
          <p:cNvPr id="4098" name="Picture 2" descr="C:\Users\papanwar\AppData\Local\Microsoft\Windows\Temporary Internet Files\Content.IE5\Z12UTNCI\MM900283964[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387064"/>
            <a:ext cx="2438400" cy="225261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papanwar\AppData\Local\Microsoft\Windows\Temporary Internet Files\Content.IE5\25GPOW3W\MM900283949[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4282827"/>
            <a:ext cx="2390775" cy="2461092"/>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papanwar\AppData\Local\Microsoft\Windows\Temporary Internet Files\Content.IE5\K433JQ5V\MM900284095[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4243558"/>
            <a:ext cx="1524000" cy="2302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30894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6" presetClass="entr" presetSubtype="16"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par>
                          <p:cTn id="15" fill="hold">
                            <p:stCondLst>
                              <p:cond delay="4000"/>
                            </p:stCondLst>
                            <p:childTnLst>
                              <p:par>
                                <p:cTn id="16" presetID="6" presetClass="entr" presetSubtype="16"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circle(in)">
                                      <p:cBhvr>
                                        <p:cTn id="18" dur="2000"/>
                                        <p:tgtEl>
                                          <p:spTgt spid="3">
                                            <p:txEl>
                                              <p:pRg st="1" end="1"/>
                                            </p:txEl>
                                          </p:spTgt>
                                        </p:tgtEl>
                                      </p:cBhvr>
                                    </p:animEffect>
                                  </p:childTnLst>
                                </p:cTn>
                              </p:par>
                            </p:childTnLst>
                          </p:cTn>
                        </p:par>
                        <p:par>
                          <p:cTn id="19" fill="hold">
                            <p:stCondLst>
                              <p:cond delay="6000"/>
                            </p:stCondLst>
                            <p:childTnLst>
                              <p:par>
                                <p:cTn id="20" presetID="6" presetClass="entr" presetSubtype="16" fill="hold"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098"/>
                                        </p:tgtEl>
                                        <p:attrNameLst>
                                          <p:attrName>style.visibility</p:attrName>
                                        </p:attrNameLst>
                                      </p:cBhvr>
                                      <p:to>
                                        <p:strVal val="visible"/>
                                      </p:to>
                                    </p:set>
                                    <p:animEffect transition="in" filter="fade">
                                      <p:cBhvr>
                                        <p:cTn id="27" dur="1000"/>
                                        <p:tgtEl>
                                          <p:spTgt spid="4098"/>
                                        </p:tgtEl>
                                      </p:cBhvr>
                                    </p:animEffect>
                                    <p:anim calcmode="lin" valueType="num">
                                      <p:cBhvr>
                                        <p:cTn id="28" dur="1000" fill="hold"/>
                                        <p:tgtEl>
                                          <p:spTgt spid="4098"/>
                                        </p:tgtEl>
                                        <p:attrNameLst>
                                          <p:attrName>ppt_x</p:attrName>
                                        </p:attrNameLst>
                                      </p:cBhvr>
                                      <p:tavLst>
                                        <p:tav tm="0">
                                          <p:val>
                                            <p:strVal val="#ppt_x"/>
                                          </p:val>
                                        </p:tav>
                                        <p:tav tm="100000">
                                          <p:val>
                                            <p:strVal val="#ppt_x"/>
                                          </p:val>
                                        </p:tav>
                                      </p:tavLst>
                                    </p:anim>
                                    <p:anim calcmode="lin" valueType="num">
                                      <p:cBhvr>
                                        <p:cTn id="2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80">
                                          <p:stCondLst>
                                            <p:cond delay="0"/>
                                          </p:stCondLst>
                                        </p:cTn>
                                        <p:tgtEl>
                                          <p:spTgt spid="8"/>
                                        </p:tgtEl>
                                      </p:cBhvr>
                                    </p:animEffect>
                                    <p:anim calcmode="lin" valueType="num">
                                      <p:cBhvr>
                                        <p:cTn id="3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0" dur="26">
                                          <p:stCondLst>
                                            <p:cond delay="650"/>
                                          </p:stCondLst>
                                        </p:cTn>
                                        <p:tgtEl>
                                          <p:spTgt spid="8"/>
                                        </p:tgtEl>
                                      </p:cBhvr>
                                      <p:to x="100000" y="60000"/>
                                    </p:animScale>
                                    <p:animScale>
                                      <p:cBhvr>
                                        <p:cTn id="41" dur="166" decel="50000">
                                          <p:stCondLst>
                                            <p:cond delay="676"/>
                                          </p:stCondLst>
                                        </p:cTn>
                                        <p:tgtEl>
                                          <p:spTgt spid="8"/>
                                        </p:tgtEl>
                                      </p:cBhvr>
                                      <p:to x="100000" y="100000"/>
                                    </p:animScale>
                                    <p:animScale>
                                      <p:cBhvr>
                                        <p:cTn id="42" dur="26">
                                          <p:stCondLst>
                                            <p:cond delay="1312"/>
                                          </p:stCondLst>
                                        </p:cTn>
                                        <p:tgtEl>
                                          <p:spTgt spid="8"/>
                                        </p:tgtEl>
                                      </p:cBhvr>
                                      <p:to x="100000" y="80000"/>
                                    </p:animScale>
                                    <p:animScale>
                                      <p:cBhvr>
                                        <p:cTn id="43" dur="166" decel="50000">
                                          <p:stCondLst>
                                            <p:cond delay="1338"/>
                                          </p:stCondLst>
                                        </p:cTn>
                                        <p:tgtEl>
                                          <p:spTgt spid="8"/>
                                        </p:tgtEl>
                                      </p:cBhvr>
                                      <p:to x="100000" y="100000"/>
                                    </p:animScale>
                                    <p:animScale>
                                      <p:cBhvr>
                                        <p:cTn id="44" dur="26">
                                          <p:stCondLst>
                                            <p:cond delay="1642"/>
                                          </p:stCondLst>
                                        </p:cTn>
                                        <p:tgtEl>
                                          <p:spTgt spid="8"/>
                                        </p:tgtEl>
                                      </p:cBhvr>
                                      <p:to x="100000" y="90000"/>
                                    </p:animScale>
                                    <p:animScale>
                                      <p:cBhvr>
                                        <p:cTn id="45" dur="166" decel="50000">
                                          <p:stCondLst>
                                            <p:cond delay="1668"/>
                                          </p:stCondLst>
                                        </p:cTn>
                                        <p:tgtEl>
                                          <p:spTgt spid="8"/>
                                        </p:tgtEl>
                                      </p:cBhvr>
                                      <p:to x="100000" y="100000"/>
                                    </p:animScale>
                                    <p:animScale>
                                      <p:cBhvr>
                                        <p:cTn id="46" dur="26">
                                          <p:stCondLst>
                                            <p:cond delay="1808"/>
                                          </p:stCondLst>
                                        </p:cTn>
                                        <p:tgtEl>
                                          <p:spTgt spid="8"/>
                                        </p:tgtEl>
                                      </p:cBhvr>
                                      <p:to x="100000" y="95000"/>
                                    </p:animScale>
                                    <p:animScale>
                                      <p:cBhvr>
                                        <p:cTn id="47" dur="166" decel="50000">
                                          <p:stCondLst>
                                            <p:cond delay="1834"/>
                                          </p:stCondLst>
                                        </p:cTn>
                                        <p:tgtEl>
                                          <p:spTgt spid="8"/>
                                        </p:tgtEl>
                                      </p:cBhvr>
                                      <p:to x="100000" y="100000"/>
                                    </p:animScale>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nodeType="clickEffect">
                                  <p:stCondLst>
                                    <p:cond delay="0"/>
                                  </p:stCondLst>
                                  <p:childTnLst>
                                    <p:set>
                                      <p:cBhvr>
                                        <p:cTn id="51" dur="1" fill="hold">
                                          <p:stCondLst>
                                            <p:cond delay="0"/>
                                          </p:stCondLst>
                                        </p:cTn>
                                        <p:tgtEl>
                                          <p:spTgt spid="4099"/>
                                        </p:tgtEl>
                                        <p:attrNameLst>
                                          <p:attrName>style.visibility</p:attrName>
                                        </p:attrNameLst>
                                      </p:cBhvr>
                                      <p:to>
                                        <p:strVal val="visible"/>
                                      </p:to>
                                    </p:set>
                                    <p:animEffect transition="in" filter="wheel(1)">
                                      <p:cBhvr>
                                        <p:cTn id="52"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latin typeface="Baskerville Old Face" pitchFamily="18" charset="0"/>
              </a:rPr>
              <a:t>Our learning</a:t>
            </a:r>
            <a:endParaRPr lang="en-US" dirty="0">
              <a:solidFill>
                <a:srgbClr val="FFFF00"/>
              </a:solidFill>
              <a:latin typeface="Baskerville Old Face" pitchFamily="18" charset="0"/>
            </a:endParaRPr>
          </a:p>
        </p:txBody>
      </p:sp>
      <p:sp>
        <p:nvSpPr>
          <p:cNvPr id="3" name="Content Placeholder 2"/>
          <p:cNvSpPr>
            <a:spLocks noGrp="1"/>
          </p:cNvSpPr>
          <p:nvPr>
            <p:ph idx="1"/>
          </p:nvPr>
        </p:nvSpPr>
        <p:spPr>
          <a:xfrm>
            <a:off x="457200" y="1600201"/>
            <a:ext cx="8229600" cy="2971800"/>
          </a:xfrm>
        </p:spPr>
        <p:txBody>
          <a:bodyPr>
            <a:normAutofit lnSpcReduction="10000"/>
          </a:bodyPr>
          <a:lstStyle/>
          <a:p>
            <a:r>
              <a:rPr lang="en-US" dirty="0" smtClean="0">
                <a:latin typeface="Batang" pitchFamily="18" charset="-127"/>
                <a:ea typeface="Batang" pitchFamily="18" charset="-127"/>
              </a:rPr>
              <a:t>Even when we don’t do any action we breath at least.</a:t>
            </a:r>
          </a:p>
          <a:p>
            <a:r>
              <a:rPr lang="en-US" dirty="0" smtClean="0">
                <a:latin typeface="Batang" pitchFamily="18" charset="-127"/>
                <a:ea typeface="Batang" pitchFamily="18" charset="-127"/>
              </a:rPr>
              <a:t>And if we don’t breath then we will not be alive.</a:t>
            </a:r>
          </a:p>
          <a:p>
            <a:r>
              <a:rPr lang="en-US" dirty="0" smtClean="0">
                <a:latin typeface="Batang" pitchFamily="18" charset="-127"/>
                <a:ea typeface="Batang" pitchFamily="18" charset="-127"/>
              </a:rPr>
              <a:t>Hence we must be continuously in action.</a:t>
            </a:r>
            <a:endParaRPr lang="en-US" dirty="0">
              <a:latin typeface="Batang" pitchFamily="18" charset="-127"/>
              <a:ea typeface="Batang" pitchFamily="18" charset="-127"/>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1903331" y="3394799"/>
            <a:ext cx="5335669" cy="3996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32224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5" presetClass="entr" presetSubtype="0"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15" fill="hold">
                            <p:stCondLst>
                              <p:cond delay="2500"/>
                            </p:stCondLst>
                            <p:childTnLst>
                              <p:par>
                                <p:cTn id="16" presetID="45" presetClass="entr" presetSubtype="0" fill="hold"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anim calcmode="lin" valueType="num">
                                      <p:cBhvr>
                                        <p:cTn id="19"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0"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21" fill="hold">
                            <p:stCondLst>
                              <p:cond delay="4500"/>
                            </p:stCondLst>
                            <p:childTnLst>
                              <p:par>
                                <p:cTn id="22" presetID="45" presetClass="entr" presetSubtype="0" fill="hold" nodeType="after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2000"/>
                                        <p:tgtEl>
                                          <p:spTgt spid="3">
                                            <p:txEl>
                                              <p:pRg st="2" end="2"/>
                                            </p:txEl>
                                          </p:spTgt>
                                        </p:tgtEl>
                                      </p:cBhvr>
                                    </p:animEffect>
                                    <p:anim calcmode="lin" valueType="num">
                                      <p:cBhvr>
                                        <p:cTn id="2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randombar(horizontal)">
                                      <p:cBhvr>
                                        <p:cTn id="3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50000"/>
                  </a:schemeClr>
                </a:solidFill>
                <a:latin typeface="Algerian" pitchFamily="82" charset="0"/>
              </a:rPr>
              <a:t>6</a:t>
            </a:r>
            <a:r>
              <a:rPr lang="en-US" baseline="30000" dirty="0" smtClean="0">
                <a:solidFill>
                  <a:schemeClr val="accent6">
                    <a:lumMod val="50000"/>
                  </a:schemeClr>
                </a:solidFill>
                <a:latin typeface="Algerian" pitchFamily="82" charset="0"/>
              </a:rPr>
              <a:t>th</a:t>
            </a:r>
            <a:r>
              <a:rPr lang="en-US" dirty="0" smtClean="0">
                <a:solidFill>
                  <a:schemeClr val="accent6">
                    <a:lumMod val="50000"/>
                  </a:schemeClr>
                </a:solidFill>
                <a:latin typeface="Algerian" pitchFamily="82" charset="0"/>
              </a:rPr>
              <a:t> shloka</a:t>
            </a:r>
            <a:endParaRPr lang="en-US" dirty="0">
              <a:solidFill>
                <a:schemeClr val="accent6">
                  <a:lumMod val="50000"/>
                </a:schemeClr>
              </a:solidFill>
              <a:latin typeface="Algerian" pitchFamily="82" charset="0"/>
            </a:endParaRPr>
          </a:p>
        </p:txBody>
      </p:sp>
      <p:sp>
        <p:nvSpPr>
          <p:cNvPr id="3" name="Content Placeholder 2"/>
          <p:cNvSpPr>
            <a:spLocks noGrp="1"/>
          </p:cNvSpPr>
          <p:nvPr>
            <p:ph idx="1"/>
          </p:nvPr>
        </p:nvSpPr>
        <p:spPr>
          <a:xfrm>
            <a:off x="457200" y="1369147"/>
            <a:ext cx="8229600" cy="1983653"/>
          </a:xfrm>
        </p:spPr>
        <p:txBody>
          <a:bodyPr>
            <a:normAutofit lnSpcReduction="10000"/>
          </a:bodyPr>
          <a:lstStyle/>
          <a:p>
            <a:r>
              <a:rPr lang="en-US" dirty="0" smtClean="0">
                <a:solidFill>
                  <a:schemeClr val="accent3">
                    <a:lumMod val="50000"/>
                  </a:schemeClr>
                </a:solidFill>
                <a:latin typeface="Andalus" pitchFamily="18" charset="-78"/>
                <a:cs typeface="Andalus" pitchFamily="18" charset="-78"/>
              </a:rPr>
              <a:t>The person who sits quietly without doing any thing but his mind thinking of the worldly objects is fit to be called ‘ mithyachari’. It means dumbhi or hypocrite. </a:t>
            </a:r>
            <a:endParaRPr lang="en-US" dirty="0">
              <a:solidFill>
                <a:schemeClr val="accent3">
                  <a:lumMod val="50000"/>
                </a:schemeClr>
              </a:solidFill>
              <a:latin typeface="Andalus" pitchFamily="18" charset="-78"/>
              <a:cs typeface="Andalus" pitchFamily="18" charset="-78"/>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3810000" y="4520276"/>
            <a:ext cx="1600200" cy="234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Cloud Callout 10"/>
          <p:cNvSpPr/>
          <p:nvPr/>
        </p:nvSpPr>
        <p:spPr>
          <a:xfrm>
            <a:off x="6019800" y="3690620"/>
            <a:ext cx="1752600" cy="1219200"/>
          </a:xfrm>
          <a:prstGeom prst="cloudCallout">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loud Callout 12"/>
          <p:cNvSpPr/>
          <p:nvPr/>
        </p:nvSpPr>
        <p:spPr>
          <a:xfrm flipH="1">
            <a:off x="1447800" y="5410200"/>
            <a:ext cx="1828800" cy="1219200"/>
          </a:xfrm>
          <a:prstGeom prst="cloudCallout">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loud Callout 13"/>
          <p:cNvSpPr/>
          <p:nvPr/>
        </p:nvSpPr>
        <p:spPr>
          <a:xfrm flipH="1">
            <a:off x="1219200" y="3614420"/>
            <a:ext cx="1752600" cy="1194724"/>
          </a:xfrm>
          <a:prstGeom prst="cloudCallout">
            <a:avLst/>
          </a:prstGeom>
          <a:blipFill dpi="0" rotWithShape="1">
            <a:blip r:embed="rId6">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loud Callout 14"/>
          <p:cNvSpPr/>
          <p:nvPr/>
        </p:nvSpPr>
        <p:spPr>
          <a:xfrm>
            <a:off x="3810000" y="3449782"/>
            <a:ext cx="1631373" cy="850438"/>
          </a:xfrm>
          <a:prstGeom prst="cloudCallout">
            <a:avLst/>
          </a:prstGeom>
          <a:blipFill dpi="0" rotWithShape="1">
            <a:blip r:embed="rId7">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loud Callout 15"/>
          <p:cNvSpPr/>
          <p:nvPr/>
        </p:nvSpPr>
        <p:spPr>
          <a:xfrm>
            <a:off x="6172200" y="5410200"/>
            <a:ext cx="1752600" cy="1219200"/>
          </a:xfrm>
          <a:prstGeom prst="cloudCallout">
            <a:avLst/>
          </a:prstGeom>
          <a:blipFill dpi="0" rotWithShape="1">
            <a:blip r:embed="rId8">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831841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16" presetClass="entr" presetSubtype="21" fill="hold"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barn(inVertical)">
                                      <p:cBhvr>
                                        <p:cTn id="24" dur="5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026"/>
                                        </p:tgtEl>
                                        <p:attrNameLst>
                                          <p:attrName>style.visibility</p:attrName>
                                        </p:attrNameLst>
                                      </p:cBhvr>
                                      <p:to>
                                        <p:strVal val="visible"/>
                                      </p:to>
                                    </p:set>
                                    <p:animEffect transition="in" filter="fade">
                                      <p:cBhvr>
                                        <p:cTn id="29" dur="1000"/>
                                        <p:tgtEl>
                                          <p:spTgt spid="1026"/>
                                        </p:tgtEl>
                                      </p:cBhvr>
                                    </p:animEffect>
                                    <p:anim calcmode="lin" valueType="num">
                                      <p:cBhvr>
                                        <p:cTn id="30" dur="1000" fill="hold"/>
                                        <p:tgtEl>
                                          <p:spTgt spid="1026"/>
                                        </p:tgtEl>
                                        <p:attrNameLst>
                                          <p:attrName>ppt_x</p:attrName>
                                        </p:attrNameLst>
                                      </p:cBhvr>
                                      <p:tavLst>
                                        <p:tav tm="0">
                                          <p:val>
                                            <p:strVal val="#ppt_x"/>
                                          </p:val>
                                        </p:tav>
                                        <p:tav tm="100000">
                                          <p:val>
                                            <p:strVal val="#ppt_x"/>
                                          </p:val>
                                        </p:tav>
                                      </p:tavLst>
                                    </p:anim>
                                    <p:anim calcmode="lin" valueType="num">
                                      <p:cBhvr>
                                        <p:cTn id="31" dur="1000" fill="hold"/>
                                        <p:tgtEl>
                                          <p:spTgt spid="1026"/>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21"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heel(1)">
                                      <p:cBhvr>
                                        <p:cTn id="35" dur="2000"/>
                                        <p:tgtEl>
                                          <p:spTgt spid="15"/>
                                        </p:tgtEl>
                                      </p:cBhvr>
                                    </p:animEffect>
                                  </p:childTnLst>
                                </p:cTn>
                              </p:par>
                            </p:childTnLst>
                          </p:cTn>
                        </p:par>
                        <p:par>
                          <p:cTn id="36" fill="hold">
                            <p:stCondLst>
                              <p:cond delay="3000"/>
                            </p:stCondLst>
                            <p:childTnLst>
                              <p:par>
                                <p:cTn id="37" presetID="21"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heel(1)">
                                      <p:cBhvr>
                                        <p:cTn id="39" dur="2000"/>
                                        <p:tgtEl>
                                          <p:spTgt spid="11"/>
                                        </p:tgtEl>
                                      </p:cBhvr>
                                    </p:animEffect>
                                  </p:childTnLst>
                                </p:cTn>
                              </p:par>
                            </p:childTnLst>
                          </p:cTn>
                        </p:par>
                        <p:par>
                          <p:cTn id="40" fill="hold">
                            <p:stCondLst>
                              <p:cond delay="5000"/>
                            </p:stCondLst>
                            <p:childTnLst>
                              <p:par>
                                <p:cTn id="41" presetID="21"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heel(1)">
                                      <p:cBhvr>
                                        <p:cTn id="43" dur="2000"/>
                                        <p:tgtEl>
                                          <p:spTgt spid="16"/>
                                        </p:tgtEl>
                                      </p:cBhvr>
                                    </p:animEffect>
                                  </p:childTnLst>
                                </p:cTn>
                              </p:par>
                            </p:childTnLst>
                          </p:cTn>
                        </p:par>
                        <p:par>
                          <p:cTn id="44" fill="hold">
                            <p:stCondLst>
                              <p:cond delay="7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2000"/>
                                        <p:tgtEl>
                                          <p:spTgt spid="14"/>
                                        </p:tgtEl>
                                      </p:cBhvr>
                                    </p:animEffect>
                                  </p:childTnLst>
                                </p:cTn>
                              </p:par>
                            </p:childTnLst>
                          </p:cTn>
                        </p:par>
                        <p:par>
                          <p:cTn id="48" fill="hold">
                            <p:stCondLst>
                              <p:cond delay="9000"/>
                            </p:stCondLst>
                            <p:childTnLst>
                              <p:par>
                                <p:cTn id="49" presetID="21" presetClass="entr" presetSubtype="1"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heel(1)">
                                      <p:cBhvr>
                                        <p:cTn id="5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lstStyle/>
          <a:p>
            <a:r>
              <a:rPr lang="en-US" dirty="0" smtClean="0">
                <a:solidFill>
                  <a:schemeClr val="accent6">
                    <a:lumMod val="50000"/>
                  </a:schemeClr>
                </a:solidFill>
                <a:latin typeface="Algerian" pitchFamily="82" charset="0"/>
              </a:rPr>
              <a:t>Our learning</a:t>
            </a:r>
            <a:endParaRPr lang="en-US" dirty="0"/>
          </a:p>
        </p:txBody>
      </p:sp>
      <p:sp>
        <p:nvSpPr>
          <p:cNvPr id="3" name="Content Placeholder 2"/>
          <p:cNvSpPr>
            <a:spLocks noGrp="1"/>
          </p:cNvSpPr>
          <p:nvPr>
            <p:ph idx="1"/>
          </p:nvPr>
        </p:nvSpPr>
        <p:spPr>
          <a:xfrm>
            <a:off x="633412" y="1392383"/>
            <a:ext cx="8229600" cy="3733799"/>
          </a:xfrm>
        </p:spPr>
        <p:txBody>
          <a:bodyPr/>
          <a:lstStyle/>
          <a:p>
            <a:r>
              <a:rPr lang="en-US" dirty="0" smtClean="0">
                <a:solidFill>
                  <a:schemeClr val="accent3">
                    <a:lumMod val="50000"/>
                  </a:schemeClr>
                </a:solidFill>
                <a:latin typeface="Andalus" pitchFamily="18" charset="-78"/>
                <a:cs typeface="Andalus" pitchFamily="18" charset="-78"/>
              </a:rPr>
              <a:t>While doing our duties we should not think of worldly objects.</a:t>
            </a:r>
          </a:p>
          <a:p>
            <a:r>
              <a:rPr lang="en-US" dirty="0" smtClean="0">
                <a:solidFill>
                  <a:schemeClr val="accent3">
                    <a:lumMod val="50000"/>
                  </a:schemeClr>
                </a:solidFill>
                <a:latin typeface="Andalus" pitchFamily="18" charset="-78"/>
                <a:cs typeface="Andalus" pitchFamily="18" charset="-78"/>
              </a:rPr>
              <a:t>For e.g.</a:t>
            </a:r>
          </a:p>
          <a:p>
            <a:r>
              <a:rPr lang="en-US" dirty="0" smtClean="0">
                <a:solidFill>
                  <a:schemeClr val="accent3">
                    <a:lumMod val="50000"/>
                  </a:schemeClr>
                </a:solidFill>
                <a:latin typeface="Andalus" pitchFamily="18" charset="-78"/>
                <a:cs typeface="Andalus" pitchFamily="18" charset="-78"/>
              </a:rPr>
              <a:t>I am studying. But my body is only studying and my mind is going for a walk in the worldly pleasures like watching cartoons, playing and etc. At this time I am a hypocrite.</a:t>
            </a:r>
            <a:endParaRPr lang="en-US" dirty="0">
              <a:solidFill>
                <a:schemeClr val="accent3">
                  <a:lumMod val="50000"/>
                </a:schemeClr>
              </a:solidFill>
              <a:latin typeface="Andalus" pitchFamily="18" charset="-78"/>
              <a:cs typeface="Andalus" pitchFamily="18" charset="-7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895600"/>
            <a:ext cx="2181225" cy="209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Callout 3"/>
          <p:cNvSpPr/>
          <p:nvPr/>
        </p:nvSpPr>
        <p:spPr>
          <a:xfrm>
            <a:off x="6400800" y="2549237"/>
            <a:ext cx="2514600" cy="1676400"/>
          </a:xfrm>
          <a:prstGeom prst="wedgeEllipseCallout">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Callout 5"/>
          <p:cNvSpPr/>
          <p:nvPr/>
        </p:nvSpPr>
        <p:spPr>
          <a:xfrm>
            <a:off x="3657600" y="1330037"/>
            <a:ext cx="2362200" cy="1219200"/>
          </a:xfrm>
          <a:prstGeom prst="wedgeEllipseCallout">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Callout 6"/>
          <p:cNvSpPr/>
          <p:nvPr/>
        </p:nvSpPr>
        <p:spPr>
          <a:xfrm flipH="1">
            <a:off x="685800" y="2775236"/>
            <a:ext cx="2538412" cy="1644364"/>
          </a:xfrm>
          <a:prstGeom prst="wedgeEllipseCallout">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9930933"/>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par>
                          <p:cTn id="15" fill="hold">
                            <p:stCondLst>
                              <p:cond delay="3000"/>
                            </p:stCondLst>
                            <p:childTnLst>
                              <p:par>
                                <p:cTn id="16" presetID="31"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90"/>
                                          </p:val>
                                        </p:tav>
                                        <p:tav tm="100000">
                                          <p:val>
                                            <p:fltVal val="0"/>
                                          </p:val>
                                        </p:tav>
                                      </p:tavLst>
                                    </p:anim>
                                    <p:animEffect transition="in" filter="fade">
                                      <p:cBhvr>
                                        <p:cTn id="21" dur="1000"/>
                                        <p:tgtEl>
                                          <p:spTgt spid="4"/>
                                        </p:tgtEl>
                                      </p:cBhvr>
                                    </p:animEffect>
                                  </p:childTnLst>
                                </p:cTn>
                              </p:par>
                            </p:childTnLst>
                          </p:cTn>
                        </p:par>
                        <p:par>
                          <p:cTn id="22" fill="hold">
                            <p:stCondLst>
                              <p:cond delay="4000"/>
                            </p:stCondLst>
                            <p:childTnLst>
                              <p:par>
                                <p:cTn id="23" presetID="31"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5000">
              <a:srgbClr val="E6E6E6"/>
            </a:gs>
            <a:gs pos="82000">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latin typeface="Arial Rounded MT Bold" pitchFamily="34" charset="0"/>
              </a:rPr>
              <a:t>7</a:t>
            </a:r>
            <a:r>
              <a:rPr lang="en-US" baseline="30000" dirty="0" smtClean="0">
                <a:solidFill>
                  <a:schemeClr val="accent1">
                    <a:lumMod val="75000"/>
                  </a:schemeClr>
                </a:solidFill>
                <a:latin typeface="Arial Rounded MT Bold" pitchFamily="34" charset="0"/>
              </a:rPr>
              <a:t>th</a:t>
            </a:r>
            <a:r>
              <a:rPr lang="en-US" dirty="0" smtClean="0">
                <a:solidFill>
                  <a:schemeClr val="accent1">
                    <a:lumMod val="75000"/>
                  </a:schemeClr>
                </a:solidFill>
                <a:latin typeface="Arial Rounded MT Bold" pitchFamily="34" charset="0"/>
              </a:rPr>
              <a:t> shloka</a:t>
            </a:r>
            <a:endParaRPr lang="en-US" dirty="0">
              <a:solidFill>
                <a:schemeClr val="accent1">
                  <a:lumMod val="75000"/>
                </a:schemeClr>
              </a:solidFill>
              <a:latin typeface="Arial Rounded MT Bold" pitchFamily="34" charset="0"/>
            </a:endParaRPr>
          </a:p>
        </p:txBody>
      </p:sp>
      <p:sp>
        <p:nvSpPr>
          <p:cNvPr id="3" name="Content Placeholder 2"/>
          <p:cNvSpPr>
            <a:spLocks noGrp="1"/>
          </p:cNvSpPr>
          <p:nvPr>
            <p:ph idx="1"/>
          </p:nvPr>
        </p:nvSpPr>
        <p:spPr/>
        <p:txBody>
          <a:bodyPr>
            <a:normAutofit/>
          </a:bodyPr>
          <a:lstStyle/>
          <a:p>
            <a:r>
              <a:rPr lang="en-US" b="1" dirty="0" smtClean="0">
                <a:solidFill>
                  <a:schemeClr val="accent2">
                    <a:lumMod val="75000"/>
                  </a:schemeClr>
                </a:solidFill>
                <a:latin typeface="Bradley Hand ITC" pitchFamily="66" charset="0"/>
              </a:rPr>
              <a:t>The  person  who  controls  his  sense  organs with  his  mind  and  does  his  duty without attachment  that  person  is  superior.</a:t>
            </a:r>
          </a:p>
          <a:p>
            <a:r>
              <a:rPr lang="en-US" b="1" dirty="0" smtClean="0">
                <a:solidFill>
                  <a:schemeClr val="accent2">
                    <a:lumMod val="75000"/>
                  </a:schemeClr>
                </a:solidFill>
                <a:latin typeface="Bradley Hand ITC" pitchFamily="66" charset="0"/>
              </a:rPr>
              <a:t>This  shloka  is  very important  because  it  tells us  how  to  not be slave of someone.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4495800"/>
            <a:ext cx="7435561"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523509"/>
            <a:ext cx="7435561"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3573581"/>
      </p:ext>
    </p:extLst>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1" dur="500"/>
                                        <p:tgtEl>
                                          <p:spTgt spid="3">
                                            <p:txEl>
                                              <p:pRg st="0" end="0"/>
                                            </p:txEl>
                                          </p:spTgt>
                                        </p:tgtEl>
                                      </p:cBhvr>
                                    </p:animEffect>
                                  </p:childTnLst>
                                </p:cTn>
                              </p:par>
                            </p:childTnLst>
                          </p:cTn>
                        </p:par>
                        <p:par>
                          <p:cTn id="12" fill="hold">
                            <p:stCondLst>
                              <p:cond delay="2000"/>
                            </p:stCondLst>
                            <p:childTnLst>
                              <p:par>
                                <p:cTn id="13" presetID="14"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barn(inVertical)">
                                      <p:cBhvr>
                                        <p:cTn id="20" dur="500"/>
                                        <p:tgtEl>
                                          <p:spTgt spid="1026"/>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Effect transition="in" filter="wheel(1)">
                                      <p:cBhvr>
                                        <p:cTn id="25"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5000">
              <a:srgbClr val="E6E6E6"/>
            </a:gs>
            <a:gs pos="82000">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latin typeface="Arial Rounded MT Bold" pitchFamily="34" charset="0"/>
              </a:rPr>
              <a:t>7</a:t>
            </a:r>
            <a:r>
              <a:rPr lang="en-US" baseline="30000" dirty="0" smtClean="0">
                <a:solidFill>
                  <a:schemeClr val="accent1">
                    <a:lumMod val="75000"/>
                  </a:schemeClr>
                </a:solidFill>
                <a:latin typeface="Arial Rounded MT Bold" pitchFamily="34" charset="0"/>
              </a:rPr>
              <a:t>th</a:t>
            </a:r>
            <a:r>
              <a:rPr lang="en-US" dirty="0" smtClean="0">
                <a:solidFill>
                  <a:schemeClr val="accent1">
                    <a:lumMod val="75000"/>
                  </a:schemeClr>
                </a:solidFill>
                <a:latin typeface="Arial Rounded MT Bold" pitchFamily="34" charset="0"/>
              </a:rPr>
              <a:t> shloka</a:t>
            </a:r>
            <a:endParaRPr lang="en-US" dirty="0">
              <a:solidFill>
                <a:schemeClr val="accent1">
                  <a:lumMod val="75000"/>
                </a:schemeClr>
              </a:solidFill>
              <a:latin typeface="Arial Rounded MT Bold" pitchFamily="34" charset="0"/>
            </a:endParaRPr>
          </a:p>
        </p:txBody>
      </p:sp>
      <p:sp>
        <p:nvSpPr>
          <p:cNvPr id="3" name="Content Placeholder 2"/>
          <p:cNvSpPr>
            <a:spLocks noGrp="1"/>
          </p:cNvSpPr>
          <p:nvPr>
            <p:ph idx="1"/>
          </p:nvPr>
        </p:nvSpPr>
        <p:spPr/>
        <p:txBody>
          <a:bodyPr>
            <a:normAutofit lnSpcReduction="10000"/>
          </a:bodyPr>
          <a:lstStyle/>
          <a:p>
            <a:r>
              <a:rPr lang="en-US" b="1" dirty="0">
                <a:solidFill>
                  <a:schemeClr val="accent2">
                    <a:lumMod val="75000"/>
                  </a:schemeClr>
                </a:solidFill>
                <a:latin typeface="Bradley Hand ITC" pitchFamily="66" charset="0"/>
              </a:rPr>
              <a:t>I</a:t>
            </a:r>
            <a:r>
              <a:rPr lang="en-US" b="1" dirty="0" smtClean="0">
                <a:solidFill>
                  <a:schemeClr val="accent2">
                    <a:lumMod val="75000"/>
                  </a:schemeClr>
                </a:solidFill>
                <a:latin typeface="Bradley Hand ITC" pitchFamily="66" charset="0"/>
              </a:rPr>
              <a:t>n  the  kathopanishad  the  human  frame is like  a carriage  or  a  chariot. The  intellect  is  like  a  carriage  driver,  the  mind  is   like  the  reins  and  the  senses are  like  horses.</a:t>
            </a:r>
          </a:p>
          <a:p>
            <a:r>
              <a:rPr lang="en-US" b="1" dirty="0" smtClean="0">
                <a:solidFill>
                  <a:schemeClr val="accent2">
                    <a:lumMod val="75000"/>
                  </a:schemeClr>
                </a:solidFill>
                <a:latin typeface="Bradley Hand ITC" pitchFamily="66" charset="0"/>
              </a:rPr>
              <a:t>If  the  carriage  falls  in  the  river  the  horse  doesn’t  even  care.  In  the  same  way  the  senses  can  lead  us  to  danger  but  the  senses  don’t  even  care.  </a:t>
            </a:r>
          </a:p>
          <a:p>
            <a:endParaRPr lang="en-US" b="1" dirty="0">
              <a:solidFill>
                <a:schemeClr val="accent2">
                  <a:lumMod val="75000"/>
                </a:schemeClr>
              </a:solidFill>
              <a:latin typeface="Bradley Hand ITC" pitchFamily="66" charset="0"/>
            </a:endParaRP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609600"/>
            <a:ext cx="8077200" cy="5404381"/>
          </a:xfrm>
          <a:prstGeom prst="rect">
            <a:avLst/>
          </a:prstGeom>
        </p:spPr>
      </p:pic>
      <p:cxnSp>
        <p:nvCxnSpPr>
          <p:cNvPr id="5" name="Straight Arrow Connector 4"/>
          <p:cNvCxnSpPr/>
          <p:nvPr/>
        </p:nvCxnSpPr>
        <p:spPr>
          <a:xfrm flipH="1" flipV="1">
            <a:off x="1981200" y="609600"/>
            <a:ext cx="228600" cy="1371600"/>
          </a:xfrm>
          <a:prstGeom prst="straightConnector1">
            <a:avLst/>
          </a:prstGeom>
          <a:ln w="76200">
            <a:solidFill>
              <a:srgbClr val="CC66FF"/>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6580896" y="609600"/>
            <a:ext cx="1097973" cy="1494559"/>
          </a:xfrm>
          <a:prstGeom prst="straightConnector1">
            <a:avLst/>
          </a:prstGeom>
          <a:ln w="76200">
            <a:solidFill>
              <a:srgbClr val="CC66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3618190" y="533400"/>
            <a:ext cx="725210" cy="2209800"/>
          </a:xfrm>
          <a:prstGeom prst="straightConnector1">
            <a:avLst/>
          </a:prstGeom>
          <a:ln w="76200">
            <a:solidFill>
              <a:srgbClr val="CC66FF"/>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61616" y="-30778"/>
            <a:ext cx="3010568" cy="769441"/>
          </a:xfrm>
          <a:prstGeom prst="rect">
            <a:avLst/>
          </a:prstGeom>
          <a:noFill/>
        </p:spPr>
        <p:txBody>
          <a:bodyPr wrap="none" lIns="91440" tIns="45720" rIns="91440" bIns="45720">
            <a:spAutoFit/>
          </a:bodyPr>
          <a:lstStyle/>
          <a:p>
            <a:pPr algn="ctr"/>
            <a:r>
              <a:rPr lang="en-US" sz="4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Sense organ</a:t>
            </a:r>
          </a:p>
        </p:txBody>
      </p:sp>
      <p:sp>
        <p:nvSpPr>
          <p:cNvPr id="10" name="Rectangle 9"/>
          <p:cNvSpPr/>
          <p:nvPr/>
        </p:nvSpPr>
        <p:spPr>
          <a:xfrm>
            <a:off x="3872988" y="0"/>
            <a:ext cx="1550424" cy="769441"/>
          </a:xfrm>
          <a:prstGeom prst="rect">
            <a:avLst/>
          </a:prstGeom>
          <a:noFill/>
        </p:spPr>
        <p:txBody>
          <a:bodyPr wrap="none" lIns="91440" tIns="45720" rIns="91440" bIns="45720">
            <a:spAutoFit/>
          </a:bodyPr>
          <a:lstStyle/>
          <a:p>
            <a:pPr algn="ctr"/>
            <a:r>
              <a:rPr lang="en-US" sz="4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Mind </a:t>
            </a:r>
          </a:p>
        </p:txBody>
      </p:sp>
      <p:sp>
        <p:nvSpPr>
          <p:cNvPr id="11" name="Rectangle 10"/>
          <p:cNvSpPr/>
          <p:nvPr/>
        </p:nvSpPr>
        <p:spPr>
          <a:xfrm>
            <a:off x="6552246" y="-107723"/>
            <a:ext cx="2253246" cy="923330"/>
          </a:xfrm>
          <a:prstGeom prst="rect">
            <a:avLst/>
          </a:prstGeom>
          <a:noFill/>
        </p:spPr>
        <p:txBody>
          <a:bodyPr wrap="none" lIns="91440" tIns="45720" rIns="91440" bIns="45720">
            <a:spAutoFit/>
          </a:bodyPr>
          <a:lstStyle/>
          <a:p>
            <a:pPr algn="ctr"/>
            <a:r>
              <a:rPr lang="en-US" sz="4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Intellect</a:t>
            </a: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11336623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000">
        <p14:shred pattern="rectangle"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dissolv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barn(inVertical)">
                                      <p:cBhvr>
                                        <p:cTn id="21" dur="500"/>
                                        <p:tgtEl>
                                          <p:spTgt spid="14"/>
                                        </p:tgtEl>
                                      </p:cBhvr>
                                    </p:animEffect>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par>
                          <p:cTn id="33" fill="hold">
                            <p:stCondLst>
                              <p:cond delay="1500"/>
                            </p:stCondLst>
                            <p:childTnLst>
                              <p:par>
                                <p:cTn id="34" presetID="1"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childTnLst>
                          </p:cTn>
                        </p:par>
                        <p:par>
                          <p:cTn id="36" fill="hold">
                            <p:stCondLst>
                              <p:cond delay="15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randombar(horizontal)">
                                      <p:cBhvr>
                                        <p:cTn id="43" dur="5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grpId="1" nodeType="clickEffect">
                                  <p:stCondLst>
                                    <p:cond delay="0"/>
                                  </p:stCondLst>
                                  <p:childTnLst>
                                    <p:animEffect transition="out" filter="fade">
                                      <p:cBhvr>
                                        <p:cTn id="47" dur="500"/>
                                        <p:tgtEl>
                                          <p:spTgt spid="9"/>
                                        </p:tgtEl>
                                      </p:cBhvr>
                                    </p:animEffect>
                                    <p:set>
                                      <p:cBhvr>
                                        <p:cTn id="48" dur="1" fill="hold">
                                          <p:stCondLst>
                                            <p:cond delay="499"/>
                                          </p:stCondLst>
                                        </p:cTn>
                                        <p:tgtEl>
                                          <p:spTgt spid="9"/>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
                                        </p:tgtEl>
                                        <p:attrNameLst>
                                          <p:attrName>style.visibility</p:attrName>
                                        </p:attrNameLst>
                                      </p:cBhvr>
                                      <p:to>
                                        <p:strVal val="hidden"/>
                                      </p:to>
                                    </p:set>
                                  </p:childTnLst>
                                </p:cTn>
                              </p:par>
                            </p:childTnLst>
                          </p:cTn>
                        </p:par>
                        <p:par>
                          <p:cTn id="51" fill="hold">
                            <p:stCondLst>
                              <p:cond delay="500"/>
                            </p:stCondLst>
                            <p:childTnLst>
                              <p:par>
                                <p:cTn id="52" presetID="2" presetClass="exit" presetSubtype="4" fill="hold" grpId="1" nodeType="afterEffect">
                                  <p:stCondLst>
                                    <p:cond delay="0"/>
                                  </p:stCondLst>
                                  <p:childTnLst>
                                    <p:anim calcmode="lin" valueType="num">
                                      <p:cBhvr additive="base">
                                        <p:cTn id="53" dur="500"/>
                                        <p:tgtEl>
                                          <p:spTgt spid="10"/>
                                        </p:tgtEl>
                                        <p:attrNameLst>
                                          <p:attrName>ppt_x</p:attrName>
                                        </p:attrNameLst>
                                      </p:cBhvr>
                                      <p:tavLst>
                                        <p:tav tm="0">
                                          <p:val>
                                            <p:strVal val="ppt_x"/>
                                          </p:val>
                                        </p:tav>
                                        <p:tav tm="100000">
                                          <p:val>
                                            <p:strVal val="ppt_x"/>
                                          </p:val>
                                        </p:tav>
                                      </p:tavLst>
                                    </p:anim>
                                    <p:anim calcmode="lin" valueType="num">
                                      <p:cBhvr additive="base">
                                        <p:cTn id="54" dur="500"/>
                                        <p:tgtEl>
                                          <p:spTgt spid="10"/>
                                        </p:tgtEl>
                                        <p:attrNameLst>
                                          <p:attrName>ppt_y</p:attrName>
                                        </p:attrNameLst>
                                      </p:cBhvr>
                                      <p:tavLst>
                                        <p:tav tm="0">
                                          <p:val>
                                            <p:strVal val="ppt_y"/>
                                          </p:val>
                                        </p:tav>
                                        <p:tav tm="100000">
                                          <p:val>
                                            <p:strVal val="1+ppt_h/2"/>
                                          </p:val>
                                        </p:tav>
                                      </p:tavLst>
                                    </p:anim>
                                    <p:set>
                                      <p:cBhvr>
                                        <p:cTn id="55" dur="1" fill="hold">
                                          <p:stCondLst>
                                            <p:cond delay="499"/>
                                          </p:stCondLst>
                                        </p:cTn>
                                        <p:tgtEl>
                                          <p:spTgt spid="10"/>
                                        </p:tgtEl>
                                        <p:attrNameLst>
                                          <p:attrName>style.visibility</p:attrName>
                                        </p:attrNameLst>
                                      </p:cBhvr>
                                      <p:to>
                                        <p:strVal val="hidden"/>
                                      </p:to>
                                    </p:set>
                                  </p:childTnLst>
                                </p:cTn>
                              </p:par>
                              <p:par>
                                <p:cTn id="56" presetID="1" presetClass="exit" presetSubtype="0" fill="hold" nodeType="withEffect">
                                  <p:stCondLst>
                                    <p:cond delay="0"/>
                                  </p:stCondLst>
                                  <p:childTnLst>
                                    <p:set>
                                      <p:cBhvr>
                                        <p:cTn id="57" dur="1" fill="hold">
                                          <p:stCondLst>
                                            <p:cond delay="0"/>
                                          </p:stCondLst>
                                        </p:cTn>
                                        <p:tgtEl>
                                          <p:spTgt spid="8"/>
                                        </p:tgtEl>
                                        <p:attrNameLst>
                                          <p:attrName>style.visibility</p:attrName>
                                        </p:attrNameLst>
                                      </p:cBhvr>
                                      <p:to>
                                        <p:strVal val="hidden"/>
                                      </p:to>
                                    </p:set>
                                  </p:childTnLst>
                                </p:cTn>
                              </p:par>
                            </p:childTnLst>
                          </p:cTn>
                        </p:par>
                        <p:par>
                          <p:cTn id="58" fill="hold">
                            <p:stCondLst>
                              <p:cond delay="1000"/>
                            </p:stCondLst>
                            <p:childTnLst>
                              <p:par>
                                <p:cTn id="59" presetID="10" presetClass="exit" presetSubtype="0" fill="hold" grpId="1" nodeType="afterEffect">
                                  <p:stCondLst>
                                    <p:cond delay="0"/>
                                  </p:stCondLst>
                                  <p:childTnLst>
                                    <p:animEffect transition="out" filter="fade">
                                      <p:cBhvr>
                                        <p:cTn id="60" dur="500"/>
                                        <p:tgtEl>
                                          <p:spTgt spid="11"/>
                                        </p:tgtEl>
                                      </p:cBhvr>
                                    </p:animEffect>
                                    <p:set>
                                      <p:cBhvr>
                                        <p:cTn id="61" dur="1" fill="hold">
                                          <p:stCondLst>
                                            <p:cond delay="499"/>
                                          </p:stCondLst>
                                        </p:cTn>
                                        <p:tgtEl>
                                          <p:spTgt spid="11"/>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9" grpId="0"/>
      <p:bldP spid="9" grpId="1"/>
      <p:bldP spid="10" grpId="0"/>
      <p:bldP spid="10" grpId="1"/>
      <p:bldP spid="11" grpId="0"/>
      <p:bldP spid="11" grpId="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lumMod val="75000"/>
                  </a:schemeClr>
                </a:solidFill>
                <a:latin typeface="Arial Rounded MT Bold" pitchFamily="34" charset="0"/>
              </a:rPr>
              <a:t>Our learning</a:t>
            </a:r>
            <a:endParaRPr lang="en-US" dirty="0"/>
          </a:p>
        </p:txBody>
      </p:sp>
      <p:sp>
        <p:nvSpPr>
          <p:cNvPr id="3" name="Content Placeholder 2"/>
          <p:cNvSpPr>
            <a:spLocks noGrp="1"/>
          </p:cNvSpPr>
          <p:nvPr>
            <p:ph idx="1"/>
          </p:nvPr>
        </p:nvSpPr>
        <p:spPr/>
        <p:txBody>
          <a:bodyPr>
            <a:noAutofit/>
          </a:bodyPr>
          <a:lstStyle/>
          <a:p>
            <a:r>
              <a:rPr lang="en-US" sz="2500" b="1" dirty="0">
                <a:solidFill>
                  <a:schemeClr val="accent2">
                    <a:lumMod val="75000"/>
                  </a:schemeClr>
                </a:solidFill>
                <a:latin typeface="Bradley Hand ITC" pitchFamily="66" charset="0"/>
              </a:rPr>
              <a:t>We  should  control  our  sense  organs  with  our  mind  and  the  mind  should  be  controlled  by  the  intellect. </a:t>
            </a:r>
          </a:p>
          <a:p>
            <a:r>
              <a:rPr lang="en-US" sz="2500" b="1" dirty="0">
                <a:solidFill>
                  <a:schemeClr val="accent2">
                    <a:lumMod val="75000"/>
                  </a:schemeClr>
                </a:solidFill>
                <a:latin typeface="Bradley Hand ITC" pitchFamily="66" charset="0"/>
              </a:rPr>
              <a:t>E.g.</a:t>
            </a:r>
          </a:p>
          <a:p>
            <a:r>
              <a:rPr lang="en-US" sz="2500" b="1" dirty="0">
                <a:solidFill>
                  <a:schemeClr val="accent2">
                    <a:lumMod val="75000"/>
                  </a:schemeClr>
                </a:solidFill>
                <a:latin typeface="Bradley Hand ITC" pitchFamily="66" charset="0"/>
              </a:rPr>
              <a:t>Tomorrow  is  my  exam  and  I  am  studying.  After  sometime  my  friends  come  and  ask  me  to play  with  them.  At  this  time if I  don't  even  think  of  my  studies, that means my  mind  is  controlling   my  sense  organs and  my  intellect  is  not  controlling  my  mind  and  sense  organs. Here I should use my intellect and check what is good for my future progress and not what my mind likes now</a:t>
            </a:r>
            <a:r>
              <a:rPr lang="en-US" sz="2500" b="1" dirty="0" smtClean="0">
                <a:solidFill>
                  <a:schemeClr val="accent2">
                    <a:lumMod val="75000"/>
                  </a:schemeClr>
                </a:solidFill>
                <a:latin typeface="Bradley Hand ITC" pitchFamily="66" charset="0"/>
              </a:rPr>
              <a:t>.</a:t>
            </a:r>
            <a:endParaRPr lang="en-US" sz="2500" dirty="0"/>
          </a:p>
        </p:txBody>
      </p:sp>
      <p:pic>
        <p:nvPicPr>
          <p:cNvPr id="10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590800"/>
            <a:ext cx="280035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10" y="2590800"/>
            <a:ext cx="3171916" cy="266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loud Callout 9"/>
          <p:cNvSpPr/>
          <p:nvPr/>
        </p:nvSpPr>
        <p:spPr>
          <a:xfrm>
            <a:off x="4724400" y="914400"/>
            <a:ext cx="2114550" cy="1378527"/>
          </a:xfrm>
          <a:prstGeom prst="cloudCallout">
            <a:avLst/>
          </a:prstGeom>
          <a:blipFill dpi="0" rotWithShape="1">
            <a:blip r:embed="rId4">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loud Callout 18"/>
          <p:cNvSpPr/>
          <p:nvPr/>
        </p:nvSpPr>
        <p:spPr>
          <a:xfrm>
            <a:off x="7162800" y="1371600"/>
            <a:ext cx="2114550" cy="1378527"/>
          </a:xfrm>
          <a:prstGeom prst="cloudCallout">
            <a:avLst/>
          </a:prstGeom>
          <a:blipFill dpi="0" rotWithShape="1">
            <a:blip r:embed="rId5">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5"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4294" y="1785072"/>
            <a:ext cx="1071562" cy="736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68757" y="1245880"/>
            <a:ext cx="715566" cy="715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5032299"/>
      </p:ext>
    </p:extLst>
  </p:cSld>
  <p:clrMapOvr>
    <a:masterClrMapping/>
  </p:clrMapOvr>
  <mc:AlternateContent xmlns:mc="http://schemas.openxmlformats.org/markup-compatibility/2006" xmlns:p14="http://schemas.microsoft.com/office/powerpoint/2010/main">
    <mc:Choice Requires="p14">
      <p:transition spd="slow" p14:dur="1500">
        <p14:window/>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7"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xEl>
                                              <p:pRg st="0" end="0"/>
                                            </p:txEl>
                                          </p:spTgt>
                                        </p:tgtEl>
                                      </p:cBhvr>
                                    </p:animEffect>
                                  </p:childTnLst>
                                </p:cTn>
                              </p:par>
                            </p:childTnLst>
                          </p:cTn>
                        </p:par>
                        <p:par>
                          <p:cTn id="20" fill="hold">
                            <p:stCondLst>
                              <p:cond delay="106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25"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
                                            <p:txEl>
                                              <p:pRg st="1" end="1"/>
                                            </p:txEl>
                                          </p:spTgt>
                                        </p:tgtEl>
                                      </p:cBhvr>
                                    </p:animEffect>
                                  </p:childTnLst>
                                </p:cTn>
                              </p:par>
                            </p:childTnLst>
                          </p:cTn>
                        </p:par>
                        <p:par>
                          <p:cTn id="28" fill="hold">
                            <p:stCondLst>
                              <p:cond delay="112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33"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nodeType="clickEffect">
                                  <p:stCondLst>
                                    <p:cond delay="0"/>
                                  </p:stCondLst>
                                  <p:childTnLst>
                                    <p:set>
                                      <p:cBhvr>
                                        <p:cTn id="39" dur="1" fill="hold">
                                          <p:stCondLst>
                                            <p:cond delay="0"/>
                                          </p:stCondLst>
                                        </p:cTn>
                                        <p:tgtEl>
                                          <p:spTgt spid="1032"/>
                                        </p:tgtEl>
                                        <p:attrNameLst>
                                          <p:attrName>style.visibility</p:attrName>
                                        </p:attrNameLst>
                                      </p:cBhvr>
                                      <p:to>
                                        <p:strVal val="visible"/>
                                      </p:to>
                                    </p:set>
                                    <p:anim calcmode="lin" valueType="num">
                                      <p:cBhvr>
                                        <p:cTn id="40" dur="1000" fill="hold"/>
                                        <p:tgtEl>
                                          <p:spTgt spid="1032"/>
                                        </p:tgtEl>
                                        <p:attrNameLst>
                                          <p:attrName>ppt_w</p:attrName>
                                        </p:attrNameLst>
                                      </p:cBhvr>
                                      <p:tavLst>
                                        <p:tav tm="0">
                                          <p:val>
                                            <p:fltVal val="0"/>
                                          </p:val>
                                        </p:tav>
                                        <p:tav tm="100000">
                                          <p:val>
                                            <p:strVal val="#ppt_w"/>
                                          </p:val>
                                        </p:tav>
                                      </p:tavLst>
                                    </p:anim>
                                    <p:anim calcmode="lin" valueType="num">
                                      <p:cBhvr>
                                        <p:cTn id="41" dur="1000" fill="hold"/>
                                        <p:tgtEl>
                                          <p:spTgt spid="1032"/>
                                        </p:tgtEl>
                                        <p:attrNameLst>
                                          <p:attrName>ppt_h</p:attrName>
                                        </p:attrNameLst>
                                      </p:cBhvr>
                                      <p:tavLst>
                                        <p:tav tm="0">
                                          <p:val>
                                            <p:fltVal val="0"/>
                                          </p:val>
                                        </p:tav>
                                        <p:tav tm="100000">
                                          <p:val>
                                            <p:strVal val="#ppt_h"/>
                                          </p:val>
                                        </p:tav>
                                      </p:tavLst>
                                    </p:anim>
                                    <p:anim calcmode="lin" valueType="num">
                                      <p:cBhvr>
                                        <p:cTn id="42" dur="1000" fill="hold"/>
                                        <p:tgtEl>
                                          <p:spTgt spid="1032"/>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032"/>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1000"/>
                            </p:stCondLst>
                            <p:childTnLst>
                              <p:par>
                                <p:cTn id="45" presetID="2" presetClass="entr" presetSubtype="8" fill="hold" nodeType="afterEffect">
                                  <p:stCondLst>
                                    <p:cond delay="2000"/>
                                  </p:stCondLst>
                                  <p:childTnLst>
                                    <p:set>
                                      <p:cBhvr>
                                        <p:cTn id="46" dur="1" fill="hold">
                                          <p:stCondLst>
                                            <p:cond delay="0"/>
                                          </p:stCondLst>
                                        </p:cTn>
                                        <p:tgtEl>
                                          <p:spTgt spid="1033"/>
                                        </p:tgtEl>
                                        <p:attrNameLst>
                                          <p:attrName>style.visibility</p:attrName>
                                        </p:attrNameLst>
                                      </p:cBhvr>
                                      <p:to>
                                        <p:strVal val="visible"/>
                                      </p:to>
                                    </p:set>
                                    <p:anim calcmode="lin" valueType="num">
                                      <p:cBhvr additive="base">
                                        <p:cTn id="47" dur="500" fill="hold"/>
                                        <p:tgtEl>
                                          <p:spTgt spid="1033"/>
                                        </p:tgtEl>
                                        <p:attrNameLst>
                                          <p:attrName>ppt_x</p:attrName>
                                        </p:attrNameLst>
                                      </p:cBhvr>
                                      <p:tavLst>
                                        <p:tav tm="0">
                                          <p:val>
                                            <p:strVal val="0-#ppt_w/2"/>
                                          </p:val>
                                        </p:tav>
                                        <p:tav tm="100000">
                                          <p:val>
                                            <p:strVal val="#ppt_x"/>
                                          </p:val>
                                        </p:tav>
                                      </p:tavLst>
                                    </p:anim>
                                    <p:anim calcmode="lin" valueType="num">
                                      <p:cBhvr additive="base">
                                        <p:cTn id="48" dur="500" fill="hold"/>
                                        <p:tgtEl>
                                          <p:spTgt spid="1033"/>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1" presetClass="entr" presetSubtype="1"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heel(1)">
                                      <p:cBhvr>
                                        <p:cTn id="52" dur="2000"/>
                                        <p:tgtEl>
                                          <p:spTgt spid="10"/>
                                        </p:tgtEl>
                                      </p:cBhvr>
                                    </p:animEffect>
                                  </p:childTnLst>
                                </p:cTn>
                              </p:par>
                            </p:childTnLst>
                          </p:cTn>
                        </p:par>
                        <p:par>
                          <p:cTn id="53" fill="hold">
                            <p:stCondLst>
                              <p:cond delay="5500"/>
                            </p:stCondLst>
                            <p:childTnLst>
                              <p:par>
                                <p:cTn id="54" presetID="21" presetClass="entr" presetSubtype="1"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heel(1)">
                                      <p:cBhvr>
                                        <p:cTn id="56" dur="20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6" presetClass="entr" presetSubtype="16" fill="hold" nodeType="clickEffect">
                                  <p:stCondLst>
                                    <p:cond delay="0"/>
                                  </p:stCondLst>
                                  <p:childTnLst>
                                    <p:set>
                                      <p:cBhvr>
                                        <p:cTn id="60" dur="1" fill="hold">
                                          <p:stCondLst>
                                            <p:cond delay="0"/>
                                          </p:stCondLst>
                                        </p:cTn>
                                        <p:tgtEl>
                                          <p:spTgt spid="1035"/>
                                        </p:tgtEl>
                                        <p:attrNameLst>
                                          <p:attrName>style.visibility</p:attrName>
                                        </p:attrNameLst>
                                      </p:cBhvr>
                                      <p:to>
                                        <p:strVal val="visible"/>
                                      </p:to>
                                    </p:set>
                                    <p:animEffect transition="in" filter="circle(in)">
                                      <p:cBhvr>
                                        <p:cTn id="61" dur="2000"/>
                                        <p:tgtEl>
                                          <p:spTgt spid="1035"/>
                                        </p:tgtEl>
                                      </p:cBhvr>
                                    </p:animEffect>
                                  </p:childTnLst>
                                </p:cTn>
                              </p:par>
                            </p:childTnLst>
                          </p:cTn>
                        </p:par>
                        <p:par>
                          <p:cTn id="62" fill="hold">
                            <p:stCondLst>
                              <p:cond delay="2000"/>
                            </p:stCondLst>
                            <p:childTnLst>
                              <p:par>
                                <p:cTn id="63" presetID="6" presetClass="entr" presetSubtype="16" fill="hold" nodeType="afterEffect">
                                  <p:stCondLst>
                                    <p:cond delay="0"/>
                                  </p:stCondLst>
                                  <p:childTnLst>
                                    <p:set>
                                      <p:cBhvr>
                                        <p:cTn id="64" dur="1" fill="hold">
                                          <p:stCondLst>
                                            <p:cond delay="0"/>
                                          </p:stCondLst>
                                        </p:cTn>
                                        <p:tgtEl>
                                          <p:spTgt spid="1036"/>
                                        </p:tgtEl>
                                        <p:attrNameLst>
                                          <p:attrName>style.visibility</p:attrName>
                                        </p:attrNameLst>
                                      </p:cBhvr>
                                      <p:to>
                                        <p:strVal val="visible"/>
                                      </p:to>
                                    </p:set>
                                    <p:animEffect transition="in" filter="circle(in)">
                                      <p:cBhvr>
                                        <p:cTn id="65" dur="2000"/>
                                        <p:tgtEl>
                                          <p:spTgt spid="1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0"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55000">
              <a:srgbClr val="BA0066"/>
            </a:gs>
            <a:gs pos="79000">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40000"/>
                    <a:lumOff val="60000"/>
                  </a:schemeClr>
                </a:solidFill>
                <a:latin typeface="Gigi" pitchFamily="82" charset="0"/>
              </a:rPr>
              <a:t>INTRODUCTION</a:t>
            </a:r>
            <a:endParaRPr lang="en-US" dirty="0">
              <a:solidFill>
                <a:schemeClr val="accent2">
                  <a:lumMod val="40000"/>
                  <a:lumOff val="60000"/>
                </a:schemeClr>
              </a:solidFill>
              <a:latin typeface="Gigi" pitchFamily="82" charset="0"/>
            </a:endParaRPr>
          </a:p>
        </p:txBody>
      </p:sp>
      <p:sp>
        <p:nvSpPr>
          <p:cNvPr id="3" name="Content Placeholder 2"/>
          <p:cNvSpPr>
            <a:spLocks noGrp="1"/>
          </p:cNvSpPr>
          <p:nvPr>
            <p:ph idx="1"/>
          </p:nvPr>
        </p:nvSpPr>
        <p:spPr>
          <a:xfrm>
            <a:off x="457200" y="1219200"/>
            <a:ext cx="8229600" cy="2588475"/>
          </a:xfrm>
        </p:spPr>
        <p:txBody>
          <a:bodyPr>
            <a:normAutofit lnSpcReduction="10000"/>
          </a:bodyPr>
          <a:lstStyle/>
          <a:p>
            <a:r>
              <a:rPr lang="en-US" dirty="0" smtClean="0">
                <a:solidFill>
                  <a:schemeClr val="accent3">
                    <a:lumMod val="20000"/>
                    <a:lumOff val="80000"/>
                  </a:schemeClr>
                </a:solidFill>
              </a:rPr>
              <a:t>The Karma Yoga is important because it tells us how to do our duties.</a:t>
            </a:r>
          </a:p>
          <a:p>
            <a:r>
              <a:rPr lang="en-US" dirty="0" smtClean="0">
                <a:solidFill>
                  <a:schemeClr val="accent3">
                    <a:lumMod val="20000"/>
                    <a:lumOff val="80000"/>
                  </a:schemeClr>
                </a:solidFill>
              </a:rPr>
              <a:t>It shows us the correct way of attaining divinity through performing our righteous duties.</a:t>
            </a:r>
            <a:endParaRPr lang="en-US" dirty="0">
              <a:solidFill>
                <a:schemeClr val="accent3">
                  <a:lumMod val="20000"/>
                  <a:lumOff val="80000"/>
                </a:schemeClr>
              </a:soli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135870"/>
            <a:ext cx="2209800" cy="20764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3962400" y="5174094"/>
            <a:ext cx="259080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pic>
        <p:nvPicPr>
          <p:cNvPr id="1026" name="Picture 2" descr="C:\Users\papanwar\AppData\Local\Microsoft\Windows\Temporary Internet Files\Content.IE5\K433JQ5V\MM900303469[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62000" y="4135870"/>
            <a:ext cx="2719792" cy="21684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353465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5" presetClass="entr" presetSubtype="0" fill="hold" nodeType="after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fade">
                                      <p:cBhvr>
                                        <p:cTn id="12" dur="2000"/>
                                        <p:tgtEl>
                                          <p:spTgt spid="1027"/>
                                        </p:tgtEl>
                                      </p:cBhvr>
                                    </p:animEffect>
                                    <p:anim calcmode="lin" valueType="num">
                                      <p:cBhvr>
                                        <p:cTn id="13" dur="2000" fill="hold"/>
                                        <p:tgtEl>
                                          <p:spTgt spid="1027"/>
                                        </p:tgtEl>
                                        <p:attrNameLst>
                                          <p:attrName>style.rotation</p:attrName>
                                        </p:attrNameLst>
                                      </p:cBhvr>
                                      <p:tavLst>
                                        <p:tav tm="0">
                                          <p:val>
                                            <p:fltVal val="720"/>
                                          </p:val>
                                        </p:tav>
                                        <p:tav tm="100000">
                                          <p:val>
                                            <p:fltVal val="0"/>
                                          </p:val>
                                        </p:tav>
                                      </p:tavLst>
                                    </p:anim>
                                    <p:anim calcmode="lin" valueType="num">
                                      <p:cBhvr>
                                        <p:cTn id="14" dur="2000" fill="hold"/>
                                        <p:tgtEl>
                                          <p:spTgt spid="1027"/>
                                        </p:tgtEl>
                                        <p:attrNameLst>
                                          <p:attrName>ppt_h</p:attrName>
                                        </p:attrNameLst>
                                      </p:cBhvr>
                                      <p:tavLst>
                                        <p:tav tm="0">
                                          <p:val>
                                            <p:fltVal val="0"/>
                                          </p:val>
                                        </p:tav>
                                        <p:tav tm="100000">
                                          <p:val>
                                            <p:strVal val="#ppt_h"/>
                                          </p:val>
                                        </p:tav>
                                      </p:tavLst>
                                    </p:anim>
                                    <p:anim calcmode="lin" valueType="num">
                                      <p:cBhvr>
                                        <p:cTn id="15" dur="2000" fill="hold"/>
                                        <p:tgtEl>
                                          <p:spTgt spid="1027"/>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1026"/>
                                        </p:tgtEl>
                                        <p:attrNameLst>
                                          <p:attrName>style.visibility</p:attrName>
                                        </p:attrNameLst>
                                      </p:cBhvr>
                                      <p:to>
                                        <p:strVal val="visible"/>
                                      </p:to>
                                    </p:set>
                                    <p:animEffect transition="in" filter="fade">
                                      <p:cBhvr>
                                        <p:cTn id="20" dur="1000"/>
                                        <p:tgtEl>
                                          <p:spTgt spid="1026"/>
                                        </p:tgtEl>
                                      </p:cBhvr>
                                    </p:animEffect>
                                    <p:anim calcmode="lin" valueType="num">
                                      <p:cBhvr>
                                        <p:cTn id="21" dur="1000" fill="hold"/>
                                        <p:tgtEl>
                                          <p:spTgt spid="1026"/>
                                        </p:tgtEl>
                                        <p:attrNameLst>
                                          <p:attrName>ppt_x</p:attrName>
                                        </p:attrNameLst>
                                      </p:cBhvr>
                                      <p:tavLst>
                                        <p:tav tm="0">
                                          <p:val>
                                            <p:strVal val="#ppt_x"/>
                                          </p:val>
                                        </p:tav>
                                        <p:tav tm="100000">
                                          <p:val>
                                            <p:strVal val="#ppt_x"/>
                                          </p:val>
                                        </p:tav>
                                      </p:tavLst>
                                    </p:anim>
                                    <p:anim calcmode="lin" valueType="num">
                                      <p:cBhvr>
                                        <p:cTn id="22"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3">
                <a:lumMod val="60000"/>
                <a:lumOff val="40000"/>
              </a:schemeClr>
            </a:gs>
            <a:gs pos="13000">
              <a:schemeClr val="accent4">
                <a:lumMod val="60000"/>
                <a:lumOff val="40000"/>
              </a:schemeClr>
            </a:gs>
            <a:gs pos="28000">
              <a:schemeClr val="accent3">
                <a:lumMod val="60000"/>
                <a:lumOff val="40000"/>
              </a:schemeClr>
            </a:gs>
            <a:gs pos="42999">
              <a:schemeClr val="accent4">
                <a:lumMod val="60000"/>
                <a:lumOff val="40000"/>
              </a:schemeClr>
            </a:gs>
            <a:gs pos="58000">
              <a:schemeClr val="accent3">
                <a:lumMod val="60000"/>
                <a:lumOff val="40000"/>
              </a:schemeClr>
            </a:gs>
            <a:gs pos="72000">
              <a:schemeClr val="accent4">
                <a:lumMod val="60000"/>
                <a:lumOff val="40000"/>
              </a:schemeClr>
            </a:gs>
            <a:gs pos="87000">
              <a:schemeClr val="accent3">
                <a:lumMod val="60000"/>
                <a:lumOff val="40000"/>
              </a:schemeClr>
            </a:gs>
            <a:gs pos="100000">
              <a:schemeClr val="accent4">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75000"/>
                  </a:schemeClr>
                </a:solidFill>
                <a:latin typeface="Broadway" pitchFamily="82" charset="0"/>
              </a:rPr>
              <a:t>8</a:t>
            </a:r>
            <a:r>
              <a:rPr lang="en-US" baseline="30000" dirty="0" smtClean="0">
                <a:solidFill>
                  <a:schemeClr val="accent5">
                    <a:lumMod val="75000"/>
                  </a:schemeClr>
                </a:solidFill>
                <a:latin typeface="Broadway" pitchFamily="82" charset="0"/>
              </a:rPr>
              <a:t>th</a:t>
            </a:r>
            <a:r>
              <a:rPr lang="en-US" dirty="0" smtClean="0">
                <a:solidFill>
                  <a:schemeClr val="accent5">
                    <a:lumMod val="75000"/>
                  </a:schemeClr>
                </a:solidFill>
                <a:latin typeface="Broadway" pitchFamily="82" charset="0"/>
              </a:rPr>
              <a:t> shloka</a:t>
            </a:r>
            <a:endParaRPr lang="en-US" dirty="0">
              <a:solidFill>
                <a:schemeClr val="accent5">
                  <a:lumMod val="75000"/>
                </a:schemeClr>
              </a:solidFill>
              <a:latin typeface="Broadway" pitchFamily="82" charset="0"/>
            </a:endParaRPr>
          </a:p>
        </p:txBody>
      </p:sp>
      <p:sp>
        <p:nvSpPr>
          <p:cNvPr id="3" name="Content Placeholder 2"/>
          <p:cNvSpPr>
            <a:spLocks noGrp="1"/>
          </p:cNvSpPr>
          <p:nvPr>
            <p:ph idx="1"/>
          </p:nvPr>
        </p:nvSpPr>
        <p:spPr>
          <a:xfrm>
            <a:off x="457200" y="1600200"/>
            <a:ext cx="8229600" cy="3657600"/>
          </a:xfrm>
        </p:spPr>
        <p:txBody>
          <a:bodyPr>
            <a:normAutofit/>
          </a:bodyPr>
          <a:lstStyle/>
          <a:p>
            <a:pPr marL="0" indent="0">
              <a:buNone/>
            </a:pPr>
            <a:r>
              <a:rPr lang="en-US" dirty="0" smtClean="0"/>
              <a:t>Three reasons to do our duties:</a:t>
            </a:r>
          </a:p>
          <a:p>
            <a:endParaRPr lang="en-US" dirty="0" smtClean="0"/>
          </a:p>
          <a:p>
            <a:pPr marL="514350" indent="-514350">
              <a:buFont typeface="+mj-lt"/>
              <a:buAutoNum type="arabicPeriod"/>
            </a:pPr>
            <a:r>
              <a:rPr lang="en-US" dirty="0" smtClean="0"/>
              <a:t>We </a:t>
            </a:r>
            <a:r>
              <a:rPr lang="en-US" dirty="0" smtClean="0"/>
              <a:t>must perform </a:t>
            </a:r>
            <a:r>
              <a:rPr lang="en-US" dirty="0" smtClean="0"/>
              <a:t>our duties.</a:t>
            </a:r>
          </a:p>
          <a:p>
            <a:pPr marL="514350" indent="-514350">
              <a:buFont typeface="+mj-lt"/>
              <a:buAutoNum type="arabicPeriod"/>
            </a:pPr>
            <a:r>
              <a:rPr lang="en-US" dirty="0" smtClean="0"/>
              <a:t>Action is much better than inaction.</a:t>
            </a:r>
          </a:p>
          <a:p>
            <a:pPr marL="514350" indent="-514350">
              <a:buFont typeface="+mj-lt"/>
              <a:buAutoNum type="arabicPeriod"/>
            </a:pPr>
            <a:r>
              <a:rPr lang="en-US" dirty="0" smtClean="0"/>
              <a:t>Also if we do not do any action it is hard to maintain our body.</a:t>
            </a:r>
            <a:endParaRPr lang="en-US" dirty="0"/>
          </a:p>
        </p:txBody>
      </p:sp>
    </p:spTree>
    <p:extLst>
      <p:ext uri="{BB962C8B-B14F-4D97-AF65-F5344CB8AC3E}">
        <p14:creationId xmlns:p14="http://schemas.microsoft.com/office/powerpoint/2010/main" val="28902327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par>
                          <p:cTn id="14" fill="hold">
                            <p:stCondLst>
                              <p:cond delay="3000"/>
                            </p:stCondLst>
                            <p:childTnLst>
                              <p:par>
                                <p:cTn id="15" presetID="6" presetClass="entr" presetSubtype="16"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par>
                          <p:cTn id="18" fill="hold">
                            <p:stCondLst>
                              <p:cond delay="5000"/>
                            </p:stCondLst>
                            <p:childTnLst>
                              <p:par>
                                <p:cTn id="19" presetID="6" presetClass="entr" presetSubtype="16" fill="hold" grpId="0"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circle(in)">
                                      <p:cBhvr>
                                        <p:cTn id="21" dur="2000"/>
                                        <p:tgtEl>
                                          <p:spTgt spid="3">
                                            <p:txEl>
                                              <p:pRg st="3" end="3"/>
                                            </p:txEl>
                                          </p:spTgt>
                                        </p:tgtEl>
                                      </p:cBhvr>
                                    </p:animEffect>
                                  </p:childTnLst>
                                </p:cTn>
                              </p:par>
                            </p:childTnLst>
                          </p:cTn>
                        </p:par>
                        <p:par>
                          <p:cTn id="22" fill="hold">
                            <p:stCondLst>
                              <p:cond delay="7000"/>
                            </p:stCondLst>
                            <p:childTnLst>
                              <p:par>
                                <p:cTn id="23" presetID="6" presetClass="entr" presetSubtype="16" fill="hold" grpId="0"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circle(in)">
                                      <p:cBhvr>
                                        <p:cTn id="2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13000">
              <a:schemeClr val="accent4">
                <a:lumMod val="60000"/>
                <a:lumOff val="40000"/>
              </a:schemeClr>
            </a:gs>
            <a:gs pos="28000">
              <a:schemeClr val="accent3">
                <a:lumMod val="60000"/>
                <a:lumOff val="40000"/>
              </a:schemeClr>
            </a:gs>
            <a:gs pos="42999">
              <a:schemeClr val="accent4">
                <a:lumMod val="60000"/>
                <a:lumOff val="40000"/>
              </a:schemeClr>
            </a:gs>
            <a:gs pos="58000">
              <a:schemeClr val="accent3">
                <a:lumMod val="60000"/>
                <a:lumOff val="40000"/>
              </a:schemeClr>
            </a:gs>
            <a:gs pos="72000">
              <a:schemeClr val="accent4">
                <a:lumMod val="60000"/>
                <a:lumOff val="40000"/>
              </a:schemeClr>
            </a:gs>
            <a:gs pos="87000">
              <a:schemeClr val="accent3">
                <a:lumMod val="60000"/>
                <a:lumOff val="40000"/>
              </a:schemeClr>
            </a:gs>
            <a:gs pos="100000">
              <a:schemeClr val="accent4">
                <a:lumMod val="60000"/>
                <a:lumOff val="4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70528"/>
            <a:ext cx="8229600" cy="3955143"/>
          </a:xfrm>
        </p:spPr>
        <p:txBody>
          <a:bodyPr>
            <a:normAutofit/>
          </a:bodyPr>
          <a:lstStyle/>
          <a:p>
            <a:pPr marL="514350" indent="-514350">
              <a:buFont typeface="+mj-lt"/>
              <a:buAutoNum type="arabicPeriod"/>
            </a:pPr>
            <a:r>
              <a:rPr lang="en-US" dirty="0" smtClean="0"/>
              <a:t>The first reason to </a:t>
            </a:r>
            <a:r>
              <a:rPr lang="en-US" dirty="0" smtClean="0"/>
              <a:t>do our </a:t>
            </a:r>
            <a:r>
              <a:rPr lang="en-US" dirty="0" smtClean="0"/>
              <a:t>duties is:</a:t>
            </a:r>
          </a:p>
          <a:p>
            <a:pPr marL="0" indent="0">
              <a:buNone/>
            </a:pPr>
            <a:endParaRPr lang="en-US" dirty="0"/>
          </a:p>
          <a:p>
            <a:pPr marL="0" indent="0">
              <a:buNone/>
            </a:pPr>
            <a:r>
              <a:rPr lang="en-US" dirty="0" smtClean="0"/>
              <a:t>Even </a:t>
            </a:r>
            <a:r>
              <a:rPr lang="en-US" dirty="0" smtClean="0"/>
              <a:t>if a person does not want to do any action, still some or the other action will be going on. </a:t>
            </a:r>
          </a:p>
          <a:p>
            <a:pPr marL="0" indent="0">
              <a:buNone/>
            </a:pPr>
            <a:r>
              <a:rPr lang="en-US" sz="2800" dirty="0" smtClean="0"/>
              <a:t>There </a:t>
            </a:r>
            <a:r>
              <a:rPr lang="en-US" sz="2800" dirty="0" smtClean="0"/>
              <a:t>is no control on not doing </a:t>
            </a:r>
            <a:r>
              <a:rPr lang="en-US" sz="2800" dirty="0" smtClean="0"/>
              <a:t>any action</a:t>
            </a:r>
            <a:r>
              <a:rPr lang="en-US" sz="2800" dirty="0" smtClean="0"/>
              <a:t>.</a:t>
            </a:r>
          </a:p>
          <a:p>
            <a:pPr marL="0" indent="0">
              <a:buNone/>
            </a:pPr>
            <a:r>
              <a:rPr lang="en-US" sz="2800" dirty="0" smtClean="0"/>
              <a:t>We </a:t>
            </a:r>
            <a:r>
              <a:rPr lang="en-US" sz="2800" dirty="0" smtClean="0"/>
              <a:t>have been granted control on </a:t>
            </a:r>
            <a:r>
              <a:rPr lang="en-US" sz="2800" dirty="0" smtClean="0"/>
              <a:t>doing essential duties only.</a:t>
            </a:r>
            <a:endParaRPr lang="en-US" sz="2800" dirty="0" smtClean="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76400"/>
            <a:ext cx="85344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a:spLocks noGrp="1"/>
          </p:cNvSpPr>
          <p:nvPr>
            <p:ph type="title"/>
          </p:nvPr>
        </p:nvSpPr>
        <p:spPr/>
        <p:txBody>
          <a:bodyPr/>
          <a:lstStyle/>
          <a:p>
            <a:r>
              <a:rPr lang="en-US" dirty="0" smtClean="0">
                <a:solidFill>
                  <a:schemeClr val="accent5">
                    <a:lumMod val="75000"/>
                  </a:schemeClr>
                </a:solidFill>
                <a:latin typeface="Broadway" pitchFamily="82" charset="0"/>
              </a:rPr>
              <a:t>8</a:t>
            </a:r>
            <a:r>
              <a:rPr lang="en-US" baseline="30000" dirty="0" smtClean="0">
                <a:solidFill>
                  <a:schemeClr val="accent5">
                    <a:lumMod val="75000"/>
                  </a:schemeClr>
                </a:solidFill>
                <a:latin typeface="Broadway" pitchFamily="82" charset="0"/>
              </a:rPr>
              <a:t>th</a:t>
            </a:r>
            <a:r>
              <a:rPr lang="en-US" dirty="0" smtClean="0">
                <a:solidFill>
                  <a:schemeClr val="accent5">
                    <a:lumMod val="75000"/>
                  </a:schemeClr>
                </a:solidFill>
                <a:latin typeface="Broadway" pitchFamily="82" charset="0"/>
              </a:rPr>
              <a:t> </a:t>
            </a:r>
            <a:r>
              <a:rPr lang="en-US" dirty="0" smtClean="0">
                <a:solidFill>
                  <a:schemeClr val="accent5">
                    <a:lumMod val="75000"/>
                  </a:schemeClr>
                </a:solidFill>
                <a:latin typeface="Broadway" pitchFamily="82" charset="0"/>
              </a:rPr>
              <a:t>shloka</a:t>
            </a:r>
            <a:endParaRPr lang="en-US" dirty="0">
              <a:solidFill>
                <a:schemeClr val="accent5">
                  <a:lumMod val="75000"/>
                </a:schemeClr>
              </a:solidFill>
              <a:latin typeface="Broadway" pitchFamily="82" charset="0"/>
            </a:endParaRPr>
          </a:p>
        </p:txBody>
      </p:sp>
      <p:sp>
        <p:nvSpPr>
          <p:cNvPr id="2" name="Multiply 1"/>
          <p:cNvSpPr/>
          <p:nvPr/>
        </p:nvSpPr>
        <p:spPr>
          <a:xfrm>
            <a:off x="1295400" y="838200"/>
            <a:ext cx="7239000" cy="6019800"/>
          </a:xfrm>
          <a:prstGeom prst="mathMultiply">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1258238"/>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par>
                          <p:cTn id="8" fill="hold">
                            <p:stCondLst>
                              <p:cond delay="500"/>
                            </p:stCondLst>
                            <p:childTnLst>
                              <p:par>
                                <p:cTn id="9" presetID="26"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ipe(down)">
                                      <p:cBhvr>
                                        <p:cTn id="11" dur="580">
                                          <p:stCondLst>
                                            <p:cond delay="0"/>
                                          </p:stCondLst>
                                        </p:cTn>
                                        <p:tgtEl>
                                          <p:spTgt spid="3">
                                            <p:txEl>
                                              <p:pRg st="0" end="0"/>
                                            </p:txEl>
                                          </p:spTgt>
                                        </p:tgtEl>
                                      </p:cBhvr>
                                    </p:animEffect>
                                    <p:anim calcmode="lin" valueType="num">
                                      <p:cBhvr>
                                        <p:cTn id="1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7" dur="26">
                                          <p:stCondLst>
                                            <p:cond delay="650"/>
                                          </p:stCondLst>
                                        </p:cTn>
                                        <p:tgtEl>
                                          <p:spTgt spid="3">
                                            <p:txEl>
                                              <p:pRg st="0" end="0"/>
                                            </p:txEl>
                                          </p:spTgt>
                                        </p:tgtEl>
                                      </p:cBhvr>
                                      <p:to x="100000" y="60000"/>
                                    </p:animScale>
                                    <p:animScale>
                                      <p:cBhvr>
                                        <p:cTn id="18" dur="166" decel="50000">
                                          <p:stCondLst>
                                            <p:cond delay="676"/>
                                          </p:stCondLst>
                                        </p:cTn>
                                        <p:tgtEl>
                                          <p:spTgt spid="3">
                                            <p:txEl>
                                              <p:pRg st="0" end="0"/>
                                            </p:txEl>
                                          </p:spTgt>
                                        </p:tgtEl>
                                      </p:cBhvr>
                                      <p:to x="100000" y="100000"/>
                                    </p:animScale>
                                    <p:animScale>
                                      <p:cBhvr>
                                        <p:cTn id="19" dur="26">
                                          <p:stCondLst>
                                            <p:cond delay="1312"/>
                                          </p:stCondLst>
                                        </p:cTn>
                                        <p:tgtEl>
                                          <p:spTgt spid="3">
                                            <p:txEl>
                                              <p:pRg st="0" end="0"/>
                                            </p:txEl>
                                          </p:spTgt>
                                        </p:tgtEl>
                                      </p:cBhvr>
                                      <p:to x="100000" y="80000"/>
                                    </p:animScale>
                                    <p:animScale>
                                      <p:cBhvr>
                                        <p:cTn id="20" dur="166" decel="50000">
                                          <p:stCondLst>
                                            <p:cond delay="1338"/>
                                          </p:stCondLst>
                                        </p:cTn>
                                        <p:tgtEl>
                                          <p:spTgt spid="3">
                                            <p:txEl>
                                              <p:pRg st="0" end="0"/>
                                            </p:txEl>
                                          </p:spTgt>
                                        </p:tgtEl>
                                      </p:cBhvr>
                                      <p:to x="100000" y="100000"/>
                                    </p:animScale>
                                    <p:animScale>
                                      <p:cBhvr>
                                        <p:cTn id="21" dur="26">
                                          <p:stCondLst>
                                            <p:cond delay="1642"/>
                                          </p:stCondLst>
                                        </p:cTn>
                                        <p:tgtEl>
                                          <p:spTgt spid="3">
                                            <p:txEl>
                                              <p:pRg st="0" end="0"/>
                                            </p:txEl>
                                          </p:spTgt>
                                        </p:tgtEl>
                                      </p:cBhvr>
                                      <p:to x="100000" y="90000"/>
                                    </p:animScale>
                                    <p:animScale>
                                      <p:cBhvr>
                                        <p:cTn id="22" dur="166" decel="50000">
                                          <p:stCondLst>
                                            <p:cond delay="1668"/>
                                          </p:stCondLst>
                                        </p:cTn>
                                        <p:tgtEl>
                                          <p:spTgt spid="3">
                                            <p:txEl>
                                              <p:pRg st="0" end="0"/>
                                            </p:txEl>
                                          </p:spTgt>
                                        </p:tgtEl>
                                      </p:cBhvr>
                                      <p:to x="100000" y="100000"/>
                                    </p:animScale>
                                    <p:animScale>
                                      <p:cBhvr>
                                        <p:cTn id="23" dur="26">
                                          <p:stCondLst>
                                            <p:cond delay="1808"/>
                                          </p:stCondLst>
                                        </p:cTn>
                                        <p:tgtEl>
                                          <p:spTgt spid="3">
                                            <p:txEl>
                                              <p:pRg st="0" end="0"/>
                                            </p:txEl>
                                          </p:spTgt>
                                        </p:tgtEl>
                                      </p:cBhvr>
                                      <p:to x="100000" y="95000"/>
                                    </p:animScale>
                                    <p:animScale>
                                      <p:cBhvr>
                                        <p:cTn id="24" dur="166" decel="50000">
                                          <p:stCondLst>
                                            <p:cond delay="1834"/>
                                          </p:stCondLst>
                                        </p:cTn>
                                        <p:tgtEl>
                                          <p:spTgt spid="3">
                                            <p:txEl>
                                              <p:pRg st="0" end="0"/>
                                            </p:txEl>
                                          </p:spTgt>
                                        </p:tgtEl>
                                      </p:cBhvr>
                                      <p:to x="100000" y="100000"/>
                                    </p:animScale>
                                  </p:childTnLst>
                                </p:cTn>
                              </p:par>
                            </p:childTnLst>
                          </p:cTn>
                        </p:par>
                        <p:par>
                          <p:cTn id="25" fill="hold">
                            <p:stCondLst>
                              <p:cond delay="2500"/>
                            </p:stCondLst>
                            <p:childTnLst>
                              <p:par>
                                <p:cTn id="26" presetID="26"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wipe(down)">
                                      <p:cBhvr>
                                        <p:cTn id="28" dur="580">
                                          <p:stCondLst>
                                            <p:cond delay="0"/>
                                          </p:stCondLst>
                                        </p:cTn>
                                        <p:tgtEl>
                                          <p:spTgt spid="3">
                                            <p:txEl>
                                              <p:pRg st="2" end="2"/>
                                            </p:txEl>
                                          </p:spTgt>
                                        </p:tgtEl>
                                      </p:cBhvr>
                                    </p:animEffect>
                                    <p:anim calcmode="lin" valueType="num">
                                      <p:cBhvr>
                                        <p:cTn id="29"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2" end="2"/>
                                            </p:txEl>
                                          </p:spTgt>
                                        </p:tgtEl>
                                      </p:cBhvr>
                                      <p:to x="100000" y="60000"/>
                                    </p:animScale>
                                    <p:animScale>
                                      <p:cBhvr>
                                        <p:cTn id="35" dur="166" decel="50000">
                                          <p:stCondLst>
                                            <p:cond delay="676"/>
                                          </p:stCondLst>
                                        </p:cTn>
                                        <p:tgtEl>
                                          <p:spTgt spid="3">
                                            <p:txEl>
                                              <p:pRg st="2" end="2"/>
                                            </p:txEl>
                                          </p:spTgt>
                                        </p:tgtEl>
                                      </p:cBhvr>
                                      <p:to x="100000" y="100000"/>
                                    </p:animScale>
                                    <p:animScale>
                                      <p:cBhvr>
                                        <p:cTn id="36" dur="26">
                                          <p:stCondLst>
                                            <p:cond delay="1312"/>
                                          </p:stCondLst>
                                        </p:cTn>
                                        <p:tgtEl>
                                          <p:spTgt spid="3">
                                            <p:txEl>
                                              <p:pRg st="2" end="2"/>
                                            </p:txEl>
                                          </p:spTgt>
                                        </p:tgtEl>
                                      </p:cBhvr>
                                      <p:to x="100000" y="80000"/>
                                    </p:animScale>
                                    <p:animScale>
                                      <p:cBhvr>
                                        <p:cTn id="37" dur="166" decel="50000">
                                          <p:stCondLst>
                                            <p:cond delay="1338"/>
                                          </p:stCondLst>
                                        </p:cTn>
                                        <p:tgtEl>
                                          <p:spTgt spid="3">
                                            <p:txEl>
                                              <p:pRg st="2" end="2"/>
                                            </p:txEl>
                                          </p:spTgt>
                                        </p:tgtEl>
                                      </p:cBhvr>
                                      <p:to x="100000" y="100000"/>
                                    </p:animScale>
                                    <p:animScale>
                                      <p:cBhvr>
                                        <p:cTn id="38" dur="26">
                                          <p:stCondLst>
                                            <p:cond delay="1642"/>
                                          </p:stCondLst>
                                        </p:cTn>
                                        <p:tgtEl>
                                          <p:spTgt spid="3">
                                            <p:txEl>
                                              <p:pRg st="2" end="2"/>
                                            </p:txEl>
                                          </p:spTgt>
                                        </p:tgtEl>
                                      </p:cBhvr>
                                      <p:to x="100000" y="90000"/>
                                    </p:animScale>
                                    <p:animScale>
                                      <p:cBhvr>
                                        <p:cTn id="39" dur="166" decel="50000">
                                          <p:stCondLst>
                                            <p:cond delay="1668"/>
                                          </p:stCondLst>
                                        </p:cTn>
                                        <p:tgtEl>
                                          <p:spTgt spid="3">
                                            <p:txEl>
                                              <p:pRg st="2" end="2"/>
                                            </p:txEl>
                                          </p:spTgt>
                                        </p:tgtEl>
                                      </p:cBhvr>
                                      <p:to x="100000" y="100000"/>
                                    </p:animScale>
                                    <p:animScale>
                                      <p:cBhvr>
                                        <p:cTn id="40" dur="26">
                                          <p:stCondLst>
                                            <p:cond delay="1808"/>
                                          </p:stCondLst>
                                        </p:cTn>
                                        <p:tgtEl>
                                          <p:spTgt spid="3">
                                            <p:txEl>
                                              <p:pRg st="2" end="2"/>
                                            </p:txEl>
                                          </p:spTgt>
                                        </p:tgtEl>
                                      </p:cBhvr>
                                      <p:to x="100000" y="95000"/>
                                    </p:animScale>
                                    <p:animScale>
                                      <p:cBhvr>
                                        <p:cTn id="41" dur="166" decel="50000">
                                          <p:stCondLst>
                                            <p:cond delay="1834"/>
                                          </p:stCondLst>
                                        </p:cTn>
                                        <p:tgtEl>
                                          <p:spTgt spid="3">
                                            <p:txEl>
                                              <p:pRg st="2" end="2"/>
                                            </p:txEl>
                                          </p:spTgt>
                                        </p:tgtEl>
                                      </p:cBhvr>
                                      <p:to x="100000" y="100000"/>
                                    </p:animScale>
                                  </p:childTnLst>
                                </p:cTn>
                              </p:par>
                            </p:childTnLst>
                          </p:cTn>
                        </p:par>
                        <p:par>
                          <p:cTn id="42" fill="hold">
                            <p:stCondLst>
                              <p:cond delay="4500"/>
                            </p:stCondLst>
                            <p:childTnLst>
                              <p:par>
                                <p:cTn id="43" presetID="26" presetClass="entr" presetSubtype="0" fill="hold" grpId="0" nodeType="after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animEffect transition="in" filter="wipe(down)">
                                      <p:cBhvr>
                                        <p:cTn id="45" dur="580">
                                          <p:stCondLst>
                                            <p:cond delay="0"/>
                                          </p:stCondLst>
                                        </p:cTn>
                                        <p:tgtEl>
                                          <p:spTgt spid="3">
                                            <p:txEl>
                                              <p:pRg st="3" end="3"/>
                                            </p:txEl>
                                          </p:spTgt>
                                        </p:tgtEl>
                                      </p:cBhvr>
                                    </p:animEffect>
                                    <p:anim calcmode="lin" valueType="num">
                                      <p:cBhvr>
                                        <p:cTn id="4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1" dur="26">
                                          <p:stCondLst>
                                            <p:cond delay="650"/>
                                          </p:stCondLst>
                                        </p:cTn>
                                        <p:tgtEl>
                                          <p:spTgt spid="3">
                                            <p:txEl>
                                              <p:pRg st="3" end="3"/>
                                            </p:txEl>
                                          </p:spTgt>
                                        </p:tgtEl>
                                      </p:cBhvr>
                                      <p:to x="100000" y="60000"/>
                                    </p:animScale>
                                    <p:animScale>
                                      <p:cBhvr>
                                        <p:cTn id="52" dur="166" decel="50000">
                                          <p:stCondLst>
                                            <p:cond delay="676"/>
                                          </p:stCondLst>
                                        </p:cTn>
                                        <p:tgtEl>
                                          <p:spTgt spid="3">
                                            <p:txEl>
                                              <p:pRg st="3" end="3"/>
                                            </p:txEl>
                                          </p:spTgt>
                                        </p:tgtEl>
                                      </p:cBhvr>
                                      <p:to x="100000" y="100000"/>
                                    </p:animScale>
                                    <p:animScale>
                                      <p:cBhvr>
                                        <p:cTn id="53" dur="26">
                                          <p:stCondLst>
                                            <p:cond delay="1312"/>
                                          </p:stCondLst>
                                        </p:cTn>
                                        <p:tgtEl>
                                          <p:spTgt spid="3">
                                            <p:txEl>
                                              <p:pRg st="3" end="3"/>
                                            </p:txEl>
                                          </p:spTgt>
                                        </p:tgtEl>
                                      </p:cBhvr>
                                      <p:to x="100000" y="80000"/>
                                    </p:animScale>
                                    <p:animScale>
                                      <p:cBhvr>
                                        <p:cTn id="54" dur="166" decel="50000">
                                          <p:stCondLst>
                                            <p:cond delay="1338"/>
                                          </p:stCondLst>
                                        </p:cTn>
                                        <p:tgtEl>
                                          <p:spTgt spid="3">
                                            <p:txEl>
                                              <p:pRg st="3" end="3"/>
                                            </p:txEl>
                                          </p:spTgt>
                                        </p:tgtEl>
                                      </p:cBhvr>
                                      <p:to x="100000" y="100000"/>
                                    </p:animScale>
                                    <p:animScale>
                                      <p:cBhvr>
                                        <p:cTn id="55" dur="26">
                                          <p:stCondLst>
                                            <p:cond delay="1642"/>
                                          </p:stCondLst>
                                        </p:cTn>
                                        <p:tgtEl>
                                          <p:spTgt spid="3">
                                            <p:txEl>
                                              <p:pRg st="3" end="3"/>
                                            </p:txEl>
                                          </p:spTgt>
                                        </p:tgtEl>
                                      </p:cBhvr>
                                      <p:to x="100000" y="90000"/>
                                    </p:animScale>
                                    <p:animScale>
                                      <p:cBhvr>
                                        <p:cTn id="56" dur="166" decel="50000">
                                          <p:stCondLst>
                                            <p:cond delay="1668"/>
                                          </p:stCondLst>
                                        </p:cTn>
                                        <p:tgtEl>
                                          <p:spTgt spid="3">
                                            <p:txEl>
                                              <p:pRg st="3" end="3"/>
                                            </p:txEl>
                                          </p:spTgt>
                                        </p:tgtEl>
                                      </p:cBhvr>
                                      <p:to x="100000" y="100000"/>
                                    </p:animScale>
                                    <p:animScale>
                                      <p:cBhvr>
                                        <p:cTn id="57" dur="26">
                                          <p:stCondLst>
                                            <p:cond delay="1808"/>
                                          </p:stCondLst>
                                        </p:cTn>
                                        <p:tgtEl>
                                          <p:spTgt spid="3">
                                            <p:txEl>
                                              <p:pRg st="3" end="3"/>
                                            </p:txEl>
                                          </p:spTgt>
                                        </p:tgtEl>
                                      </p:cBhvr>
                                      <p:to x="100000" y="95000"/>
                                    </p:animScale>
                                    <p:animScale>
                                      <p:cBhvr>
                                        <p:cTn id="58" dur="166" decel="50000">
                                          <p:stCondLst>
                                            <p:cond delay="1834"/>
                                          </p:stCondLst>
                                        </p:cTn>
                                        <p:tgtEl>
                                          <p:spTgt spid="3">
                                            <p:txEl>
                                              <p:pRg st="3" end="3"/>
                                            </p:txEl>
                                          </p:spTgt>
                                        </p:tgtEl>
                                      </p:cBhvr>
                                      <p:to x="100000" y="100000"/>
                                    </p:animScale>
                                  </p:childTnLst>
                                </p:cTn>
                              </p:par>
                            </p:childTnLst>
                          </p:cTn>
                        </p:par>
                        <p:par>
                          <p:cTn id="59" fill="hold">
                            <p:stCondLst>
                              <p:cond delay="6500"/>
                            </p:stCondLst>
                            <p:childTnLst>
                              <p:par>
                                <p:cTn id="60" presetID="26" presetClass="entr" presetSubtype="0" fill="hold" grpId="0" nodeType="afterEffect">
                                  <p:stCondLst>
                                    <p:cond delay="0"/>
                                  </p:stCondLst>
                                  <p:childTnLst>
                                    <p:set>
                                      <p:cBhvr>
                                        <p:cTn id="61" dur="1" fill="hold">
                                          <p:stCondLst>
                                            <p:cond delay="0"/>
                                          </p:stCondLst>
                                        </p:cTn>
                                        <p:tgtEl>
                                          <p:spTgt spid="3">
                                            <p:txEl>
                                              <p:pRg st="4" end="4"/>
                                            </p:txEl>
                                          </p:spTgt>
                                        </p:tgtEl>
                                        <p:attrNameLst>
                                          <p:attrName>style.visibility</p:attrName>
                                        </p:attrNameLst>
                                      </p:cBhvr>
                                      <p:to>
                                        <p:strVal val="visible"/>
                                      </p:to>
                                    </p:set>
                                    <p:animEffect transition="in" filter="wipe(down)">
                                      <p:cBhvr>
                                        <p:cTn id="62" dur="580">
                                          <p:stCondLst>
                                            <p:cond delay="0"/>
                                          </p:stCondLst>
                                        </p:cTn>
                                        <p:tgtEl>
                                          <p:spTgt spid="3">
                                            <p:txEl>
                                              <p:pRg st="4" end="4"/>
                                            </p:txEl>
                                          </p:spTgt>
                                        </p:tgtEl>
                                      </p:cBhvr>
                                    </p:animEffect>
                                    <p:anim calcmode="lin" valueType="num">
                                      <p:cBhvr>
                                        <p:cTn id="63"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68" dur="26">
                                          <p:stCondLst>
                                            <p:cond delay="650"/>
                                          </p:stCondLst>
                                        </p:cTn>
                                        <p:tgtEl>
                                          <p:spTgt spid="3">
                                            <p:txEl>
                                              <p:pRg st="4" end="4"/>
                                            </p:txEl>
                                          </p:spTgt>
                                        </p:tgtEl>
                                      </p:cBhvr>
                                      <p:to x="100000" y="60000"/>
                                    </p:animScale>
                                    <p:animScale>
                                      <p:cBhvr>
                                        <p:cTn id="69" dur="166" decel="50000">
                                          <p:stCondLst>
                                            <p:cond delay="676"/>
                                          </p:stCondLst>
                                        </p:cTn>
                                        <p:tgtEl>
                                          <p:spTgt spid="3">
                                            <p:txEl>
                                              <p:pRg st="4" end="4"/>
                                            </p:txEl>
                                          </p:spTgt>
                                        </p:tgtEl>
                                      </p:cBhvr>
                                      <p:to x="100000" y="100000"/>
                                    </p:animScale>
                                    <p:animScale>
                                      <p:cBhvr>
                                        <p:cTn id="70" dur="26">
                                          <p:stCondLst>
                                            <p:cond delay="1312"/>
                                          </p:stCondLst>
                                        </p:cTn>
                                        <p:tgtEl>
                                          <p:spTgt spid="3">
                                            <p:txEl>
                                              <p:pRg st="4" end="4"/>
                                            </p:txEl>
                                          </p:spTgt>
                                        </p:tgtEl>
                                      </p:cBhvr>
                                      <p:to x="100000" y="80000"/>
                                    </p:animScale>
                                    <p:animScale>
                                      <p:cBhvr>
                                        <p:cTn id="71" dur="166" decel="50000">
                                          <p:stCondLst>
                                            <p:cond delay="1338"/>
                                          </p:stCondLst>
                                        </p:cTn>
                                        <p:tgtEl>
                                          <p:spTgt spid="3">
                                            <p:txEl>
                                              <p:pRg st="4" end="4"/>
                                            </p:txEl>
                                          </p:spTgt>
                                        </p:tgtEl>
                                      </p:cBhvr>
                                      <p:to x="100000" y="100000"/>
                                    </p:animScale>
                                    <p:animScale>
                                      <p:cBhvr>
                                        <p:cTn id="72" dur="26">
                                          <p:stCondLst>
                                            <p:cond delay="1642"/>
                                          </p:stCondLst>
                                        </p:cTn>
                                        <p:tgtEl>
                                          <p:spTgt spid="3">
                                            <p:txEl>
                                              <p:pRg st="4" end="4"/>
                                            </p:txEl>
                                          </p:spTgt>
                                        </p:tgtEl>
                                      </p:cBhvr>
                                      <p:to x="100000" y="90000"/>
                                    </p:animScale>
                                    <p:animScale>
                                      <p:cBhvr>
                                        <p:cTn id="73" dur="166" decel="50000">
                                          <p:stCondLst>
                                            <p:cond delay="1668"/>
                                          </p:stCondLst>
                                        </p:cTn>
                                        <p:tgtEl>
                                          <p:spTgt spid="3">
                                            <p:txEl>
                                              <p:pRg st="4" end="4"/>
                                            </p:txEl>
                                          </p:spTgt>
                                        </p:tgtEl>
                                      </p:cBhvr>
                                      <p:to x="100000" y="100000"/>
                                    </p:animScale>
                                    <p:animScale>
                                      <p:cBhvr>
                                        <p:cTn id="74" dur="26">
                                          <p:stCondLst>
                                            <p:cond delay="1808"/>
                                          </p:stCondLst>
                                        </p:cTn>
                                        <p:tgtEl>
                                          <p:spTgt spid="3">
                                            <p:txEl>
                                              <p:pRg st="4" end="4"/>
                                            </p:txEl>
                                          </p:spTgt>
                                        </p:tgtEl>
                                      </p:cBhvr>
                                      <p:to x="100000" y="95000"/>
                                    </p:animScale>
                                    <p:animScale>
                                      <p:cBhvr>
                                        <p:cTn id="75" dur="166" decel="50000">
                                          <p:stCondLst>
                                            <p:cond delay="1834"/>
                                          </p:stCondLst>
                                        </p:cTn>
                                        <p:tgtEl>
                                          <p:spTgt spid="3">
                                            <p:txEl>
                                              <p:pRg st="4" end="4"/>
                                            </p:txEl>
                                          </p:spTgt>
                                        </p:tgtEl>
                                      </p:cBhvr>
                                      <p:to x="100000" y="100000"/>
                                    </p:animScale>
                                  </p:childTnLst>
                                </p:cTn>
                              </p:par>
                            </p:childTnLst>
                          </p:cTn>
                        </p:par>
                      </p:childTnLst>
                    </p:cTn>
                  </p:par>
                  <p:par>
                    <p:cTn id="76" fill="hold">
                      <p:stCondLst>
                        <p:cond delay="indefinite"/>
                      </p:stCondLst>
                      <p:childTnLst>
                        <p:par>
                          <p:cTn id="77" fill="hold">
                            <p:stCondLst>
                              <p:cond delay="0"/>
                            </p:stCondLst>
                            <p:childTnLst>
                              <p:par>
                                <p:cTn id="78" presetID="6" presetClass="entr" presetSubtype="32" fill="hold" nodeType="clickEffect">
                                  <p:stCondLst>
                                    <p:cond delay="0"/>
                                  </p:stCondLst>
                                  <p:childTnLst>
                                    <p:set>
                                      <p:cBhvr>
                                        <p:cTn id="79" dur="1" fill="hold">
                                          <p:stCondLst>
                                            <p:cond delay="0"/>
                                          </p:stCondLst>
                                        </p:cTn>
                                        <p:tgtEl>
                                          <p:spTgt spid="2052"/>
                                        </p:tgtEl>
                                        <p:attrNameLst>
                                          <p:attrName>style.visibility</p:attrName>
                                        </p:attrNameLst>
                                      </p:cBhvr>
                                      <p:to>
                                        <p:strVal val="visible"/>
                                      </p:to>
                                    </p:set>
                                    <p:animEffect transition="in" filter="circle(out)">
                                      <p:cBhvr>
                                        <p:cTn id="80" dur="2000"/>
                                        <p:tgtEl>
                                          <p:spTgt spid="2052"/>
                                        </p:tgtEl>
                                      </p:cBhvr>
                                    </p:animEffect>
                                  </p:childTnLst>
                                </p:cTn>
                              </p:par>
                            </p:childTnLst>
                          </p:cTn>
                        </p:par>
                        <p:par>
                          <p:cTn id="81" fill="hold">
                            <p:stCondLst>
                              <p:cond delay="2000"/>
                            </p:stCondLst>
                            <p:childTnLst>
                              <p:par>
                                <p:cTn id="82" presetID="6" presetClass="entr" presetSubtype="16" fill="hold" grpId="0" nodeType="afterEffect">
                                  <p:stCondLst>
                                    <p:cond delay="0"/>
                                  </p:stCondLst>
                                  <p:childTnLst>
                                    <p:set>
                                      <p:cBhvr>
                                        <p:cTn id="83" dur="1" fill="hold">
                                          <p:stCondLst>
                                            <p:cond delay="0"/>
                                          </p:stCondLst>
                                        </p:cTn>
                                        <p:tgtEl>
                                          <p:spTgt spid="2"/>
                                        </p:tgtEl>
                                        <p:attrNameLst>
                                          <p:attrName>style.visibility</p:attrName>
                                        </p:attrNameLst>
                                      </p:cBhvr>
                                      <p:to>
                                        <p:strVal val="visible"/>
                                      </p:to>
                                    </p:set>
                                    <p:animEffect transition="in" filter="circle(in)">
                                      <p:cBhvr>
                                        <p:cTn id="8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13000">
              <a:schemeClr val="accent4">
                <a:lumMod val="60000"/>
                <a:lumOff val="40000"/>
              </a:schemeClr>
            </a:gs>
            <a:gs pos="28000">
              <a:schemeClr val="accent3">
                <a:lumMod val="60000"/>
                <a:lumOff val="40000"/>
              </a:schemeClr>
            </a:gs>
            <a:gs pos="42999">
              <a:schemeClr val="accent4">
                <a:lumMod val="60000"/>
                <a:lumOff val="40000"/>
              </a:schemeClr>
            </a:gs>
            <a:gs pos="58000">
              <a:schemeClr val="accent3">
                <a:lumMod val="60000"/>
                <a:lumOff val="40000"/>
              </a:schemeClr>
            </a:gs>
            <a:gs pos="72000">
              <a:schemeClr val="accent4">
                <a:lumMod val="60000"/>
                <a:lumOff val="40000"/>
              </a:schemeClr>
            </a:gs>
            <a:gs pos="87000">
              <a:schemeClr val="accent3">
                <a:lumMod val="60000"/>
                <a:lumOff val="40000"/>
              </a:schemeClr>
            </a:gs>
            <a:gs pos="100000">
              <a:schemeClr val="accent4">
                <a:lumMod val="60000"/>
                <a:lumOff val="40000"/>
              </a:schemeClr>
            </a:gs>
          </a:gsLst>
          <a:lin ang="5400000" scaled="0"/>
        </a:gradFill>
        <a:effectLst/>
      </p:bgPr>
    </p:bg>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accent5">
                    <a:lumMod val="75000"/>
                  </a:schemeClr>
                </a:solidFill>
                <a:latin typeface="Broadway" pitchFamily="82" charset="0"/>
              </a:rPr>
              <a:t>8</a:t>
            </a:r>
            <a:r>
              <a:rPr lang="en-US" baseline="30000" dirty="0" smtClean="0">
                <a:solidFill>
                  <a:schemeClr val="accent5">
                    <a:lumMod val="75000"/>
                  </a:schemeClr>
                </a:solidFill>
                <a:latin typeface="Broadway" pitchFamily="82" charset="0"/>
              </a:rPr>
              <a:t>th</a:t>
            </a:r>
            <a:r>
              <a:rPr lang="en-US" dirty="0" smtClean="0">
                <a:solidFill>
                  <a:schemeClr val="accent5">
                    <a:lumMod val="75000"/>
                  </a:schemeClr>
                </a:solidFill>
                <a:latin typeface="Broadway" pitchFamily="82" charset="0"/>
              </a:rPr>
              <a:t> shloka</a:t>
            </a:r>
            <a:endParaRPr lang="en-US" dirty="0">
              <a:solidFill>
                <a:schemeClr val="accent5">
                  <a:lumMod val="75000"/>
                </a:schemeClr>
              </a:solidFill>
              <a:latin typeface="Broadway" pitchFamily="82"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1757" y="3294790"/>
            <a:ext cx="2480243" cy="1716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1371601"/>
            <a:ext cx="8229600" cy="2057400"/>
          </a:xfrm>
        </p:spPr>
        <p:txBody>
          <a:bodyPr>
            <a:normAutofit/>
          </a:bodyPr>
          <a:lstStyle/>
          <a:p>
            <a:pPr marL="514350" indent="-514350" algn="just">
              <a:buAutoNum type="arabicParenR" startAt="2"/>
            </a:pPr>
            <a:r>
              <a:rPr lang="en-US" dirty="0" smtClean="0">
                <a:solidFill>
                  <a:srgbClr val="FFFF00"/>
                </a:solidFill>
                <a:latin typeface="Estrangelo Edessa" pitchFamily="66" charset="0"/>
                <a:cs typeface="Estrangelo Edessa" pitchFamily="66" charset="0"/>
              </a:rPr>
              <a:t>Forbidden acts result sorrowful. The results            of vain efforts are indeterminate. </a:t>
            </a:r>
            <a:r>
              <a:rPr lang="en-US" dirty="0" smtClean="0">
                <a:solidFill>
                  <a:srgbClr val="FFFF00"/>
                </a:solidFill>
                <a:latin typeface="Estrangelo Edessa" pitchFamily="66" charset="0"/>
                <a:cs typeface="Estrangelo Edessa" pitchFamily="66" charset="0"/>
              </a:rPr>
              <a:t>Hence it is wise to </a:t>
            </a:r>
            <a:r>
              <a:rPr lang="en-US" dirty="0" smtClean="0">
                <a:solidFill>
                  <a:srgbClr val="FFFF00"/>
                </a:solidFill>
                <a:latin typeface="Estrangelo Edessa" pitchFamily="66" charset="0"/>
                <a:cs typeface="Estrangelo Edessa" pitchFamily="66" charset="0"/>
              </a:rPr>
              <a:t>do our </a:t>
            </a:r>
            <a:r>
              <a:rPr lang="en-US" dirty="0" smtClean="0">
                <a:solidFill>
                  <a:srgbClr val="FFFF00"/>
                </a:solidFill>
                <a:latin typeface="Estrangelo Edessa" pitchFamily="66" charset="0"/>
                <a:cs typeface="Estrangelo Edessa" pitchFamily="66" charset="0"/>
              </a:rPr>
              <a:t>duties only. </a:t>
            </a:r>
            <a:r>
              <a:rPr lang="en-US" dirty="0" smtClean="0">
                <a:solidFill>
                  <a:srgbClr val="FFFF00"/>
                </a:solidFill>
                <a:latin typeface="Estrangelo Edessa" pitchFamily="66" charset="0"/>
                <a:cs typeface="Estrangelo Edessa" pitchFamily="66" charset="0"/>
              </a:rPr>
              <a:t>Our duties are </a:t>
            </a:r>
            <a:r>
              <a:rPr lang="en-US" dirty="0" smtClean="0">
                <a:solidFill>
                  <a:srgbClr val="FFFF00"/>
                </a:solidFill>
                <a:latin typeface="Estrangelo Edessa" pitchFamily="66" charset="0"/>
                <a:cs typeface="Estrangelo Edessa" pitchFamily="66" charset="0"/>
              </a:rPr>
              <a:t>very clearly written </a:t>
            </a:r>
            <a:r>
              <a:rPr lang="en-US" dirty="0" smtClean="0">
                <a:solidFill>
                  <a:srgbClr val="FFFF00"/>
                </a:solidFill>
                <a:latin typeface="Estrangelo Edessa" pitchFamily="66" charset="0"/>
                <a:cs typeface="Estrangelo Edessa" pitchFamily="66" charset="0"/>
              </a:rPr>
              <a:t>in the scriptures.</a:t>
            </a:r>
            <a:endParaRPr lang="en-US" dirty="0">
              <a:solidFill>
                <a:srgbClr val="FFFF00"/>
              </a:solidFill>
              <a:latin typeface="Estrangelo Edessa" pitchFamily="66" charset="0"/>
              <a:cs typeface="Estrangelo Edessa" pitchFamily="66" charset="0"/>
            </a:endParaRPr>
          </a:p>
        </p:txBody>
      </p:sp>
      <p:sp>
        <p:nvSpPr>
          <p:cNvPr id="5" name="Multiply 4"/>
          <p:cNvSpPr/>
          <p:nvPr/>
        </p:nvSpPr>
        <p:spPr>
          <a:xfrm>
            <a:off x="304800" y="3276600"/>
            <a:ext cx="3655972" cy="1846990"/>
          </a:xfrm>
          <a:prstGeom prst="mathMultiply">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1600" dirty="0" smtClean="0"/>
              <a:t>Forbidden</a:t>
            </a:r>
            <a:endParaRPr lang="en-US" dirty="0"/>
          </a:p>
        </p:txBody>
      </p:sp>
      <p:sp>
        <p:nvSpPr>
          <p:cNvPr id="11" name="Right Arrow 10"/>
          <p:cNvSpPr/>
          <p:nvPr/>
        </p:nvSpPr>
        <p:spPr>
          <a:xfrm>
            <a:off x="3886200" y="3891888"/>
            <a:ext cx="1056220" cy="603912"/>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Result</a:t>
            </a:r>
            <a:endParaRPr lang="en-US" dirty="0"/>
          </a:p>
        </p:txBody>
      </p:sp>
      <p:pic>
        <p:nvPicPr>
          <p:cNvPr id="14" name="Picture 2" descr="C:\Users\papanwar\AppData\Local\Microsoft\Windows\Temporary Internet Files\Content.IE5\H1NPCK0X\MM900223755[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4953001"/>
            <a:ext cx="1839913" cy="18684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Users\papanwar\AppData\Local\Microsoft\Windows\Temporary Internet Files\Content.IE5\K433JQ5V\MM900315780[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120665" y="4953000"/>
            <a:ext cx="2509843" cy="1868439"/>
          </a:xfrm>
          <a:prstGeom prst="rect">
            <a:avLst/>
          </a:prstGeom>
          <a:noFill/>
          <a:extLst>
            <a:ext uri="{909E8E84-426E-40DD-AFC4-6F175D3DCCD1}">
              <a14:hiddenFill xmlns:a14="http://schemas.microsoft.com/office/drawing/2010/main">
                <a:solidFill>
                  <a:srgbClr val="FFFFFF"/>
                </a:solidFill>
              </a14:hiddenFill>
            </a:ext>
          </a:extLst>
        </p:spPr>
      </p:pic>
      <p:sp>
        <p:nvSpPr>
          <p:cNvPr id="16" name="Right Arrow 15"/>
          <p:cNvSpPr/>
          <p:nvPr/>
        </p:nvSpPr>
        <p:spPr>
          <a:xfrm>
            <a:off x="3960772" y="5597704"/>
            <a:ext cx="981648" cy="574496"/>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dirty="0" smtClean="0"/>
              <a:t>Result</a:t>
            </a:r>
            <a:endParaRPr lang="en-US" dirty="0"/>
          </a:p>
        </p:txBody>
      </p:sp>
    </p:spTree>
    <p:extLst>
      <p:ext uri="{BB962C8B-B14F-4D97-AF65-F5344CB8AC3E}">
        <p14:creationId xmlns:p14="http://schemas.microsoft.com/office/powerpoint/2010/main" val="3599548700"/>
      </p:ext>
    </p:extLst>
  </p:cSld>
  <p:clrMapOvr>
    <a:masterClrMapping/>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2" presetClass="entr" presetSubtype="8"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0-#ppt_w/2"/>
                                          </p:val>
                                        </p:tav>
                                        <p:tav tm="100000">
                                          <p:val>
                                            <p:strVal val="#ppt_x"/>
                                          </p:val>
                                        </p:tav>
                                      </p:tavLst>
                                    </p:anim>
                                    <p:anim calcmode="lin" valueType="num">
                                      <p:cBhvr additive="base">
                                        <p:cTn id="11" dur="500" fill="hold"/>
                                        <p:tgtEl>
                                          <p:spTgt spid="11"/>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1" presetClass="entr" presetSubtype="4"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wheel(4)">
                                      <p:cBhvr>
                                        <p:cTn id="15" dur="2000"/>
                                        <p:tgtEl>
                                          <p:spTgt spid="1027"/>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circle(in)">
                                      <p:cBhvr>
                                        <p:cTn id="20" dur="2000"/>
                                        <p:tgtEl>
                                          <p:spTgt spid="14"/>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13000">
              <a:schemeClr val="accent4">
                <a:lumMod val="60000"/>
                <a:lumOff val="40000"/>
              </a:schemeClr>
            </a:gs>
            <a:gs pos="28000">
              <a:schemeClr val="accent3">
                <a:lumMod val="60000"/>
                <a:lumOff val="40000"/>
              </a:schemeClr>
            </a:gs>
            <a:gs pos="42999">
              <a:schemeClr val="accent4">
                <a:lumMod val="60000"/>
                <a:lumOff val="40000"/>
              </a:schemeClr>
            </a:gs>
            <a:gs pos="58000">
              <a:schemeClr val="accent3">
                <a:lumMod val="60000"/>
                <a:lumOff val="40000"/>
              </a:schemeClr>
            </a:gs>
            <a:gs pos="72000">
              <a:schemeClr val="accent4">
                <a:lumMod val="60000"/>
                <a:lumOff val="40000"/>
              </a:schemeClr>
            </a:gs>
            <a:gs pos="87000">
              <a:schemeClr val="accent3">
                <a:lumMod val="60000"/>
                <a:lumOff val="40000"/>
              </a:schemeClr>
            </a:gs>
            <a:gs pos="100000">
              <a:schemeClr val="accent4">
                <a:lumMod val="60000"/>
                <a:lumOff val="40000"/>
              </a:schemeClr>
            </a:gs>
          </a:gsLst>
          <a:lin ang="5400000" scaled="0"/>
        </a:gradFill>
        <a:effectLst/>
      </p:bgPr>
    </p:bg>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chemeClr val="accent5">
                    <a:lumMod val="75000"/>
                  </a:schemeClr>
                </a:solidFill>
                <a:latin typeface="Broadway" pitchFamily="82" charset="0"/>
              </a:rPr>
              <a:t>8</a:t>
            </a:r>
            <a:r>
              <a:rPr lang="en-US" baseline="30000" dirty="0" smtClean="0">
                <a:solidFill>
                  <a:schemeClr val="accent5">
                    <a:lumMod val="75000"/>
                  </a:schemeClr>
                </a:solidFill>
                <a:latin typeface="Broadway" pitchFamily="82" charset="0"/>
              </a:rPr>
              <a:t>th</a:t>
            </a:r>
            <a:r>
              <a:rPr lang="en-US" dirty="0" smtClean="0">
                <a:solidFill>
                  <a:schemeClr val="accent5">
                    <a:lumMod val="75000"/>
                  </a:schemeClr>
                </a:solidFill>
                <a:latin typeface="Broadway" pitchFamily="82" charset="0"/>
              </a:rPr>
              <a:t> shloka</a:t>
            </a:r>
            <a:endParaRPr lang="en-US" dirty="0">
              <a:solidFill>
                <a:schemeClr val="accent5">
                  <a:lumMod val="75000"/>
                </a:schemeClr>
              </a:solidFill>
              <a:latin typeface="Broadway" pitchFamily="82" charset="0"/>
            </a:endParaRPr>
          </a:p>
        </p:txBody>
      </p:sp>
      <p:sp>
        <p:nvSpPr>
          <p:cNvPr id="3" name="Content Placeholder 2"/>
          <p:cNvSpPr>
            <a:spLocks noGrp="1"/>
          </p:cNvSpPr>
          <p:nvPr>
            <p:ph idx="1"/>
          </p:nvPr>
        </p:nvSpPr>
        <p:spPr>
          <a:xfrm>
            <a:off x="457200" y="1447800"/>
            <a:ext cx="8229600" cy="2209800"/>
          </a:xfrm>
        </p:spPr>
        <p:txBody>
          <a:bodyPr vert="horz" lIns="91440" tIns="45720" rIns="91440" bIns="45720" rtlCol="0">
            <a:normAutofit/>
          </a:bodyPr>
          <a:lstStyle/>
          <a:p>
            <a:pPr marL="0" indent="0" algn="just">
              <a:buNone/>
            </a:pPr>
            <a:r>
              <a:rPr lang="en-US" dirty="0">
                <a:solidFill>
                  <a:srgbClr val="FFFF00"/>
                </a:solidFill>
                <a:latin typeface="Estrangelo Edessa" pitchFamily="66" charset="0"/>
                <a:cs typeface="Estrangelo Edessa" pitchFamily="66" charset="0"/>
              </a:rPr>
              <a:t>3) We should be engaged in activities to sustain our body. We should be active not only for earning livelihood but also to keep our body and mind healthy.</a:t>
            </a:r>
          </a:p>
        </p:txBody>
      </p:sp>
      <p:pic>
        <p:nvPicPr>
          <p:cNvPr id="9" name="Picture 3" descr="C:\Users\papanwar\AppData\Local\Microsoft\Windows\Temporary Internet Files\Content.IE5\Z12UTNCI\MM900282744[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4419600" y="4796347"/>
            <a:ext cx="1591696" cy="159169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papanwar\AppData\Local\Microsoft\Windows\Temporary Internet Files\Content.IE5\H1NPCK0X\MM900395789[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143171" y="4724400"/>
            <a:ext cx="2314121" cy="173559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796347"/>
            <a:ext cx="1219200" cy="1931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Arrow Connector 11"/>
          <p:cNvCxnSpPr/>
          <p:nvPr/>
        </p:nvCxnSpPr>
        <p:spPr>
          <a:xfrm flipH="1">
            <a:off x="2209800" y="5592195"/>
            <a:ext cx="1219200"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7929752"/>
      </p:ext>
    </p:extLst>
  </p:cSld>
  <p:clrMapOvr>
    <a:overrideClrMapping bg1="lt1" tx1="dk1" bg2="lt2" tx2="dk2" accent1="accent1" accent2="accent2" accent3="accent3" accent4="accent4" accent5="accent5" accent6="accent6" hlink="hlink" folHlink="folHlink"/>
  </p:clrMapOvr>
  <p:transition spd="slow">
    <p:pull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21" presetClass="entr" presetSubtype="1" fill="hold"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heel(1)">
                                      <p:cBhvr>
                                        <p:cTn id="9" dur="2000"/>
                                        <p:tgtEl>
                                          <p:spTgt spid="10"/>
                                        </p:tgtEl>
                                      </p:cBhvr>
                                    </p:animEffect>
                                  </p:childTnLst>
                                </p:cTn>
                              </p:par>
                            </p:childTnLst>
                          </p:cTn>
                        </p:par>
                        <p:par>
                          <p:cTn id="10" fill="hold">
                            <p:stCondLst>
                              <p:cond delay="2000"/>
                            </p:stCondLst>
                            <p:childTnLst>
                              <p:par>
                                <p:cTn id="11" presetID="35" presetClass="path" presetSubtype="0" accel="50000" decel="50000" fill="hold" nodeType="afterEffect">
                                  <p:stCondLst>
                                    <p:cond delay="0"/>
                                  </p:stCondLst>
                                  <p:childTnLst>
                                    <p:animMotion origin="layout" path="M -3.33333E-6 -3.4104E-6 L -0.125 -3.4104E-6 " pathEditMode="relative" rAng="0" ptsTypes="AA">
                                      <p:cBhvr>
                                        <p:cTn id="12" dur="2000" fill="hold"/>
                                        <p:tgtEl>
                                          <p:spTgt spid="9"/>
                                        </p:tgtEl>
                                        <p:attrNameLst>
                                          <p:attrName>ppt_x</p:attrName>
                                          <p:attrName>ppt_y</p:attrName>
                                        </p:attrNameLst>
                                      </p:cBhvr>
                                      <p:rCtr x="-6250" y="0"/>
                                    </p:animMotion>
                                  </p:childTnLst>
                                </p:cTn>
                              </p:par>
                            </p:childTnLst>
                          </p:cTn>
                        </p:par>
                        <p:par>
                          <p:cTn id="13" fill="hold">
                            <p:stCondLst>
                              <p:cond delay="4000"/>
                            </p:stCondLst>
                            <p:childTnLst>
                              <p:par>
                                <p:cTn id="14" presetID="42"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5000"/>
                            </p:stCondLst>
                            <p:childTnLst>
                              <p:par>
                                <p:cTn id="20" presetID="26"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80">
                                          <p:stCondLst>
                                            <p:cond delay="0"/>
                                          </p:stCondLst>
                                        </p:cTn>
                                        <p:tgtEl>
                                          <p:spTgt spid="11"/>
                                        </p:tgtEl>
                                      </p:cBhvr>
                                    </p:animEffect>
                                    <p:anim calcmode="lin" valueType="num">
                                      <p:cBhvr>
                                        <p:cTn id="23"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28" dur="26">
                                          <p:stCondLst>
                                            <p:cond delay="650"/>
                                          </p:stCondLst>
                                        </p:cTn>
                                        <p:tgtEl>
                                          <p:spTgt spid="11"/>
                                        </p:tgtEl>
                                      </p:cBhvr>
                                      <p:to x="100000" y="60000"/>
                                    </p:animScale>
                                    <p:animScale>
                                      <p:cBhvr>
                                        <p:cTn id="29" dur="166" decel="50000">
                                          <p:stCondLst>
                                            <p:cond delay="676"/>
                                          </p:stCondLst>
                                        </p:cTn>
                                        <p:tgtEl>
                                          <p:spTgt spid="11"/>
                                        </p:tgtEl>
                                      </p:cBhvr>
                                      <p:to x="100000" y="100000"/>
                                    </p:animScale>
                                    <p:animScale>
                                      <p:cBhvr>
                                        <p:cTn id="30" dur="26">
                                          <p:stCondLst>
                                            <p:cond delay="1312"/>
                                          </p:stCondLst>
                                        </p:cTn>
                                        <p:tgtEl>
                                          <p:spTgt spid="11"/>
                                        </p:tgtEl>
                                      </p:cBhvr>
                                      <p:to x="100000" y="80000"/>
                                    </p:animScale>
                                    <p:animScale>
                                      <p:cBhvr>
                                        <p:cTn id="31" dur="166" decel="50000">
                                          <p:stCondLst>
                                            <p:cond delay="1338"/>
                                          </p:stCondLst>
                                        </p:cTn>
                                        <p:tgtEl>
                                          <p:spTgt spid="11"/>
                                        </p:tgtEl>
                                      </p:cBhvr>
                                      <p:to x="100000" y="100000"/>
                                    </p:animScale>
                                    <p:animScale>
                                      <p:cBhvr>
                                        <p:cTn id="32" dur="26">
                                          <p:stCondLst>
                                            <p:cond delay="1642"/>
                                          </p:stCondLst>
                                        </p:cTn>
                                        <p:tgtEl>
                                          <p:spTgt spid="11"/>
                                        </p:tgtEl>
                                      </p:cBhvr>
                                      <p:to x="100000" y="90000"/>
                                    </p:animScale>
                                    <p:animScale>
                                      <p:cBhvr>
                                        <p:cTn id="33" dur="166" decel="50000">
                                          <p:stCondLst>
                                            <p:cond delay="1668"/>
                                          </p:stCondLst>
                                        </p:cTn>
                                        <p:tgtEl>
                                          <p:spTgt spid="11"/>
                                        </p:tgtEl>
                                      </p:cBhvr>
                                      <p:to x="100000" y="100000"/>
                                    </p:animScale>
                                    <p:animScale>
                                      <p:cBhvr>
                                        <p:cTn id="34" dur="26">
                                          <p:stCondLst>
                                            <p:cond delay="1808"/>
                                          </p:stCondLst>
                                        </p:cTn>
                                        <p:tgtEl>
                                          <p:spTgt spid="11"/>
                                        </p:tgtEl>
                                      </p:cBhvr>
                                      <p:to x="100000" y="95000"/>
                                    </p:animScale>
                                    <p:animScale>
                                      <p:cBhvr>
                                        <p:cTn id="35"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13000">
              <a:schemeClr val="accent4">
                <a:lumMod val="60000"/>
                <a:lumOff val="40000"/>
              </a:schemeClr>
            </a:gs>
            <a:gs pos="28000">
              <a:schemeClr val="accent3">
                <a:lumMod val="60000"/>
                <a:lumOff val="40000"/>
              </a:schemeClr>
            </a:gs>
            <a:gs pos="44000">
              <a:schemeClr val="accent4">
                <a:lumMod val="60000"/>
                <a:lumOff val="40000"/>
              </a:schemeClr>
            </a:gs>
            <a:gs pos="58000">
              <a:schemeClr val="accent3">
                <a:lumMod val="60000"/>
                <a:lumOff val="40000"/>
              </a:schemeClr>
            </a:gs>
            <a:gs pos="72000">
              <a:schemeClr val="accent4">
                <a:lumMod val="60000"/>
                <a:lumOff val="40000"/>
              </a:schemeClr>
            </a:gs>
            <a:gs pos="87000">
              <a:schemeClr val="accent3">
                <a:lumMod val="60000"/>
                <a:lumOff val="40000"/>
              </a:schemeClr>
            </a:gs>
            <a:gs pos="100000">
              <a:schemeClr val="accent4">
                <a:lumMod val="60000"/>
                <a:lumOff val="4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dirty="0" smtClean="0">
                <a:solidFill>
                  <a:schemeClr val="accent5">
                    <a:lumMod val="75000"/>
                  </a:schemeClr>
                </a:solidFill>
                <a:latin typeface="Broadway" pitchFamily="82" charset="0"/>
              </a:rPr>
              <a:t>Our learning</a:t>
            </a:r>
            <a:endParaRPr lang="en-US" dirty="0"/>
          </a:p>
        </p:txBody>
      </p:sp>
      <p:sp>
        <p:nvSpPr>
          <p:cNvPr id="3" name="Content Placeholder 2"/>
          <p:cNvSpPr>
            <a:spLocks noGrp="1"/>
          </p:cNvSpPr>
          <p:nvPr>
            <p:ph idx="1"/>
          </p:nvPr>
        </p:nvSpPr>
        <p:spPr>
          <a:xfrm>
            <a:off x="457200" y="1447800"/>
            <a:ext cx="8229600" cy="5181600"/>
          </a:xfrm>
        </p:spPr>
        <p:txBody>
          <a:bodyPr>
            <a:normAutofit lnSpcReduction="10000"/>
          </a:bodyPr>
          <a:lstStyle/>
          <a:p>
            <a:r>
              <a:rPr lang="en-US" dirty="0" smtClean="0">
                <a:solidFill>
                  <a:srgbClr val="FFFF00"/>
                </a:solidFill>
                <a:latin typeface="Franklin Gothic Heavy" pitchFamily="34" charset="0"/>
                <a:cs typeface="Estrangelo Edessa" pitchFamily="66" charset="0"/>
              </a:rPr>
              <a:t>We should always do our duties. It happens most of the times that we are unable to determine our duties in particular situation. If we are not clear on our duties either we end up doing wrong things or unknown things. Our duties </a:t>
            </a:r>
            <a:r>
              <a:rPr lang="en-US" dirty="0">
                <a:solidFill>
                  <a:srgbClr val="FFFF00"/>
                </a:solidFill>
                <a:latin typeface="Franklin Gothic Heavy" pitchFamily="34" charset="0"/>
                <a:cs typeface="Estrangelo Edessa" pitchFamily="66" charset="0"/>
              </a:rPr>
              <a:t>are very clearly written in </a:t>
            </a:r>
            <a:r>
              <a:rPr lang="en-US" dirty="0" smtClean="0">
                <a:solidFill>
                  <a:srgbClr val="FFFF00"/>
                </a:solidFill>
                <a:latin typeface="Franklin Gothic Heavy" pitchFamily="34" charset="0"/>
                <a:cs typeface="Estrangelo Edessa" pitchFamily="66" charset="0"/>
              </a:rPr>
              <a:t>scriptures. Hence we should always read Gita, Ramayana and </a:t>
            </a:r>
            <a:r>
              <a:rPr lang="en-US" dirty="0" err="1" smtClean="0">
                <a:solidFill>
                  <a:srgbClr val="FFFF00"/>
                </a:solidFill>
                <a:latin typeface="Franklin Gothic Heavy" pitchFamily="34" charset="0"/>
                <a:cs typeface="Estrangelo Edessa" pitchFamily="66" charset="0"/>
              </a:rPr>
              <a:t>Shrimad</a:t>
            </a:r>
            <a:r>
              <a:rPr lang="en-US" dirty="0" smtClean="0">
                <a:solidFill>
                  <a:srgbClr val="FFFF00"/>
                </a:solidFill>
                <a:latin typeface="Franklin Gothic Heavy" pitchFamily="34" charset="0"/>
                <a:cs typeface="Estrangelo Edessa" pitchFamily="66" charset="0"/>
              </a:rPr>
              <a:t> </a:t>
            </a:r>
            <a:r>
              <a:rPr lang="en-US" dirty="0" err="1" smtClean="0">
                <a:solidFill>
                  <a:srgbClr val="FFFF00"/>
                </a:solidFill>
                <a:latin typeface="Franklin Gothic Heavy" pitchFamily="34" charset="0"/>
                <a:cs typeface="Estrangelo Edessa" pitchFamily="66" charset="0"/>
              </a:rPr>
              <a:t>Bhagwat</a:t>
            </a:r>
            <a:r>
              <a:rPr lang="en-US" dirty="0" smtClean="0">
                <a:solidFill>
                  <a:srgbClr val="FFFF00"/>
                </a:solidFill>
                <a:latin typeface="Franklin Gothic Heavy" pitchFamily="34" charset="0"/>
                <a:cs typeface="Estrangelo Edessa" pitchFamily="66" charset="0"/>
              </a:rPr>
              <a:t>. Not only read, but implement it in our day to day life.</a:t>
            </a:r>
            <a:endParaRPr lang="en-US" dirty="0">
              <a:solidFill>
                <a:srgbClr val="FFFF00"/>
              </a:solidFill>
              <a:latin typeface="Franklin Gothic Heavy" pitchFamily="34" charset="0"/>
              <a:cs typeface="Estrangelo Edessa" pitchFamily="66" charset="0"/>
            </a:endParaRPr>
          </a:p>
        </p:txBody>
      </p:sp>
    </p:spTree>
    <p:extLst>
      <p:ext uri="{BB962C8B-B14F-4D97-AF65-F5344CB8AC3E}">
        <p14:creationId xmlns:p14="http://schemas.microsoft.com/office/powerpoint/2010/main" val="1590979951"/>
      </p:ext>
    </p:extLst>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45000">
              <a:srgbClr val="92D050"/>
            </a:gs>
            <a:gs pos="70000">
              <a:srgbClr val="57DF21"/>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latin typeface="Aharoni" pitchFamily="2" charset="-79"/>
                <a:cs typeface="Aharoni" pitchFamily="2" charset="-79"/>
              </a:rPr>
              <a:t>9</a:t>
            </a:r>
            <a:r>
              <a:rPr lang="en-US" baseline="30000" dirty="0" smtClean="0">
                <a:solidFill>
                  <a:schemeClr val="accent3">
                    <a:lumMod val="75000"/>
                  </a:schemeClr>
                </a:solidFill>
                <a:latin typeface="Aharoni" pitchFamily="2" charset="-79"/>
                <a:cs typeface="Aharoni" pitchFamily="2" charset="-79"/>
              </a:rPr>
              <a:t>th</a:t>
            </a:r>
            <a:r>
              <a:rPr lang="en-US" dirty="0" smtClean="0">
                <a:solidFill>
                  <a:schemeClr val="accent3">
                    <a:lumMod val="75000"/>
                  </a:schemeClr>
                </a:solidFill>
                <a:latin typeface="Aharoni" pitchFamily="2" charset="-79"/>
                <a:cs typeface="Aharoni" pitchFamily="2" charset="-79"/>
              </a:rPr>
              <a:t> shloka</a:t>
            </a:r>
            <a:endParaRPr lang="en-US" dirty="0">
              <a:solidFill>
                <a:schemeClr val="accent3">
                  <a:lumMod val="75000"/>
                </a:schemeClr>
              </a:solidFill>
              <a:latin typeface="Aharoni" pitchFamily="2" charset="-79"/>
              <a:cs typeface="Aharoni" pitchFamily="2" charset="-79"/>
            </a:endParaRPr>
          </a:p>
        </p:txBody>
      </p:sp>
      <p:sp>
        <p:nvSpPr>
          <p:cNvPr id="3" name="Content Placeholder 2"/>
          <p:cNvSpPr>
            <a:spLocks noGrp="1"/>
          </p:cNvSpPr>
          <p:nvPr>
            <p:ph idx="1"/>
          </p:nvPr>
        </p:nvSpPr>
        <p:spPr>
          <a:xfrm>
            <a:off x="533400" y="1600200"/>
            <a:ext cx="8229600" cy="4525963"/>
          </a:xfrm>
        </p:spPr>
        <p:txBody>
          <a:bodyPr>
            <a:normAutofit fontScale="92500" lnSpcReduction="10000"/>
          </a:bodyPr>
          <a:lstStyle/>
          <a:p>
            <a:r>
              <a:rPr lang="en-US" dirty="0" smtClean="0">
                <a:solidFill>
                  <a:schemeClr val="accent6">
                    <a:lumMod val="50000"/>
                  </a:schemeClr>
                </a:solidFill>
                <a:latin typeface="Andalus" pitchFamily="18" charset="-78"/>
                <a:cs typeface="Andalus" pitchFamily="18" charset="-78"/>
              </a:rPr>
              <a:t>A person always gets bound to the fruits of the actions performed unless they are done as yajna.</a:t>
            </a:r>
          </a:p>
          <a:p>
            <a:r>
              <a:rPr lang="en-US" dirty="0" smtClean="0">
                <a:solidFill>
                  <a:schemeClr val="accent6">
                    <a:lumMod val="50000"/>
                  </a:schemeClr>
                </a:solidFill>
                <a:latin typeface="Andalus" pitchFamily="18" charset="-78"/>
                <a:cs typeface="Andalus" pitchFamily="18" charset="-78"/>
              </a:rPr>
              <a:t>Yajna means doing our duties strictly according to prescribed procedures and dedicating its results to Lord.</a:t>
            </a:r>
          </a:p>
          <a:p>
            <a:r>
              <a:rPr lang="en-US" dirty="0" smtClean="0">
                <a:solidFill>
                  <a:schemeClr val="accent6">
                    <a:lumMod val="50000"/>
                  </a:schemeClr>
                </a:solidFill>
                <a:latin typeface="Andalus" pitchFamily="18" charset="-78"/>
                <a:cs typeface="Andalus" pitchFamily="18" charset="-78"/>
              </a:rPr>
              <a:t>Normally Yajna is understood as havan. In havan first a fire is lit. </a:t>
            </a:r>
            <a:r>
              <a:rPr lang="en-US" dirty="0">
                <a:solidFill>
                  <a:schemeClr val="accent6">
                    <a:lumMod val="50000"/>
                  </a:schemeClr>
                </a:solidFill>
                <a:latin typeface="Andalus" pitchFamily="18" charset="-78"/>
                <a:cs typeface="Andalus" pitchFamily="18" charset="-78"/>
              </a:rPr>
              <a:t>T</a:t>
            </a:r>
            <a:r>
              <a:rPr lang="en-US" dirty="0" smtClean="0">
                <a:solidFill>
                  <a:schemeClr val="accent6">
                    <a:lumMod val="50000"/>
                  </a:schemeClr>
                </a:solidFill>
                <a:latin typeface="Andalus" pitchFamily="18" charset="-78"/>
                <a:cs typeface="Andalus" pitchFamily="18" charset="-78"/>
              </a:rPr>
              <a:t>hen the obligations are poured into it. Then it is dedicated to God.</a:t>
            </a:r>
          </a:p>
          <a:p>
            <a:r>
              <a:rPr lang="en-US" dirty="0" smtClean="0">
                <a:solidFill>
                  <a:schemeClr val="accent6">
                    <a:lumMod val="50000"/>
                  </a:schemeClr>
                </a:solidFill>
                <a:latin typeface="Andalus" pitchFamily="18" charset="-78"/>
                <a:cs typeface="Andalus" pitchFamily="18" charset="-78"/>
              </a:rPr>
              <a:t>In similar way we can lit the fire of our virtuous acts and dedicate its results to God.</a:t>
            </a:r>
            <a:endParaRPr lang="en-US" dirty="0">
              <a:solidFill>
                <a:schemeClr val="accent6">
                  <a:lumMod val="50000"/>
                </a:schemeClr>
              </a:solidFill>
              <a:latin typeface="Andalus" pitchFamily="18" charset="-78"/>
              <a:cs typeface="Andalus" pitchFamily="18" charset="-78"/>
            </a:endParaRPr>
          </a:p>
        </p:txBody>
      </p:sp>
    </p:spTree>
    <p:extLst>
      <p:ext uri="{BB962C8B-B14F-4D97-AF65-F5344CB8AC3E}">
        <p14:creationId xmlns:p14="http://schemas.microsoft.com/office/powerpoint/2010/main" val="2272072074"/>
      </p:ext>
    </p:extLst>
  </p:cSld>
  <p:clrMapOvr>
    <a:masterClrMapping/>
  </p:clrMapOvr>
  <mc:AlternateContent xmlns:mc="http://schemas.openxmlformats.org/markup-compatibility/2006" xmlns:p14="http://schemas.microsoft.com/office/powerpoint/2010/main">
    <mc:Choice Requires="p14">
      <p:transition spd="slow" p14:dur="3900">
        <p14:glitter dir="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45000">
              <a:srgbClr val="92D050"/>
            </a:gs>
            <a:gs pos="70000">
              <a:srgbClr val="57DF21"/>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solidFill>
                  <a:schemeClr val="accent3">
                    <a:lumMod val="75000"/>
                  </a:schemeClr>
                </a:solidFill>
                <a:latin typeface="Aharoni" pitchFamily="2" charset="-79"/>
                <a:cs typeface="Aharoni" pitchFamily="2" charset="-79"/>
              </a:rPr>
              <a:t>9</a:t>
            </a:r>
            <a:r>
              <a:rPr lang="en-US" baseline="30000" dirty="0" smtClean="0">
                <a:solidFill>
                  <a:schemeClr val="accent3">
                    <a:lumMod val="75000"/>
                  </a:schemeClr>
                </a:solidFill>
                <a:latin typeface="Aharoni" pitchFamily="2" charset="-79"/>
                <a:cs typeface="Aharoni" pitchFamily="2" charset="-79"/>
              </a:rPr>
              <a:t>th</a:t>
            </a:r>
            <a:r>
              <a:rPr lang="en-US" dirty="0" smtClean="0">
                <a:solidFill>
                  <a:schemeClr val="accent3">
                    <a:lumMod val="75000"/>
                  </a:schemeClr>
                </a:solidFill>
                <a:latin typeface="Aharoni" pitchFamily="2" charset="-79"/>
                <a:cs typeface="Aharoni" pitchFamily="2" charset="-79"/>
              </a:rPr>
              <a:t> shloka</a:t>
            </a:r>
            <a:endParaRPr lang="en-US" dirty="0">
              <a:solidFill>
                <a:schemeClr val="accent3">
                  <a:lumMod val="75000"/>
                </a:schemeClr>
              </a:solidFill>
              <a:latin typeface="Aharoni" pitchFamily="2" charset="-79"/>
              <a:cs typeface="Aharoni" pitchFamily="2" charset="-79"/>
            </a:endParaRPr>
          </a:p>
        </p:txBody>
      </p:sp>
      <p:pic>
        <p:nvPicPr>
          <p:cNvPr id="2052" name="Picture 4" descr="C:\Users\papanwar\AppData\Local\Microsoft\Windows\Temporary Internet Files\Content.IE5\K433JQ5V\MM900288928[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6200" y="609600"/>
            <a:ext cx="2590800" cy="245236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083759"/>
            <a:ext cx="2438400" cy="187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descr="C:\Users\papanwar\AppData\Local\Microsoft\Windows\Temporary Internet Files\Content.IE5\H1NPCK0X\MM900041060[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540959"/>
            <a:ext cx="1228725" cy="1171575"/>
          </a:xfrm>
          <a:prstGeom prst="rect">
            <a:avLst/>
          </a:prstGeom>
          <a:noFill/>
          <a:extLst>
            <a:ext uri="{909E8E84-426E-40DD-AFC4-6F175D3DCCD1}">
              <a14:hiddenFill xmlns:a14="http://schemas.microsoft.com/office/drawing/2010/main">
                <a:solidFill>
                  <a:srgbClr val="FFFFFF"/>
                </a:solidFill>
              </a14:hiddenFill>
            </a:ext>
          </a:extLst>
        </p:spPr>
      </p:pic>
      <p:pic>
        <p:nvPicPr>
          <p:cNvPr id="2063" name="Picture 15" descr="C:\Users\papanwar\AppData\Local\Microsoft\Windows\Temporary Internet Files\Content.IE5\25GPOW3W\MM900336348[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464762"/>
            <a:ext cx="1495425" cy="2088438"/>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C:\Users\papanwar\AppData\Local\Microsoft\Windows\Temporary Internet Files\Content.IE5\Z12UTNCI\MM900236357[2].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4724401" y="3011959"/>
            <a:ext cx="1724024" cy="234760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papanwar\AppData\Local\Microsoft\Windows\Temporary Internet Files\Content.IE5\K433JQ5V\MM900288928[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6200" y="3688802"/>
            <a:ext cx="2590800" cy="245236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7" descr="C:\Users\papanwar\AppData\Local\Microsoft\Windows\Temporary Internet Files\Content.IE5\H1NPCK0X\MM900041060[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4620161"/>
            <a:ext cx="1228725" cy="117157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papanwar\AppData\Local\Microsoft\Windows\Temporary Internet Files\Content.IE5\H1NPCK0X\MM900043729[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7010400" y="1436183"/>
            <a:ext cx="1038225" cy="11715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papanwar\AppData\Local\Microsoft\Windows\Temporary Internet Files\Content.IE5\25GPOW3W\MM900282753[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7924800" y="1447800"/>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papanwar\AppData\Local\Microsoft\Windows\Temporary Internet Files\Content.IE5\K433JQ5V\MM900236249[1].gif"/>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6400800" y="4245827"/>
            <a:ext cx="2806115" cy="143813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1000" y="2960184"/>
            <a:ext cx="1676400" cy="523220"/>
          </a:xfrm>
          <a:prstGeom prst="rect">
            <a:avLst/>
          </a:prstGeom>
          <a:noFill/>
        </p:spPr>
        <p:txBody>
          <a:bodyPr wrap="square" rtlCol="0">
            <a:spAutoFit/>
          </a:bodyPr>
          <a:lstStyle/>
          <a:p>
            <a:pPr algn="ctr"/>
            <a:r>
              <a:rPr lang="en-US" sz="2800" dirty="0" smtClean="0"/>
              <a:t>Actions</a:t>
            </a:r>
            <a:endParaRPr lang="en-US" sz="2800" dirty="0"/>
          </a:p>
        </p:txBody>
      </p:sp>
      <p:sp>
        <p:nvSpPr>
          <p:cNvPr id="14" name="TextBox 13"/>
          <p:cNvSpPr txBox="1"/>
          <p:nvPr/>
        </p:nvSpPr>
        <p:spPr>
          <a:xfrm>
            <a:off x="4343400" y="2960184"/>
            <a:ext cx="2438400" cy="523220"/>
          </a:xfrm>
          <a:prstGeom prst="rect">
            <a:avLst/>
          </a:prstGeom>
          <a:noFill/>
        </p:spPr>
        <p:txBody>
          <a:bodyPr wrap="square" rtlCol="0">
            <a:spAutoFit/>
          </a:bodyPr>
          <a:lstStyle/>
          <a:p>
            <a:pPr algn="ctr"/>
            <a:r>
              <a:rPr lang="en-US" sz="2800" dirty="0" smtClean="0"/>
              <a:t>Expectations</a:t>
            </a:r>
            <a:endParaRPr lang="en-US" sz="2800" dirty="0"/>
          </a:p>
        </p:txBody>
      </p:sp>
      <p:sp>
        <p:nvSpPr>
          <p:cNvPr id="15" name="TextBox 14"/>
          <p:cNvSpPr txBox="1"/>
          <p:nvPr/>
        </p:nvSpPr>
        <p:spPr>
          <a:xfrm>
            <a:off x="6781800" y="2960184"/>
            <a:ext cx="2362199" cy="523220"/>
          </a:xfrm>
          <a:prstGeom prst="rect">
            <a:avLst/>
          </a:prstGeom>
          <a:noFill/>
        </p:spPr>
        <p:txBody>
          <a:bodyPr wrap="square" rtlCol="0">
            <a:spAutoFit/>
          </a:bodyPr>
          <a:lstStyle/>
          <a:p>
            <a:pPr algn="ctr"/>
            <a:r>
              <a:rPr lang="en-US" sz="2800" dirty="0" smtClean="0"/>
              <a:t>Enjoy / sorrow</a:t>
            </a:r>
            <a:endParaRPr lang="en-US" sz="2800" dirty="0"/>
          </a:p>
        </p:txBody>
      </p:sp>
      <p:sp>
        <p:nvSpPr>
          <p:cNvPr id="16" name="TextBox 15"/>
          <p:cNvSpPr txBox="1"/>
          <p:nvPr/>
        </p:nvSpPr>
        <p:spPr>
          <a:xfrm>
            <a:off x="381000" y="6356796"/>
            <a:ext cx="1676400" cy="523220"/>
          </a:xfrm>
          <a:prstGeom prst="rect">
            <a:avLst/>
          </a:prstGeom>
          <a:noFill/>
        </p:spPr>
        <p:txBody>
          <a:bodyPr wrap="square" rtlCol="0">
            <a:spAutoFit/>
          </a:bodyPr>
          <a:lstStyle/>
          <a:p>
            <a:pPr algn="ctr"/>
            <a:r>
              <a:rPr lang="en-US" sz="2800" dirty="0" smtClean="0">
                <a:solidFill>
                  <a:schemeClr val="bg1"/>
                </a:solidFill>
              </a:rPr>
              <a:t>Actions</a:t>
            </a:r>
            <a:endParaRPr lang="en-US" sz="2800" dirty="0">
              <a:solidFill>
                <a:schemeClr val="bg1"/>
              </a:solidFill>
            </a:endParaRPr>
          </a:p>
        </p:txBody>
      </p:sp>
      <p:sp>
        <p:nvSpPr>
          <p:cNvPr id="17" name="TextBox 16"/>
          <p:cNvSpPr txBox="1"/>
          <p:nvPr/>
        </p:nvSpPr>
        <p:spPr>
          <a:xfrm>
            <a:off x="4343400" y="6356796"/>
            <a:ext cx="2438400" cy="523220"/>
          </a:xfrm>
          <a:prstGeom prst="rect">
            <a:avLst/>
          </a:prstGeom>
          <a:noFill/>
        </p:spPr>
        <p:txBody>
          <a:bodyPr wrap="square" rtlCol="0">
            <a:spAutoFit/>
          </a:bodyPr>
          <a:lstStyle/>
          <a:p>
            <a:pPr algn="ctr"/>
            <a:r>
              <a:rPr lang="en-US" sz="2800" dirty="0" err="1" smtClean="0">
                <a:solidFill>
                  <a:schemeClr val="bg1"/>
                </a:solidFill>
              </a:rPr>
              <a:t>Yajya</a:t>
            </a:r>
            <a:endParaRPr lang="en-US" sz="2800" dirty="0">
              <a:solidFill>
                <a:schemeClr val="bg1"/>
              </a:solidFill>
            </a:endParaRPr>
          </a:p>
        </p:txBody>
      </p:sp>
      <p:sp>
        <p:nvSpPr>
          <p:cNvPr id="18" name="TextBox 17"/>
          <p:cNvSpPr txBox="1"/>
          <p:nvPr/>
        </p:nvSpPr>
        <p:spPr>
          <a:xfrm>
            <a:off x="7210424" y="6356796"/>
            <a:ext cx="1933575" cy="523220"/>
          </a:xfrm>
          <a:prstGeom prst="rect">
            <a:avLst/>
          </a:prstGeom>
          <a:noFill/>
        </p:spPr>
        <p:txBody>
          <a:bodyPr wrap="square" rtlCol="0">
            <a:spAutoFit/>
          </a:bodyPr>
          <a:lstStyle/>
          <a:p>
            <a:pPr algn="ctr"/>
            <a:r>
              <a:rPr lang="en-US" sz="2800" dirty="0" smtClean="0">
                <a:solidFill>
                  <a:schemeClr val="bg1"/>
                </a:solidFill>
              </a:rPr>
              <a:t>Happiness</a:t>
            </a:r>
            <a:endParaRPr lang="en-US" sz="2800" dirty="0">
              <a:solidFill>
                <a:schemeClr val="bg1"/>
              </a:solidFill>
            </a:endParaRPr>
          </a:p>
        </p:txBody>
      </p:sp>
    </p:spTree>
    <p:extLst>
      <p:ext uri="{BB962C8B-B14F-4D97-AF65-F5344CB8AC3E}">
        <p14:creationId xmlns:p14="http://schemas.microsoft.com/office/powerpoint/2010/main" val="15540341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000">
        <p14:shred pattern="rectangle"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circle(out)">
                                      <p:cBhvr>
                                        <p:cTn id="7" dur="2000"/>
                                        <p:tgtEl>
                                          <p:spTgt spid="2052"/>
                                        </p:tgtEl>
                                      </p:cBhvr>
                                    </p:animEffect>
                                  </p:childTnLst>
                                </p:cTn>
                              </p:par>
                              <p:par>
                                <p:cTn id="8" presetID="2" presetClass="entr" presetSubtype="8" fill="hold" nodeType="withEffect">
                                  <p:stCondLst>
                                    <p:cond delay="0"/>
                                  </p:stCondLst>
                                  <p:childTnLst>
                                    <p:set>
                                      <p:cBhvr>
                                        <p:cTn id="9" dur="1" fill="hold">
                                          <p:stCondLst>
                                            <p:cond delay="0"/>
                                          </p:stCondLst>
                                        </p:cTn>
                                        <p:tgtEl>
                                          <p:spTgt spid="2055"/>
                                        </p:tgtEl>
                                        <p:attrNameLst>
                                          <p:attrName>style.visibility</p:attrName>
                                        </p:attrNameLst>
                                      </p:cBhvr>
                                      <p:to>
                                        <p:strVal val="visible"/>
                                      </p:to>
                                    </p:set>
                                    <p:anim calcmode="lin" valueType="num">
                                      <p:cBhvr additive="base">
                                        <p:cTn id="10" dur="500" fill="hold"/>
                                        <p:tgtEl>
                                          <p:spTgt spid="2055"/>
                                        </p:tgtEl>
                                        <p:attrNameLst>
                                          <p:attrName>ppt_x</p:attrName>
                                        </p:attrNameLst>
                                      </p:cBhvr>
                                      <p:tavLst>
                                        <p:tav tm="0">
                                          <p:val>
                                            <p:strVal val="0-#ppt_w/2"/>
                                          </p:val>
                                        </p:tav>
                                        <p:tav tm="100000">
                                          <p:val>
                                            <p:strVal val="#ppt_x"/>
                                          </p:val>
                                        </p:tav>
                                      </p:tavLst>
                                    </p:anim>
                                    <p:anim calcmode="lin" valueType="num">
                                      <p:cBhvr additive="base">
                                        <p:cTn id="11" dur="500" fill="hold"/>
                                        <p:tgtEl>
                                          <p:spTgt spid="2055"/>
                                        </p:tgtEl>
                                        <p:attrNameLst>
                                          <p:attrName>ppt_y</p:attrName>
                                        </p:attrNameLst>
                                      </p:cBhvr>
                                      <p:tavLst>
                                        <p:tav tm="0">
                                          <p:val>
                                            <p:strVal val="#ppt_y"/>
                                          </p:val>
                                        </p:tav>
                                        <p:tav tm="100000">
                                          <p:val>
                                            <p:strVal val="#ppt_y"/>
                                          </p:val>
                                        </p:tav>
                                      </p:tavLst>
                                    </p:anim>
                                  </p:childTnLst>
                                </p:cTn>
                              </p:par>
                              <p:par>
                                <p:cTn id="12" presetID="21" presetClass="entr" presetSubtype="3" fill="hold" nodeType="withEffect">
                                  <p:stCondLst>
                                    <p:cond delay="0"/>
                                  </p:stCondLst>
                                  <p:childTnLst>
                                    <p:set>
                                      <p:cBhvr>
                                        <p:cTn id="13" dur="1" fill="hold">
                                          <p:stCondLst>
                                            <p:cond delay="0"/>
                                          </p:stCondLst>
                                        </p:cTn>
                                        <p:tgtEl>
                                          <p:spTgt spid="2054"/>
                                        </p:tgtEl>
                                        <p:attrNameLst>
                                          <p:attrName>style.visibility</p:attrName>
                                        </p:attrNameLst>
                                      </p:cBhvr>
                                      <p:to>
                                        <p:strVal val="visible"/>
                                      </p:to>
                                    </p:set>
                                    <p:animEffect transition="in" filter="wheel(3)">
                                      <p:cBhvr>
                                        <p:cTn id="14" dur="2000"/>
                                        <p:tgtEl>
                                          <p:spTgt spid="2054"/>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7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6" presetClass="entr" presetSubtype="3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ircle(out)">
                                      <p:cBhvr>
                                        <p:cTn id="25" dur="2000"/>
                                        <p:tgtEl>
                                          <p:spTgt spid="10"/>
                                        </p:tgtEl>
                                      </p:cBhvr>
                                    </p:animEffect>
                                  </p:childTnLst>
                                </p:cTn>
                              </p:par>
                              <p:par>
                                <p:cTn id="26" presetID="26" presetClass="entr" presetSubtype="0" fill="hold" nodeType="withEffect">
                                  <p:stCondLst>
                                    <p:cond delay="0"/>
                                  </p:stCondLst>
                                  <p:childTnLst>
                                    <p:set>
                                      <p:cBhvr>
                                        <p:cTn id="27" dur="1" fill="hold">
                                          <p:stCondLst>
                                            <p:cond delay="0"/>
                                          </p:stCondLst>
                                        </p:cTn>
                                        <p:tgtEl>
                                          <p:spTgt spid="2063"/>
                                        </p:tgtEl>
                                        <p:attrNameLst>
                                          <p:attrName>style.visibility</p:attrName>
                                        </p:attrNameLst>
                                      </p:cBhvr>
                                      <p:to>
                                        <p:strVal val="visible"/>
                                      </p:to>
                                    </p:set>
                                    <p:animEffect transition="in" filter="wipe(down)">
                                      <p:cBhvr>
                                        <p:cTn id="28" dur="580">
                                          <p:stCondLst>
                                            <p:cond delay="0"/>
                                          </p:stCondLst>
                                        </p:cTn>
                                        <p:tgtEl>
                                          <p:spTgt spid="2063"/>
                                        </p:tgtEl>
                                      </p:cBhvr>
                                    </p:animEffect>
                                    <p:anim calcmode="lin" valueType="num">
                                      <p:cBhvr>
                                        <p:cTn id="29" dur="1822" tmFilter="0,0; 0.14,0.36; 0.43,0.73; 0.71,0.91; 1.0,1.0">
                                          <p:stCondLst>
                                            <p:cond delay="0"/>
                                          </p:stCondLst>
                                        </p:cTn>
                                        <p:tgtEl>
                                          <p:spTgt spid="2063"/>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063"/>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063"/>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063"/>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063"/>
                                        </p:tgtEl>
                                        <p:attrNameLst>
                                          <p:attrName>ppt_y</p:attrName>
                                        </p:attrNameLst>
                                      </p:cBhvr>
                                      <p:tavLst>
                                        <p:tav tm="0" fmla="#ppt_y-sin(pi*$)/81">
                                          <p:val>
                                            <p:fltVal val="0"/>
                                          </p:val>
                                        </p:tav>
                                        <p:tav tm="100000">
                                          <p:val>
                                            <p:fltVal val="1"/>
                                          </p:val>
                                        </p:tav>
                                      </p:tavLst>
                                    </p:anim>
                                    <p:animScale>
                                      <p:cBhvr>
                                        <p:cTn id="34" dur="26">
                                          <p:stCondLst>
                                            <p:cond delay="650"/>
                                          </p:stCondLst>
                                        </p:cTn>
                                        <p:tgtEl>
                                          <p:spTgt spid="2063"/>
                                        </p:tgtEl>
                                      </p:cBhvr>
                                      <p:to x="100000" y="60000"/>
                                    </p:animScale>
                                    <p:animScale>
                                      <p:cBhvr>
                                        <p:cTn id="35" dur="166" decel="50000">
                                          <p:stCondLst>
                                            <p:cond delay="676"/>
                                          </p:stCondLst>
                                        </p:cTn>
                                        <p:tgtEl>
                                          <p:spTgt spid="2063"/>
                                        </p:tgtEl>
                                      </p:cBhvr>
                                      <p:to x="100000" y="100000"/>
                                    </p:animScale>
                                    <p:animScale>
                                      <p:cBhvr>
                                        <p:cTn id="36" dur="26">
                                          <p:stCondLst>
                                            <p:cond delay="1312"/>
                                          </p:stCondLst>
                                        </p:cTn>
                                        <p:tgtEl>
                                          <p:spTgt spid="2063"/>
                                        </p:tgtEl>
                                      </p:cBhvr>
                                      <p:to x="100000" y="80000"/>
                                    </p:animScale>
                                    <p:animScale>
                                      <p:cBhvr>
                                        <p:cTn id="37" dur="166" decel="50000">
                                          <p:stCondLst>
                                            <p:cond delay="1338"/>
                                          </p:stCondLst>
                                        </p:cTn>
                                        <p:tgtEl>
                                          <p:spTgt spid="2063"/>
                                        </p:tgtEl>
                                      </p:cBhvr>
                                      <p:to x="100000" y="100000"/>
                                    </p:animScale>
                                    <p:animScale>
                                      <p:cBhvr>
                                        <p:cTn id="38" dur="26">
                                          <p:stCondLst>
                                            <p:cond delay="1642"/>
                                          </p:stCondLst>
                                        </p:cTn>
                                        <p:tgtEl>
                                          <p:spTgt spid="2063"/>
                                        </p:tgtEl>
                                      </p:cBhvr>
                                      <p:to x="100000" y="90000"/>
                                    </p:animScale>
                                    <p:animScale>
                                      <p:cBhvr>
                                        <p:cTn id="39" dur="166" decel="50000">
                                          <p:stCondLst>
                                            <p:cond delay="1668"/>
                                          </p:stCondLst>
                                        </p:cTn>
                                        <p:tgtEl>
                                          <p:spTgt spid="2063"/>
                                        </p:tgtEl>
                                      </p:cBhvr>
                                      <p:to x="100000" y="100000"/>
                                    </p:animScale>
                                    <p:animScale>
                                      <p:cBhvr>
                                        <p:cTn id="40" dur="26">
                                          <p:stCondLst>
                                            <p:cond delay="1808"/>
                                          </p:stCondLst>
                                        </p:cTn>
                                        <p:tgtEl>
                                          <p:spTgt spid="2063"/>
                                        </p:tgtEl>
                                      </p:cBhvr>
                                      <p:to x="100000" y="95000"/>
                                    </p:animScale>
                                    <p:animScale>
                                      <p:cBhvr>
                                        <p:cTn id="41" dur="166" decel="50000">
                                          <p:stCondLst>
                                            <p:cond delay="1834"/>
                                          </p:stCondLst>
                                        </p:cTn>
                                        <p:tgtEl>
                                          <p:spTgt spid="2063"/>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2064"/>
                                        </p:tgtEl>
                                        <p:attrNameLst>
                                          <p:attrName>style.visibility</p:attrName>
                                        </p:attrNameLst>
                                      </p:cBhvr>
                                      <p:to>
                                        <p:strVal val="visible"/>
                                      </p:to>
                                    </p:set>
                                    <p:animEffect transition="in" filter="wipe(down)">
                                      <p:cBhvr>
                                        <p:cTn id="44" dur="580">
                                          <p:stCondLst>
                                            <p:cond delay="0"/>
                                          </p:stCondLst>
                                        </p:cTn>
                                        <p:tgtEl>
                                          <p:spTgt spid="2064"/>
                                        </p:tgtEl>
                                      </p:cBhvr>
                                    </p:animEffect>
                                    <p:anim calcmode="lin" valueType="num">
                                      <p:cBhvr>
                                        <p:cTn id="45" dur="1822" tmFilter="0,0; 0.14,0.36; 0.43,0.73; 0.71,0.91; 1.0,1.0">
                                          <p:stCondLst>
                                            <p:cond delay="0"/>
                                          </p:stCondLst>
                                        </p:cTn>
                                        <p:tgtEl>
                                          <p:spTgt spid="2064"/>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064"/>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064"/>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064"/>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064"/>
                                        </p:tgtEl>
                                        <p:attrNameLst>
                                          <p:attrName>ppt_y</p:attrName>
                                        </p:attrNameLst>
                                      </p:cBhvr>
                                      <p:tavLst>
                                        <p:tav tm="0" fmla="#ppt_y-sin(pi*$)/81">
                                          <p:val>
                                            <p:fltVal val="0"/>
                                          </p:val>
                                        </p:tav>
                                        <p:tav tm="100000">
                                          <p:val>
                                            <p:fltVal val="1"/>
                                          </p:val>
                                        </p:tav>
                                      </p:tavLst>
                                    </p:anim>
                                    <p:animScale>
                                      <p:cBhvr>
                                        <p:cTn id="50" dur="26">
                                          <p:stCondLst>
                                            <p:cond delay="650"/>
                                          </p:stCondLst>
                                        </p:cTn>
                                        <p:tgtEl>
                                          <p:spTgt spid="2064"/>
                                        </p:tgtEl>
                                      </p:cBhvr>
                                      <p:to x="100000" y="60000"/>
                                    </p:animScale>
                                    <p:animScale>
                                      <p:cBhvr>
                                        <p:cTn id="51" dur="166" decel="50000">
                                          <p:stCondLst>
                                            <p:cond delay="676"/>
                                          </p:stCondLst>
                                        </p:cTn>
                                        <p:tgtEl>
                                          <p:spTgt spid="2064"/>
                                        </p:tgtEl>
                                      </p:cBhvr>
                                      <p:to x="100000" y="100000"/>
                                    </p:animScale>
                                    <p:animScale>
                                      <p:cBhvr>
                                        <p:cTn id="52" dur="26">
                                          <p:stCondLst>
                                            <p:cond delay="1312"/>
                                          </p:stCondLst>
                                        </p:cTn>
                                        <p:tgtEl>
                                          <p:spTgt spid="2064"/>
                                        </p:tgtEl>
                                      </p:cBhvr>
                                      <p:to x="100000" y="80000"/>
                                    </p:animScale>
                                    <p:animScale>
                                      <p:cBhvr>
                                        <p:cTn id="53" dur="166" decel="50000">
                                          <p:stCondLst>
                                            <p:cond delay="1338"/>
                                          </p:stCondLst>
                                        </p:cTn>
                                        <p:tgtEl>
                                          <p:spTgt spid="2064"/>
                                        </p:tgtEl>
                                      </p:cBhvr>
                                      <p:to x="100000" y="100000"/>
                                    </p:animScale>
                                    <p:animScale>
                                      <p:cBhvr>
                                        <p:cTn id="54" dur="26">
                                          <p:stCondLst>
                                            <p:cond delay="1642"/>
                                          </p:stCondLst>
                                        </p:cTn>
                                        <p:tgtEl>
                                          <p:spTgt spid="2064"/>
                                        </p:tgtEl>
                                      </p:cBhvr>
                                      <p:to x="100000" y="90000"/>
                                    </p:animScale>
                                    <p:animScale>
                                      <p:cBhvr>
                                        <p:cTn id="55" dur="166" decel="50000">
                                          <p:stCondLst>
                                            <p:cond delay="1668"/>
                                          </p:stCondLst>
                                        </p:cTn>
                                        <p:tgtEl>
                                          <p:spTgt spid="2064"/>
                                        </p:tgtEl>
                                      </p:cBhvr>
                                      <p:to x="100000" y="100000"/>
                                    </p:animScale>
                                    <p:animScale>
                                      <p:cBhvr>
                                        <p:cTn id="56" dur="26">
                                          <p:stCondLst>
                                            <p:cond delay="1808"/>
                                          </p:stCondLst>
                                        </p:cTn>
                                        <p:tgtEl>
                                          <p:spTgt spid="2064"/>
                                        </p:tgtEl>
                                      </p:cBhvr>
                                      <p:to x="100000" y="95000"/>
                                    </p:animScale>
                                    <p:animScale>
                                      <p:cBhvr>
                                        <p:cTn id="57" dur="166" decel="50000">
                                          <p:stCondLst>
                                            <p:cond delay="1834"/>
                                          </p:stCondLst>
                                        </p:cTn>
                                        <p:tgtEl>
                                          <p:spTgt spid="2064"/>
                                        </p:tgtEl>
                                      </p:cBhvr>
                                      <p:to x="100000" y="100000"/>
                                    </p:animScale>
                                  </p:childTnLst>
                                </p:cTn>
                              </p:par>
                              <p:par>
                                <p:cTn id="58" presetID="2" presetClass="entr" presetSubtype="8"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3078"/>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wipe(down)">
                                      <p:cBhvr>
                                        <p:cTn id="70" dur="500"/>
                                        <p:tgtEl>
                                          <p:spTgt spid="3"/>
                                        </p:tgtEl>
                                      </p:cBhvr>
                                    </p:animEffect>
                                  </p:childTnLst>
                                </p:cTn>
                              </p:par>
                            </p:childTnLst>
                          </p:cTn>
                        </p:par>
                        <p:par>
                          <p:cTn id="71" fill="hold">
                            <p:stCondLst>
                              <p:cond delay="500"/>
                            </p:stCondLst>
                            <p:childTnLst>
                              <p:par>
                                <p:cTn id="72" presetID="22" presetClass="entr" presetSubtype="4"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down)">
                                      <p:cBhvr>
                                        <p:cTn id="74" dur="500"/>
                                        <p:tgtEl>
                                          <p:spTgt spid="14"/>
                                        </p:tgtEl>
                                      </p:cBhvr>
                                    </p:animEffect>
                                  </p:childTnLst>
                                </p:cTn>
                              </p:par>
                            </p:childTnLst>
                          </p:cTn>
                        </p:par>
                        <p:par>
                          <p:cTn id="75" fill="hold">
                            <p:stCondLst>
                              <p:cond delay="1000"/>
                            </p:stCondLst>
                            <p:childTnLst>
                              <p:par>
                                <p:cTn id="76" presetID="22" presetClass="entr" presetSubtype="4" fill="hold" grpId="0"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wipe(down)">
                                      <p:cBhvr>
                                        <p:cTn id="78" dur="500"/>
                                        <p:tgtEl>
                                          <p:spTgt spid="15"/>
                                        </p:tgtEl>
                                      </p:cBhvr>
                                    </p:animEffect>
                                  </p:childTnLst>
                                </p:cTn>
                              </p:par>
                            </p:childTnLst>
                          </p:cTn>
                        </p:par>
                        <p:par>
                          <p:cTn id="79" fill="hold">
                            <p:stCondLst>
                              <p:cond delay="1500"/>
                            </p:stCondLst>
                            <p:childTnLst>
                              <p:par>
                                <p:cTn id="80" presetID="22" presetClass="entr" presetSubtype="4" fill="hold" grpId="0"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wipe(down)">
                                      <p:cBhvr>
                                        <p:cTn id="82" dur="500"/>
                                        <p:tgtEl>
                                          <p:spTgt spid="16"/>
                                        </p:tgtEl>
                                      </p:cBhvr>
                                    </p:animEffect>
                                  </p:childTnLst>
                                </p:cTn>
                              </p:par>
                            </p:childTnLst>
                          </p:cTn>
                        </p:par>
                        <p:par>
                          <p:cTn id="83" fill="hold">
                            <p:stCondLst>
                              <p:cond delay="2000"/>
                            </p:stCondLst>
                            <p:childTnLst>
                              <p:par>
                                <p:cTn id="84" presetID="22" presetClass="entr" presetSubtype="4"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wipe(down)">
                                      <p:cBhvr>
                                        <p:cTn id="86" dur="500"/>
                                        <p:tgtEl>
                                          <p:spTgt spid="17"/>
                                        </p:tgtEl>
                                      </p:cBhvr>
                                    </p:animEffect>
                                  </p:childTnLst>
                                </p:cTn>
                              </p:par>
                            </p:childTnLst>
                          </p:cTn>
                        </p:par>
                        <p:par>
                          <p:cTn id="87" fill="hold">
                            <p:stCondLst>
                              <p:cond delay="2500"/>
                            </p:stCondLst>
                            <p:childTnLst>
                              <p:par>
                                <p:cTn id="88" presetID="22" presetClass="entr" presetSubtype="4"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down)">
                                      <p:cBhvr>
                                        <p:cTn id="9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 grpId="0"/>
      <p:bldP spid="15" grpId="0"/>
      <p:bldP spid="16" grpId="0"/>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45000">
              <a:srgbClr val="92D050"/>
            </a:gs>
            <a:gs pos="70000">
              <a:srgbClr val="57DF21"/>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75000"/>
                  </a:schemeClr>
                </a:solidFill>
                <a:latin typeface="Aharoni" pitchFamily="2" charset="-79"/>
                <a:cs typeface="Aharoni" pitchFamily="2" charset="-79"/>
              </a:rPr>
              <a:t>Our learning</a:t>
            </a:r>
            <a:endParaRPr lang="en-US" dirty="0"/>
          </a:p>
        </p:txBody>
      </p:sp>
      <p:sp>
        <p:nvSpPr>
          <p:cNvPr id="3" name="Content Placeholder 2"/>
          <p:cNvSpPr>
            <a:spLocks noGrp="1"/>
          </p:cNvSpPr>
          <p:nvPr>
            <p:ph idx="1"/>
          </p:nvPr>
        </p:nvSpPr>
        <p:spPr>
          <a:xfrm>
            <a:off x="457200" y="1295400"/>
            <a:ext cx="8229600" cy="4906963"/>
          </a:xfrm>
        </p:spPr>
        <p:txBody>
          <a:bodyPr>
            <a:normAutofit lnSpcReduction="10000"/>
          </a:bodyPr>
          <a:lstStyle/>
          <a:p>
            <a:r>
              <a:rPr lang="en-US" dirty="0" smtClean="0">
                <a:solidFill>
                  <a:schemeClr val="accent6">
                    <a:lumMod val="50000"/>
                  </a:schemeClr>
                </a:solidFill>
                <a:latin typeface="Aparajita" pitchFamily="34" charset="0"/>
                <a:cs typeface="Aparajita" pitchFamily="34" charset="0"/>
              </a:rPr>
              <a:t>We should do our duties to dedicate its fruits to God and not for fulfillment of our wishes. </a:t>
            </a:r>
          </a:p>
          <a:p>
            <a:r>
              <a:rPr lang="en-US" dirty="0" smtClean="0">
                <a:solidFill>
                  <a:schemeClr val="accent6">
                    <a:lumMod val="50000"/>
                  </a:schemeClr>
                </a:solidFill>
                <a:latin typeface="Aparajita" pitchFamily="34" charset="0"/>
                <a:cs typeface="Aparajita" pitchFamily="34" charset="0"/>
              </a:rPr>
              <a:t>For e.g.</a:t>
            </a:r>
          </a:p>
          <a:p>
            <a:r>
              <a:rPr lang="en-US" dirty="0" smtClean="0">
                <a:solidFill>
                  <a:schemeClr val="accent6">
                    <a:lumMod val="50000"/>
                  </a:schemeClr>
                </a:solidFill>
                <a:latin typeface="Aparajita" pitchFamily="34" charset="0"/>
                <a:cs typeface="Aparajita" pitchFamily="34" charset="0"/>
              </a:rPr>
              <a:t>I am a student. My </a:t>
            </a:r>
            <a:r>
              <a:rPr lang="en-US" dirty="0" smtClean="0">
                <a:solidFill>
                  <a:schemeClr val="accent6">
                    <a:lumMod val="50000"/>
                  </a:schemeClr>
                </a:solidFill>
                <a:latin typeface="Aparajita" pitchFamily="34" charset="0"/>
                <a:cs typeface="Aparajita" pitchFamily="34" charset="0"/>
              </a:rPr>
              <a:t>duty is to study. </a:t>
            </a:r>
            <a:r>
              <a:rPr lang="en-US" dirty="0" smtClean="0">
                <a:solidFill>
                  <a:schemeClr val="accent6">
                    <a:lumMod val="50000"/>
                  </a:schemeClr>
                </a:solidFill>
                <a:latin typeface="Aparajita" pitchFamily="34" charset="0"/>
                <a:cs typeface="Aparajita" pitchFamily="34" charset="0"/>
              </a:rPr>
              <a:t>I should not study </a:t>
            </a:r>
            <a:r>
              <a:rPr lang="en-US" dirty="0" smtClean="0">
                <a:solidFill>
                  <a:schemeClr val="accent6">
                    <a:lumMod val="50000"/>
                  </a:schemeClr>
                </a:solidFill>
                <a:latin typeface="Aparajita" pitchFamily="34" charset="0"/>
                <a:cs typeface="Aparajita" pitchFamily="34" charset="0"/>
              </a:rPr>
              <a:t>for </a:t>
            </a:r>
            <a:r>
              <a:rPr lang="en-US" dirty="0" smtClean="0">
                <a:solidFill>
                  <a:schemeClr val="accent6">
                    <a:lumMod val="50000"/>
                  </a:schemeClr>
                </a:solidFill>
                <a:latin typeface="Aparajita" pitchFamily="34" charset="0"/>
                <a:cs typeface="Aparajita" pitchFamily="34" charset="0"/>
              </a:rPr>
              <a:t>my exam</a:t>
            </a:r>
            <a:r>
              <a:rPr lang="en-US" dirty="0" smtClean="0">
                <a:solidFill>
                  <a:schemeClr val="accent6">
                    <a:lumMod val="50000"/>
                  </a:schemeClr>
                </a:solidFill>
                <a:latin typeface="Aparajita" pitchFamily="34" charset="0"/>
                <a:cs typeface="Aparajita" pitchFamily="34" charset="0"/>
              </a:rPr>
              <a:t> with the expectations that after </a:t>
            </a:r>
            <a:r>
              <a:rPr lang="en-US" dirty="0" smtClean="0">
                <a:solidFill>
                  <a:schemeClr val="accent6">
                    <a:lumMod val="50000"/>
                  </a:schemeClr>
                </a:solidFill>
                <a:latin typeface="Aparajita" pitchFamily="34" charset="0"/>
                <a:cs typeface="Aparajita" pitchFamily="34" charset="0"/>
              </a:rPr>
              <a:t>I get an A grade for my </a:t>
            </a:r>
            <a:r>
              <a:rPr lang="en-US" dirty="0" smtClean="0">
                <a:solidFill>
                  <a:schemeClr val="accent6">
                    <a:lumMod val="50000"/>
                  </a:schemeClr>
                </a:solidFill>
                <a:latin typeface="Aparajita" pitchFamily="34" charset="0"/>
                <a:cs typeface="Aparajita" pitchFamily="34" charset="0"/>
              </a:rPr>
              <a:t>exam,  </a:t>
            </a:r>
            <a:r>
              <a:rPr lang="en-US" dirty="0" smtClean="0">
                <a:solidFill>
                  <a:schemeClr val="accent6">
                    <a:lumMod val="50000"/>
                  </a:schemeClr>
                </a:solidFill>
                <a:latin typeface="Aparajita" pitchFamily="34" charset="0"/>
                <a:cs typeface="Aparajita" pitchFamily="34" charset="0"/>
              </a:rPr>
              <a:t>my mother </a:t>
            </a:r>
            <a:r>
              <a:rPr lang="en-US" dirty="0" smtClean="0">
                <a:solidFill>
                  <a:schemeClr val="accent6">
                    <a:lumMod val="50000"/>
                  </a:schemeClr>
                </a:solidFill>
                <a:latin typeface="Aparajita" pitchFamily="34" charset="0"/>
                <a:cs typeface="Aparajita" pitchFamily="34" charset="0"/>
              </a:rPr>
              <a:t>shall let </a:t>
            </a:r>
            <a:r>
              <a:rPr lang="en-US" dirty="0" smtClean="0">
                <a:solidFill>
                  <a:schemeClr val="accent6">
                    <a:lumMod val="50000"/>
                  </a:schemeClr>
                </a:solidFill>
                <a:latin typeface="Aparajita" pitchFamily="34" charset="0"/>
                <a:cs typeface="Aparajita" pitchFamily="34" charset="0"/>
              </a:rPr>
              <a:t>me </a:t>
            </a:r>
            <a:r>
              <a:rPr lang="en-US" dirty="0" smtClean="0">
                <a:solidFill>
                  <a:schemeClr val="accent6">
                    <a:lumMod val="50000"/>
                  </a:schemeClr>
                </a:solidFill>
                <a:latin typeface="Aparajita" pitchFamily="34" charset="0"/>
                <a:cs typeface="Aparajita" pitchFamily="34" charset="0"/>
              </a:rPr>
              <a:t>watch cartoons.</a:t>
            </a:r>
            <a:endParaRPr lang="en-US" dirty="0" smtClean="0">
              <a:solidFill>
                <a:schemeClr val="accent6">
                  <a:lumMod val="50000"/>
                </a:schemeClr>
              </a:solidFill>
              <a:latin typeface="Aparajita" pitchFamily="34" charset="0"/>
              <a:cs typeface="Aparajita" pitchFamily="34" charset="0"/>
            </a:endParaRPr>
          </a:p>
          <a:p>
            <a:r>
              <a:rPr lang="en-US" dirty="0" smtClean="0">
                <a:solidFill>
                  <a:schemeClr val="accent6">
                    <a:lumMod val="50000"/>
                  </a:schemeClr>
                </a:solidFill>
                <a:latin typeface="Aparajita" pitchFamily="34" charset="0"/>
                <a:cs typeface="Aparajita" pitchFamily="34" charset="0"/>
              </a:rPr>
              <a:t>I should study because it is my duty to become a responsible person and serve the society without any expectations. </a:t>
            </a:r>
            <a:r>
              <a:rPr lang="en-US" dirty="0" smtClean="0">
                <a:solidFill>
                  <a:schemeClr val="accent6">
                    <a:lumMod val="50000"/>
                  </a:schemeClr>
                </a:solidFill>
                <a:latin typeface="Aparajita" pitchFamily="34" charset="0"/>
                <a:cs typeface="Aparajita" pitchFamily="34" charset="0"/>
              </a:rPr>
              <a:t>If I do so, my </a:t>
            </a:r>
            <a:r>
              <a:rPr lang="en-US" dirty="0" smtClean="0">
                <a:solidFill>
                  <a:schemeClr val="accent6">
                    <a:lumMod val="50000"/>
                  </a:schemeClr>
                </a:solidFill>
                <a:latin typeface="Aparajita" pitchFamily="34" charset="0"/>
                <a:cs typeface="Aparajita" pitchFamily="34" charset="0"/>
              </a:rPr>
              <a:t>necessities shall be automatically fulfilled.</a:t>
            </a:r>
            <a:endParaRPr lang="en-US" dirty="0">
              <a:solidFill>
                <a:schemeClr val="accent6">
                  <a:lumMod val="50000"/>
                </a:schemeClr>
              </a:solidFill>
              <a:latin typeface="Aparajita" pitchFamily="34" charset="0"/>
              <a:cs typeface="Aparajita" pitchFamily="34" charset="0"/>
            </a:endParaRPr>
          </a:p>
        </p:txBody>
      </p:sp>
    </p:spTree>
    <p:extLst>
      <p:ext uri="{BB962C8B-B14F-4D97-AF65-F5344CB8AC3E}">
        <p14:creationId xmlns:p14="http://schemas.microsoft.com/office/powerpoint/2010/main" val="3471943151"/>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out)">
                                      <p:cBhvr>
                                        <p:cTn id="7" dur="2000"/>
                                        <p:tgtEl>
                                          <p:spTgt spid="2"/>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8000">
              <a:schemeClr val="accent1">
                <a:lumMod val="40000"/>
                <a:lumOff val="60000"/>
              </a:schemeClr>
            </a:gs>
            <a:gs pos="13000">
              <a:schemeClr val="accent1">
                <a:lumMod val="60000"/>
                <a:lumOff val="40000"/>
              </a:schemeClr>
            </a:gs>
            <a:gs pos="21001">
              <a:schemeClr val="accent1">
                <a:lumMod val="75000"/>
              </a:schemeClr>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solidFill>
                  <a:schemeClr val="accent6">
                    <a:lumMod val="75000"/>
                  </a:schemeClr>
                </a:solidFill>
                <a:latin typeface="Andalus" pitchFamily="18" charset="-78"/>
                <a:cs typeface="Andalus" pitchFamily="18" charset="-78"/>
              </a:rPr>
              <a:t>Lord Brahma has created the world. He has already </a:t>
            </a:r>
            <a:r>
              <a:rPr lang="en-US" dirty="0" smtClean="0">
                <a:solidFill>
                  <a:schemeClr val="accent6">
                    <a:lumMod val="75000"/>
                  </a:schemeClr>
                </a:solidFill>
                <a:latin typeface="Andalus" pitchFamily="18" charset="-78"/>
                <a:cs typeface="Andalus" pitchFamily="18" charset="-78"/>
              </a:rPr>
              <a:t>prescribed our </a:t>
            </a:r>
            <a:r>
              <a:rPr lang="en-US" dirty="0" smtClean="0">
                <a:solidFill>
                  <a:schemeClr val="accent6">
                    <a:lumMod val="75000"/>
                  </a:schemeClr>
                </a:solidFill>
                <a:latin typeface="Andalus" pitchFamily="18" charset="-78"/>
                <a:cs typeface="Andalus" pitchFamily="18" charset="-78"/>
              </a:rPr>
              <a:t>duties. All these are written in the </a:t>
            </a:r>
            <a:r>
              <a:rPr lang="en-US" dirty="0" smtClean="0">
                <a:solidFill>
                  <a:schemeClr val="accent6">
                    <a:lumMod val="75000"/>
                  </a:schemeClr>
                </a:solidFill>
                <a:latin typeface="Andalus" pitchFamily="18" charset="-78"/>
                <a:cs typeface="Andalus" pitchFamily="18" charset="-78"/>
              </a:rPr>
              <a:t>Vedas.</a:t>
            </a:r>
            <a:endParaRPr lang="en-US" dirty="0" smtClean="0">
              <a:solidFill>
                <a:schemeClr val="accent6">
                  <a:lumMod val="75000"/>
                </a:schemeClr>
              </a:solidFill>
              <a:latin typeface="Andalus" pitchFamily="18" charset="-78"/>
              <a:cs typeface="Andalus" pitchFamily="18" charset="-78"/>
            </a:endParaRPr>
          </a:p>
          <a:p>
            <a:r>
              <a:rPr lang="en-US" dirty="0" smtClean="0">
                <a:solidFill>
                  <a:schemeClr val="accent6">
                    <a:lumMod val="75000"/>
                  </a:schemeClr>
                </a:solidFill>
                <a:latin typeface="Andalus" pitchFamily="18" charset="-78"/>
                <a:cs typeface="Andalus" pitchFamily="18" charset="-78"/>
              </a:rPr>
              <a:t>we can learn to perform our duties from the scriptures like the Ramayana, Bhagvat Gita etc. </a:t>
            </a:r>
            <a:r>
              <a:rPr lang="en-US" dirty="0">
                <a:solidFill>
                  <a:schemeClr val="accent6">
                    <a:lumMod val="75000"/>
                  </a:schemeClr>
                </a:solidFill>
                <a:latin typeface="Andalus" pitchFamily="18" charset="-78"/>
                <a:cs typeface="Andalus" pitchFamily="18" charset="-78"/>
              </a:rPr>
              <a:t>I</a:t>
            </a:r>
            <a:r>
              <a:rPr lang="en-US" dirty="0" smtClean="0">
                <a:solidFill>
                  <a:schemeClr val="accent6">
                    <a:lumMod val="75000"/>
                  </a:schemeClr>
                </a:solidFill>
                <a:latin typeface="Andalus" pitchFamily="18" charset="-78"/>
                <a:cs typeface="Andalus" pitchFamily="18" charset="-78"/>
              </a:rPr>
              <a:t>f we follow it properly then we can attain divinity.</a:t>
            </a:r>
          </a:p>
          <a:p>
            <a:r>
              <a:rPr lang="en-US" dirty="0" smtClean="0">
                <a:solidFill>
                  <a:schemeClr val="accent6">
                    <a:lumMod val="75000"/>
                  </a:schemeClr>
                </a:solidFill>
                <a:latin typeface="Andalus" pitchFamily="18" charset="-78"/>
                <a:cs typeface="Andalus" pitchFamily="18" charset="-78"/>
              </a:rPr>
              <a:t>And also automatically our worldly needs will be fulfilled.</a:t>
            </a:r>
            <a:endParaRPr lang="en-US" dirty="0">
              <a:solidFill>
                <a:schemeClr val="accent6">
                  <a:lumMod val="75000"/>
                </a:schemeClr>
              </a:solidFill>
              <a:latin typeface="Andalus" pitchFamily="18" charset="-78"/>
              <a:cs typeface="Andalus" pitchFamily="18" charset="-7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accent2">
                    <a:lumMod val="50000"/>
                  </a:schemeClr>
                </a:solidFill>
                <a:latin typeface="Algerian" pitchFamily="82" charset="0"/>
              </a:rPr>
              <a:t>10</a:t>
            </a:r>
            <a:r>
              <a:rPr lang="en-US" baseline="30000" dirty="0" smtClean="0">
                <a:solidFill>
                  <a:schemeClr val="accent2">
                    <a:lumMod val="50000"/>
                  </a:schemeClr>
                </a:solidFill>
                <a:latin typeface="Algerian" pitchFamily="82" charset="0"/>
              </a:rPr>
              <a:t>th</a:t>
            </a:r>
            <a:r>
              <a:rPr lang="en-US" dirty="0" smtClean="0">
                <a:solidFill>
                  <a:schemeClr val="accent2">
                    <a:lumMod val="50000"/>
                  </a:schemeClr>
                </a:solidFill>
                <a:latin typeface="Algerian" pitchFamily="82" charset="0"/>
              </a:rPr>
              <a:t> shloka </a:t>
            </a:r>
            <a:endParaRPr lang="en-US" dirty="0">
              <a:solidFill>
                <a:schemeClr val="accent2">
                  <a:lumMod val="50000"/>
                </a:schemeClr>
              </a:solidFill>
              <a:latin typeface="Algerian" pitchFamily="82" charset="0"/>
            </a:endParaRPr>
          </a:p>
        </p:txBody>
      </p:sp>
      <p:pic>
        <p:nvPicPr>
          <p:cNvPr id="2051" name="Picture 3" descr="C:\Users\papanwar\AppData\Local\Microsoft\Windows\Temporary Internet Files\Content.IE5\K433JQ5V\MM900395712[2].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286000"/>
            <a:ext cx="914400" cy="50006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papanwar\AppData\Local\Microsoft\Windows\Temporary Internet Files\Content.IE5\25GPOW3W\MM900041072[2].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37242"/>
            <a:ext cx="1443038" cy="285537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3145" y="4419600"/>
            <a:ext cx="2500119" cy="2073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099004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500"/>
                                        <p:tgtEl>
                                          <p:spTgt spid="205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wipe(down)">
                                      <p:cBhvr>
                                        <p:cTn id="11" dur="500"/>
                                        <p:tgtEl>
                                          <p:spTgt spid="2051"/>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1000"/>
                                        <p:tgtEl>
                                          <p:spTgt spid="1026"/>
                                        </p:tgtEl>
                                      </p:cBhvr>
                                    </p:animEffect>
                                    <p:anim calcmode="lin" valueType="num">
                                      <p:cBhvr>
                                        <p:cTn id="16" dur="1000" fill="hold"/>
                                        <p:tgtEl>
                                          <p:spTgt spid="1026"/>
                                        </p:tgtEl>
                                        <p:attrNameLst>
                                          <p:attrName>ppt_x</p:attrName>
                                        </p:attrNameLst>
                                      </p:cBhvr>
                                      <p:tavLst>
                                        <p:tav tm="0">
                                          <p:val>
                                            <p:strVal val="#ppt_x"/>
                                          </p:val>
                                        </p:tav>
                                        <p:tav tm="100000">
                                          <p:val>
                                            <p:strVal val="#ppt_x"/>
                                          </p:val>
                                        </p:tav>
                                      </p:tavLst>
                                    </p:anim>
                                    <p:anim calcmode="lin" valueType="num">
                                      <p:cBhvr>
                                        <p:cTn id="17" dur="1000" fill="hold"/>
                                        <p:tgtEl>
                                          <p:spTgt spid="102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030"/>
                                        </p:tgtEl>
                                        <p:attrNameLst>
                                          <p:attrName>style.visibility</p:attrName>
                                        </p:attrNameLst>
                                      </p:cBhvr>
                                      <p:to>
                                        <p:strVal val="visible"/>
                                      </p:to>
                                    </p:set>
                                    <p:animEffect transition="in" filter="fade">
                                      <p:cBhvr>
                                        <p:cTn id="21" dur="1000"/>
                                        <p:tgtEl>
                                          <p:spTgt spid="1030"/>
                                        </p:tgtEl>
                                      </p:cBhvr>
                                    </p:animEffect>
                                    <p:anim calcmode="lin" valueType="num">
                                      <p:cBhvr>
                                        <p:cTn id="22" dur="1000" fill="hold"/>
                                        <p:tgtEl>
                                          <p:spTgt spid="1030"/>
                                        </p:tgtEl>
                                        <p:attrNameLst>
                                          <p:attrName>ppt_x</p:attrName>
                                        </p:attrNameLst>
                                      </p:cBhvr>
                                      <p:tavLst>
                                        <p:tav tm="0">
                                          <p:val>
                                            <p:strVal val="#ppt_x"/>
                                          </p:val>
                                        </p:tav>
                                        <p:tav tm="100000">
                                          <p:val>
                                            <p:strVal val="#ppt_x"/>
                                          </p:val>
                                        </p:tav>
                                      </p:tavLst>
                                    </p:anim>
                                    <p:anim calcmode="lin" valueType="num">
                                      <p:cBhvr>
                                        <p:cTn id="23"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8000">
              <a:schemeClr val="accent1">
                <a:lumMod val="40000"/>
                <a:lumOff val="60000"/>
              </a:schemeClr>
            </a:gs>
            <a:gs pos="13000">
              <a:schemeClr val="accent1">
                <a:lumMod val="60000"/>
                <a:lumOff val="40000"/>
              </a:schemeClr>
            </a:gs>
            <a:gs pos="21001">
              <a:schemeClr val="accent1">
                <a:lumMod val="75000"/>
              </a:schemeClr>
            </a:gs>
            <a:gs pos="52000">
              <a:srgbClr val="FFFFFF"/>
            </a:gs>
            <a:gs pos="56000">
              <a:srgbClr val="9C6563"/>
            </a:gs>
            <a:gs pos="58000">
              <a:srgbClr val="80302D"/>
            </a:gs>
            <a:gs pos="71001">
              <a:srgbClr val="C0524E"/>
            </a:gs>
            <a:gs pos="94000">
              <a:srgbClr val="EBDAD4"/>
            </a:gs>
            <a:gs pos="100000">
              <a:srgbClr val="55261C"/>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latin typeface="Algerian" pitchFamily="82" charset="0"/>
              </a:rPr>
              <a:t>Our learning</a:t>
            </a:r>
            <a:endParaRPr lang="en-US" dirty="0">
              <a:solidFill>
                <a:schemeClr val="accent2">
                  <a:lumMod val="50000"/>
                </a:schemeClr>
              </a:solidFill>
              <a:latin typeface="Algerian" pitchFamily="82" charset="0"/>
            </a:endParaRPr>
          </a:p>
        </p:txBody>
      </p:sp>
      <p:sp>
        <p:nvSpPr>
          <p:cNvPr id="3" name="Content Placeholder 2"/>
          <p:cNvSpPr>
            <a:spLocks noGrp="1"/>
          </p:cNvSpPr>
          <p:nvPr>
            <p:ph idx="1"/>
          </p:nvPr>
        </p:nvSpPr>
        <p:spPr>
          <a:xfrm>
            <a:off x="457200" y="1219200"/>
            <a:ext cx="8229600" cy="5410200"/>
          </a:xfrm>
        </p:spPr>
        <p:txBody>
          <a:bodyPr>
            <a:noAutofit/>
          </a:bodyPr>
          <a:lstStyle/>
          <a:p>
            <a:r>
              <a:rPr lang="en-US" sz="2800" dirty="0" smtClean="0">
                <a:solidFill>
                  <a:schemeClr val="accent6">
                    <a:lumMod val="75000"/>
                  </a:schemeClr>
                </a:solidFill>
                <a:latin typeface="Andalus" pitchFamily="18" charset="-78"/>
                <a:cs typeface="Andalus" pitchFamily="18" charset="-78"/>
              </a:rPr>
              <a:t>If we perform our duties, our needs shall be automatically taken care by the God Himself. But </a:t>
            </a:r>
            <a:r>
              <a:rPr lang="en-US" sz="2800" dirty="0" smtClean="0">
                <a:solidFill>
                  <a:schemeClr val="accent6">
                    <a:lumMod val="75000"/>
                  </a:schemeClr>
                </a:solidFill>
                <a:latin typeface="Andalus" pitchFamily="18" charset="-78"/>
                <a:cs typeface="Andalus" pitchFamily="18" charset="-78"/>
              </a:rPr>
              <a:t>that doesn’t mean </a:t>
            </a:r>
            <a:r>
              <a:rPr lang="en-US" sz="2800" dirty="0" smtClean="0">
                <a:solidFill>
                  <a:schemeClr val="accent6">
                    <a:lumMod val="75000"/>
                  </a:schemeClr>
                </a:solidFill>
                <a:latin typeface="Andalus" pitchFamily="18" charset="-78"/>
                <a:cs typeface="Andalus" pitchFamily="18" charset="-78"/>
              </a:rPr>
              <a:t>that we </a:t>
            </a:r>
            <a:r>
              <a:rPr lang="en-US" sz="2800" dirty="0" smtClean="0">
                <a:solidFill>
                  <a:schemeClr val="accent6">
                    <a:lumMod val="75000"/>
                  </a:schemeClr>
                </a:solidFill>
                <a:latin typeface="Andalus" pitchFamily="18" charset="-78"/>
                <a:cs typeface="Andalus" pitchFamily="18" charset="-78"/>
              </a:rPr>
              <a:t>can expect God to give us all the worldly things. We shouldn’t expect anything at all. Whatever is required for trading on righteous path shall be made available automatically. If we are not getting something worldly that means it is God’s wish and we do not need it to perform our duties.</a:t>
            </a:r>
          </a:p>
          <a:p>
            <a:r>
              <a:rPr lang="en-US" sz="2800" dirty="0" smtClean="0">
                <a:solidFill>
                  <a:schemeClr val="accent6">
                    <a:lumMod val="75000"/>
                  </a:schemeClr>
                </a:solidFill>
                <a:latin typeface="Andalus" pitchFamily="18" charset="-78"/>
                <a:cs typeface="Andalus" pitchFamily="18" charset="-78"/>
              </a:rPr>
              <a:t>For e.g. Our parents shall give us the things which are required for </a:t>
            </a:r>
            <a:r>
              <a:rPr lang="en-US" sz="2800" dirty="0" smtClean="0">
                <a:solidFill>
                  <a:schemeClr val="accent6">
                    <a:lumMod val="75000"/>
                  </a:schemeClr>
                </a:solidFill>
                <a:latin typeface="Andalus" pitchFamily="18" charset="-78"/>
                <a:cs typeface="Andalus" pitchFamily="18" charset="-78"/>
              </a:rPr>
              <a:t>our growth. </a:t>
            </a:r>
            <a:r>
              <a:rPr lang="en-US" sz="2800" dirty="0" smtClean="0">
                <a:solidFill>
                  <a:schemeClr val="accent6">
                    <a:lumMod val="75000"/>
                  </a:schemeClr>
                </a:solidFill>
                <a:latin typeface="Andalus" pitchFamily="18" charset="-78"/>
                <a:cs typeface="Andalus" pitchFamily="18" charset="-78"/>
              </a:rPr>
              <a:t>If we do not get something that means that is not good for our development. We should not insist for it.</a:t>
            </a:r>
            <a:endParaRPr lang="en-US" sz="2800" dirty="0">
              <a:solidFill>
                <a:schemeClr val="accent6">
                  <a:lumMod val="75000"/>
                </a:schemeClr>
              </a:solidFill>
              <a:latin typeface="Andalus" pitchFamily="18" charset="-78"/>
              <a:cs typeface="Andalus" pitchFamily="18" charset="-78"/>
            </a:endParaRPr>
          </a:p>
        </p:txBody>
      </p:sp>
    </p:spTree>
    <p:extLst>
      <p:ext uri="{BB962C8B-B14F-4D97-AF65-F5344CB8AC3E}">
        <p14:creationId xmlns:p14="http://schemas.microsoft.com/office/powerpoint/2010/main" val="145049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heel(1)">
                                      <p:cBhvr>
                                        <p:cTn id="11" dur="2000"/>
                                        <p:tgtEl>
                                          <p:spTgt spid="3">
                                            <p:txEl>
                                              <p:pRg st="0" end="0"/>
                                            </p:txEl>
                                          </p:spTgt>
                                        </p:tgtEl>
                                      </p:cBhvr>
                                    </p:animEffect>
                                  </p:childTnLst>
                                </p:cTn>
                              </p:par>
                            </p:childTnLst>
                          </p:cTn>
                        </p:par>
                        <p:par>
                          <p:cTn id="12" fill="hold">
                            <p:stCondLst>
                              <p:cond delay="2500"/>
                            </p:stCondLst>
                            <p:childTnLst>
                              <p:par>
                                <p:cTn id="13" presetID="21" presetClass="entr" presetSubtype="1"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heel(1)">
                                      <p:cBhvr>
                                        <p:cTn id="15"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5000">
              <a:srgbClr val="000040"/>
            </a:gs>
            <a:gs pos="47000">
              <a:srgbClr val="400040"/>
            </a:gs>
            <a:gs pos="67000">
              <a:srgbClr val="8F0040"/>
            </a:gs>
            <a:gs pos="88000">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solidFill>
                  <a:schemeClr val="accent1">
                    <a:lumMod val="40000"/>
                    <a:lumOff val="60000"/>
                  </a:schemeClr>
                </a:solidFill>
              </a:rPr>
              <a:t>1</a:t>
            </a:r>
            <a:r>
              <a:rPr lang="en-US" sz="5400" baseline="30000" dirty="0" smtClean="0">
                <a:solidFill>
                  <a:schemeClr val="accent1">
                    <a:lumMod val="40000"/>
                    <a:lumOff val="60000"/>
                  </a:schemeClr>
                </a:solidFill>
              </a:rPr>
              <a:t>st</a:t>
            </a:r>
            <a:r>
              <a:rPr lang="en-US" sz="5400" dirty="0" smtClean="0">
                <a:solidFill>
                  <a:schemeClr val="accent1">
                    <a:lumMod val="40000"/>
                    <a:lumOff val="60000"/>
                  </a:schemeClr>
                </a:solidFill>
              </a:rPr>
              <a:t> shloka</a:t>
            </a:r>
            <a:endParaRPr lang="en-US" sz="5400" dirty="0">
              <a:solidFill>
                <a:schemeClr val="accent1">
                  <a:lumMod val="40000"/>
                  <a:lumOff val="60000"/>
                </a:schemeClr>
              </a:solidFill>
            </a:endParaRPr>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2596687"/>
            <a:ext cx="2286000" cy="2932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90800" y="1447800"/>
            <a:ext cx="6248400" cy="4524315"/>
          </a:xfrm>
          <a:prstGeom prst="rect">
            <a:avLst/>
          </a:prstGeom>
          <a:noFill/>
        </p:spPr>
        <p:txBody>
          <a:bodyPr wrap="square" rtlCol="0">
            <a:spAutoFit/>
          </a:bodyPr>
          <a:lstStyle/>
          <a:p>
            <a:r>
              <a:rPr lang="en-US" sz="3200" dirty="0" smtClean="0">
                <a:solidFill>
                  <a:schemeClr val="bg1">
                    <a:lumMod val="95000"/>
                  </a:schemeClr>
                </a:solidFill>
              </a:rPr>
              <a:t>Arjuna said …</a:t>
            </a:r>
          </a:p>
          <a:p>
            <a:r>
              <a:rPr lang="en-US" sz="3200" dirty="0" smtClean="0">
                <a:solidFill>
                  <a:schemeClr val="bg1">
                    <a:lumMod val="95000"/>
                  </a:schemeClr>
                </a:solidFill>
              </a:rPr>
              <a:t>*Lord you said that Jyana yoga is superior to activity. </a:t>
            </a:r>
            <a:r>
              <a:rPr lang="en-US" sz="3200" dirty="0">
                <a:solidFill>
                  <a:schemeClr val="bg1">
                    <a:lumMod val="95000"/>
                  </a:schemeClr>
                </a:solidFill>
              </a:rPr>
              <a:t>T</a:t>
            </a:r>
            <a:r>
              <a:rPr lang="en-US" sz="3200" dirty="0" smtClean="0">
                <a:solidFill>
                  <a:schemeClr val="bg1">
                    <a:lumMod val="95000"/>
                  </a:schemeClr>
                </a:solidFill>
              </a:rPr>
              <a:t>hen why are you making me to do such a terrible war.</a:t>
            </a:r>
          </a:p>
          <a:p>
            <a:r>
              <a:rPr lang="en-US" sz="3200" dirty="0" smtClean="0">
                <a:solidFill>
                  <a:schemeClr val="bg1">
                    <a:lumMod val="95000"/>
                  </a:schemeClr>
                </a:solidFill>
              </a:rPr>
              <a:t>*Over here Arjuna asked this question because he thinks that Jyana yoga is much easier than Karma yoga. </a:t>
            </a:r>
            <a:endParaRPr lang="en-US" sz="3200" dirty="0">
              <a:solidFill>
                <a:schemeClr val="bg1">
                  <a:lumMod val="95000"/>
                </a:schemeClr>
              </a:solidFill>
            </a:endParaRPr>
          </a:p>
        </p:txBody>
      </p:sp>
    </p:spTree>
    <p:extLst>
      <p:ext uri="{BB962C8B-B14F-4D97-AF65-F5344CB8AC3E}">
        <p14:creationId xmlns:p14="http://schemas.microsoft.com/office/powerpoint/2010/main" val="3696628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050"/>
                                        </p:tgtEl>
                                        <p:attrNameLst>
                                          <p:attrName>style.visibility</p:attrName>
                                        </p:attrNameLst>
                                      </p:cBhvr>
                                      <p:to>
                                        <p:strVal val="visible"/>
                                      </p:to>
                                    </p:set>
                                    <p:anim calcmode="lin" valueType="num">
                                      <p:cBhvr>
                                        <p:cTn id="18" dur="500" fill="hold"/>
                                        <p:tgtEl>
                                          <p:spTgt spid="2050"/>
                                        </p:tgtEl>
                                        <p:attrNameLst>
                                          <p:attrName>ppt_w</p:attrName>
                                        </p:attrNameLst>
                                      </p:cBhvr>
                                      <p:tavLst>
                                        <p:tav tm="0">
                                          <p:val>
                                            <p:fltVal val="0"/>
                                          </p:val>
                                        </p:tav>
                                        <p:tav tm="100000">
                                          <p:val>
                                            <p:strVal val="#ppt_w"/>
                                          </p:val>
                                        </p:tav>
                                      </p:tavLst>
                                    </p:anim>
                                    <p:anim calcmode="lin" valueType="num">
                                      <p:cBhvr>
                                        <p:cTn id="19" dur="500" fill="hold"/>
                                        <p:tgtEl>
                                          <p:spTgt spid="2050"/>
                                        </p:tgtEl>
                                        <p:attrNameLst>
                                          <p:attrName>ppt_h</p:attrName>
                                        </p:attrNameLst>
                                      </p:cBhvr>
                                      <p:tavLst>
                                        <p:tav tm="0">
                                          <p:val>
                                            <p:fltVal val="0"/>
                                          </p:val>
                                        </p:tav>
                                        <p:tav tm="100000">
                                          <p:val>
                                            <p:strVal val="#ppt_h"/>
                                          </p:val>
                                        </p:tav>
                                      </p:tavLst>
                                    </p:anim>
                                    <p:animEffect transition="in" filter="fade">
                                      <p:cBhvr>
                                        <p:cTn id="20" dur="500"/>
                                        <p:tgtEl>
                                          <p:spTgt spid="2050"/>
                                        </p:tgtEl>
                                      </p:cBhvr>
                                    </p:animEffect>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 calcmode="lin" valueType="num">
                                      <p:cBhvr additive="base">
                                        <p:cTn id="2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6" presetClass="entr" presetSubtype="0" fill="hold" nodeType="afterEffect">
                                  <p:stCondLst>
                                    <p:cond delay="0"/>
                                  </p:stCondLst>
                                  <p:iterate type="lt">
                                    <p:tmPct val="10000"/>
                                  </p:iterate>
                                  <p:childTnLst>
                                    <p:set>
                                      <p:cBhvr>
                                        <p:cTn id="28" dur="1" fill="hold">
                                          <p:stCondLst>
                                            <p:cond delay="0"/>
                                          </p:stCondLst>
                                        </p:cTn>
                                        <p:tgtEl>
                                          <p:spTgt spid="4">
                                            <p:txEl>
                                              <p:pRg st="1" end="1"/>
                                            </p:txEl>
                                          </p:spTgt>
                                        </p:tgtEl>
                                        <p:attrNameLst>
                                          <p:attrName>style.visibility</p:attrName>
                                        </p:attrNameLst>
                                      </p:cBhvr>
                                      <p:to>
                                        <p:strVal val="visible"/>
                                      </p:to>
                                    </p:set>
                                    <p:anim by="(-#ppt_w*2)" calcmode="lin" valueType="num">
                                      <p:cBhvr rctx="PPT">
                                        <p:cTn id="29" dur="250" autoRev="1" fill="hold">
                                          <p:stCondLst>
                                            <p:cond delay="0"/>
                                          </p:stCondLst>
                                        </p:cTn>
                                        <p:tgtEl>
                                          <p:spTgt spid="4">
                                            <p:txEl>
                                              <p:pRg st="1" end="1"/>
                                            </p:txEl>
                                          </p:spTgt>
                                        </p:tgtEl>
                                        <p:attrNameLst>
                                          <p:attrName>ppt_w</p:attrName>
                                        </p:attrNameLst>
                                      </p:cBhvr>
                                    </p:anim>
                                    <p:anim by="(#ppt_w*0.50)" calcmode="lin" valueType="num">
                                      <p:cBhvr>
                                        <p:cTn id="30" dur="250" decel="50000" autoRev="1" fill="hold">
                                          <p:stCondLst>
                                            <p:cond delay="0"/>
                                          </p:stCondLst>
                                        </p:cTn>
                                        <p:tgtEl>
                                          <p:spTgt spid="4">
                                            <p:txEl>
                                              <p:pRg st="1" end="1"/>
                                            </p:txEl>
                                          </p:spTgt>
                                        </p:tgtEl>
                                        <p:attrNameLst>
                                          <p:attrName>ppt_x</p:attrName>
                                        </p:attrNameLst>
                                      </p:cBhvr>
                                    </p:anim>
                                    <p:anim from="(-#ppt_h/2)" to="(#ppt_y)" calcmode="lin" valueType="num">
                                      <p:cBhvr>
                                        <p:cTn id="31" dur="500" fill="hold">
                                          <p:stCondLst>
                                            <p:cond delay="0"/>
                                          </p:stCondLst>
                                        </p:cTn>
                                        <p:tgtEl>
                                          <p:spTgt spid="4">
                                            <p:txEl>
                                              <p:pRg st="1" end="1"/>
                                            </p:txEl>
                                          </p:spTgt>
                                        </p:tgtEl>
                                        <p:attrNameLst>
                                          <p:attrName>ppt_y</p:attrName>
                                        </p:attrNameLst>
                                      </p:cBhvr>
                                    </p:anim>
                                    <p:animRot by="21600000">
                                      <p:cBhvr>
                                        <p:cTn id="32" dur="500" fill="hold">
                                          <p:stCondLst>
                                            <p:cond delay="0"/>
                                          </p:stCondLst>
                                        </p:cTn>
                                        <p:tgtEl>
                                          <p:spTgt spid="4">
                                            <p:txEl>
                                              <p:pRg st="1" end="1"/>
                                            </p:txEl>
                                          </p:spTgt>
                                        </p:tgtEl>
                                        <p:attrNameLst>
                                          <p:attrName>r</p:attrName>
                                        </p:attrNameLst>
                                      </p:cBhvr>
                                    </p:animRot>
                                  </p:childTnLst>
                                </p:cTn>
                              </p:par>
                              <p:par>
                                <p:cTn id="33" presetID="56" presetClass="entr" presetSubtype="0" fill="hold" nodeType="withEffect">
                                  <p:stCondLst>
                                    <p:cond delay="0"/>
                                  </p:stCondLst>
                                  <p:iterate type="lt">
                                    <p:tmPct val="10000"/>
                                  </p:iterate>
                                  <p:childTnLst>
                                    <p:set>
                                      <p:cBhvr>
                                        <p:cTn id="34" dur="1" fill="hold">
                                          <p:stCondLst>
                                            <p:cond delay="0"/>
                                          </p:stCondLst>
                                        </p:cTn>
                                        <p:tgtEl>
                                          <p:spTgt spid="4">
                                            <p:txEl>
                                              <p:pRg st="2" end="2"/>
                                            </p:txEl>
                                          </p:spTgt>
                                        </p:tgtEl>
                                        <p:attrNameLst>
                                          <p:attrName>style.visibility</p:attrName>
                                        </p:attrNameLst>
                                      </p:cBhvr>
                                      <p:to>
                                        <p:strVal val="visible"/>
                                      </p:to>
                                    </p:set>
                                    <p:anim by="(-#ppt_w*2)" calcmode="lin" valueType="num">
                                      <p:cBhvr rctx="PPT">
                                        <p:cTn id="35" dur="250" autoRev="1" fill="hold">
                                          <p:stCondLst>
                                            <p:cond delay="0"/>
                                          </p:stCondLst>
                                        </p:cTn>
                                        <p:tgtEl>
                                          <p:spTgt spid="4">
                                            <p:txEl>
                                              <p:pRg st="2" end="2"/>
                                            </p:txEl>
                                          </p:spTgt>
                                        </p:tgtEl>
                                        <p:attrNameLst>
                                          <p:attrName>ppt_w</p:attrName>
                                        </p:attrNameLst>
                                      </p:cBhvr>
                                    </p:anim>
                                    <p:anim by="(#ppt_w*0.50)" calcmode="lin" valueType="num">
                                      <p:cBhvr>
                                        <p:cTn id="36" dur="250" decel="50000" autoRev="1" fill="hold">
                                          <p:stCondLst>
                                            <p:cond delay="0"/>
                                          </p:stCondLst>
                                        </p:cTn>
                                        <p:tgtEl>
                                          <p:spTgt spid="4">
                                            <p:txEl>
                                              <p:pRg st="2" end="2"/>
                                            </p:txEl>
                                          </p:spTgt>
                                        </p:tgtEl>
                                        <p:attrNameLst>
                                          <p:attrName>ppt_x</p:attrName>
                                        </p:attrNameLst>
                                      </p:cBhvr>
                                    </p:anim>
                                    <p:anim from="(-#ppt_h/2)" to="(#ppt_y)" calcmode="lin" valueType="num">
                                      <p:cBhvr>
                                        <p:cTn id="37" dur="500" fill="hold">
                                          <p:stCondLst>
                                            <p:cond delay="0"/>
                                          </p:stCondLst>
                                        </p:cTn>
                                        <p:tgtEl>
                                          <p:spTgt spid="4">
                                            <p:txEl>
                                              <p:pRg st="2" end="2"/>
                                            </p:txEl>
                                          </p:spTgt>
                                        </p:tgtEl>
                                        <p:attrNameLst>
                                          <p:attrName>ppt_y</p:attrName>
                                        </p:attrNameLst>
                                      </p:cBhvr>
                                    </p:anim>
                                    <p:animRot by="21600000">
                                      <p:cBhvr>
                                        <p:cTn id="38" dur="500" fill="hold">
                                          <p:stCondLst>
                                            <p:cond delay="0"/>
                                          </p:stCondLst>
                                        </p:cTn>
                                        <p:tgtEl>
                                          <p:spTgt spid="4">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60000"/>
                <a:lumOff val="40000"/>
              </a:schemeClr>
            </a:gs>
            <a:gs pos="21001">
              <a:srgbClr val="92D050"/>
            </a:gs>
            <a:gs pos="35001">
              <a:schemeClr val="accent6">
                <a:lumMod val="60000"/>
                <a:lumOff val="40000"/>
              </a:schemeClr>
            </a:gs>
            <a:gs pos="52000">
              <a:srgbClr val="EC8014"/>
            </a:gs>
            <a:gs pos="73000">
              <a:srgbClr val="E9D11D"/>
            </a:gs>
            <a:gs pos="88000">
              <a:srgbClr val="EE12A5"/>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latin typeface="Arial Black" pitchFamily="34" charset="0"/>
              </a:rPr>
              <a:t>11</a:t>
            </a:r>
            <a:r>
              <a:rPr lang="en-US" baseline="30000" dirty="0" smtClean="0">
                <a:solidFill>
                  <a:schemeClr val="accent2">
                    <a:lumMod val="75000"/>
                  </a:schemeClr>
                </a:solidFill>
                <a:latin typeface="Arial Black" pitchFamily="34" charset="0"/>
              </a:rPr>
              <a:t>th</a:t>
            </a:r>
            <a:r>
              <a:rPr lang="en-US" dirty="0" smtClean="0">
                <a:solidFill>
                  <a:schemeClr val="accent2">
                    <a:lumMod val="75000"/>
                  </a:schemeClr>
                </a:solidFill>
                <a:latin typeface="Arial Black" pitchFamily="34" charset="0"/>
              </a:rPr>
              <a:t> shloka</a:t>
            </a:r>
            <a:endParaRPr lang="en-US" dirty="0">
              <a:solidFill>
                <a:schemeClr val="accent2">
                  <a:lumMod val="75000"/>
                </a:schemeClr>
              </a:solidFill>
              <a:latin typeface="Arial Black" pitchFamily="34" charset="0"/>
            </a:endParaRPr>
          </a:p>
        </p:txBody>
      </p:sp>
      <p:sp>
        <p:nvSpPr>
          <p:cNvPr id="3" name="Content Placeholder 2"/>
          <p:cNvSpPr>
            <a:spLocks noGrp="1"/>
          </p:cNvSpPr>
          <p:nvPr>
            <p:ph idx="1"/>
          </p:nvPr>
        </p:nvSpPr>
        <p:spPr/>
        <p:txBody>
          <a:bodyPr/>
          <a:lstStyle/>
          <a:p>
            <a:r>
              <a:rPr lang="en-US" dirty="0" smtClean="0"/>
              <a:t>The lord said that if we strengthen the divine power then the divine powers will strengthen us.</a:t>
            </a:r>
          </a:p>
          <a:p>
            <a:r>
              <a:rPr lang="en-US" dirty="0" smtClean="0"/>
              <a:t>Like the Sun </a:t>
            </a:r>
            <a:r>
              <a:rPr lang="en-US" dirty="0"/>
              <a:t>G</a:t>
            </a:r>
            <a:r>
              <a:rPr lang="en-US" dirty="0" smtClean="0"/>
              <a:t>od, </a:t>
            </a:r>
            <a:r>
              <a:rPr lang="en-US" dirty="0"/>
              <a:t>R</a:t>
            </a:r>
            <a:r>
              <a:rPr lang="en-US" dirty="0" smtClean="0"/>
              <a:t>ain God, </a:t>
            </a:r>
            <a:r>
              <a:rPr lang="en-US" dirty="0"/>
              <a:t>M</a:t>
            </a:r>
            <a:r>
              <a:rPr lang="en-US" dirty="0" smtClean="0"/>
              <a:t>oon God and so on.</a:t>
            </a:r>
          </a:p>
          <a:p>
            <a:r>
              <a:rPr lang="en-US" dirty="0" smtClean="0"/>
              <a:t>If we take good care of our environment, we will get benefitted from our environment </a:t>
            </a:r>
            <a:r>
              <a:rPr lang="en-US" dirty="0" err="1" smtClean="0"/>
              <a:t>multifolds</a:t>
            </a:r>
            <a:r>
              <a:rPr lang="en-US" dirty="0" smtClean="0"/>
              <a:t>.</a:t>
            </a:r>
            <a:endParaRPr lang="en-US" dirty="0"/>
          </a:p>
        </p:txBody>
      </p:sp>
      <p:pic>
        <p:nvPicPr>
          <p:cNvPr id="2052" name="Picture 4" descr="C:\Users\papanwar\AppData\Local\Microsoft\Windows\Temporary Internet Files\Content.IE5\Z12UTNCI\MM900219082[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74103"/>
            <a:ext cx="2819400" cy="285911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papanwar\AppData\Local\Microsoft\Windows\Temporary Internet Files\Content.IE5\K433JQ5V\MM900172539[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4176063" y="1676400"/>
            <a:ext cx="3977337" cy="3913626"/>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papanwar\AppData\Local\Microsoft\Windows\Temporary Internet Files\Content.IE5\H1NPCK0X\MM900172540[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155280" y="4191000"/>
            <a:ext cx="4988720" cy="2254028"/>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papanwar\AppData\Local\Microsoft\Windows\Temporary Internet Files\Content.IE5\H1NPCK0X\MM900354702[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flipH="1">
            <a:off x="6064285" y="5317614"/>
            <a:ext cx="591740" cy="972144"/>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C:\Users\papanwar\AppData\Local\Microsoft\Windows\Temporary Internet Files\Content.IE5\H1NPCK0X\MM900236359[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8363268" y="4778709"/>
            <a:ext cx="780732" cy="134608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Users\papanwar\AppData\Local\Microsoft\Windows\Temporary Internet Files\Content.IE5\K433JQ5V\MM900283457[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5000524"/>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9" descr="C:\Users\papanwar\AppData\Local\Microsoft\Windows\Temporary Internet Files\Content.IE5\H1NPCK0X\MM900354702[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7105968" y="5307027"/>
            <a:ext cx="5334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9" descr="C:\Users\papanwar\AppData\Local\Microsoft\Windows\Temporary Internet Files\Content.IE5\H1NPCK0X\MM900354702[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175970" y="5451754"/>
            <a:ext cx="5334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C:\Users\papanwar\AppData\Local\Microsoft\Windows\Temporary Internet Files\Content.IE5\25GPOW3W\MM900336514[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5874218" y="5796759"/>
            <a:ext cx="581025" cy="69532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3" descr="C:\Users\papanwar\AppData\Local\Microsoft\Windows\Temporary Internet Files\Content.IE5\25GPOW3W\MM900336514[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5483260" y="5745176"/>
            <a:ext cx="581025" cy="69532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3" descr="C:\Users\papanwar\AppData\Local\Microsoft\Windows\Temporary Internet Files\Content.IE5\25GPOW3W\MM900336514[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4447740" y="5639656"/>
            <a:ext cx="581025" cy="69532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1" descr="C:\Users\papanwar\AppData\Local\Microsoft\Windows\Temporary Internet Files\Content.IE5\H1NPCK0X\MM900236359[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6575643" y="5191263"/>
            <a:ext cx="663357" cy="1143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801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circle(in)">
                                      <p:cBhvr>
                                        <p:cTn id="13" dur="2000"/>
                                        <p:tgtEl>
                                          <p:spTgt spid="3">
                                            <p:txEl>
                                              <p:pRg st="0" end="0"/>
                                            </p:txEl>
                                          </p:spTgt>
                                        </p:tgtEl>
                                      </p:cBhvr>
                                    </p:animEffect>
                                  </p:childTnLst>
                                </p:cTn>
                              </p:par>
                            </p:childTnLst>
                          </p:cTn>
                        </p:par>
                        <p:par>
                          <p:cTn id="14" fill="hold">
                            <p:stCondLst>
                              <p:cond delay="3000"/>
                            </p:stCondLst>
                            <p:childTnLst>
                              <p:par>
                                <p:cTn id="15" presetID="6" presetClass="entr" presetSubtype="16"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par>
                          <p:cTn id="18" fill="hold">
                            <p:stCondLst>
                              <p:cond delay="5000"/>
                            </p:stCondLst>
                            <p:childTnLst>
                              <p:par>
                                <p:cTn id="19" presetID="6" presetClass="entr" presetSubtype="16"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circle(in)">
                                      <p:cBhvr>
                                        <p:cTn id="21" dur="2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wipe(down)">
                                      <p:cBhvr>
                                        <p:cTn id="26" dur="500"/>
                                        <p:tgtEl>
                                          <p:spTgt spid="2052"/>
                                        </p:tgtEl>
                                      </p:cBhvr>
                                    </p:animEffect>
                                  </p:childTnLst>
                                </p:cTn>
                              </p:par>
                              <p:par>
                                <p:cTn id="27" presetID="2" presetClass="entr" presetSubtype="8" fill="hold" nodeType="withEffect">
                                  <p:stCondLst>
                                    <p:cond delay="0"/>
                                  </p:stCondLst>
                                  <p:childTnLst>
                                    <p:set>
                                      <p:cBhvr>
                                        <p:cTn id="28" dur="1" fill="hold">
                                          <p:stCondLst>
                                            <p:cond delay="0"/>
                                          </p:stCondLst>
                                        </p:cTn>
                                        <p:tgtEl>
                                          <p:spTgt spid="2054"/>
                                        </p:tgtEl>
                                        <p:attrNameLst>
                                          <p:attrName>style.visibility</p:attrName>
                                        </p:attrNameLst>
                                      </p:cBhvr>
                                      <p:to>
                                        <p:strVal val="visible"/>
                                      </p:to>
                                    </p:set>
                                    <p:anim calcmode="lin" valueType="num">
                                      <p:cBhvr additive="base">
                                        <p:cTn id="29" dur="500" fill="hold"/>
                                        <p:tgtEl>
                                          <p:spTgt spid="2054"/>
                                        </p:tgtEl>
                                        <p:attrNameLst>
                                          <p:attrName>ppt_x</p:attrName>
                                        </p:attrNameLst>
                                      </p:cBhvr>
                                      <p:tavLst>
                                        <p:tav tm="0">
                                          <p:val>
                                            <p:strVal val="0-#ppt_w/2"/>
                                          </p:val>
                                        </p:tav>
                                        <p:tav tm="100000">
                                          <p:val>
                                            <p:strVal val="#ppt_x"/>
                                          </p:val>
                                        </p:tav>
                                      </p:tavLst>
                                    </p:anim>
                                    <p:anim calcmode="lin" valueType="num">
                                      <p:cBhvr additive="base">
                                        <p:cTn id="30" dur="500" fill="hold"/>
                                        <p:tgtEl>
                                          <p:spTgt spid="2054"/>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anim calcmode="lin" valueType="num">
                                      <p:cBhvr additive="base">
                                        <p:cTn id="33" dur="500" fill="hold"/>
                                        <p:tgtEl>
                                          <p:spTgt spid="2055"/>
                                        </p:tgtEl>
                                        <p:attrNameLst>
                                          <p:attrName>ppt_x</p:attrName>
                                        </p:attrNameLst>
                                      </p:cBhvr>
                                      <p:tavLst>
                                        <p:tav tm="0">
                                          <p:val>
                                            <p:strVal val="1+#ppt_w/2"/>
                                          </p:val>
                                        </p:tav>
                                        <p:tav tm="100000">
                                          <p:val>
                                            <p:strVal val="#ppt_x"/>
                                          </p:val>
                                        </p:tav>
                                      </p:tavLst>
                                    </p:anim>
                                    <p:anim calcmode="lin" valueType="num">
                                      <p:cBhvr additive="base">
                                        <p:cTn id="34" dur="500" fill="hold"/>
                                        <p:tgtEl>
                                          <p:spTgt spid="2055"/>
                                        </p:tgtEl>
                                        <p:attrNameLst>
                                          <p:attrName>ppt_y</p:attrName>
                                        </p:attrNameLst>
                                      </p:cBhvr>
                                      <p:tavLst>
                                        <p:tav tm="0">
                                          <p:val>
                                            <p:strVal val="#ppt_y"/>
                                          </p:val>
                                        </p:tav>
                                        <p:tav tm="100000">
                                          <p:val>
                                            <p:strVal val="#ppt_y"/>
                                          </p:val>
                                        </p:tav>
                                      </p:tavLst>
                                    </p:anim>
                                  </p:childTnLst>
                                </p:cTn>
                              </p:par>
                              <p:par>
                                <p:cTn id="35" presetID="6" presetClass="entr" presetSubtype="16" fill="hold" nodeType="withEffect">
                                  <p:stCondLst>
                                    <p:cond delay="0"/>
                                  </p:stCondLst>
                                  <p:childTnLst>
                                    <p:set>
                                      <p:cBhvr>
                                        <p:cTn id="36" dur="1" fill="hold">
                                          <p:stCondLst>
                                            <p:cond delay="0"/>
                                          </p:stCondLst>
                                        </p:cTn>
                                        <p:tgtEl>
                                          <p:spTgt spid="2060"/>
                                        </p:tgtEl>
                                        <p:attrNameLst>
                                          <p:attrName>style.visibility</p:attrName>
                                        </p:attrNameLst>
                                      </p:cBhvr>
                                      <p:to>
                                        <p:strVal val="visible"/>
                                      </p:to>
                                    </p:set>
                                    <p:animEffect transition="in" filter="circle(in)">
                                      <p:cBhvr>
                                        <p:cTn id="37" dur="2000"/>
                                        <p:tgtEl>
                                          <p:spTgt spid="2060"/>
                                        </p:tgtEl>
                                      </p:cBhvr>
                                    </p:animEffect>
                                  </p:childTnLst>
                                </p:cTn>
                              </p:par>
                              <p:par>
                                <p:cTn id="38" presetID="16" presetClass="entr" presetSubtype="21" fill="hold" nodeType="withEffect">
                                  <p:stCondLst>
                                    <p:cond delay="0"/>
                                  </p:stCondLst>
                                  <p:childTnLst>
                                    <p:set>
                                      <p:cBhvr>
                                        <p:cTn id="39" dur="1" fill="hold">
                                          <p:stCondLst>
                                            <p:cond delay="0"/>
                                          </p:stCondLst>
                                        </p:cTn>
                                        <p:tgtEl>
                                          <p:spTgt spid="2059"/>
                                        </p:tgtEl>
                                        <p:attrNameLst>
                                          <p:attrName>style.visibility</p:attrName>
                                        </p:attrNameLst>
                                      </p:cBhvr>
                                      <p:to>
                                        <p:strVal val="visible"/>
                                      </p:to>
                                    </p:set>
                                    <p:animEffect transition="in" filter="barn(inVertical)">
                                      <p:cBhvr>
                                        <p:cTn id="40" dur="500"/>
                                        <p:tgtEl>
                                          <p:spTgt spid="2059"/>
                                        </p:tgtEl>
                                      </p:cBhvr>
                                    </p:animEffect>
                                  </p:childTnLst>
                                </p:cTn>
                              </p:par>
                              <p:par>
                                <p:cTn id="41" presetID="16" presetClass="entr" presetSubtype="21"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inVertical)">
                                      <p:cBhvr>
                                        <p:cTn id="43" dur="500"/>
                                        <p:tgtEl>
                                          <p:spTgt spid="25"/>
                                        </p:tgtEl>
                                      </p:cBhvr>
                                    </p:animEffect>
                                  </p:childTnLst>
                                </p:cTn>
                              </p:par>
                              <p:par>
                                <p:cTn id="44" presetID="6" presetClass="entr" presetSubtype="16"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circle(in)">
                                      <p:cBhvr>
                                        <p:cTn id="46" dur="2000"/>
                                        <p:tgtEl>
                                          <p:spTgt spid="20"/>
                                        </p:tgtEl>
                                      </p:cBhvr>
                                    </p:animEffect>
                                  </p:childTnLst>
                                </p:cTn>
                              </p:par>
                              <p:par>
                                <p:cTn id="47" presetID="6" presetClass="entr" presetSubtype="16" fill="hold" nodeType="withEffect">
                                  <p:stCondLst>
                                    <p:cond delay="0"/>
                                  </p:stCondLst>
                                  <p:childTnLst>
                                    <p:set>
                                      <p:cBhvr>
                                        <p:cTn id="48" dur="1" fill="hold">
                                          <p:stCondLst>
                                            <p:cond delay="0"/>
                                          </p:stCondLst>
                                        </p:cTn>
                                        <p:tgtEl>
                                          <p:spTgt spid="2057"/>
                                        </p:tgtEl>
                                        <p:attrNameLst>
                                          <p:attrName>style.visibility</p:attrName>
                                        </p:attrNameLst>
                                      </p:cBhvr>
                                      <p:to>
                                        <p:strVal val="visible"/>
                                      </p:to>
                                    </p:set>
                                    <p:animEffect transition="in" filter="circle(in)">
                                      <p:cBhvr>
                                        <p:cTn id="49" dur="2000"/>
                                        <p:tgtEl>
                                          <p:spTgt spid="2057"/>
                                        </p:tgtEl>
                                      </p:cBhvr>
                                    </p:animEffect>
                                  </p:childTnLst>
                                </p:cTn>
                              </p:par>
                              <p:par>
                                <p:cTn id="50" presetID="6" presetClass="entr" presetSubtype="16"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circle(in)">
                                      <p:cBhvr>
                                        <p:cTn id="52" dur="2000"/>
                                        <p:tgtEl>
                                          <p:spTgt spid="19"/>
                                        </p:tgtEl>
                                      </p:cBhvr>
                                    </p:animEffect>
                                  </p:childTnLst>
                                </p:cTn>
                              </p:par>
                              <p:par>
                                <p:cTn id="53" presetID="6" presetClass="entr" presetSubtype="16"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circle(in)">
                                      <p:cBhvr>
                                        <p:cTn id="55" dur="2000"/>
                                        <p:tgtEl>
                                          <p:spTgt spid="24"/>
                                        </p:tgtEl>
                                      </p:cBhvr>
                                    </p:animEffect>
                                  </p:childTnLst>
                                </p:cTn>
                              </p:par>
                              <p:par>
                                <p:cTn id="56" presetID="6" presetClass="entr" presetSubtype="16"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circle(in)">
                                      <p:cBhvr>
                                        <p:cTn id="58" dur="2000"/>
                                        <p:tgtEl>
                                          <p:spTgt spid="23"/>
                                        </p:tgtEl>
                                      </p:cBhvr>
                                    </p:animEffect>
                                  </p:childTnLst>
                                </p:cTn>
                              </p:par>
                              <p:par>
                                <p:cTn id="59" presetID="6" presetClass="entr" presetSubtype="16" fill="hold" nodeType="withEffect">
                                  <p:stCondLst>
                                    <p:cond delay="0"/>
                                  </p:stCondLst>
                                  <p:childTnLst>
                                    <p:set>
                                      <p:cBhvr>
                                        <p:cTn id="60" dur="1" fill="hold">
                                          <p:stCondLst>
                                            <p:cond delay="0"/>
                                          </p:stCondLst>
                                        </p:cTn>
                                        <p:tgtEl>
                                          <p:spTgt spid="2061"/>
                                        </p:tgtEl>
                                        <p:attrNameLst>
                                          <p:attrName>style.visibility</p:attrName>
                                        </p:attrNameLst>
                                      </p:cBhvr>
                                      <p:to>
                                        <p:strVal val="visible"/>
                                      </p:to>
                                    </p:set>
                                    <p:animEffect transition="in" filter="circle(in)">
                                      <p:cBhvr>
                                        <p:cTn id="61" dur="2000"/>
                                        <p:tgtEl>
                                          <p:spTgt spid="2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60000"/>
                <a:lumOff val="40000"/>
              </a:schemeClr>
            </a:gs>
            <a:gs pos="21001">
              <a:srgbClr val="92D050"/>
            </a:gs>
            <a:gs pos="35001">
              <a:schemeClr val="accent6">
                <a:lumMod val="60000"/>
                <a:lumOff val="40000"/>
              </a:schemeClr>
            </a:gs>
            <a:gs pos="52000">
              <a:srgbClr val="EC8014"/>
            </a:gs>
            <a:gs pos="73000">
              <a:srgbClr val="E9D11D"/>
            </a:gs>
            <a:gs pos="88000">
              <a:srgbClr val="EE12A5"/>
            </a:gs>
            <a:gs pos="100000">
              <a:srgbClr val="A603AB"/>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latin typeface="Arial Black" pitchFamily="34" charset="0"/>
              </a:rPr>
              <a:t>Our learning</a:t>
            </a:r>
            <a:endParaRPr lang="en-US" dirty="0">
              <a:solidFill>
                <a:schemeClr val="accent2">
                  <a:lumMod val="75000"/>
                </a:schemeClr>
              </a:solidFill>
              <a:latin typeface="Arial Black" pitchFamily="34" charset="0"/>
            </a:endParaRPr>
          </a:p>
        </p:txBody>
      </p:sp>
      <p:sp>
        <p:nvSpPr>
          <p:cNvPr id="3" name="Content Placeholder 2"/>
          <p:cNvSpPr>
            <a:spLocks noGrp="1"/>
          </p:cNvSpPr>
          <p:nvPr>
            <p:ph idx="1"/>
          </p:nvPr>
        </p:nvSpPr>
        <p:spPr>
          <a:xfrm>
            <a:off x="461530" y="1600200"/>
            <a:ext cx="8229600" cy="4525963"/>
          </a:xfrm>
        </p:spPr>
        <p:txBody>
          <a:bodyPr>
            <a:normAutofit fontScale="92500" lnSpcReduction="10000"/>
          </a:bodyPr>
          <a:lstStyle/>
          <a:p>
            <a:r>
              <a:rPr lang="en-US" dirty="0" smtClean="0">
                <a:solidFill>
                  <a:schemeClr val="accent6">
                    <a:lumMod val="75000"/>
                  </a:schemeClr>
                </a:solidFill>
                <a:latin typeface="BatangChe" pitchFamily="49" charset="-127"/>
                <a:ea typeface="BatangChe" pitchFamily="49" charset="-127"/>
              </a:rPr>
              <a:t>To strengthen our divine </a:t>
            </a:r>
            <a:r>
              <a:rPr lang="en-US" dirty="0" smtClean="0">
                <a:solidFill>
                  <a:schemeClr val="accent6">
                    <a:lumMod val="75000"/>
                  </a:schemeClr>
                </a:solidFill>
                <a:latin typeface="BatangChe" pitchFamily="49" charset="-127"/>
                <a:ea typeface="BatangChe" pitchFamily="49" charset="-127"/>
              </a:rPr>
              <a:t>powers, </a:t>
            </a:r>
            <a:r>
              <a:rPr lang="en-US" dirty="0" smtClean="0">
                <a:solidFill>
                  <a:schemeClr val="accent6">
                    <a:lumMod val="75000"/>
                  </a:schemeClr>
                </a:solidFill>
                <a:latin typeface="BatangChe" pitchFamily="49" charset="-127"/>
                <a:ea typeface="BatangChe" pitchFamily="49" charset="-127"/>
              </a:rPr>
              <a:t>we should not pollute the </a:t>
            </a:r>
            <a:r>
              <a:rPr lang="en-US" dirty="0" smtClean="0">
                <a:solidFill>
                  <a:schemeClr val="accent6">
                    <a:lumMod val="75000"/>
                  </a:schemeClr>
                </a:solidFill>
                <a:latin typeface="BatangChe" pitchFamily="49" charset="-127"/>
                <a:ea typeface="BatangChe" pitchFamily="49" charset="-127"/>
              </a:rPr>
              <a:t>nature. We </a:t>
            </a:r>
            <a:r>
              <a:rPr lang="en-US" dirty="0" smtClean="0">
                <a:solidFill>
                  <a:schemeClr val="accent6">
                    <a:lumMod val="75000"/>
                  </a:schemeClr>
                </a:solidFill>
                <a:latin typeface="BatangChe" pitchFamily="49" charset="-127"/>
                <a:ea typeface="BatangChe" pitchFamily="49" charset="-127"/>
              </a:rPr>
              <a:t>have to keep the water clean, we have to stop polluting the earth, we </a:t>
            </a:r>
            <a:r>
              <a:rPr lang="en-US" dirty="0" smtClean="0">
                <a:solidFill>
                  <a:schemeClr val="accent6">
                    <a:lumMod val="75000"/>
                  </a:schemeClr>
                </a:solidFill>
                <a:latin typeface="BatangChe" pitchFamily="49" charset="-127"/>
                <a:ea typeface="BatangChe" pitchFamily="49" charset="-127"/>
              </a:rPr>
              <a:t>shouldn’t </a:t>
            </a:r>
            <a:r>
              <a:rPr lang="en-US" dirty="0" smtClean="0">
                <a:solidFill>
                  <a:schemeClr val="accent6">
                    <a:lumMod val="75000"/>
                  </a:schemeClr>
                </a:solidFill>
                <a:latin typeface="BatangChe" pitchFamily="49" charset="-127"/>
                <a:ea typeface="BatangChe" pitchFamily="49" charset="-127"/>
              </a:rPr>
              <a:t>cut trees and we shouldn’t let any harmful gases free into the air.</a:t>
            </a:r>
          </a:p>
          <a:p>
            <a:r>
              <a:rPr lang="en-US" dirty="0" smtClean="0">
                <a:solidFill>
                  <a:schemeClr val="accent6">
                    <a:lumMod val="75000"/>
                  </a:schemeClr>
                </a:solidFill>
                <a:latin typeface="BatangChe" pitchFamily="49" charset="-127"/>
                <a:ea typeface="BatangChe" pitchFamily="49" charset="-127"/>
              </a:rPr>
              <a:t>If we </a:t>
            </a:r>
            <a:r>
              <a:rPr lang="en-US" dirty="0" smtClean="0">
                <a:solidFill>
                  <a:schemeClr val="accent6">
                    <a:lumMod val="75000"/>
                  </a:schemeClr>
                </a:solidFill>
                <a:latin typeface="BatangChe" pitchFamily="49" charset="-127"/>
                <a:ea typeface="BatangChe" pitchFamily="49" charset="-127"/>
              </a:rPr>
              <a:t>take this little care, </a:t>
            </a:r>
            <a:r>
              <a:rPr lang="en-US" dirty="0" smtClean="0">
                <a:solidFill>
                  <a:schemeClr val="accent6">
                    <a:lumMod val="75000"/>
                  </a:schemeClr>
                </a:solidFill>
                <a:latin typeface="BatangChe" pitchFamily="49" charset="-127"/>
                <a:ea typeface="BatangChe" pitchFamily="49" charset="-127"/>
              </a:rPr>
              <a:t>we will get clean water to drink, we can eat healthy vegetables, we can get </a:t>
            </a:r>
            <a:r>
              <a:rPr lang="en-US" dirty="0" smtClean="0">
                <a:solidFill>
                  <a:schemeClr val="accent6">
                    <a:lumMod val="75000"/>
                  </a:schemeClr>
                </a:solidFill>
                <a:latin typeface="BatangChe" pitchFamily="49" charset="-127"/>
                <a:ea typeface="BatangChe" pitchFamily="49" charset="-127"/>
              </a:rPr>
              <a:t>fresh </a:t>
            </a:r>
            <a:r>
              <a:rPr lang="en-US" dirty="0" smtClean="0">
                <a:solidFill>
                  <a:schemeClr val="accent6">
                    <a:lumMod val="75000"/>
                  </a:schemeClr>
                </a:solidFill>
                <a:latin typeface="BatangChe" pitchFamily="49" charset="-127"/>
                <a:ea typeface="BatangChe" pitchFamily="49" charset="-127"/>
              </a:rPr>
              <a:t>oxygen </a:t>
            </a:r>
            <a:r>
              <a:rPr lang="en-US" dirty="0" smtClean="0">
                <a:solidFill>
                  <a:schemeClr val="accent6">
                    <a:lumMod val="75000"/>
                  </a:schemeClr>
                </a:solidFill>
                <a:latin typeface="BatangChe" pitchFamily="49" charset="-127"/>
                <a:ea typeface="BatangChe" pitchFamily="49" charset="-127"/>
              </a:rPr>
              <a:t>to breath and we can get good rain.</a:t>
            </a:r>
            <a:endParaRPr lang="en-US" dirty="0">
              <a:solidFill>
                <a:schemeClr val="accent6">
                  <a:lumMod val="75000"/>
                </a:schemeClr>
              </a:solidFill>
              <a:latin typeface="BatangChe" pitchFamily="49" charset="-127"/>
              <a:ea typeface="BatangChe" pitchFamily="49" charset="-127"/>
            </a:endParaRPr>
          </a:p>
        </p:txBody>
      </p:sp>
      <p:pic>
        <p:nvPicPr>
          <p:cNvPr id="3074" name="Picture 2" descr="C:\Users\papanwar\AppData\Local\Microsoft\Windows\Temporary Internet Files\Content.IE5\Z12UTNCI\MM900046596[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524000"/>
            <a:ext cx="2509838" cy="239678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papanwar\AppData\Local\Microsoft\Windows\Temporary Internet Files\Content.IE5\K433JQ5V\MM900282868[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80270"/>
            <a:ext cx="1673079" cy="196991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papanwar\AppData\Local\Microsoft\Windows\Temporary Internet Files\Content.IE5\K433JQ5V\MM900323737[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033780" y="2027066"/>
            <a:ext cx="1524000" cy="156556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7400" y="441960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descr="C:\Users\papanwar\AppData\Local\Microsoft\Windows\Temporary Internet Files\Content.IE5\Z12UTNCI\MM900046572[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6511472" y="4316070"/>
            <a:ext cx="2162340" cy="195138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4400" y="2027066"/>
            <a:ext cx="1371600" cy="128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1350" y="4699086"/>
            <a:ext cx="1371600" cy="1288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40956" y="1861663"/>
            <a:ext cx="1838325" cy="1734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63282" y="4532656"/>
            <a:ext cx="1838325" cy="1734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00430" y="2038323"/>
            <a:ext cx="1790700"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6462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 calcmode="lin" valueType="num">
                                      <p:cBhvr additive="base">
                                        <p:cTn id="1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075"/>
                                        </p:tgtEl>
                                        <p:attrNameLst>
                                          <p:attrName>style.visibility</p:attrName>
                                        </p:attrNameLst>
                                      </p:cBhvr>
                                      <p:to>
                                        <p:strVal val="visible"/>
                                      </p:to>
                                    </p:set>
                                    <p:animEffect transition="in" filter="barn(inVertical)">
                                      <p:cBhvr>
                                        <p:cTn id="20" dur="500"/>
                                        <p:tgtEl>
                                          <p:spTgt spid="3075"/>
                                        </p:tgtEl>
                                      </p:cBhvr>
                                    </p:animEffect>
                                  </p:childTnLst>
                                </p:cTn>
                              </p:par>
                            </p:childTnLst>
                          </p:cTn>
                        </p:par>
                        <p:par>
                          <p:cTn id="21" fill="hold">
                            <p:stCondLst>
                              <p:cond delay="500"/>
                            </p:stCondLst>
                            <p:childTnLst>
                              <p:par>
                                <p:cTn id="22" presetID="45" presetClass="entr" presetSubtype="0" fill="hold" nodeType="after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fade">
                                      <p:cBhvr>
                                        <p:cTn id="24" dur="2000"/>
                                        <p:tgtEl>
                                          <p:spTgt spid="3074"/>
                                        </p:tgtEl>
                                      </p:cBhvr>
                                    </p:animEffect>
                                    <p:anim calcmode="lin" valueType="num">
                                      <p:cBhvr>
                                        <p:cTn id="25" dur="2000" fill="hold"/>
                                        <p:tgtEl>
                                          <p:spTgt spid="3074"/>
                                        </p:tgtEl>
                                        <p:attrNameLst>
                                          <p:attrName>ppt_w</p:attrName>
                                        </p:attrNameLst>
                                      </p:cBhvr>
                                      <p:tavLst>
                                        <p:tav tm="0" fmla="#ppt_w*sin(2.5*pi*$)">
                                          <p:val>
                                            <p:fltVal val="0"/>
                                          </p:val>
                                        </p:tav>
                                        <p:tav tm="100000">
                                          <p:val>
                                            <p:fltVal val="1"/>
                                          </p:val>
                                        </p:tav>
                                      </p:tavLst>
                                    </p:anim>
                                    <p:anim calcmode="lin" valueType="num">
                                      <p:cBhvr>
                                        <p:cTn id="26" dur="2000" fill="hold"/>
                                        <p:tgtEl>
                                          <p:spTgt spid="3074"/>
                                        </p:tgtEl>
                                        <p:attrNameLst>
                                          <p:attrName>ppt_h</p:attrName>
                                        </p:attrNameLst>
                                      </p:cBhvr>
                                      <p:tavLst>
                                        <p:tav tm="0">
                                          <p:val>
                                            <p:strVal val="#ppt_h"/>
                                          </p:val>
                                        </p:tav>
                                        <p:tav tm="100000">
                                          <p:val>
                                            <p:strVal val="#ppt_h"/>
                                          </p:val>
                                        </p:tav>
                                      </p:tavLst>
                                    </p:anim>
                                  </p:childTnLst>
                                </p:cTn>
                              </p:par>
                            </p:childTnLst>
                          </p:cTn>
                        </p:par>
                        <p:par>
                          <p:cTn id="27" fill="hold">
                            <p:stCondLst>
                              <p:cond delay="2500"/>
                            </p:stCondLst>
                            <p:childTnLst>
                              <p:par>
                                <p:cTn id="28" presetID="21" presetClass="entr" presetSubtype="1" fill="hold" nodeType="afterEffect">
                                  <p:stCondLst>
                                    <p:cond delay="0"/>
                                  </p:stCondLst>
                                  <p:childTnLst>
                                    <p:set>
                                      <p:cBhvr>
                                        <p:cTn id="29" dur="1" fill="hold">
                                          <p:stCondLst>
                                            <p:cond delay="0"/>
                                          </p:stCondLst>
                                        </p:cTn>
                                        <p:tgtEl>
                                          <p:spTgt spid="3076"/>
                                        </p:tgtEl>
                                        <p:attrNameLst>
                                          <p:attrName>style.visibility</p:attrName>
                                        </p:attrNameLst>
                                      </p:cBhvr>
                                      <p:to>
                                        <p:strVal val="visible"/>
                                      </p:to>
                                    </p:set>
                                    <p:animEffect transition="in" filter="wheel(1)">
                                      <p:cBhvr>
                                        <p:cTn id="30" dur="2000"/>
                                        <p:tgtEl>
                                          <p:spTgt spid="3076"/>
                                        </p:tgtEl>
                                      </p:cBhvr>
                                    </p:animEffect>
                                  </p:childTnLst>
                                </p:cTn>
                              </p:par>
                            </p:childTnLst>
                          </p:cTn>
                        </p:par>
                        <p:par>
                          <p:cTn id="31" fill="hold">
                            <p:stCondLst>
                              <p:cond delay="4500"/>
                            </p:stCondLst>
                            <p:childTnLst>
                              <p:par>
                                <p:cTn id="32" presetID="21" presetClass="entr" presetSubtype="3" fill="hold" nodeType="afterEffect">
                                  <p:stCondLst>
                                    <p:cond delay="0"/>
                                  </p:stCondLst>
                                  <p:childTnLst>
                                    <p:set>
                                      <p:cBhvr>
                                        <p:cTn id="33" dur="1" fill="hold">
                                          <p:stCondLst>
                                            <p:cond delay="0"/>
                                          </p:stCondLst>
                                        </p:cTn>
                                        <p:tgtEl>
                                          <p:spTgt spid="3078"/>
                                        </p:tgtEl>
                                        <p:attrNameLst>
                                          <p:attrName>style.visibility</p:attrName>
                                        </p:attrNameLst>
                                      </p:cBhvr>
                                      <p:to>
                                        <p:strVal val="visible"/>
                                      </p:to>
                                    </p:set>
                                    <p:animEffect transition="in" filter="wheel(3)">
                                      <p:cBhvr>
                                        <p:cTn id="34" dur="2000"/>
                                        <p:tgtEl>
                                          <p:spTgt spid="3078"/>
                                        </p:tgtEl>
                                      </p:cBhvr>
                                    </p:animEffect>
                                  </p:childTnLst>
                                </p:cTn>
                              </p:par>
                            </p:childTnLst>
                          </p:cTn>
                        </p:par>
                        <p:par>
                          <p:cTn id="35" fill="hold">
                            <p:stCondLst>
                              <p:cond delay="6500"/>
                            </p:stCondLst>
                            <p:childTnLst>
                              <p:par>
                                <p:cTn id="36" presetID="6" presetClass="entr" presetSubtype="16" fill="hold" nodeType="afterEffect">
                                  <p:stCondLst>
                                    <p:cond delay="0"/>
                                  </p:stCondLst>
                                  <p:childTnLst>
                                    <p:set>
                                      <p:cBhvr>
                                        <p:cTn id="37" dur="1" fill="hold">
                                          <p:stCondLst>
                                            <p:cond delay="0"/>
                                          </p:stCondLst>
                                        </p:cTn>
                                        <p:tgtEl>
                                          <p:spTgt spid="3079"/>
                                        </p:tgtEl>
                                        <p:attrNameLst>
                                          <p:attrName>style.visibility</p:attrName>
                                        </p:attrNameLst>
                                      </p:cBhvr>
                                      <p:to>
                                        <p:strVal val="visible"/>
                                      </p:to>
                                    </p:set>
                                    <p:animEffect transition="in" filter="circle(in)">
                                      <p:cBhvr>
                                        <p:cTn id="38" dur="2000"/>
                                        <p:tgtEl>
                                          <p:spTgt spid="3079"/>
                                        </p:tgtEl>
                                      </p:cBhvr>
                                    </p:animEffect>
                                  </p:childTnLst>
                                </p:cTn>
                              </p:par>
                            </p:childTnLst>
                          </p:cTn>
                        </p:par>
                        <p:par>
                          <p:cTn id="39" fill="hold">
                            <p:stCondLst>
                              <p:cond delay="8500"/>
                            </p:stCondLst>
                            <p:childTnLst>
                              <p:par>
                                <p:cTn id="40" presetID="6" presetClass="entr" presetSubtype="16" fill="hold" nodeType="afterEffect">
                                  <p:stCondLst>
                                    <p:cond delay="0"/>
                                  </p:stCondLst>
                                  <p:childTnLst>
                                    <p:set>
                                      <p:cBhvr>
                                        <p:cTn id="41" dur="1" fill="hold">
                                          <p:stCondLst>
                                            <p:cond delay="0"/>
                                          </p:stCondLst>
                                        </p:cTn>
                                        <p:tgtEl>
                                          <p:spTgt spid="3080"/>
                                        </p:tgtEl>
                                        <p:attrNameLst>
                                          <p:attrName>style.visibility</p:attrName>
                                        </p:attrNameLst>
                                      </p:cBhvr>
                                      <p:to>
                                        <p:strVal val="visible"/>
                                      </p:to>
                                    </p:set>
                                    <p:animEffect transition="in" filter="circle(in)">
                                      <p:cBhvr>
                                        <p:cTn id="42" dur="2000"/>
                                        <p:tgtEl>
                                          <p:spTgt spid="3080"/>
                                        </p:tgtEl>
                                      </p:cBhvr>
                                    </p:animEffect>
                                  </p:childTnLst>
                                </p:cTn>
                              </p:par>
                            </p:childTnLst>
                          </p:cTn>
                        </p:par>
                        <p:par>
                          <p:cTn id="43" fill="hold">
                            <p:stCondLst>
                              <p:cond delay="10500"/>
                            </p:stCondLst>
                            <p:childTnLst>
                              <p:par>
                                <p:cTn id="44" presetID="6" presetClass="entr" presetSubtype="16" fill="hold" nodeType="afterEffect">
                                  <p:stCondLst>
                                    <p:cond delay="0"/>
                                  </p:stCondLst>
                                  <p:childTnLst>
                                    <p:set>
                                      <p:cBhvr>
                                        <p:cTn id="45" dur="1" fill="hold">
                                          <p:stCondLst>
                                            <p:cond delay="0"/>
                                          </p:stCondLst>
                                        </p:cTn>
                                        <p:tgtEl>
                                          <p:spTgt spid="3081"/>
                                        </p:tgtEl>
                                        <p:attrNameLst>
                                          <p:attrName>style.visibility</p:attrName>
                                        </p:attrNameLst>
                                      </p:cBhvr>
                                      <p:to>
                                        <p:strVal val="visible"/>
                                      </p:to>
                                    </p:set>
                                    <p:animEffect transition="in" filter="circle(in)">
                                      <p:cBhvr>
                                        <p:cTn id="46" dur="2000"/>
                                        <p:tgtEl>
                                          <p:spTgt spid="3081"/>
                                        </p:tgtEl>
                                      </p:cBhvr>
                                    </p:animEffect>
                                  </p:childTnLst>
                                </p:cTn>
                              </p:par>
                            </p:childTnLst>
                          </p:cTn>
                        </p:par>
                        <p:par>
                          <p:cTn id="47" fill="hold">
                            <p:stCondLst>
                              <p:cond delay="12500"/>
                            </p:stCondLst>
                            <p:childTnLst>
                              <p:par>
                                <p:cTn id="48" presetID="6" presetClass="entr" presetSubtype="16" fill="hold" nodeType="afterEffect">
                                  <p:stCondLst>
                                    <p:cond delay="0"/>
                                  </p:stCondLst>
                                  <p:childTnLst>
                                    <p:set>
                                      <p:cBhvr>
                                        <p:cTn id="49" dur="1" fill="hold">
                                          <p:stCondLst>
                                            <p:cond delay="0"/>
                                          </p:stCondLst>
                                        </p:cTn>
                                        <p:tgtEl>
                                          <p:spTgt spid="3082"/>
                                        </p:tgtEl>
                                        <p:attrNameLst>
                                          <p:attrName>style.visibility</p:attrName>
                                        </p:attrNameLst>
                                      </p:cBhvr>
                                      <p:to>
                                        <p:strVal val="visible"/>
                                      </p:to>
                                    </p:set>
                                    <p:animEffect transition="in" filter="circle(in)">
                                      <p:cBhvr>
                                        <p:cTn id="50" dur="2000"/>
                                        <p:tgtEl>
                                          <p:spTgt spid="3082"/>
                                        </p:tgtEl>
                                      </p:cBhvr>
                                    </p:animEffect>
                                  </p:childTnLst>
                                </p:cTn>
                              </p:par>
                            </p:childTnLst>
                          </p:cTn>
                        </p:par>
                        <p:par>
                          <p:cTn id="51" fill="hold">
                            <p:stCondLst>
                              <p:cond delay="14500"/>
                            </p:stCondLst>
                            <p:childTnLst>
                              <p:par>
                                <p:cTn id="52" presetID="6" presetClass="entr" presetSubtype="16"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circle(in)">
                                      <p:cBhvr>
                                        <p:cTn id="54" dur="2000"/>
                                        <p:tgtEl>
                                          <p:spTgt spid="13"/>
                                        </p:tgtEl>
                                      </p:cBhvr>
                                    </p:animEffect>
                                  </p:childTnLst>
                                </p:cTn>
                              </p:par>
                            </p:childTnLst>
                          </p:cTn>
                        </p:par>
                        <p:par>
                          <p:cTn id="55" fill="hold">
                            <p:stCondLst>
                              <p:cond delay="16500"/>
                            </p:stCondLst>
                            <p:childTnLst>
                              <p:par>
                                <p:cTn id="56" presetID="6" presetClass="entr" presetSubtype="16"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circle(in)">
                                      <p:cBhvr>
                                        <p:cTn id="5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56240">
              <a:schemeClr val="accent1">
                <a:lumMod val="20000"/>
                <a:lumOff val="80000"/>
              </a:schemeClr>
            </a:gs>
            <a:gs pos="0">
              <a:schemeClr val="accent1">
                <a:lumMod val="20000"/>
                <a:lumOff val="80000"/>
              </a:schemeClr>
            </a:gs>
            <a:gs pos="53000">
              <a:schemeClr val="accent5">
                <a:lumMod val="20000"/>
                <a:lumOff val="80000"/>
              </a:schemeClr>
            </a:gs>
            <a:gs pos="83000">
              <a:srgbClr val="D4DEFF"/>
            </a:gs>
            <a:gs pos="100000">
              <a:schemeClr val="accent1">
                <a:lumMod val="20000"/>
                <a:lumOff val="8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solidFill>
                  <a:schemeClr val="accent1">
                    <a:lumMod val="75000"/>
                  </a:schemeClr>
                </a:solidFill>
                <a:latin typeface="David" pitchFamily="34" charset="-79"/>
                <a:cs typeface="David" pitchFamily="34" charset="-79"/>
              </a:rPr>
              <a:t>When we perform our duties according to the prescribed procedures, it strengthens  the divine powers.</a:t>
            </a:r>
          </a:p>
          <a:p>
            <a:r>
              <a:rPr lang="en-US" dirty="0" smtClean="0">
                <a:solidFill>
                  <a:schemeClr val="accent1">
                    <a:lumMod val="75000"/>
                  </a:schemeClr>
                </a:solidFill>
                <a:latin typeface="David" pitchFamily="34" charset="-79"/>
                <a:cs typeface="David" pitchFamily="34" charset="-79"/>
              </a:rPr>
              <a:t>God will be pleased with our offering of fruits of our duties. He will fulfill the worldly objects which are required to perform our duties without being asked for it.</a:t>
            </a:r>
          </a:p>
          <a:p>
            <a:r>
              <a:rPr lang="en-US" dirty="0" smtClean="0">
                <a:solidFill>
                  <a:schemeClr val="accent1">
                    <a:lumMod val="75000"/>
                  </a:schemeClr>
                </a:solidFill>
                <a:latin typeface="David" pitchFamily="34" charset="-79"/>
                <a:cs typeface="David" pitchFamily="34" charset="-79"/>
              </a:rPr>
              <a:t>But a person who </a:t>
            </a:r>
            <a:r>
              <a:rPr lang="en-US" dirty="0" smtClean="0">
                <a:solidFill>
                  <a:schemeClr val="accent1">
                    <a:lumMod val="75000"/>
                  </a:schemeClr>
                </a:solidFill>
                <a:latin typeface="David" pitchFamily="34" charset="-79"/>
                <a:cs typeface="David" pitchFamily="34" charset="-79"/>
              </a:rPr>
              <a:t>expects only worldly objects without performing his duty </a:t>
            </a:r>
            <a:r>
              <a:rPr lang="en-US" dirty="0" smtClean="0">
                <a:solidFill>
                  <a:schemeClr val="accent1">
                    <a:lumMod val="75000"/>
                  </a:schemeClr>
                </a:solidFill>
                <a:latin typeface="David" pitchFamily="34" charset="-79"/>
                <a:cs typeface="David" pitchFamily="34" charset="-79"/>
              </a:rPr>
              <a:t>is fit to be called a thief.</a:t>
            </a:r>
            <a:endParaRPr lang="en-US" dirty="0">
              <a:solidFill>
                <a:schemeClr val="accent1">
                  <a:lumMod val="75000"/>
                </a:schemeClr>
              </a:solidFill>
              <a:latin typeface="David" pitchFamily="34" charset="-79"/>
              <a:cs typeface="David" pitchFamily="34" charset="-79"/>
            </a:endParaRPr>
          </a:p>
        </p:txBody>
      </p:sp>
      <p:sp>
        <p:nvSpPr>
          <p:cNvPr id="4" name="Rectangle 3"/>
          <p:cNvSpPr/>
          <p:nvPr/>
        </p:nvSpPr>
        <p:spPr>
          <a:xfrm>
            <a:off x="2847109" y="429491"/>
            <a:ext cx="3358163"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cap="none" spc="0" dirty="0" smtClean="0">
                <a:ln/>
                <a:solidFill>
                  <a:schemeClr val="accent3"/>
                </a:solidFill>
                <a:effectLst/>
              </a:rPr>
              <a:t>12</a:t>
            </a:r>
            <a:r>
              <a:rPr lang="en-US" sz="5400" b="1" cap="none" spc="0" baseline="30000" dirty="0" smtClean="0">
                <a:ln/>
                <a:solidFill>
                  <a:schemeClr val="accent3"/>
                </a:solidFill>
                <a:effectLst/>
              </a:rPr>
              <a:t>th</a:t>
            </a:r>
            <a:r>
              <a:rPr lang="en-US" sz="5400" b="1" cap="none" spc="0" dirty="0" smtClean="0">
                <a:ln/>
                <a:solidFill>
                  <a:schemeClr val="accent3"/>
                </a:solidFill>
                <a:effectLst/>
              </a:rPr>
              <a:t> Shloka</a:t>
            </a:r>
            <a:endParaRPr lang="en-US" sz="5400" b="1" cap="none" spc="0" dirty="0">
              <a:ln/>
              <a:solidFill>
                <a:schemeClr val="accent3"/>
              </a:solidFill>
              <a:effectLst/>
            </a:endParaRPr>
          </a:p>
        </p:txBody>
      </p:sp>
    </p:spTree>
    <p:extLst>
      <p:ext uri="{BB962C8B-B14F-4D97-AF65-F5344CB8AC3E}">
        <p14:creationId xmlns:p14="http://schemas.microsoft.com/office/powerpoint/2010/main" val="18317927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56240">
              <a:schemeClr val="accent1">
                <a:lumMod val="20000"/>
                <a:lumOff val="80000"/>
              </a:schemeClr>
            </a:gs>
            <a:gs pos="0">
              <a:schemeClr val="accent1">
                <a:lumMod val="20000"/>
                <a:lumOff val="80000"/>
              </a:schemeClr>
            </a:gs>
            <a:gs pos="53000">
              <a:schemeClr val="accent5">
                <a:lumMod val="20000"/>
                <a:lumOff val="80000"/>
              </a:schemeClr>
            </a:gs>
            <a:gs pos="83000">
              <a:srgbClr val="D4DEFF"/>
            </a:gs>
            <a:gs pos="100000">
              <a:schemeClr val="accent1">
                <a:lumMod val="20000"/>
                <a:lumOff val="8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56892"/>
            <a:ext cx="8229600" cy="5105400"/>
          </a:xfrm>
        </p:spPr>
        <p:txBody>
          <a:bodyPr>
            <a:normAutofit fontScale="85000" lnSpcReduction="10000"/>
          </a:bodyPr>
          <a:lstStyle/>
          <a:p>
            <a:r>
              <a:rPr lang="en-US" dirty="0" smtClean="0">
                <a:solidFill>
                  <a:schemeClr val="accent1">
                    <a:lumMod val="75000"/>
                  </a:schemeClr>
                </a:solidFill>
                <a:latin typeface="David" pitchFamily="34" charset="-79"/>
                <a:cs typeface="David" pitchFamily="34" charset="-79"/>
              </a:rPr>
              <a:t>Our learning is that ......</a:t>
            </a:r>
          </a:p>
          <a:p>
            <a:endParaRPr lang="en-US" dirty="0" smtClean="0">
              <a:solidFill>
                <a:schemeClr val="accent1">
                  <a:lumMod val="75000"/>
                </a:schemeClr>
              </a:solidFill>
              <a:latin typeface="David" pitchFamily="34" charset="-79"/>
              <a:cs typeface="David" pitchFamily="34" charset="-79"/>
            </a:endParaRPr>
          </a:p>
          <a:p>
            <a:pPr marL="0" indent="0">
              <a:buNone/>
            </a:pPr>
            <a:r>
              <a:rPr lang="en-US" dirty="0" smtClean="0">
                <a:solidFill>
                  <a:schemeClr val="accent1">
                    <a:lumMod val="75000"/>
                  </a:schemeClr>
                </a:solidFill>
                <a:latin typeface="David" pitchFamily="34" charset="-79"/>
                <a:cs typeface="David" pitchFamily="34" charset="-79"/>
              </a:rPr>
              <a:t>We should offer the fruits of our duties to God. If we do not then we should understand that we are a thief for God. </a:t>
            </a:r>
            <a:endParaRPr lang="en-US" dirty="0">
              <a:solidFill>
                <a:schemeClr val="accent1">
                  <a:lumMod val="75000"/>
                </a:schemeClr>
              </a:solidFill>
              <a:latin typeface="David" pitchFamily="34" charset="-79"/>
              <a:cs typeface="David" pitchFamily="34" charset="-79"/>
            </a:endParaRPr>
          </a:p>
          <a:p>
            <a:pPr marL="0" indent="0">
              <a:buNone/>
            </a:pPr>
            <a:r>
              <a:rPr lang="en-US" dirty="0" smtClean="0">
                <a:solidFill>
                  <a:schemeClr val="accent1">
                    <a:lumMod val="75000"/>
                  </a:schemeClr>
                </a:solidFill>
                <a:latin typeface="David" pitchFamily="34" charset="-79"/>
                <a:cs typeface="David" pitchFamily="34" charset="-79"/>
              </a:rPr>
              <a:t>Here </a:t>
            </a:r>
            <a:r>
              <a:rPr lang="en-US" dirty="0" smtClean="0">
                <a:solidFill>
                  <a:schemeClr val="accent1">
                    <a:lumMod val="75000"/>
                  </a:schemeClr>
                </a:solidFill>
                <a:latin typeface="David" pitchFamily="34" charset="-79"/>
                <a:cs typeface="David" pitchFamily="34" charset="-79"/>
              </a:rPr>
              <a:t>is an example </a:t>
            </a:r>
            <a:r>
              <a:rPr lang="en-US" dirty="0" smtClean="0">
                <a:solidFill>
                  <a:schemeClr val="accent1">
                    <a:lumMod val="75000"/>
                  </a:schemeClr>
                </a:solidFill>
                <a:latin typeface="David" pitchFamily="34" charset="-79"/>
                <a:cs typeface="David" pitchFamily="34" charset="-79"/>
              </a:rPr>
              <a:t>:</a:t>
            </a:r>
          </a:p>
          <a:p>
            <a:pPr marL="0" indent="0">
              <a:buNone/>
            </a:pPr>
            <a:r>
              <a:rPr lang="en-US" dirty="0" smtClean="0">
                <a:solidFill>
                  <a:schemeClr val="accent1">
                    <a:lumMod val="75000"/>
                  </a:schemeClr>
                </a:solidFill>
                <a:latin typeface="David" pitchFamily="34" charset="-79"/>
                <a:cs typeface="David" pitchFamily="34" charset="-79"/>
              </a:rPr>
              <a:t>There </a:t>
            </a:r>
            <a:r>
              <a:rPr lang="en-US" dirty="0" smtClean="0">
                <a:solidFill>
                  <a:schemeClr val="accent1">
                    <a:lumMod val="75000"/>
                  </a:schemeClr>
                </a:solidFill>
                <a:latin typeface="David" pitchFamily="34" charset="-79"/>
                <a:cs typeface="David" pitchFamily="34" charset="-79"/>
              </a:rPr>
              <a:t>is a singing competition next week. So I practice hard and also pray to </a:t>
            </a:r>
            <a:r>
              <a:rPr lang="en-US" dirty="0" smtClean="0">
                <a:solidFill>
                  <a:schemeClr val="accent1">
                    <a:lumMod val="75000"/>
                  </a:schemeClr>
                </a:solidFill>
                <a:latin typeface="David" pitchFamily="34" charset="-79"/>
                <a:cs typeface="David" pitchFamily="34" charset="-79"/>
              </a:rPr>
              <a:t>God that </a:t>
            </a:r>
            <a:r>
              <a:rPr lang="en-US" dirty="0" smtClean="0">
                <a:solidFill>
                  <a:schemeClr val="accent1">
                    <a:lumMod val="75000"/>
                  </a:schemeClr>
                </a:solidFill>
                <a:latin typeface="David" pitchFamily="34" charset="-79"/>
                <a:cs typeface="David" pitchFamily="34" charset="-79"/>
              </a:rPr>
              <a:t>he </a:t>
            </a:r>
            <a:r>
              <a:rPr lang="en-US" dirty="0" smtClean="0">
                <a:solidFill>
                  <a:schemeClr val="accent1">
                    <a:lumMod val="75000"/>
                  </a:schemeClr>
                </a:solidFill>
                <a:latin typeface="David" pitchFamily="34" charset="-79"/>
                <a:cs typeface="David" pitchFamily="34" charset="-79"/>
              </a:rPr>
              <a:t>should </a:t>
            </a:r>
            <a:r>
              <a:rPr lang="en-US" dirty="0" smtClean="0">
                <a:solidFill>
                  <a:schemeClr val="accent1">
                    <a:lumMod val="75000"/>
                  </a:schemeClr>
                </a:solidFill>
                <a:latin typeface="David" pitchFamily="34" charset="-79"/>
                <a:cs typeface="David" pitchFamily="34" charset="-79"/>
              </a:rPr>
              <a:t>give me strength </a:t>
            </a:r>
            <a:r>
              <a:rPr lang="en-US" dirty="0" smtClean="0">
                <a:solidFill>
                  <a:schemeClr val="accent1">
                    <a:lumMod val="75000"/>
                  </a:schemeClr>
                </a:solidFill>
                <a:latin typeface="David" pitchFamily="34" charset="-79"/>
                <a:cs typeface="David" pitchFamily="34" charset="-79"/>
              </a:rPr>
              <a:t>to </a:t>
            </a:r>
            <a:r>
              <a:rPr lang="en-US" dirty="0" smtClean="0">
                <a:solidFill>
                  <a:schemeClr val="accent1">
                    <a:lumMod val="75000"/>
                  </a:schemeClr>
                </a:solidFill>
                <a:latin typeface="David" pitchFamily="34" charset="-79"/>
                <a:cs typeface="David" pitchFamily="34" charset="-79"/>
              </a:rPr>
              <a:t>sing perfectly. Then after the singing competition I got the news that I got 1</a:t>
            </a:r>
            <a:r>
              <a:rPr lang="en-US" baseline="30000" dirty="0" smtClean="0">
                <a:solidFill>
                  <a:schemeClr val="accent1">
                    <a:lumMod val="75000"/>
                  </a:schemeClr>
                </a:solidFill>
                <a:latin typeface="David" pitchFamily="34" charset="-79"/>
                <a:cs typeface="David" pitchFamily="34" charset="-79"/>
              </a:rPr>
              <a:t>st</a:t>
            </a:r>
            <a:r>
              <a:rPr lang="en-US" dirty="0" smtClean="0">
                <a:solidFill>
                  <a:schemeClr val="accent1">
                    <a:lumMod val="75000"/>
                  </a:schemeClr>
                </a:solidFill>
                <a:latin typeface="David" pitchFamily="34" charset="-79"/>
                <a:cs typeface="David" pitchFamily="34" charset="-79"/>
              </a:rPr>
              <a:t> position. In the assembly I got the certificate and a gift. But that doesn’t mean it’s mine because God helped me to win it so I should offer it to </a:t>
            </a:r>
            <a:r>
              <a:rPr lang="en-US" dirty="0" smtClean="0">
                <a:solidFill>
                  <a:schemeClr val="accent1">
                    <a:lumMod val="75000"/>
                  </a:schemeClr>
                </a:solidFill>
                <a:latin typeface="David" pitchFamily="34" charset="-79"/>
                <a:cs typeface="David" pitchFamily="34" charset="-79"/>
              </a:rPr>
              <a:t>Him </a:t>
            </a:r>
            <a:r>
              <a:rPr lang="en-US" dirty="0" smtClean="0">
                <a:solidFill>
                  <a:schemeClr val="accent1">
                    <a:lumMod val="75000"/>
                  </a:schemeClr>
                </a:solidFill>
                <a:latin typeface="David" pitchFamily="34" charset="-79"/>
                <a:cs typeface="David" pitchFamily="34" charset="-79"/>
              </a:rPr>
              <a:t>first and also share it with my sister and friends. </a:t>
            </a:r>
            <a:endParaRPr lang="en-US" dirty="0">
              <a:solidFill>
                <a:schemeClr val="accent1">
                  <a:lumMod val="75000"/>
                </a:schemeClr>
              </a:solidFill>
              <a:latin typeface="David" pitchFamily="34" charset="-79"/>
              <a:cs typeface="David" pitchFamily="34" charset="-79"/>
            </a:endParaRPr>
          </a:p>
        </p:txBody>
      </p:sp>
      <p:sp>
        <p:nvSpPr>
          <p:cNvPr id="4" name="Rectangle 3"/>
          <p:cNvSpPr/>
          <p:nvPr/>
        </p:nvSpPr>
        <p:spPr>
          <a:xfrm>
            <a:off x="2260536" y="381000"/>
            <a:ext cx="462293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Our learning</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7" name="Picture 3" descr="C:\Users\papanwar\AppData\Local\Microsoft\Windows\Temporary Internet Files\Content.IE5\Z12UTNCI\MM900284169[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3505200" y="1219163"/>
            <a:ext cx="2362200" cy="35433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papanwar\AppData\Local\Microsoft\Windows\Temporary Internet Files\Content.IE5\25GPOW3W\MM900356742[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flipV="1">
            <a:off x="5287495" y="2990813"/>
            <a:ext cx="1159809" cy="89442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papanwar\AppData\Local\Microsoft\Windows\Temporary Internet Files\Content.IE5\25GPOW3W\MM900356742[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686050" y="3182468"/>
            <a:ext cx="1123950" cy="86677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4365" y="3751897"/>
            <a:ext cx="711168" cy="1223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2959434"/>
            <a:ext cx="1274700" cy="2541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descr="C:\Users\papanwar\AppData\Local\Microsoft\Windows\Temporary Internet Files\Content.IE5\Z12UTNCI\MM900283641[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6887951" y="2819400"/>
            <a:ext cx="1733550" cy="374289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papanwar\AppData\Local\Microsoft\Windows\Temporary Internet Files\Content.IE5\Z12UTNCI\MM900354409[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5602520" y="4932007"/>
            <a:ext cx="1689568" cy="163028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3" descr="C:\Users\papanwar\AppData\Local\Microsoft\Windows\Temporary Internet Files\Content.IE5\K433JQ5V\MM900356742[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flipH="1">
            <a:off x="4326167" y="5709130"/>
            <a:ext cx="1323977" cy="853162"/>
          </a:xfrm>
          <a:prstGeom prst="rect">
            <a:avLst/>
          </a:prstGeom>
          <a:noFill/>
          <a:extLst>
            <a:ext uri="{909E8E84-426E-40DD-AFC4-6F175D3DCCD1}">
              <a14:hiddenFill xmlns:a14="http://schemas.microsoft.com/office/drawing/2010/main">
                <a:solidFill>
                  <a:srgbClr val="FFFFFF"/>
                </a:solidFill>
              </a14:hiddenFill>
            </a:ext>
          </a:extLst>
        </p:spPr>
      </p:pic>
      <p:sp>
        <p:nvSpPr>
          <p:cNvPr id="5" name="Cloud Callout 4"/>
          <p:cNvSpPr/>
          <p:nvPr/>
        </p:nvSpPr>
        <p:spPr>
          <a:xfrm>
            <a:off x="6306926" y="1074647"/>
            <a:ext cx="2895600" cy="1740271"/>
          </a:xfrm>
          <a:prstGeom prst="cloudCallout">
            <a:avLst/>
          </a:prstGeom>
          <a:blipFill dpi="0" rotWithShape="1">
            <a:blip r:embed="rId8">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papanwar\AppData\Local\Microsoft\Windows\Temporary Internet Files\Content.IE5\Z12UTNCI\MM900354409[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6604606" y="1828800"/>
            <a:ext cx="696701" cy="67225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00200" y="5283139"/>
            <a:ext cx="1257998" cy="1507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58198" y="5283139"/>
            <a:ext cx="1123950" cy="1511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920211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035"/>
                                        </p:tgtEl>
                                        <p:attrNameLst>
                                          <p:attrName>style.visibility</p:attrName>
                                        </p:attrNameLst>
                                      </p:cBhvr>
                                      <p:to>
                                        <p:strVal val="visible"/>
                                      </p:to>
                                    </p:set>
                                    <p:animEffect transition="in" filter="circle(in)">
                                      <p:cBhvr>
                                        <p:cTn id="17" dur="2000"/>
                                        <p:tgtEl>
                                          <p:spTgt spid="1035"/>
                                        </p:tgtEl>
                                      </p:cBhvr>
                                    </p:animEffect>
                                  </p:childTnLst>
                                </p:cTn>
                              </p:par>
                            </p:childTnLst>
                          </p:cTn>
                        </p:par>
                        <p:par>
                          <p:cTn id="18" fill="hold">
                            <p:stCondLst>
                              <p:cond delay="2000"/>
                            </p:stCondLst>
                            <p:childTnLst>
                              <p:par>
                                <p:cTn id="19" presetID="6" presetClass="entr" presetSubtype="16" fill="hold" nodeType="afterEffect">
                                  <p:stCondLst>
                                    <p:cond delay="0"/>
                                  </p:stCondLst>
                                  <p:childTnLst>
                                    <p:set>
                                      <p:cBhvr>
                                        <p:cTn id="20" dur="1" fill="hold">
                                          <p:stCondLst>
                                            <p:cond delay="0"/>
                                          </p:stCondLst>
                                        </p:cTn>
                                        <p:tgtEl>
                                          <p:spTgt spid="1034"/>
                                        </p:tgtEl>
                                        <p:attrNameLst>
                                          <p:attrName>style.visibility</p:attrName>
                                        </p:attrNameLst>
                                      </p:cBhvr>
                                      <p:to>
                                        <p:strVal val="visible"/>
                                      </p:to>
                                    </p:set>
                                    <p:animEffect transition="in" filter="circle(in)">
                                      <p:cBhvr>
                                        <p:cTn id="21" dur="2000"/>
                                        <p:tgtEl>
                                          <p:spTgt spid="1034"/>
                                        </p:tgtEl>
                                      </p:cBhvr>
                                    </p:animEffect>
                                  </p:childTnLst>
                                </p:cTn>
                              </p:par>
                            </p:childTnLst>
                          </p:cTn>
                        </p:par>
                        <p:par>
                          <p:cTn id="22" fill="hold">
                            <p:stCondLst>
                              <p:cond delay="4000"/>
                            </p:stCondLst>
                            <p:childTnLst>
                              <p:par>
                                <p:cTn id="23" presetID="2" presetClass="entr" presetSubtype="9" fill="hold" nodeType="afterEffect">
                                  <p:stCondLst>
                                    <p:cond delay="0"/>
                                  </p:stCondLst>
                                  <p:childTnLst>
                                    <p:set>
                                      <p:cBhvr>
                                        <p:cTn id="24" dur="1" fill="hold">
                                          <p:stCondLst>
                                            <p:cond delay="0"/>
                                          </p:stCondLst>
                                        </p:cTn>
                                        <p:tgtEl>
                                          <p:spTgt spid="1032"/>
                                        </p:tgtEl>
                                        <p:attrNameLst>
                                          <p:attrName>style.visibility</p:attrName>
                                        </p:attrNameLst>
                                      </p:cBhvr>
                                      <p:to>
                                        <p:strVal val="visible"/>
                                      </p:to>
                                    </p:set>
                                    <p:anim calcmode="lin" valueType="num">
                                      <p:cBhvr additive="base">
                                        <p:cTn id="25" dur="500" fill="hold"/>
                                        <p:tgtEl>
                                          <p:spTgt spid="1032"/>
                                        </p:tgtEl>
                                        <p:attrNameLst>
                                          <p:attrName>ppt_x</p:attrName>
                                        </p:attrNameLst>
                                      </p:cBhvr>
                                      <p:tavLst>
                                        <p:tav tm="0">
                                          <p:val>
                                            <p:strVal val="0-#ppt_w/2"/>
                                          </p:val>
                                        </p:tav>
                                        <p:tav tm="100000">
                                          <p:val>
                                            <p:strVal val="#ppt_x"/>
                                          </p:val>
                                        </p:tav>
                                      </p:tavLst>
                                    </p:anim>
                                    <p:anim calcmode="lin" valueType="num">
                                      <p:cBhvr additive="base">
                                        <p:cTn id="26" dur="500" fill="hold"/>
                                        <p:tgtEl>
                                          <p:spTgt spid="1032"/>
                                        </p:tgtEl>
                                        <p:attrNameLst>
                                          <p:attrName>ppt_y</p:attrName>
                                        </p:attrNameLst>
                                      </p:cBhvr>
                                      <p:tavLst>
                                        <p:tav tm="0">
                                          <p:val>
                                            <p:strVal val="0-#ppt_h/2"/>
                                          </p:val>
                                        </p:tav>
                                        <p:tav tm="100000">
                                          <p:val>
                                            <p:strVal val="#ppt_y"/>
                                          </p:val>
                                        </p:tav>
                                      </p:tavLst>
                                    </p:anim>
                                  </p:childTnLst>
                                </p:cTn>
                              </p:par>
                            </p:childTnLst>
                          </p:cTn>
                        </p:par>
                        <p:par>
                          <p:cTn id="27" fill="hold">
                            <p:stCondLst>
                              <p:cond delay="4500"/>
                            </p:stCondLst>
                            <p:childTnLst>
                              <p:par>
                                <p:cTn id="28" presetID="21" presetClass="entr" presetSubtype="2" fill="hold" nodeType="after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wheel(2)">
                                      <p:cBhvr>
                                        <p:cTn id="30" dur="2000"/>
                                        <p:tgtEl>
                                          <p:spTgt spid="1027"/>
                                        </p:tgtEl>
                                      </p:cBhvr>
                                    </p:animEffect>
                                  </p:childTnLst>
                                </p:cTn>
                              </p:par>
                            </p:childTnLst>
                          </p:cTn>
                        </p:par>
                        <p:par>
                          <p:cTn id="31" fill="hold">
                            <p:stCondLst>
                              <p:cond delay="6500"/>
                            </p:stCondLst>
                            <p:childTnLst>
                              <p:par>
                                <p:cTn id="32" presetID="2" presetClass="entr" presetSubtype="3" fill="hold" nodeType="afterEffect">
                                  <p:stCondLst>
                                    <p:cond delay="0"/>
                                  </p:stCondLst>
                                  <p:childTnLst>
                                    <p:set>
                                      <p:cBhvr>
                                        <p:cTn id="33" dur="1" fill="hold">
                                          <p:stCondLst>
                                            <p:cond delay="0"/>
                                          </p:stCondLst>
                                        </p:cTn>
                                        <p:tgtEl>
                                          <p:spTgt spid="1031"/>
                                        </p:tgtEl>
                                        <p:attrNameLst>
                                          <p:attrName>style.visibility</p:attrName>
                                        </p:attrNameLst>
                                      </p:cBhvr>
                                      <p:to>
                                        <p:strVal val="visible"/>
                                      </p:to>
                                    </p:set>
                                    <p:anim calcmode="lin" valueType="num">
                                      <p:cBhvr additive="base">
                                        <p:cTn id="34" dur="500" fill="hold"/>
                                        <p:tgtEl>
                                          <p:spTgt spid="1031"/>
                                        </p:tgtEl>
                                        <p:attrNameLst>
                                          <p:attrName>ppt_x</p:attrName>
                                        </p:attrNameLst>
                                      </p:cBhvr>
                                      <p:tavLst>
                                        <p:tav tm="0">
                                          <p:val>
                                            <p:strVal val="1+#ppt_w/2"/>
                                          </p:val>
                                        </p:tav>
                                        <p:tav tm="100000">
                                          <p:val>
                                            <p:strVal val="#ppt_x"/>
                                          </p:val>
                                        </p:tav>
                                      </p:tavLst>
                                    </p:anim>
                                    <p:anim calcmode="lin" valueType="num">
                                      <p:cBhvr additive="base">
                                        <p:cTn id="35" dur="500" fill="hold"/>
                                        <p:tgtEl>
                                          <p:spTgt spid="1031"/>
                                        </p:tgtEl>
                                        <p:attrNameLst>
                                          <p:attrName>ppt_y</p:attrName>
                                        </p:attrNameLst>
                                      </p:cBhvr>
                                      <p:tavLst>
                                        <p:tav tm="0">
                                          <p:val>
                                            <p:strVal val="0-#ppt_h/2"/>
                                          </p:val>
                                        </p:tav>
                                        <p:tav tm="100000">
                                          <p:val>
                                            <p:strVal val="#ppt_y"/>
                                          </p:val>
                                        </p:tav>
                                      </p:tavLst>
                                    </p:anim>
                                  </p:childTnLst>
                                </p:cTn>
                              </p:par>
                            </p:childTnLst>
                          </p:cTn>
                        </p:par>
                        <p:par>
                          <p:cTn id="36" fill="hold">
                            <p:stCondLst>
                              <p:cond delay="7000"/>
                            </p:stCondLst>
                            <p:childTnLst>
                              <p:par>
                                <p:cTn id="37" presetID="21" presetClass="entr" presetSubtype="4" fill="hold" nodeType="afterEffect">
                                  <p:stCondLst>
                                    <p:cond delay="0"/>
                                  </p:stCondLst>
                                  <p:childTnLst>
                                    <p:set>
                                      <p:cBhvr>
                                        <p:cTn id="38" dur="1" fill="hold">
                                          <p:stCondLst>
                                            <p:cond delay="0"/>
                                          </p:stCondLst>
                                        </p:cTn>
                                        <p:tgtEl>
                                          <p:spTgt spid="1037"/>
                                        </p:tgtEl>
                                        <p:attrNameLst>
                                          <p:attrName>style.visibility</p:attrName>
                                        </p:attrNameLst>
                                      </p:cBhvr>
                                      <p:to>
                                        <p:strVal val="visible"/>
                                      </p:to>
                                    </p:set>
                                    <p:animEffect transition="in" filter="wheel(4)">
                                      <p:cBhvr>
                                        <p:cTn id="39" dur="2000"/>
                                        <p:tgtEl>
                                          <p:spTgt spid="1037"/>
                                        </p:tgtEl>
                                      </p:cBhvr>
                                    </p:animEffect>
                                  </p:childTnLst>
                                </p:cTn>
                              </p:par>
                            </p:childTnLst>
                          </p:cTn>
                        </p:par>
                        <p:par>
                          <p:cTn id="40" fill="hold">
                            <p:stCondLst>
                              <p:cond delay="9000"/>
                            </p:stCondLst>
                            <p:childTnLst>
                              <p:par>
                                <p:cTn id="41" presetID="22" presetClass="entr" presetSubtype="4" fill="hold" nodeType="afterEffect">
                                  <p:stCondLst>
                                    <p:cond delay="0"/>
                                  </p:stCondLst>
                                  <p:childTnLst>
                                    <p:set>
                                      <p:cBhvr>
                                        <p:cTn id="42" dur="1" fill="hold">
                                          <p:stCondLst>
                                            <p:cond delay="0"/>
                                          </p:stCondLst>
                                        </p:cTn>
                                        <p:tgtEl>
                                          <p:spTgt spid="1026"/>
                                        </p:tgtEl>
                                        <p:attrNameLst>
                                          <p:attrName>style.visibility</p:attrName>
                                        </p:attrNameLst>
                                      </p:cBhvr>
                                      <p:to>
                                        <p:strVal val="visible"/>
                                      </p:to>
                                    </p:set>
                                    <p:animEffect transition="in" filter="wipe(down)">
                                      <p:cBhvr>
                                        <p:cTn id="43" dur="500"/>
                                        <p:tgtEl>
                                          <p:spTgt spid="1026"/>
                                        </p:tgtEl>
                                      </p:cBhvr>
                                    </p:animEffect>
                                  </p:childTnLst>
                                </p:cTn>
                              </p:par>
                            </p:childTnLst>
                          </p:cTn>
                        </p:par>
                        <p:par>
                          <p:cTn id="44" fill="hold">
                            <p:stCondLst>
                              <p:cond delay="9500"/>
                            </p:stCondLst>
                            <p:childTnLst>
                              <p:par>
                                <p:cTn id="45" presetID="6" presetClass="entr" presetSubtype="16" fill="hold" grpId="0"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circle(in)">
                                      <p:cBhvr>
                                        <p:cTn id="47" dur="2000"/>
                                        <p:tgtEl>
                                          <p:spTgt spid="5"/>
                                        </p:tgtEl>
                                      </p:cBhvr>
                                    </p:animEffect>
                                  </p:childTnLst>
                                </p:cTn>
                              </p:par>
                            </p:childTnLst>
                          </p:cTn>
                        </p:par>
                        <p:par>
                          <p:cTn id="48" fill="hold">
                            <p:stCondLst>
                              <p:cond delay="11500"/>
                            </p:stCondLst>
                            <p:childTnLst>
                              <p:par>
                                <p:cTn id="49" presetID="21" presetClass="entr" presetSubtype="1"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heel(1)">
                                      <p:cBhvr>
                                        <p:cTn id="51" dur="2000"/>
                                        <p:tgtEl>
                                          <p:spTgt spid="13"/>
                                        </p:tgtEl>
                                      </p:cBhvr>
                                    </p:animEffect>
                                  </p:childTnLst>
                                </p:cTn>
                              </p:par>
                            </p:childTnLst>
                          </p:cTn>
                        </p:par>
                        <p:par>
                          <p:cTn id="52" fill="hold">
                            <p:stCondLst>
                              <p:cond delay="13500"/>
                            </p:stCondLst>
                            <p:childTnLst>
                              <p:par>
                                <p:cTn id="53" presetID="2" presetClass="entr" presetSubtype="2"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additive="base">
                                        <p:cTn id="55" dur="500" fill="hold"/>
                                        <p:tgtEl>
                                          <p:spTgt spid="2"/>
                                        </p:tgtEl>
                                        <p:attrNameLst>
                                          <p:attrName>ppt_x</p:attrName>
                                        </p:attrNameLst>
                                      </p:cBhvr>
                                      <p:tavLst>
                                        <p:tav tm="0">
                                          <p:val>
                                            <p:strVal val="1+#ppt_w/2"/>
                                          </p:val>
                                        </p:tav>
                                        <p:tav tm="100000">
                                          <p:val>
                                            <p:strVal val="#ppt_x"/>
                                          </p:val>
                                        </p:tav>
                                      </p:tavLst>
                                    </p:anim>
                                    <p:anim calcmode="lin" valueType="num">
                                      <p:cBhvr additive="base">
                                        <p:cTn id="56" dur="500" fill="hold"/>
                                        <p:tgtEl>
                                          <p:spTgt spid="2"/>
                                        </p:tgtEl>
                                        <p:attrNameLst>
                                          <p:attrName>ppt_y</p:attrName>
                                        </p:attrNameLst>
                                      </p:cBhvr>
                                      <p:tavLst>
                                        <p:tav tm="0">
                                          <p:val>
                                            <p:strVal val="#ppt_y"/>
                                          </p:val>
                                        </p:tav>
                                        <p:tav tm="100000">
                                          <p:val>
                                            <p:strVal val="#ppt_y"/>
                                          </p:val>
                                        </p:tav>
                                      </p:tavLst>
                                    </p:anim>
                                  </p:childTnLst>
                                </p:cTn>
                              </p:par>
                            </p:childTnLst>
                          </p:cTn>
                        </p:par>
                        <p:par>
                          <p:cTn id="57" fill="hold">
                            <p:stCondLst>
                              <p:cond delay="14000"/>
                            </p:stCondLst>
                            <p:childTnLst>
                              <p:par>
                                <p:cTn id="58" presetID="42" presetClass="entr" presetSubtype="0" fill="hold" nodeType="afterEffect">
                                  <p:stCondLst>
                                    <p:cond delay="0"/>
                                  </p:stCondLst>
                                  <p:childTnLst>
                                    <p:set>
                                      <p:cBhvr>
                                        <p:cTn id="59" dur="1" fill="hold">
                                          <p:stCondLst>
                                            <p:cond delay="0"/>
                                          </p:stCondLst>
                                        </p:cTn>
                                        <p:tgtEl>
                                          <p:spTgt spid="1030"/>
                                        </p:tgtEl>
                                        <p:attrNameLst>
                                          <p:attrName>style.visibility</p:attrName>
                                        </p:attrNameLst>
                                      </p:cBhvr>
                                      <p:to>
                                        <p:strVal val="visible"/>
                                      </p:to>
                                    </p:set>
                                    <p:animEffect transition="in" filter="fade">
                                      <p:cBhvr>
                                        <p:cTn id="60" dur="1000"/>
                                        <p:tgtEl>
                                          <p:spTgt spid="1030"/>
                                        </p:tgtEl>
                                      </p:cBhvr>
                                    </p:animEffect>
                                    <p:anim calcmode="lin" valueType="num">
                                      <p:cBhvr>
                                        <p:cTn id="61" dur="1000" fill="hold"/>
                                        <p:tgtEl>
                                          <p:spTgt spid="1030"/>
                                        </p:tgtEl>
                                        <p:attrNameLst>
                                          <p:attrName>ppt_x</p:attrName>
                                        </p:attrNameLst>
                                      </p:cBhvr>
                                      <p:tavLst>
                                        <p:tav tm="0">
                                          <p:val>
                                            <p:strVal val="#ppt_x"/>
                                          </p:val>
                                        </p:tav>
                                        <p:tav tm="100000">
                                          <p:val>
                                            <p:strVal val="#ppt_x"/>
                                          </p:val>
                                        </p:tav>
                                      </p:tavLst>
                                    </p:anim>
                                    <p:anim calcmode="lin" valueType="num">
                                      <p:cBhvr>
                                        <p:cTn id="62" dur="1000" fill="hold"/>
                                        <p:tgtEl>
                                          <p:spTgt spid="1030"/>
                                        </p:tgtEl>
                                        <p:attrNameLst>
                                          <p:attrName>ppt_y</p:attrName>
                                        </p:attrNameLst>
                                      </p:cBhvr>
                                      <p:tavLst>
                                        <p:tav tm="0">
                                          <p:val>
                                            <p:strVal val="#ppt_y+.1"/>
                                          </p:val>
                                        </p:tav>
                                        <p:tav tm="100000">
                                          <p:val>
                                            <p:strVal val="#ppt_y"/>
                                          </p:val>
                                        </p:tav>
                                      </p:tavLst>
                                    </p:anim>
                                  </p:childTnLst>
                                </p:cTn>
                              </p:par>
                            </p:childTnLst>
                          </p:cTn>
                        </p:par>
                        <p:par>
                          <p:cTn id="63" fill="hold">
                            <p:stCondLst>
                              <p:cond delay="15000"/>
                            </p:stCondLst>
                            <p:childTnLst>
                              <p:par>
                                <p:cTn id="64" presetID="42" presetClass="entr" presetSubtype="0" fill="hold" nodeType="afterEffect">
                                  <p:stCondLst>
                                    <p:cond delay="0"/>
                                  </p:stCondLst>
                                  <p:childTnLst>
                                    <p:set>
                                      <p:cBhvr>
                                        <p:cTn id="65" dur="1" fill="hold">
                                          <p:stCondLst>
                                            <p:cond delay="0"/>
                                          </p:stCondLst>
                                        </p:cTn>
                                        <p:tgtEl>
                                          <p:spTgt spid="1029"/>
                                        </p:tgtEl>
                                        <p:attrNameLst>
                                          <p:attrName>style.visibility</p:attrName>
                                        </p:attrNameLst>
                                      </p:cBhvr>
                                      <p:to>
                                        <p:strVal val="visible"/>
                                      </p:to>
                                    </p:set>
                                    <p:animEffect transition="in" filter="fade">
                                      <p:cBhvr>
                                        <p:cTn id="66" dur="1000"/>
                                        <p:tgtEl>
                                          <p:spTgt spid="1029"/>
                                        </p:tgtEl>
                                      </p:cBhvr>
                                    </p:animEffect>
                                    <p:anim calcmode="lin" valueType="num">
                                      <p:cBhvr>
                                        <p:cTn id="67" dur="1000" fill="hold"/>
                                        <p:tgtEl>
                                          <p:spTgt spid="1029"/>
                                        </p:tgtEl>
                                        <p:attrNameLst>
                                          <p:attrName>ppt_x</p:attrName>
                                        </p:attrNameLst>
                                      </p:cBhvr>
                                      <p:tavLst>
                                        <p:tav tm="0">
                                          <p:val>
                                            <p:strVal val="#ppt_x"/>
                                          </p:val>
                                        </p:tav>
                                        <p:tav tm="100000">
                                          <p:val>
                                            <p:strVal val="#ppt_x"/>
                                          </p:val>
                                        </p:tav>
                                      </p:tavLst>
                                    </p:anim>
                                    <p:anim calcmode="lin" valueType="num">
                                      <p:cBhvr>
                                        <p:cTn id="68" dur="1000" fill="hold"/>
                                        <p:tgtEl>
                                          <p:spTgt spid="10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16000">
              <a:schemeClr val="accent1">
                <a:lumMod val="75000"/>
              </a:schemeClr>
            </a:gs>
            <a:gs pos="17999">
              <a:schemeClr val="accent1">
                <a:lumMod val="20000"/>
                <a:lumOff val="80000"/>
              </a:schemeClr>
            </a:gs>
            <a:gs pos="42000">
              <a:schemeClr val="accent1">
                <a:lumMod val="60000"/>
                <a:lumOff val="40000"/>
              </a:schemeClr>
            </a:gs>
            <a:gs pos="53000">
              <a:schemeClr val="accent1">
                <a:lumMod val="40000"/>
                <a:lumOff val="60000"/>
              </a:schemeClr>
            </a:gs>
            <a:gs pos="66000">
              <a:schemeClr val="accent1">
                <a:lumMod val="40000"/>
                <a:lumOff val="60000"/>
              </a:schemeClr>
            </a:gs>
            <a:gs pos="75999">
              <a:schemeClr val="accent1">
                <a:lumMod val="75000"/>
              </a:schemeClr>
            </a:gs>
            <a:gs pos="78999">
              <a:schemeClr val="accent1">
                <a:lumMod val="20000"/>
                <a:lumOff val="80000"/>
              </a:schemeClr>
            </a:gs>
            <a:gs pos="100000">
              <a:schemeClr val="accent1">
                <a:lumMod val="60000"/>
                <a:lumOff val="4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30306" y="838200"/>
            <a:ext cx="8229600" cy="5867400"/>
          </a:xfrm>
        </p:spPr>
        <p:txBody>
          <a:bodyPr>
            <a:noAutofit/>
          </a:bodyPr>
          <a:lstStyle/>
          <a:p>
            <a:r>
              <a:rPr lang="en-US" sz="2900" dirty="0">
                <a:solidFill>
                  <a:schemeClr val="accent4">
                    <a:lumMod val="75000"/>
                  </a:schemeClr>
                </a:solidFill>
                <a:latin typeface="Centaur" pitchFamily="18" charset="0"/>
              </a:rPr>
              <a:t> W</a:t>
            </a:r>
            <a:r>
              <a:rPr lang="en-US" sz="2900" dirty="0" smtClean="0">
                <a:solidFill>
                  <a:schemeClr val="accent4">
                    <a:lumMod val="75000"/>
                  </a:schemeClr>
                </a:solidFill>
                <a:latin typeface="Centaur" pitchFamily="18" charset="0"/>
              </a:rPr>
              <a:t>hen we eat the food that is leftover after Yajna we get freed from all our sins, but a person who only cooks for himself has to eat nothing but sins.</a:t>
            </a:r>
          </a:p>
          <a:p>
            <a:r>
              <a:rPr lang="en-US" sz="2900" dirty="0" smtClean="0">
                <a:solidFill>
                  <a:schemeClr val="accent4">
                    <a:lumMod val="75000"/>
                  </a:schemeClr>
                </a:solidFill>
                <a:latin typeface="Centaur" pitchFamily="18" charset="0"/>
              </a:rPr>
              <a:t>When we do virtuous acts with our mind, senses and body organs it gives strength to different powers. For e.g. </a:t>
            </a:r>
            <a:r>
              <a:rPr lang="en-US" sz="2900" dirty="0" smtClean="0">
                <a:solidFill>
                  <a:schemeClr val="accent4">
                    <a:lumMod val="75000"/>
                  </a:schemeClr>
                </a:solidFill>
                <a:latin typeface="Centaur" pitchFamily="18" charset="0"/>
              </a:rPr>
              <a:t>Gods </a:t>
            </a:r>
            <a:r>
              <a:rPr lang="en-US" sz="2900" dirty="0" smtClean="0">
                <a:solidFill>
                  <a:schemeClr val="accent4">
                    <a:lumMod val="75000"/>
                  </a:schemeClr>
                </a:solidFill>
                <a:latin typeface="Centaur" pitchFamily="18" charset="0"/>
              </a:rPr>
              <a:t>fulfill desires, saints and seers spread knowledge, the spirits of our ancestors provide the things required for us. By keeping living beings happy social </a:t>
            </a:r>
            <a:r>
              <a:rPr lang="en-US" sz="2900" dirty="0" smtClean="0">
                <a:solidFill>
                  <a:schemeClr val="accent4">
                    <a:lumMod val="75000"/>
                  </a:schemeClr>
                </a:solidFill>
                <a:latin typeface="Centaur" pitchFamily="18" charset="0"/>
              </a:rPr>
              <a:t>system run </a:t>
            </a:r>
            <a:r>
              <a:rPr lang="en-US" sz="2900" dirty="0" smtClean="0">
                <a:solidFill>
                  <a:schemeClr val="accent4">
                    <a:lumMod val="75000"/>
                  </a:schemeClr>
                </a:solidFill>
                <a:latin typeface="Centaur" pitchFamily="18" charset="0"/>
              </a:rPr>
              <a:t>systematically. The fruits of all duties are shared by all of the above </a:t>
            </a:r>
            <a:r>
              <a:rPr lang="en-US" sz="2900" dirty="0" smtClean="0">
                <a:solidFill>
                  <a:schemeClr val="accent4">
                    <a:lumMod val="75000"/>
                  </a:schemeClr>
                </a:solidFill>
                <a:latin typeface="Centaur" pitchFamily="18" charset="0"/>
              </a:rPr>
              <a:t>powers. </a:t>
            </a:r>
            <a:r>
              <a:rPr lang="en-US" sz="2900" dirty="0">
                <a:solidFill>
                  <a:schemeClr val="accent4">
                    <a:lumMod val="75000"/>
                  </a:schemeClr>
                </a:solidFill>
                <a:latin typeface="Centaur" pitchFamily="18" charset="0"/>
              </a:rPr>
              <a:t>T</a:t>
            </a:r>
            <a:r>
              <a:rPr lang="en-US" sz="2900" dirty="0" smtClean="0">
                <a:solidFill>
                  <a:schemeClr val="accent4">
                    <a:lumMod val="75000"/>
                  </a:schemeClr>
                </a:solidFill>
                <a:latin typeface="Centaur" pitchFamily="18" charset="0"/>
              </a:rPr>
              <a:t>he </a:t>
            </a:r>
            <a:r>
              <a:rPr lang="en-US" sz="2900" dirty="0" smtClean="0">
                <a:solidFill>
                  <a:schemeClr val="accent4">
                    <a:lumMod val="75000"/>
                  </a:schemeClr>
                </a:solidFill>
                <a:latin typeface="Centaur" pitchFamily="18" charset="0"/>
              </a:rPr>
              <a:t>thing that remains after sharing with them is known as </a:t>
            </a:r>
            <a:r>
              <a:rPr lang="en-US" sz="2900" dirty="0" smtClean="0">
                <a:solidFill>
                  <a:schemeClr val="accent4">
                    <a:lumMod val="75000"/>
                  </a:schemeClr>
                </a:solidFill>
                <a:latin typeface="Centaur" pitchFamily="18" charset="0"/>
              </a:rPr>
              <a:t>Yajna </a:t>
            </a:r>
            <a:r>
              <a:rPr lang="en-US" sz="2900" dirty="0">
                <a:solidFill>
                  <a:schemeClr val="accent4">
                    <a:lumMod val="75000"/>
                  </a:schemeClr>
                </a:solidFill>
                <a:latin typeface="Centaur" pitchFamily="18" charset="0"/>
              </a:rPr>
              <a:t>S</a:t>
            </a:r>
            <a:r>
              <a:rPr lang="en-US" sz="2900" dirty="0" smtClean="0">
                <a:solidFill>
                  <a:schemeClr val="accent4">
                    <a:lumMod val="75000"/>
                  </a:schemeClr>
                </a:solidFill>
                <a:latin typeface="Centaur" pitchFamily="18" charset="0"/>
              </a:rPr>
              <a:t>hishta</a:t>
            </a:r>
            <a:r>
              <a:rPr lang="en-US" sz="2900" dirty="0" smtClean="0">
                <a:solidFill>
                  <a:schemeClr val="accent4">
                    <a:lumMod val="75000"/>
                  </a:schemeClr>
                </a:solidFill>
                <a:latin typeface="Centaur" pitchFamily="18" charset="0"/>
              </a:rPr>
              <a:t>.</a:t>
            </a:r>
          </a:p>
        </p:txBody>
      </p:sp>
      <p:sp>
        <p:nvSpPr>
          <p:cNvPr id="4" name="Rectangle 3"/>
          <p:cNvSpPr/>
          <p:nvPr/>
        </p:nvSpPr>
        <p:spPr>
          <a:xfrm>
            <a:off x="2866025" y="76200"/>
            <a:ext cx="3358163"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13</a:t>
            </a:r>
            <a:r>
              <a:rPr lang="en-US" sz="5400" b="1" cap="none" spc="0" baseline="30000" dirty="0" smtClean="0">
                <a:ln w="50800"/>
                <a:solidFill>
                  <a:schemeClr val="bg1">
                    <a:shade val="50000"/>
                  </a:schemeClr>
                </a:solidFill>
                <a:effectLst/>
              </a:rPr>
              <a:t>th</a:t>
            </a:r>
            <a:r>
              <a:rPr lang="en-US" sz="5400" b="1" cap="none" spc="0" dirty="0" smtClean="0">
                <a:ln w="50800"/>
                <a:solidFill>
                  <a:schemeClr val="bg1">
                    <a:shade val="50000"/>
                  </a:schemeClr>
                </a:solidFill>
                <a:effectLst/>
              </a:rPr>
              <a:t> Shloka</a:t>
            </a:r>
            <a:endParaRPr lang="en-US" sz="5400" b="1" cap="none" spc="0" dirty="0">
              <a:ln w="50800"/>
              <a:solidFill>
                <a:schemeClr val="bg1">
                  <a:shade val="50000"/>
                </a:schemeClr>
              </a:solidFill>
              <a:effectLst/>
            </a:endParaRPr>
          </a:p>
        </p:txBody>
      </p:sp>
      <p:pic>
        <p:nvPicPr>
          <p:cNvPr id="2051" name="Picture 3" descr="C:\Users\papanwar\AppData\Local\Microsoft\Windows\Temporary Internet Files\Content.IE5\25GPOW3W\MM900283103[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226310"/>
            <a:ext cx="2376156" cy="1782117"/>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papanwar\AppData\Local\Microsoft\Windows\Temporary Internet Files\Content.IE5\Z12UTNCI\MM900040922[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807508" y="1560815"/>
            <a:ext cx="885825" cy="94297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Users\papanwar\AppData\Local\Microsoft\Windows\Temporary Internet Files\Content.IE5\H1NPCK0X\MM900040902[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340465"/>
            <a:ext cx="1381125" cy="685800"/>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C:\Users\papanwar\AppData\Local\Microsoft\Windows\Temporary Internet Files\Content.IE5\K433JQ5V\MM900236249[2].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416543" y="1596196"/>
            <a:ext cx="1421781" cy="728663"/>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C:\Users\papanwar\AppData\Local\Microsoft\Windows\Temporary Internet Files\Content.IE5\25GPOW3W\MM900040927[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1342584" y="2760880"/>
            <a:ext cx="1514475" cy="752475"/>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1980" y="1363861"/>
            <a:ext cx="1229357" cy="1095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5" name="Picture 17" descr="C:\Users\papanwar\AppData\Local\Microsoft\Windows\Temporary Internet Files\Content.IE5\Z12UTNCI\MM900046652[1].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3365286" y="1245954"/>
            <a:ext cx="1491478" cy="1503222"/>
          </a:xfrm>
          <a:prstGeom prst="rect">
            <a:avLst/>
          </a:prstGeom>
          <a:noFill/>
          <a:extLst>
            <a:ext uri="{909E8E84-426E-40DD-AFC4-6F175D3DCCD1}">
              <a14:hiddenFill xmlns:a14="http://schemas.microsoft.com/office/drawing/2010/main">
                <a:solidFill>
                  <a:srgbClr val="FFFFFF"/>
                </a:solidFill>
              </a14:hiddenFill>
            </a:ext>
          </a:extLst>
        </p:spPr>
      </p:pic>
      <p:pic>
        <p:nvPicPr>
          <p:cNvPr id="2066"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87283" y="246816"/>
            <a:ext cx="1315076" cy="909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67"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43225" y="1382427"/>
            <a:ext cx="1080963" cy="1080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0" name="Picture 22" descr="C:\Users\papanwar\AppData\Local\Microsoft\Windows\Temporary Internet Files\Content.IE5\25GPOW3W\MM900041152[1].gif"/>
          <p:cNvPicPr>
            <a:picLocks noChangeAspect="1" noChangeArrowheads="1" noCrop="1"/>
          </p:cNvPicPr>
          <p:nvPr/>
        </p:nvPicPr>
        <p:blipFill>
          <a:blip r:embed="rId11">
            <a:extLst>
              <a:ext uri="{28A0092B-C50C-407E-A947-70E740481C1C}">
                <a14:useLocalDpi xmlns:a14="http://schemas.microsoft.com/office/drawing/2010/main" val="0"/>
              </a:ext>
            </a:extLst>
          </a:blip>
          <a:srcRect/>
          <a:stretch>
            <a:fillRect/>
          </a:stretch>
        </p:blipFill>
        <p:spPr bwMode="auto">
          <a:xfrm>
            <a:off x="5014991" y="1064862"/>
            <a:ext cx="1218162" cy="1463861"/>
          </a:xfrm>
          <a:prstGeom prst="rect">
            <a:avLst/>
          </a:prstGeom>
          <a:noFill/>
          <a:extLst>
            <a:ext uri="{909E8E84-426E-40DD-AFC4-6F175D3DCCD1}">
              <a14:hiddenFill xmlns:a14="http://schemas.microsoft.com/office/drawing/2010/main">
                <a:solidFill>
                  <a:srgbClr val="FFFFFF"/>
                </a:solidFill>
              </a14:hiddenFill>
            </a:ext>
          </a:extLst>
        </p:spPr>
      </p:pic>
      <p:pic>
        <p:nvPicPr>
          <p:cNvPr id="2071" name="Picture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42010" y="3021563"/>
            <a:ext cx="1168590" cy="1106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2" name="Picture 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42010" y="4145594"/>
            <a:ext cx="1168590" cy="1216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73" name="Picture 25"/>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755939" y="5921293"/>
            <a:ext cx="1986440" cy="1516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198320" y="5934705"/>
            <a:ext cx="3101679"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Ancestors</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2075" name="Picture 2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4487367"/>
            <a:ext cx="2099821" cy="1447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a:off x="4856764" y="1911390"/>
            <a:ext cx="0" cy="122572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40" name="Straight Arrow Connector 39"/>
          <p:cNvCxnSpPr/>
          <p:nvPr/>
        </p:nvCxnSpPr>
        <p:spPr>
          <a:xfrm flipV="1">
            <a:off x="2153726" y="4951060"/>
            <a:ext cx="1308254" cy="635901"/>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41" name="Straight Arrow Connector 40"/>
          <p:cNvCxnSpPr/>
          <p:nvPr/>
        </p:nvCxnSpPr>
        <p:spPr>
          <a:xfrm>
            <a:off x="2693333" y="3226310"/>
            <a:ext cx="768647" cy="458336"/>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42" name="Straight Arrow Connector 41"/>
          <p:cNvCxnSpPr/>
          <p:nvPr/>
        </p:nvCxnSpPr>
        <p:spPr>
          <a:xfrm flipH="1">
            <a:off x="5957556" y="4348102"/>
            <a:ext cx="1391636" cy="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43" name="Straight Arrow Connector 42"/>
          <p:cNvCxnSpPr/>
          <p:nvPr/>
        </p:nvCxnSpPr>
        <p:spPr>
          <a:xfrm flipV="1">
            <a:off x="4769478" y="4951060"/>
            <a:ext cx="22431" cy="840140"/>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53006156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21"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8)">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051"/>
                                        </p:tgtEl>
                                        <p:attrNameLst>
                                          <p:attrName>style.visibility</p:attrName>
                                        </p:attrNameLst>
                                      </p:cBhvr>
                                      <p:to>
                                        <p:strVal val="visible"/>
                                      </p:to>
                                    </p:set>
                                    <p:animEffect transition="in" filter="wipe(down)">
                                      <p:cBhvr>
                                        <p:cTn id="16" dur="500"/>
                                        <p:tgtEl>
                                          <p:spTgt spid="2051"/>
                                        </p:tgtEl>
                                      </p:cBhvr>
                                    </p:animEffect>
                                  </p:childTnLst>
                                </p:cTn>
                              </p:par>
                            </p:childTnLst>
                          </p:cTn>
                        </p:par>
                        <p:par>
                          <p:cTn id="17" fill="hold">
                            <p:stCondLst>
                              <p:cond delay="500"/>
                            </p:stCondLst>
                            <p:childTnLst>
                              <p:par>
                                <p:cTn id="18" presetID="6" presetClass="entr" presetSubtype="16" fill="hold" nodeType="afterEffect">
                                  <p:stCondLst>
                                    <p:cond delay="0"/>
                                  </p:stCondLst>
                                  <p:childTnLst>
                                    <p:set>
                                      <p:cBhvr>
                                        <p:cTn id="19" dur="1" fill="hold">
                                          <p:stCondLst>
                                            <p:cond delay="0"/>
                                          </p:stCondLst>
                                        </p:cTn>
                                        <p:tgtEl>
                                          <p:spTgt spid="2062"/>
                                        </p:tgtEl>
                                        <p:attrNameLst>
                                          <p:attrName>style.visibility</p:attrName>
                                        </p:attrNameLst>
                                      </p:cBhvr>
                                      <p:to>
                                        <p:strVal val="visible"/>
                                      </p:to>
                                    </p:set>
                                    <p:animEffect transition="in" filter="circle(in)">
                                      <p:cBhvr>
                                        <p:cTn id="20" dur="2000"/>
                                        <p:tgtEl>
                                          <p:spTgt spid="2062"/>
                                        </p:tgtEl>
                                      </p:cBhvr>
                                    </p:animEffect>
                                  </p:childTnLst>
                                </p:cTn>
                              </p:par>
                            </p:childTnLst>
                          </p:cTn>
                        </p:par>
                        <p:par>
                          <p:cTn id="21" fill="hold">
                            <p:stCondLst>
                              <p:cond delay="2500"/>
                            </p:stCondLst>
                            <p:childTnLst>
                              <p:par>
                                <p:cTn id="22" presetID="21" presetClass="entr" presetSubtype="1" fill="hold" nodeType="afterEffect">
                                  <p:stCondLst>
                                    <p:cond delay="0"/>
                                  </p:stCondLst>
                                  <p:childTnLst>
                                    <p:set>
                                      <p:cBhvr>
                                        <p:cTn id="23" dur="1" fill="hold">
                                          <p:stCondLst>
                                            <p:cond delay="0"/>
                                          </p:stCondLst>
                                        </p:cTn>
                                        <p:tgtEl>
                                          <p:spTgt spid="2060"/>
                                        </p:tgtEl>
                                        <p:attrNameLst>
                                          <p:attrName>style.visibility</p:attrName>
                                        </p:attrNameLst>
                                      </p:cBhvr>
                                      <p:to>
                                        <p:strVal val="visible"/>
                                      </p:to>
                                    </p:set>
                                    <p:animEffect transition="in" filter="wheel(1)">
                                      <p:cBhvr>
                                        <p:cTn id="24" dur="2000"/>
                                        <p:tgtEl>
                                          <p:spTgt spid="2060"/>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2061"/>
                                        </p:tgtEl>
                                        <p:attrNameLst>
                                          <p:attrName>style.visibility</p:attrName>
                                        </p:attrNameLst>
                                      </p:cBhvr>
                                      <p:to>
                                        <p:strVal val="visible"/>
                                      </p:to>
                                    </p:set>
                                    <p:anim calcmode="lin" valueType="num">
                                      <p:cBhvr additive="base">
                                        <p:cTn id="28" dur="500" fill="hold"/>
                                        <p:tgtEl>
                                          <p:spTgt spid="2061"/>
                                        </p:tgtEl>
                                        <p:attrNameLst>
                                          <p:attrName>ppt_x</p:attrName>
                                        </p:attrNameLst>
                                      </p:cBhvr>
                                      <p:tavLst>
                                        <p:tav tm="0">
                                          <p:val>
                                            <p:strVal val="#ppt_x"/>
                                          </p:val>
                                        </p:tav>
                                        <p:tav tm="100000">
                                          <p:val>
                                            <p:strVal val="#ppt_x"/>
                                          </p:val>
                                        </p:tav>
                                      </p:tavLst>
                                    </p:anim>
                                    <p:anim calcmode="lin" valueType="num">
                                      <p:cBhvr additive="base">
                                        <p:cTn id="29" dur="500" fill="hold"/>
                                        <p:tgtEl>
                                          <p:spTgt spid="2061"/>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42" presetClass="entr" presetSubtype="0" fill="hold" nodeType="afterEffect">
                                  <p:stCondLst>
                                    <p:cond delay="0"/>
                                  </p:stCondLst>
                                  <p:childTnLst>
                                    <p:set>
                                      <p:cBhvr>
                                        <p:cTn id="32" dur="1" fill="hold">
                                          <p:stCondLst>
                                            <p:cond delay="0"/>
                                          </p:stCondLst>
                                        </p:cTn>
                                        <p:tgtEl>
                                          <p:spTgt spid="2057"/>
                                        </p:tgtEl>
                                        <p:attrNameLst>
                                          <p:attrName>style.visibility</p:attrName>
                                        </p:attrNameLst>
                                      </p:cBhvr>
                                      <p:to>
                                        <p:strVal val="visible"/>
                                      </p:to>
                                    </p:set>
                                    <p:animEffect transition="in" filter="fade">
                                      <p:cBhvr>
                                        <p:cTn id="33" dur="1000"/>
                                        <p:tgtEl>
                                          <p:spTgt spid="2057"/>
                                        </p:tgtEl>
                                      </p:cBhvr>
                                    </p:animEffect>
                                    <p:anim calcmode="lin" valueType="num">
                                      <p:cBhvr>
                                        <p:cTn id="34" dur="1000" fill="hold"/>
                                        <p:tgtEl>
                                          <p:spTgt spid="2057"/>
                                        </p:tgtEl>
                                        <p:attrNameLst>
                                          <p:attrName>ppt_x</p:attrName>
                                        </p:attrNameLst>
                                      </p:cBhvr>
                                      <p:tavLst>
                                        <p:tav tm="0">
                                          <p:val>
                                            <p:strVal val="#ppt_x"/>
                                          </p:val>
                                        </p:tav>
                                        <p:tav tm="100000">
                                          <p:val>
                                            <p:strVal val="#ppt_x"/>
                                          </p:val>
                                        </p:tav>
                                      </p:tavLst>
                                    </p:anim>
                                    <p:anim calcmode="lin" valueType="num">
                                      <p:cBhvr>
                                        <p:cTn id="35" dur="1000" fill="hold"/>
                                        <p:tgtEl>
                                          <p:spTgt spid="2057"/>
                                        </p:tgtEl>
                                        <p:attrNameLst>
                                          <p:attrName>ppt_y</p:attrName>
                                        </p:attrNameLst>
                                      </p:cBhvr>
                                      <p:tavLst>
                                        <p:tav tm="0">
                                          <p:val>
                                            <p:strVal val="#ppt_y+.1"/>
                                          </p:val>
                                        </p:tav>
                                        <p:tav tm="100000">
                                          <p:val>
                                            <p:strVal val="#ppt_y"/>
                                          </p:val>
                                        </p:tav>
                                      </p:tavLst>
                                    </p:anim>
                                  </p:childTnLst>
                                </p:cTn>
                              </p:par>
                            </p:childTnLst>
                          </p:cTn>
                        </p:par>
                        <p:par>
                          <p:cTn id="36" fill="hold">
                            <p:stCondLst>
                              <p:cond delay="6000"/>
                            </p:stCondLst>
                            <p:childTnLst>
                              <p:par>
                                <p:cTn id="37" presetID="45" presetClass="entr" presetSubtype="0" fill="hold" nodeType="afterEffect">
                                  <p:stCondLst>
                                    <p:cond delay="0"/>
                                  </p:stCondLst>
                                  <p:childTnLst>
                                    <p:set>
                                      <p:cBhvr>
                                        <p:cTn id="38" dur="1" fill="hold">
                                          <p:stCondLst>
                                            <p:cond delay="0"/>
                                          </p:stCondLst>
                                        </p:cTn>
                                        <p:tgtEl>
                                          <p:spTgt spid="2064"/>
                                        </p:tgtEl>
                                        <p:attrNameLst>
                                          <p:attrName>style.visibility</p:attrName>
                                        </p:attrNameLst>
                                      </p:cBhvr>
                                      <p:to>
                                        <p:strVal val="visible"/>
                                      </p:to>
                                    </p:set>
                                    <p:animEffect transition="in" filter="fade">
                                      <p:cBhvr>
                                        <p:cTn id="39" dur="2000"/>
                                        <p:tgtEl>
                                          <p:spTgt spid="2064"/>
                                        </p:tgtEl>
                                      </p:cBhvr>
                                    </p:animEffect>
                                    <p:anim calcmode="lin" valueType="num">
                                      <p:cBhvr>
                                        <p:cTn id="40" dur="2000" fill="hold"/>
                                        <p:tgtEl>
                                          <p:spTgt spid="2064"/>
                                        </p:tgtEl>
                                        <p:attrNameLst>
                                          <p:attrName>ppt_w</p:attrName>
                                        </p:attrNameLst>
                                      </p:cBhvr>
                                      <p:tavLst>
                                        <p:tav tm="0" fmla="#ppt_w*sin(2.5*pi*$)">
                                          <p:val>
                                            <p:fltVal val="0"/>
                                          </p:val>
                                        </p:tav>
                                        <p:tav tm="100000">
                                          <p:val>
                                            <p:fltVal val="1"/>
                                          </p:val>
                                        </p:tav>
                                      </p:tavLst>
                                    </p:anim>
                                    <p:anim calcmode="lin" valueType="num">
                                      <p:cBhvr>
                                        <p:cTn id="41" dur="2000" fill="hold"/>
                                        <p:tgtEl>
                                          <p:spTgt spid="2064"/>
                                        </p:tgtEl>
                                        <p:attrNameLst>
                                          <p:attrName>ppt_h</p:attrName>
                                        </p:attrNameLst>
                                      </p:cBhvr>
                                      <p:tavLst>
                                        <p:tav tm="0">
                                          <p:val>
                                            <p:strVal val="#ppt_h"/>
                                          </p:val>
                                        </p:tav>
                                        <p:tav tm="100000">
                                          <p:val>
                                            <p:strVal val="#ppt_h"/>
                                          </p:val>
                                        </p:tav>
                                      </p:tavLst>
                                    </p:anim>
                                  </p:childTnLst>
                                </p:cTn>
                              </p:par>
                            </p:childTnLst>
                          </p:cTn>
                        </p:par>
                        <p:par>
                          <p:cTn id="42" fill="hold">
                            <p:stCondLst>
                              <p:cond delay="8000"/>
                            </p:stCondLst>
                            <p:childTnLst>
                              <p:par>
                                <p:cTn id="43" presetID="26" presetClass="entr" presetSubtype="0" fill="hold" nodeType="afterEffect">
                                  <p:stCondLst>
                                    <p:cond delay="0"/>
                                  </p:stCondLst>
                                  <p:childTnLst>
                                    <p:set>
                                      <p:cBhvr>
                                        <p:cTn id="44" dur="1" fill="hold">
                                          <p:stCondLst>
                                            <p:cond delay="0"/>
                                          </p:stCondLst>
                                        </p:cTn>
                                        <p:tgtEl>
                                          <p:spTgt spid="2065"/>
                                        </p:tgtEl>
                                        <p:attrNameLst>
                                          <p:attrName>style.visibility</p:attrName>
                                        </p:attrNameLst>
                                      </p:cBhvr>
                                      <p:to>
                                        <p:strVal val="visible"/>
                                      </p:to>
                                    </p:set>
                                    <p:animEffect transition="in" filter="wipe(down)">
                                      <p:cBhvr>
                                        <p:cTn id="45" dur="580">
                                          <p:stCondLst>
                                            <p:cond delay="0"/>
                                          </p:stCondLst>
                                        </p:cTn>
                                        <p:tgtEl>
                                          <p:spTgt spid="2065"/>
                                        </p:tgtEl>
                                      </p:cBhvr>
                                    </p:animEffect>
                                    <p:anim calcmode="lin" valueType="num">
                                      <p:cBhvr>
                                        <p:cTn id="46" dur="1822" tmFilter="0,0; 0.14,0.36; 0.43,0.73; 0.71,0.91; 1.0,1.0">
                                          <p:stCondLst>
                                            <p:cond delay="0"/>
                                          </p:stCondLst>
                                        </p:cTn>
                                        <p:tgtEl>
                                          <p:spTgt spid="2065"/>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2065"/>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2065"/>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2065"/>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2065"/>
                                        </p:tgtEl>
                                        <p:attrNameLst>
                                          <p:attrName>ppt_y</p:attrName>
                                        </p:attrNameLst>
                                      </p:cBhvr>
                                      <p:tavLst>
                                        <p:tav tm="0" fmla="#ppt_y-sin(pi*$)/81">
                                          <p:val>
                                            <p:fltVal val="0"/>
                                          </p:val>
                                        </p:tav>
                                        <p:tav tm="100000">
                                          <p:val>
                                            <p:fltVal val="1"/>
                                          </p:val>
                                        </p:tav>
                                      </p:tavLst>
                                    </p:anim>
                                    <p:animScale>
                                      <p:cBhvr>
                                        <p:cTn id="51" dur="26">
                                          <p:stCondLst>
                                            <p:cond delay="650"/>
                                          </p:stCondLst>
                                        </p:cTn>
                                        <p:tgtEl>
                                          <p:spTgt spid="2065"/>
                                        </p:tgtEl>
                                      </p:cBhvr>
                                      <p:to x="100000" y="60000"/>
                                    </p:animScale>
                                    <p:animScale>
                                      <p:cBhvr>
                                        <p:cTn id="52" dur="166" decel="50000">
                                          <p:stCondLst>
                                            <p:cond delay="676"/>
                                          </p:stCondLst>
                                        </p:cTn>
                                        <p:tgtEl>
                                          <p:spTgt spid="2065"/>
                                        </p:tgtEl>
                                      </p:cBhvr>
                                      <p:to x="100000" y="100000"/>
                                    </p:animScale>
                                    <p:animScale>
                                      <p:cBhvr>
                                        <p:cTn id="53" dur="26">
                                          <p:stCondLst>
                                            <p:cond delay="1312"/>
                                          </p:stCondLst>
                                        </p:cTn>
                                        <p:tgtEl>
                                          <p:spTgt spid="2065"/>
                                        </p:tgtEl>
                                      </p:cBhvr>
                                      <p:to x="100000" y="80000"/>
                                    </p:animScale>
                                    <p:animScale>
                                      <p:cBhvr>
                                        <p:cTn id="54" dur="166" decel="50000">
                                          <p:stCondLst>
                                            <p:cond delay="1338"/>
                                          </p:stCondLst>
                                        </p:cTn>
                                        <p:tgtEl>
                                          <p:spTgt spid="2065"/>
                                        </p:tgtEl>
                                      </p:cBhvr>
                                      <p:to x="100000" y="100000"/>
                                    </p:animScale>
                                    <p:animScale>
                                      <p:cBhvr>
                                        <p:cTn id="55" dur="26">
                                          <p:stCondLst>
                                            <p:cond delay="1642"/>
                                          </p:stCondLst>
                                        </p:cTn>
                                        <p:tgtEl>
                                          <p:spTgt spid="2065"/>
                                        </p:tgtEl>
                                      </p:cBhvr>
                                      <p:to x="100000" y="90000"/>
                                    </p:animScale>
                                    <p:animScale>
                                      <p:cBhvr>
                                        <p:cTn id="56" dur="166" decel="50000">
                                          <p:stCondLst>
                                            <p:cond delay="1668"/>
                                          </p:stCondLst>
                                        </p:cTn>
                                        <p:tgtEl>
                                          <p:spTgt spid="2065"/>
                                        </p:tgtEl>
                                      </p:cBhvr>
                                      <p:to x="100000" y="100000"/>
                                    </p:animScale>
                                    <p:animScale>
                                      <p:cBhvr>
                                        <p:cTn id="57" dur="26">
                                          <p:stCondLst>
                                            <p:cond delay="1808"/>
                                          </p:stCondLst>
                                        </p:cTn>
                                        <p:tgtEl>
                                          <p:spTgt spid="2065"/>
                                        </p:tgtEl>
                                      </p:cBhvr>
                                      <p:to x="100000" y="95000"/>
                                    </p:animScale>
                                    <p:animScale>
                                      <p:cBhvr>
                                        <p:cTn id="58" dur="166" decel="50000">
                                          <p:stCondLst>
                                            <p:cond delay="1834"/>
                                          </p:stCondLst>
                                        </p:cTn>
                                        <p:tgtEl>
                                          <p:spTgt spid="2065"/>
                                        </p:tgtEl>
                                      </p:cBhvr>
                                      <p:to x="100000" y="100000"/>
                                    </p:animScale>
                                  </p:childTnLst>
                                </p:cTn>
                              </p:par>
                            </p:childTnLst>
                          </p:cTn>
                        </p:par>
                        <p:par>
                          <p:cTn id="59" fill="hold">
                            <p:stCondLst>
                              <p:cond delay="10000"/>
                            </p:stCondLst>
                            <p:childTnLst>
                              <p:par>
                                <p:cTn id="60" presetID="53" presetClass="entr" presetSubtype="16" fill="hold" nodeType="afterEffect">
                                  <p:stCondLst>
                                    <p:cond delay="0"/>
                                  </p:stCondLst>
                                  <p:childTnLst>
                                    <p:set>
                                      <p:cBhvr>
                                        <p:cTn id="61" dur="1" fill="hold">
                                          <p:stCondLst>
                                            <p:cond delay="0"/>
                                          </p:stCondLst>
                                        </p:cTn>
                                        <p:tgtEl>
                                          <p:spTgt spid="2067"/>
                                        </p:tgtEl>
                                        <p:attrNameLst>
                                          <p:attrName>style.visibility</p:attrName>
                                        </p:attrNameLst>
                                      </p:cBhvr>
                                      <p:to>
                                        <p:strVal val="visible"/>
                                      </p:to>
                                    </p:set>
                                    <p:anim calcmode="lin" valueType="num">
                                      <p:cBhvr>
                                        <p:cTn id="62" dur="500" fill="hold"/>
                                        <p:tgtEl>
                                          <p:spTgt spid="2067"/>
                                        </p:tgtEl>
                                        <p:attrNameLst>
                                          <p:attrName>ppt_w</p:attrName>
                                        </p:attrNameLst>
                                      </p:cBhvr>
                                      <p:tavLst>
                                        <p:tav tm="0">
                                          <p:val>
                                            <p:fltVal val="0"/>
                                          </p:val>
                                        </p:tav>
                                        <p:tav tm="100000">
                                          <p:val>
                                            <p:strVal val="#ppt_w"/>
                                          </p:val>
                                        </p:tav>
                                      </p:tavLst>
                                    </p:anim>
                                    <p:anim calcmode="lin" valueType="num">
                                      <p:cBhvr>
                                        <p:cTn id="63" dur="500" fill="hold"/>
                                        <p:tgtEl>
                                          <p:spTgt spid="2067"/>
                                        </p:tgtEl>
                                        <p:attrNameLst>
                                          <p:attrName>ppt_h</p:attrName>
                                        </p:attrNameLst>
                                      </p:cBhvr>
                                      <p:tavLst>
                                        <p:tav tm="0">
                                          <p:val>
                                            <p:fltVal val="0"/>
                                          </p:val>
                                        </p:tav>
                                        <p:tav tm="100000">
                                          <p:val>
                                            <p:strVal val="#ppt_h"/>
                                          </p:val>
                                        </p:tav>
                                      </p:tavLst>
                                    </p:anim>
                                    <p:animEffect transition="in" filter="fade">
                                      <p:cBhvr>
                                        <p:cTn id="64" dur="500"/>
                                        <p:tgtEl>
                                          <p:spTgt spid="2067"/>
                                        </p:tgtEl>
                                      </p:cBhvr>
                                    </p:animEffect>
                                  </p:childTnLst>
                                </p:cTn>
                              </p:par>
                            </p:childTnLst>
                          </p:cTn>
                        </p:par>
                        <p:par>
                          <p:cTn id="65" fill="hold">
                            <p:stCondLst>
                              <p:cond delay="10500"/>
                            </p:stCondLst>
                            <p:childTnLst>
                              <p:par>
                                <p:cTn id="66" presetID="31" presetClass="entr" presetSubtype="0" fill="hold" nodeType="afterEffect">
                                  <p:stCondLst>
                                    <p:cond delay="0"/>
                                  </p:stCondLst>
                                  <p:childTnLst>
                                    <p:set>
                                      <p:cBhvr>
                                        <p:cTn id="67" dur="1" fill="hold">
                                          <p:stCondLst>
                                            <p:cond delay="0"/>
                                          </p:stCondLst>
                                        </p:cTn>
                                        <p:tgtEl>
                                          <p:spTgt spid="2070"/>
                                        </p:tgtEl>
                                        <p:attrNameLst>
                                          <p:attrName>style.visibility</p:attrName>
                                        </p:attrNameLst>
                                      </p:cBhvr>
                                      <p:to>
                                        <p:strVal val="visible"/>
                                      </p:to>
                                    </p:set>
                                    <p:anim calcmode="lin" valueType="num">
                                      <p:cBhvr>
                                        <p:cTn id="68" dur="1000" fill="hold"/>
                                        <p:tgtEl>
                                          <p:spTgt spid="2070"/>
                                        </p:tgtEl>
                                        <p:attrNameLst>
                                          <p:attrName>ppt_w</p:attrName>
                                        </p:attrNameLst>
                                      </p:cBhvr>
                                      <p:tavLst>
                                        <p:tav tm="0">
                                          <p:val>
                                            <p:fltVal val="0"/>
                                          </p:val>
                                        </p:tav>
                                        <p:tav tm="100000">
                                          <p:val>
                                            <p:strVal val="#ppt_w"/>
                                          </p:val>
                                        </p:tav>
                                      </p:tavLst>
                                    </p:anim>
                                    <p:anim calcmode="lin" valueType="num">
                                      <p:cBhvr>
                                        <p:cTn id="69" dur="1000" fill="hold"/>
                                        <p:tgtEl>
                                          <p:spTgt spid="2070"/>
                                        </p:tgtEl>
                                        <p:attrNameLst>
                                          <p:attrName>ppt_h</p:attrName>
                                        </p:attrNameLst>
                                      </p:cBhvr>
                                      <p:tavLst>
                                        <p:tav tm="0">
                                          <p:val>
                                            <p:fltVal val="0"/>
                                          </p:val>
                                        </p:tav>
                                        <p:tav tm="100000">
                                          <p:val>
                                            <p:strVal val="#ppt_h"/>
                                          </p:val>
                                        </p:tav>
                                      </p:tavLst>
                                    </p:anim>
                                    <p:anim calcmode="lin" valueType="num">
                                      <p:cBhvr>
                                        <p:cTn id="70" dur="1000" fill="hold"/>
                                        <p:tgtEl>
                                          <p:spTgt spid="2070"/>
                                        </p:tgtEl>
                                        <p:attrNameLst>
                                          <p:attrName>style.rotation</p:attrName>
                                        </p:attrNameLst>
                                      </p:cBhvr>
                                      <p:tavLst>
                                        <p:tav tm="0">
                                          <p:val>
                                            <p:fltVal val="90"/>
                                          </p:val>
                                        </p:tav>
                                        <p:tav tm="100000">
                                          <p:val>
                                            <p:fltVal val="0"/>
                                          </p:val>
                                        </p:tav>
                                      </p:tavLst>
                                    </p:anim>
                                    <p:animEffect transition="in" filter="fade">
                                      <p:cBhvr>
                                        <p:cTn id="71" dur="1000"/>
                                        <p:tgtEl>
                                          <p:spTgt spid="2070"/>
                                        </p:tgtEl>
                                      </p:cBhvr>
                                    </p:animEffect>
                                  </p:childTnLst>
                                </p:cTn>
                              </p:par>
                            </p:childTnLst>
                          </p:cTn>
                        </p:par>
                        <p:par>
                          <p:cTn id="72" fill="hold">
                            <p:stCondLst>
                              <p:cond delay="11500"/>
                            </p:stCondLst>
                            <p:childTnLst>
                              <p:par>
                                <p:cTn id="73" presetID="14" presetClass="entr" presetSubtype="10" fill="hold" nodeType="afterEffect">
                                  <p:stCondLst>
                                    <p:cond delay="0"/>
                                  </p:stCondLst>
                                  <p:childTnLst>
                                    <p:set>
                                      <p:cBhvr>
                                        <p:cTn id="74" dur="1" fill="hold">
                                          <p:stCondLst>
                                            <p:cond delay="0"/>
                                          </p:stCondLst>
                                        </p:cTn>
                                        <p:tgtEl>
                                          <p:spTgt spid="2066"/>
                                        </p:tgtEl>
                                        <p:attrNameLst>
                                          <p:attrName>style.visibility</p:attrName>
                                        </p:attrNameLst>
                                      </p:cBhvr>
                                      <p:to>
                                        <p:strVal val="visible"/>
                                      </p:to>
                                    </p:set>
                                    <p:animEffect transition="in" filter="randombar(horizontal)">
                                      <p:cBhvr>
                                        <p:cTn id="75" dur="500"/>
                                        <p:tgtEl>
                                          <p:spTgt spid="2066"/>
                                        </p:tgtEl>
                                      </p:cBhvr>
                                    </p:animEffect>
                                  </p:childTnLst>
                                </p:cTn>
                              </p:par>
                            </p:childTnLst>
                          </p:cTn>
                        </p:par>
                        <p:par>
                          <p:cTn id="76" fill="hold">
                            <p:stCondLst>
                              <p:cond delay="12000"/>
                            </p:stCondLst>
                            <p:childTnLst>
                              <p:par>
                                <p:cTn id="77" presetID="6" presetClass="entr" presetSubtype="16" fill="hold" nodeType="afterEffect">
                                  <p:stCondLst>
                                    <p:cond delay="0"/>
                                  </p:stCondLst>
                                  <p:childTnLst>
                                    <p:set>
                                      <p:cBhvr>
                                        <p:cTn id="78" dur="1" fill="hold">
                                          <p:stCondLst>
                                            <p:cond delay="0"/>
                                          </p:stCondLst>
                                        </p:cTn>
                                        <p:tgtEl>
                                          <p:spTgt spid="2071"/>
                                        </p:tgtEl>
                                        <p:attrNameLst>
                                          <p:attrName>style.visibility</p:attrName>
                                        </p:attrNameLst>
                                      </p:cBhvr>
                                      <p:to>
                                        <p:strVal val="visible"/>
                                      </p:to>
                                    </p:set>
                                    <p:animEffect transition="in" filter="circle(in)">
                                      <p:cBhvr>
                                        <p:cTn id="79" dur="2000"/>
                                        <p:tgtEl>
                                          <p:spTgt spid="2071"/>
                                        </p:tgtEl>
                                      </p:cBhvr>
                                    </p:animEffect>
                                  </p:childTnLst>
                                </p:cTn>
                              </p:par>
                            </p:childTnLst>
                          </p:cTn>
                        </p:par>
                        <p:par>
                          <p:cTn id="80" fill="hold">
                            <p:stCondLst>
                              <p:cond delay="14000"/>
                            </p:stCondLst>
                            <p:childTnLst>
                              <p:par>
                                <p:cTn id="81" presetID="4" presetClass="entr" presetSubtype="32" fill="hold" nodeType="afterEffect">
                                  <p:stCondLst>
                                    <p:cond delay="0"/>
                                  </p:stCondLst>
                                  <p:childTnLst>
                                    <p:set>
                                      <p:cBhvr>
                                        <p:cTn id="82" dur="1" fill="hold">
                                          <p:stCondLst>
                                            <p:cond delay="0"/>
                                          </p:stCondLst>
                                        </p:cTn>
                                        <p:tgtEl>
                                          <p:spTgt spid="2072"/>
                                        </p:tgtEl>
                                        <p:attrNameLst>
                                          <p:attrName>style.visibility</p:attrName>
                                        </p:attrNameLst>
                                      </p:cBhvr>
                                      <p:to>
                                        <p:strVal val="visible"/>
                                      </p:to>
                                    </p:set>
                                    <p:animEffect transition="in" filter="box(out)">
                                      <p:cBhvr>
                                        <p:cTn id="83" dur="2000"/>
                                        <p:tgtEl>
                                          <p:spTgt spid="2072"/>
                                        </p:tgtEl>
                                      </p:cBhvr>
                                    </p:animEffect>
                                  </p:childTnLst>
                                </p:cTn>
                              </p:par>
                            </p:childTnLst>
                          </p:cTn>
                        </p:par>
                        <p:par>
                          <p:cTn id="84" fill="hold">
                            <p:stCondLst>
                              <p:cond delay="16000"/>
                            </p:stCondLst>
                            <p:childTnLst>
                              <p:par>
                                <p:cTn id="85" presetID="5" presetClass="entr" presetSubtype="10" fill="hold" nodeType="afterEffect">
                                  <p:stCondLst>
                                    <p:cond delay="0"/>
                                  </p:stCondLst>
                                  <p:childTnLst>
                                    <p:set>
                                      <p:cBhvr>
                                        <p:cTn id="86" dur="1" fill="hold">
                                          <p:stCondLst>
                                            <p:cond delay="0"/>
                                          </p:stCondLst>
                                        </p:cTn>
                                        <p:tgtEl>
                                          <p:spTgt spid="2073"/>
                                        </p:tgtEl>
                                        <p:attrNameLst>
                                          <p:attrName>style.visibility</p:attrName>
                                        </p:attrNameLst>
                                      </p:cBhvr>
                                      <p:to>
                                        <p:strVal val="visible"/>
                                      </p:to>
                                    </p:set>
                                    <p:animEffect transition="in" filter="checkerboard(across)">
                                      <p:cBhvr>
                                        <p:cTn id="87" dur="500"/>
                                        <p:tgtEl>
                                          <p:spTgt spid="2073"/>
                                        </p:tgtEl>
                                      </p:cBhvr>
                                    </p:animEffect>
                                  </p:childTnLst>
                                </p:cTn>
                              </p:par>
                            </p:childTnLst>
                          </p:cTn>
                        </p:par>
                        <p:par>
                          <p:cTn id="88" fill="hold">
                            <p:stCondLst>
                              <p:cond delay="16500"/>
                            </p:stCondLst>
                            <p:childTnLst>
                              <p:par>
                                <p:cTn id="89" presetID="16" presetClass="entr" presetSubtype="21" fill="hold" grpId="0"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barn(inVertical)">
                                      <p:cBhvr>
                                        <p:cTn id="91" dur="500"/>
                                        <p:tgtEl>
                                          <p:spTgt spid="5"/>
                                        </p:tgtEl>
                                      </p:cBhvr>
                                    </p:animEffect>
                                  </p:childTnLst>
                                </p:cTn>
                              </p:par>
                            </p:childTnLst>
                          </p:cTn>
                        </p:par>
                        <p:par>
                          <p:cTn id="92" fill="hold">
                            <p:stCondLst>
                              <p:cond delay="17000"/>
                            </p:stCondLst>
                            <p:childTnLst>
                              <p:par>
                                <p:cTn id="93" presetID="42" presetClass="entr" presetSubtype="0" fill="hold" nodeType="afterEffect">
                                  <p:stCondLst>
                                    <p:cond delay="0"/>
                                  </p:stCondLst>
                                  <p:childTnLst>
                                    <p:set>
                                      <p:cBhvr>
                                        <p:cTn id="94" dur="1" fill="hold">
                                          <p:stCondLst>
                                            <p:cond delay="0"/>
                                          </p:stCondLst>
                                        </p:cTn>
                                        <p:tgtEl>
                                          <p:spTgt spid="2075"/>
                                        </p:tgtEl>
                                        <p:attrNameLst>
                                          <p:attrName>style.visibility</p:attrName>
                                        </p:attrNameLst>
                                      </p:cBhvr>
                                      <p:to>
                                        <p:strVal val="visible"/>
                                      </p:to>
                                    </p:set>
                                    <p:animEffect transition="in" filter="fade">
                                      <p:cBhvr>
                                        <p:cTn id="95" dur="1000"/>
                                        <p:tgtEl>
                                          <p:spTgt spid="2075"/>
                                        </p:tgtEl>
                                      </p:cBhvr>
                                    </p:animEffect>
                                    <p:anim calcmode="lin" valueType="num">
                                      <p:cBhvr>
                                        <p:cTn id="96" dur="1000" fill="hold"/>
                                        <p:tgtEl>
                                          <p:spTgt spid="2075"/>
                                        </p:tgtEl>
                                        <p:attrNameLst>
                                          <p:attrName>ppt_x</p:attrName>
                                        </p:attrNameLst>
                                      </p:cBhvr>
                                      <p:tavLst>
                                        <p:tav tm="0">
                                          <p:val>
                                            <p:strVal val="#ppt_x"/>
                                          </p:val>
                                        </p:tav>
                                        <p:tav tm="100000">
                                          <p:val>
                                            <p:strVal val="#ppt_x"/>
                                          </p:val>
                                        </p:tav>
                                      </p:tavLst>
                                    </p:anim>
                                    <p:anim calcmode="lin" valueType="num">
                                      <p:cBhvr>
                                        <p:cTn id="97" dur="1000" fill="hold"/>
                                        <p:tgtEl>
                                          <p:spTgt spid="2075"/>
                                        </p:tgtEl>
                                        <p:attrNameLst>
                                          <p:attrName>ppt_y</p:attrName>
                                        </p:attrNameLst>
                                      </p:cBhvr>
                                      <p:tavLst>
                                        <p:tav tm="0">
                                          <p:val>
                                            <p:strVal val="#ppt_y+.1"/>
                                          </p:val>
                                        </p:tav>
                                        <p:tav tm="100000">
                                          <p:val>
                                            <p:strVal val="#ppt_y"/>
                                          </p:val>
                                        </p:tav>
                                      </p:tavLst>
                                    </p:anim>
                                  </p:childTnLst>
                                </p:cTn>
                              </p:par>
                            </p:childTnLst>
                          </p:cTn>
                        </p:par>
                        <p:par>
                          <p:cTn id="98" fill="hold">
                            <p:stCondLst>
                              <p:cond delay="18000"/>
                            </p:stCondLst>
                            <p:childTnLst>
                              <p:par>
                                <p:cTn id="99" presetID="2" presetClass="entr" presetSubtype="1" fill="hold" nodeType="afterEffect">
                                  <p:stCondLst>
                                    <p:cond delay="0"/>
                                  </p:stCondLst>
                                  <p:childTnLst>
                                    <p:set>
                                      <p:cBhvr>
                                        <p:cTn id="100" dur="1" fill="hold">
                                          <p:stCondLst>
                                            <p:cond delay="0"/>
                                          </p:stCondLst>
                                        </p:cTn>
                                        <p:tgtEl>
                                          <p:spTgt spid="7"/>
                                        </p:tgtEl>
                                        <p:attrNameLst>
                                          <p:attrName>style.visibility</p:attrName>
                                        </p:attrNameLst>
                                      </p:cBhvr>
                                      <p:to>
                                        <p:strVal val="visible"/>
                                      </p:to>
                                    </p:set>
                                    <p:anim calcmode="lin" valueType="num">
                                      <p:cBhvr additive="base">
                                        <p:cTn id="101" dur="500" fill="hold"/>
                                        <p:tgtEl>
                                          <p:spTgt spid="7"/>
                                        </p:tgtEl>
                                        <p:attrNameLst>
                                          <p:attrName>ppt_x</p:attrName>
                                        </p:attrNameLst>
                                      </p:cBhvr>
                                      <p:tavLst>
                                        <p:tav tm="0">
                                          <p:val>
                                            <p:strVal val="#ppt_x"/>
                                          </p:val>
                                        </p:tav>
                                        <p:tav tm="100000">
                                          <p:val>
                                            <p:strVal val="#ppt_x"/>
                                          </p:val>
                                        </p:tav>
                                      </p:tavLst>
                                    </p:anim>
                                    <p:anim calcmode="lin" valueType="num">
                                      <p:cBhvr additive="base">
                                        <p:cTn id="102" dur="500" fill="hold"/>
                                        <p:tgtEl>
                                          <p:spTgt spid="7"/>
                                        </p:tgtEl>
                                        <p:attrNameLst>
                                          <p:attrName>ppt_y</p:attrName>
                                        </p:attrNameLst>
                                      </p:cBhvr>
                                      <p:tavLst>
                                        <p:tav tm="0">
                                          <p:val>
                                            <p:strVal val="0-#ppt_h/2"/>
                                          </p:val>
                                        </p:tav>
                                        <p:tav tm="100000">
                                          <p:val>
                                            <p:strVal val="#ppt_y"/>
                                          </p:val>
                                        </p:tav>
                                      </p:tavLst>
                                    </p:anim>
                                  </p:childTnLst>
                                </p:cTn>
                              </p:par>
                            </p:childTnLst>
                          </p:cTn>
                        </p:par>
                        <p:par>
                          <p:cTn id="103" fill="hold">
                            <p:stCondLst>
                              <p:cond delay="18500"/>
                            </p:stCondLst>
                            <p:childTnLst>
                              <p:par>
                                <p:cTn id="104" presetID="2" presetClass="entr" presetSubtype="2" fill="hold" nodeType="afterEffect">
                                  <p:stCondLst>
                                    <p:cond delay="0"/>
                                  </p:stCondLst>
                                  <p:childTnLst>
                                    <p:set>
                                      <p:cBhvr>
                                        <p:cTn id="105" dur="1" fill="hold">
                                          <p:stCondLst>
                                            <p:cond delay="0"/>
                                          </p:stCondLst>
                                        </p:cTn>
                                        <p:tgtEl>
                                          <p:spTgt spid="42"/>
                                        </p:tgtEl>
                                        <p:attrNameLst>
                                          <p:attrName>style.visibility</p:attrName>
                                        </p:attrNameLst>
                                      </p:cBhvr>
                                      <p:to>
                                        <p:strVal val="visible"/>
                                      </p:to>
                                    </p:set>
                                    <p:anim calcmode="lin" valueType="num">
                                      <p:cBhvr additive="base">
                                        <p:cTn id="106" dur="500" fill="hold"/>
                                        <p:tgtEl>
                                          <p:spTgt spid="42"/>
                                        </p:tgtEl>
                                        <p:attrNameLst>
                                          <p:attrName>ppt_x</p:attrName>
                                        </p:attrNameLst>
                                      </p:cBhvr>
                                      <p:tavLst>
                                        <p:tav tm="0">
                                          <p:val>
                                            <p:strVal val="1+#ppt_w/2"/>
                                          </p:val>
                                        </p:tav>
                                        <p:tav tm="100000">
                                          <p:val>
                                            <p:strVal val="#ppt_x"/>
                                          </p:val>
                                        </p:tav>
                                      </p:tavLst>
                                    </p:anim>
                                    <p:anim calcmode="lin" valueType="num">
                                      <p:cBhvr additive="base">
                                        <p:cTn id="107" dur="500" fill="hold"/>
                                        <p:tgtEl>
                                          <p:spTgt spid="42"/>
                                        </p:tgtEl>
                                        <p:attrNameLst>
                                          <p:attrName>ppt_y</p:attrName>
                                        </p:attrNameLst>
                                      </p:cBhvr>
                                      <p:tavLst>
                                        <p:tav tm="0">
                                          <p:val>
                                            <p:strVal val="#ppt_y"/>
                                          </p:val>
                                        </p:tav>
                                        <p:tav tm="100000">
                                          <p:val>
                                            <p:strVal val="#ppt_y"/>
                                          </p:val>
                                        </p:tav>
                                      </p:tavLst>
                                    </p:anim>
                                  </p:childTnLst>
                                </p:cTn>
                              </p:par>
                            </p:childTnLst>
                          </p:cTn>
                        </p:par>
                        <p:par>
                          <p:cTn id="108" fill="hold">
                            <p:stCondLst>
                              <p:cond delay="19000"/>
                            </p:stCondLst>
                            <p:childTnLst>
                              <p:par>
                                <p:cTn id="109" presetID="2" presetClass="entr" presetSubtype="4" fill="hold" nodeType="afterEffect">
                                  <p:stCondLst>
                                    <p:cond delay="0"/>
                                  </p:stCondLst>
                                  <p:childTnLst>
                                    <p:set>
                                      <p:cBhvr>
                                        <p:cTn id="110" dur="1" fill="hold">
                                          <p:stCondLst>
                                            <p:cond delay="0"/>
                                          </p:stCondLst>
                                        </p:cTn>
                                        <p:tgtEl>
                                          <p:spTgt spid="43"/>
                                        </p:tgtEl>
                                        <p:attrNameLst>
                                          <p:attrName>style.visibility</p:attrName>
                                        </p:attrNameLst>
                                      </p:cBhvr>
                                      <p:to>
                                        <p:strVal val="visible"/>
                                      </p:to>
                                    </p:set>
                                    <p:anim calcmode="lin" valueType="num">
                                      <p:cBhvr additive="base">
                                        <p:cTn id="111" dur="500" fill="hold"/>
                                        <p:tgtEl>
                                          <p:spTgt spid="43"/>
                                        </p:tgtEl>
                                        <p:attrNameLst>
                                          <p:attrName>ppt_x</p:attrName>
                                        </p:attrNameLst>
                                      </p:cBhvr>
                                      <p:tavLst>
                                        <p:tav tm="0">
                                          <p:val>
                                            <p:strVal val="#ppt_x"/>
                                          </p:val>
                                        </p:tav>
                                        <p:tav tm="100000">
                                          <p:val>
                                            <p:strVal val="#ppt_x"/>
                                          </p:val>
                                        </p:tav>
                                      </p:tavLst>
                                    </p:anim>
                                    <p:anim calcmode="lin" valueType="num">
                                      <p:cBhvr additive="base">
                                        <p:cTn id="112" dur="500" fill="hold"/>
                                        <p:tgtEl>
                                          <p:spTgt spid="43"/>
                                        </p:tgtEl>
                                        <p:attrNameLst>
                                          <p:attrName>ppt_y</p:attrName>
                                        </p:attrNameLst>
                                      </p:cBhvr>
                                      <p:tavLst>
                                        <p:tav tm="0">
                                          <p:val>
                                            <p:strVal val="1+#ppt_h/2"/>
                                          </p:val>
                                        </p:tav>
                                        <p:tav tm="100000">
                                          <p:val>
                                            <p:strVal val="#ppt_y"/>
                                          </p:val>
                                        </p:tav>
                                      </p:tavLst>
                                    </p:anim>
                                  </p:childTnLst>
                                </p:cTn>
                              </p:par>
                            </p:childTnLst>
                          </p:cTn>
                        </p:par>
                        <p:par>
                          <p:cTn id="113" fill="hold">
                            <p:stCondLst>
                              <p:cond delay="19500"/>
                            </p:stCondLst>
                            <p:childTnLst>
                              <p:par>
                                <p:cTn id="114" presetID="2" presetClass="entr" presetSubtype="12" fill="hold" nodeType="afterEffect">
                                  <p:stCondLst>
                                    <p:cond delay="0"/>
                                  </p:stCondLst>
                                  <p:childTnLst>
                                    <p:set>
                                      <p:cBhvr>
                                        <p:cTn id="115" dur="1" fill="hold">
                                          <p:stCondLst>
                                            <p:cond delay="0"/>
                                          </p:stCondLst>
                                        </p:cTn>
                                        <p:tgtEl>
                                          <p:spTgt spid="40"/>
                                        </p:tgtEl>
                                        <p:attrNameLst>
                                          <p:attrName>style.visibility</p:attrName>
                                        </p:attrNameLst>
                                      </p:cBhvr>
                                      <p:to>
                                        <p:strVal val="visible"/>
                                      </p:to>
                                    </p:set>
                                    <p:anim calcmode="lin" valueType="num">
                                      <p:cBhvr additive="base">
                                        <p:cTn id="116" dur="500" fill="hold"/>
                                        <p:tgtEl>
                                          <p:spTgt spid="40"/>
                                        </p:tgtEl>
                                        <p:attrNameLst>
                                          <p:attrName>ppt_x</p:attrName>
                                        </p:attrNameLst>
                                      </p:cBhvr>
                                      <p:tavLst>
                                        <p:tav tm="0">
                                          <p:val>
                                            <p:strVal val="0-#ppt_w/2"/>
                                          </p:val>
                                        </p:tav>
                                        <p:tav tm="100000">
                                          <p:val>
                                            <p:strVal val="#ppt_x"/>
                                          </p:val>
                                        </p:tav>
                                      </p:tavLst>
                                    </p:anim>
                                    <p:anim calcmode="lin" valueType="num">
                                      <p:cBhvr additive="base">
                                        <p:cTn id="117" dur="500" fill="hold"/>
                                        <p:tgtEl>
                                          <p:spTgt spid="40"/>
                                        </p:tgtEl>
                                        <p:attrNameLst>
                                          <p:attrName>ppt_y</p:attrName>
                                        </p:attrNameLst>
                                      </p:cBhvr>
                                      <p:tavLst>
                                        <p:tav tm="0">
                                          <p:val>
                                            <p:strVal val="1+#ppt_h/2"/>
                                          </p:val>
                                        </p:tav>
                                        <p:tav tm="100000">
                                          <p:val>
                                            <p:strVal val="#ppt_y"/>
                                          </p:val>
                                        </p:tav>
                                      </p:tavLst>
                                    </p:anim>
                                  </p:childTnLst>
                                </p:cTn>
                              </p:par>
                            </p:childTnLst>
                          </p:cTn>
                        </p:par>
                        <p:par>
                          <p:cTn id="118" fill="hold">
                            <p:stCondLst>
                              <p:cond delay="20000"/>
                            </p:stCondLst>
                            <p:childTnLst>
                              <p:par>
                                <p:cTn id="119" presetID="2" presetClass="entr" presetSubtype="9" fill="hold"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additive="base">
                                        <p:cTn id="121" dur="500" fill="hold"/>
                                        <p:tgtEl>
                                          <p:spTgt spid="41"/>
                                        </p:tgtEl>
                                        <p:attrNameLst>
                                          <p:attrName>ppt_x</p:attrName>
                                        </p:attrNameLst>
                                      </p:cBhvr>
                                      <p:tavLst>
                                        <p:tav tm="0">
                                          <p:val>
                                            <p:strVal val="0-#ppt_w/2"/>
                                          </p:val>
                                        </p:tav>
                                        <p:tav tm="100000">
                                          <p:val>
                                            <p:strVal val="#ppt_x"/>
                                          </p:val>
                                        </p:tav>
                                      </p:tavLst>
                                    </p:anim>
                                    <p:anim calcmode="lin" valueType="num">
                                      <p:cBhvr additive="base">
                                        <p:cTn id="122"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16000">
              <a:schemeClr val="accent1">
                <a:lumMod val="75000"/>
              </a:schemeClr>
            </a:gs>
            <a:gs pos="17999">
              <a:schemeClr val="accent1">
                <a:lumMod val="20000"/>
                <a:lumOff val="80000"/>
              </a:schemeClr>
            </a:gs>
            <a:gs pos="42000">
              <a:schemeClr val="accent1">
                <a:lumMod val="60000"/>
                <a:lumOff val="40000"/>
              </a:schemeClr>
            </a:gs>
            <a:gs pos="53000">
              <a:schemeClr val="accent1">
                <a:lumMod val="40000"/>
                <a:lumOff val="60000"/>
              </a:schemeClr>
            </a:gs>
            <a:gs pos="66000">
              <a:schemeClr val="accent1">
                <a:lumMod val="40000"/>
                <a:lumOff val="60000"/>
              </a:schemeClr>
            </a:gs>
            <a:gs pos="75999">
              <a:schemeClr val="accent1">
                <a:lumMod val="75000"/>
              </a:schemeClr>
            </a:gs>
            <a:gs pos="78999">
              <a:schemeClr val="accent1">
                <a:lumMod val="20000"/>
                <a:lumOff val="80000"/>
              </a:schemeClr>
            </a:gs>
            <a:gs pos="100000">
              <a:schemeClr val="accent1">
                <a:lumMod val="60000"/>
                <a:lumOff val="4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chemeClr val="accent4">
                    <a:lumMod val="75000"/>
                  </a:schemeClr>
                </a:solidFill>
                <a:latin typeface="Centaur" pitchFamily="18" charset="0"/>
              </a:rPr>
              <a:t> </a:t>
            </a:r>
            <a:r>
              <a:rPr lang="en-US" dirty="0" smtClean="0">
                <a:solidFill>
                  <a:schemeClr val="accent4">
                    <a:lumMod val="75000"/>
                  </a:schemeClr>
                </a:solidFill>
                <a:latin typeface="Centaur" pitchFamily="18" charset="0"/>
              </a:rPr>
              <a:t>But </a:t>
            </a:r>
            <a:r>
              <a:rPr lang="en-US" dirty="0">
                <a:solidFill>
                  <a:schemeClr val="accent4">
                    <a:lumMod val="75000"/>
                  </a:schemeClr>
                </a:solidFill>
                <a:latin typeface="Centaur" pitchFamily="18" charset="0"/>
              </a:rPr>
              <a:t>a person who selfishly keeps the </a:t>
            </a:r>
            <a:r>
              <a:rPr lang="en-US" dirty="0" smtClean="0">
                <a:solidFill>
                  <a:schemeClr val="accent4">
                    <a:lumMod val="75000"/>
                  </a:schemeClr>
                </a:solidFill>
                <a:latin typeface="Centaur" pitchFamily="18" charset="0"/>
              </a:rPr>
              <a:t>fruits of their action for themselves without sharing </a:t>
            </a:r>
            <a:r>
              <a:rPr lang="en-US" dirty="0" smtClean="0">
                <a:solidFill>
                  <a:schemeClr val="accent4">
                    <a:lumMod val="75000"/>
                  </a:schemeClr>
                </a:solidFill>
                <a:latin typeface="Centaur" pitchFamily="18" charset="0"/>
              </a:rPr>
              <a:t>with these </a:t>
            </a:r>
            <a:r>
              <a:rPr lang="en-US" dirty="0" smtClean="0">
                <a:solidFill>
                  <a:schemeClr val="accent4">
                    <a:lumMod val="75000"/>
                  </a:schemeClr>
                </a:solidFill>
                <a:latin typeface="Centaur" pitchFamily="18" charset="0"/>
              </a:rPr>
              <a:t>Divine Powers, </a:t>
            </a:r>
            <a:r>
              <a:rPr lang="en-US" dirty="0" smtClean="0">
                <a:solidFill>
                  <a:schemeClr val="accent4">
                    <a:lumMod val="75000"/>
                  </a:schemeClr>
                </a:solidFill>
                <a:latin typeface="Centaur" pitchFamily="18" charset="0"/>
              </a:rPr>
              <a:t>they </a:t>
            </a:r>
            <a:r>
              <a:rPr lang="en-US" dirty="0" smtClean="0">
                <a:solidFill>
                  <a:schemeClr val="accent4">
                    <a:lumMod val="75000"/>
                  </a:schemeClr>
                </a:solidFill>
                <a:latin typeface="Centaur" pitchFamily="18" charset="0"/>
              </a:rPr>
              <a:t>eat </a:t>
            </a:r>
            <a:r>
              <a:rPr lang="en-US" dirty="0">
                <a:solidFill>
                  <a:schemeClr val="accent4">
                    <a:lumMod val="75000"/>
                  </a:schemeClr>
                </a:solidFill>
                <a:latin typeface="Centaur" pitchFamily="18" charset="0"/>
              </a:rPr>
              <a:t>only sins. </a:t>
            </a:r>
          </a:p>
          <a:p>
            <a:endParaRPr lang="en-US" dirty="0"/>
          </a:p>
        </p:txBody>
      </p:sp>
      <p:sp>
        <p:nvSpPr>
          <p:cNvPr id="4" name="Title 3"/>
          <p:cNvSpPr>
            <a:spLocks noGrp="1"/>
          </p:cNvSpPr>
          <p:nvPr>
            <p:ph type="title"/>
          </p:nvPr>
        </p:nvSpPr>
        <p:spPr>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13</a:t>
            </a:r>
            <a:r>
              <a:rPr lang="en-US" sz="5400" b="1" cap="none" spc="0" baseline="30000" dirty="0" smtClean="0">
                <a:ln w="50800"/>
                <a:solidFill>
                  <a:schemeClr val="bg1">
                    <a:shade val="50000"/>
                  </a:schemeClr>
                </a:solidFill>
                <a:effectLst/>
              </a:rPr>
              <a:t>th</a:t>
            </a:r>
            <a:r>
              <a:rPr lang="en-US" sz="5400" b="1" cap="none" spc="0" dirty="0" smtClean="0">
                <a:ln w="50800"/>
                <a:solidFill>
                  <a:schemeClr val="bg1">
                    <a:shade val="50000"/>
                  </a:schemeClr>
                </a:solidFill>
                <a:effectLst/>
              </a:rPr>
              <a:t> Shloka</a:t>
            </a:r>
            <a:endParaRPr lang="en-US" sz="5400" b="1" cap="none" spc="0" dirty="0">
              <a:ln w="50800"/>
              <a:solidFill>
                <a:schemeClr val="bg1">
                  <a:shade val="50000"/>
                </a:schemeClr>
              </a:solidFill>
              <a:effectLst/>
            </a:endParaRPr>
          </a:p>
        </p:txBody>
      </p:sp>
      <p:pic>
        <p:nvPicPr>
          <p:cNvPr id="3082" name="Picture 10" descr="C:\Users\papanwar\AppData\Local\Microsoft\Windows\Temporary Internet Files\Content.IE5\25GPOW3W\MC90023290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9939" y="4160796"/>
            <a:ext cx="1122630" cy="1857469"/>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C:\Users\papanwar\AppData\Local\Microsoft\Windows\Temporary Internet Files\Content.IE5\H1NPCK0X\MC90025161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318000"/>
            <a:ext cx="1806854" cy="1761134"/>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C:\Users\papanwar\AppData\Local\Microsoft\Windows\Temporary Internet Files\Content.IE5\K433JQ5V\MC90035900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2610" y="4615012"/>
            <a:ext cx="1815084" cy="1261872"/>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C:\Users\papanwar\AppData\Local\Microsoft\Windows\Temporary Internet Files\Content.IE5\Z12UTNCI\MC90043604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91614" y="3417846"/>
            <a:ext cx="184150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C:\Users\papanwar\AppData\Local\Microsoft\Windows\Temporary Internet Files\Content.IE5\K433JQ5V\MC900445706[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82569" y="3128760"/>
            <a:ext cx="1295400" cy="1189240"/>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C:\Users\papanwar\AppData\Local\Microsoft\Windows\Temporary Internet Files\Content.IE5\H1NPCK0X\MC900441775[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3267" y="3214383"/>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C:\Users\papanwar\AppData\Local\Microsoft\Windows\Temporary Internet Files\Content.IE5\K433JQ5V\MC900030187[2].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08375" y="3329745"/>
            <a:ext cx="1043788" cy="1056667"/>
          </a:xfrm>
          <a:prstGeom prst="rect">
            <a:avLst/>
          </a:prstGeom>
          <a:noFill/>
          <a:extLst>
            <a:ext uri="{909E8E84-426E-40DD-AFC4-6F175D3DCCD1}">
              <a14:hiddenFill xmlns:a14="http://schemas.microsoft.com/office/drawing/2010/main">
                <a:solidFill>
                  <a:srgbClr val="FFFFFF"/>
                </a:solidFill>
              </a14:hiddenFill>
            </a:ext>
          </a:extLst>
        </p:spPr>
      </p:pic>
      <p:pic>
        <p:nvPicPr>
          <p:cNvPr id="3091" name="Picture 19" descr="C:\Users\papanwar\AppData\Local\Microsoft\Windows\Temporary Internet Files\Content.IE5\25GPOW3W\MM900041060[1].gif"/>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4660160"/>
            <a:ext cx="1228725" cy="11715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7" descr="C:\Users\papanwar\AppData\Local\Microsoft\Windows\Temporary Internet Files\Content.IE5\K433JQ5V\MC900030187[2].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19212" y="3591533"/>
            <a:ext cx="1043788" cy="1056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508831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16" presetClass="entr" presetSubtype="26"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Horizontal)">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3083"/>
                                        </p:tgtEl>
                                        <p:attrNameLst>
                                          <p:attrName>style.visibility</p:attrName>
                                        </p:attrNameLst>
                                      </p:cBhvr>
                                      <p:to>
                                        <p:strVal val="visible"/>
                                      </p:to>
                                    </p:set>
                                    <p:animEffect transition="in" filter="fade">
                                      <p:cBhvr>
                                        <p:cTn id="16" dur="1000"/>
                                        <p:tgtEl>
                                          <p:spTgt spid="3083"/>
                                        </p:tgtEl>
                                      </p:cBhvr>
                                    </p:animEffect>
                                    <p:anim calcmode="lin" valueType="num">
                                      <p:cBhvr>
                                        <p:cTn id="17" dur="1000" fill="hold"/>
                                        <p:tgtEl>
                                          <p:spTgt spid="3083"/>
                                        </p:tgtEl>
                                        <p:attrNameLst>
                                          <p:attrName>ppt_x</p:attrName>
                                        </p:attrNameLst>
                                      </p:cBhvr>
                                      <p:tavLst>
                                        <p:tav tm="0">
                                          <p:val>
                                            <p:strVal val="#ppt_x"/>
                                          </p:val>
                                        </p:tav>
                                        <p:tav tm="100000">
                                          <p:val>
                                            <p:strVal val="#ppt_x"/>
                                          </p:val>
                                        </p:tav>
                                      </p:tavLst>
                                    </p:anim>
                                    <p:anim calcmode="lin" valueType="num">
                                      <p:cBhvr>
                                        <p:cTn id="18" dur="900" decel="100000" fill="hold"/>
                                        <p:tgtEl>
                                          <p:spTgt spid="3083"/>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3083"/>
                                        </p:tgtEl>
                                        <p:attrNameLst>
                                          <p:attrName>ppt_y</p:attrName>
                                        </p:attrNameLst>
                                      </p:cBhvr>
                                      <p:tavLst>
                                        <p:tav tm="0">
                                          <p:val>
                                            <p:strVal val="#ppt_y-.03"/>
                                          </p:val>
                                        </p:tav>
                                        <p:tav tm="100000">
                                          <p:val>
                                            <p:strVal val="#ppt_y"/>
                                          </p:val>
                                        </p:tav>
                                      </p:tavLst>
                                    </p:anim>
                                  </p:childTnLst>
                                </p:cTn>
                              </p:par>
                            </p:childTnLst>
                          </p:cTn>
                        </p:par>
                        <p:par>
                          <p:cTn id="20" fill="hold">
                            <p:stCondLst>
                              <p:cond delay="1000"/>
                            </p:stCondLst>
                            <p:childTnLst>
                              <p:par>
                                <p:cTn id="21" presetID="26" presetClass="entr" presetSubtype="0" fill="hold" nodeType="afterEffect">
                                  <p:stCondLst>
                                    <p:cond delay="0"/>
                                  </p:stCondLst>
                                  <p:childTnLst>
                                    <p:set>
                                      <p:cBhvr>
                                        <p:cTn id="22" dur="1" fill="hold">
                                          <p:stCondLst>
                                            <p:cond delay="0"/>
                                          </p:stCondLst>
                                        </p:cTn>
                                        <p:tgtEl>
                                          <p:spTgt spid="3082"/>
                                        </p:tgtEl>
                                        <p:attrNameLst>
                                          <p:attrName>style.visibility</p:attrName>
                                        </p:attrNameLst>
                                      </p:cBhvr>
                                      <p:to>
                                        <p:strVal val="visible"/>
                                      </p:to>
                                    </p:set>
                                    <p:animEffect transition="in" filter="wipe(down)">
                                      <p:cBhvr>
                                        <p:cTn id="23" dur="580">
                                          <p:stCondLst>
                                            <p:cond delay="0"/>
                                          </p:stCondLst>
                                        </p:cTn>
                                        <p:tgtEl>
                                          <p:spTgt spid="3082"/>
                                        </p:tgtEl>
                                      </p:cBhvr>
                                    </p:animEffect>
                                    <p:anim calcmode="lin" valueType="num">
                                      <p:cBhvr>
                                        <p:cTn id="24" dur="1822" tmFilter="0,0; 0.14,0.36; 0.43,0.73; 0.71,0.91; 1.0,1.0">
                                          <p:stCondLst>
                                            <p:cond delay="0"/>
                                          </p:stCondLst>
                                        </p:cTn>
                                        <p:tgtEl>
                                          <p:spTgt spid="3082"/>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082"/>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082"/>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082"/>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082"/>
                                        </p:tgtEl>
                                        <p:attrNameLst>
                                          <p:attrName>ppt_y</p:attrName>
                                        </p:attrNameLst>
                                      </p:cBhvr>
                                      <p:tavLst>
                                        <p:tav tm="0" fmla="#ppt_y-sin(pi*$)/81">
                                          <p:val>
                                            <p:fltVal val="0"/>
                                          </p:val>
                                        </p:tav>
                                        <p:tav tm="100000">
                                          <p:val>
                                            <p:fltVal val="1"/>
                                          </p:val>
                                        </p:tav>
                                      </p:tavLst>
                                    </p:anim>
                                    <p:animScale>
                                      <p:cBhvr>
                                        <p:cTn id="29" dur="26">
                                          <p:stCondLst>
                                            <p:cond delay="650"/>
                                          </p:stCondLst>
                                        </p:cTn>
                                        <p:tgtEl>
                                          <p:spTgt spid="3082"/>
                                        </p:tgtEl>
                                      </p:cBhvr>
                                      <p:to x="100000" y="60000"/>
                                    </p:animScale>
                                    <p:animScale>
                                      <p:cBhvr>
                                        <p:cTn id="30" dur="166" decel="50000">
                                          <p:stCondLst>
                                            <p:cond delay="676"/>
                                          </p:stCondLst>
                                        </p:cTn>
                                        <p:tgtEl>
                                          <p:spTgt spid="3082"/>
                                        </p:tgtEl>
                                      </p:cBhvr>
                                      <p:to x="100000" y="100000"/>
                                    </p:animScale>
                                    <p:animScale>
                                      <p:cBhvr>
                                        <p:cTn id="31" dur="26">
                                          <p:stCondLst>
                                            <p:cond delay="1312"/>
                                          </p:stCondLst>
                                        </p:cTn>
                                        <p:tgtEl>
                                          <p:spTgt spid="3082"/>
                                        </p:tgtEl>
                                      </p:cBhvr>
                                      <p:to x="100000" y="80000"/>
                                    </p:animScale>
                                    <p:animScale>
                                      <p:cBhvr>
                                        <p:cTn id="32" dur="166" decel="50000">
                                          <p:stCondLst>
                                            <p:cond delay="1338"/>
                                          </p:stCondLst>
                                        </p:cTn>
                                        <p:tgtEl>
                                          <p:spTgt spid="3082"/>
                                        </p:tgtEl>
                                      </p:cBhvr>
                                      <p:to x="100000" y="100000"/>
                                    </p:animScale>
                                    <p:animScale>
                                      <p:cBhvr>
                                        <p:cTn id="33" dur="26">
                                          <p:stCondLst>
                                            <p:cond delay="1642"/>
                                          </p:stCondLst>
                                        </p:cTn>
                                        <p:tgtEl>
                                          <p:spTgt spid="3082"/>
                                        </p:tgtEl>
                                      </p:cBhvr>
                                      <p:to x="100000" y="90000"/>
                                    </p:animScale>
                                    <p:animScale>
                                      <p:cBhvr>
                                        <p:cTn id="34" dur="166" decel="50000">
                                          <p:stCondLst>
                                            <p:cond delay="1668"/>
                                          </p:stCondLst>
                                        </p:cTn>
                                        <p:tgtEl>
                                          <p:spTgt spid="3082"/>
                                        </p:tgtEl>
                                      </p:cBhvr>
                                      <p:to x="100000" y="100000"/>
                                    </p:animScale>
                                    <p:animScale>
                                      <p:cBhvr>
                                        <p:cTn id="35" dur="26">
                                          <p:stCondLst>
                                            <p:cond delay="1808"/>
                                          </p:stCondLst>
                                        </p:cTn>
                                        <p:tgtEl>
                                          <p:spTgt spid="3082"/>
                                        </p:tgtEl>
                                      </p:cBhvr>
                                      <p:to x="100000" y="95000"/>
                                    </p:animScale>
                                    <p:animScale>
                                      <p:cBhvr>
                                        <p:cTn id="36" dur="166" decel="50000">
                                          <p:stCondLst>
                                            <p:cond delay="1834"/>
                                          </p:stCondLst>
                                        </p:cTn>
                                        <p:tgtEl>
                                          <p:spTgt spid="3082"/>
                                        </p:tgtEl>
                                      </p:cBhvr>
                                      <p:to x="100000" y="100000"/>
                                    </p:animScale>
                                  </p:childTnLst>
                                </p:cTn>
                              </p:par>
                            </p:childTnLst>
                          </p:cTn>
                        </p:par>
                        <p:par>
                          <p:cTn id="37" fill="hold">
                            <p:stCondLst>
                              <p:cond delay="3000"/>
                            </p:stCondLst>
                            <p:childTnLst>
                              <p:par>
                                <p:cTn id="38" presetID="22" presetClass="entr" presetSubtype="4" fill="hold" nodeType="afterEffect">
                                  <p:stCondLst>
                                    <p:cond delay="0"/>
                                  </p:stCondLst>
                                  <p:childTnLst>
                                    <p:set>
                                      <p:cBhvr>
                                        <p:cTn id="39" dur="1" fill="hold">
                                          <p:stCondLst>
                                            <p:cond delay="0"/>
                                          </p:stCondLst>
                                        </p:cTn>
                                        <p:tgtEl>
                                          <p:spTgt spid="3086"/>
                                        </p:tgtEl>
                                        <p:attrNameLst>
                                          <p:attrName>style.visibility</p:attrName>
                                        </p:attrNameLst>
                                      </p:cBhvr>
                                      <p:to>
                                        <p:strVal val="visible"/>
                                      </p:to>
                                    </p:set>
                                    <p:animEffect transition="in" filter="wipe(down)">
                                      <p:cBhvr>
                                        <p:cTn id="40" dur="500"/>
                                        <p:tgtEl>
                                          <p:spTgt spid="3086"/>
                                        </p:tgtEl>
                                      </p:cBhvr>
                                    </p:animEffect>
                                  </p:childTnLst>
                                </p:cTn>
                              </p:par>
                            </p:childTnLst>
                          </p:cTn>
                        </p:par>
                        <p:par>
                          <p:cTn id="41" fill="hold">
                            <p:stCondLst>
                              <p:cond delay="3500"/>
                            </p:stCondLst>
                            <p:childTnLst>
                              <p:par>
                                <p:cTn id="42" presetID="6" presetClass="entr" presetSubtype="16" fill="hold" nodeType="afterEffect">
                                  <p:stCondLst>
                                    <p:cond delay="0"/>
                                  </p:stCondLst>
                                  <p:childTnLst>
                                    <p:set>
                                      <p:cBhvr>
                                        <p:cTn id="43" dur="1" fill="hold">
                                          <p:stCondLst>
                                            <p:cond delay="0"/>
                                          </p:stCondLst>
                                        </p:cTn>
                                        <p:tgtEl>
                                          <p:spTgt spid="3088"/>
                                        </p:tgtEl>
                                        <p:attrNameLst>
                                          <p:attrName>style.visibility</p:attrName>
                                        </p:attrNameLst>
                                      </p:cBhvr>
                                      <p:to>
                                        <p:strVal val="visible"/>
                                      </p:to>
                                    </p:set>
                                    <p:animEffect transition="in" filter="circle(in)">
                                      <p:cBhvr>
                                        <p:cTn id="44" dur="2000"/>
                                        <p:tgtEl>
                                          <p:spTgt spid="3088"/>
                                        </p:tgtEl>
                                      </p:cBhvr>
                                    </p:animEffect>
                                  </p:childTnLst>
                                </p:cTn>
                              </p:par>
                            </p:childTnLst>
                          </p:cTn>
                        </p:par>
                        <p:par>
                          <p:cTn id="45" fill="hold">
                            <p:stCondLst>
                              <p:cond delay="5500"/>
                            </p:stCondLst>
                            <p:childTnLst>
                              <p:par>
                                <p:cTn id="46" presetID="53" presetClass="entr" presetSubtype="16" fill="hold" nodeType="afterEffect">
                                  <p:stCondLst>
                                    <p:cond delay="0"/>
                                  </p:stCondLst>
                                  <p:childTnLst>
                                    <p:set>
                                      <p:cBhvr>
                                        <p:cTn id="47" dur="1" fill="hold">
                                          <p:stCondLst>
                                            <p:cond delay="0"/>
                                          </p:stCondLst>
                                        </p:cTn>
                                        <p:tgtEl>
                                          <p:spTgt spid="3089"/>
                                        </p:tgtEl>
                                        <p:attrNameLst>
                                          <p:attrName>style.visibility</p:attrName>
                                        </p:attrNameLst>
                                      </p:cBhvr>
                                      <p:to>
                                        <p:strVal val="visible"/>
                                      </p:to>
                                    </p:set>
                                    <p:anim calcmode="lin" valueType="num">
                                      <p:cBhvr>
                                        <p:cTn id="48" dur="500" fill="hold"/>
                                        <p:tgtEl>
                                          <p:spTgt spid="3089"/>
                                        </p:tgtEl>
                                        <p:attrNameLst>
                                          <p:attrName>ppt_w</p:attrName>
                                        </p:attrNameLst>
                                      </p:cBhvr>
                                      <p:tavLst>
                                        <p:tav tm="0">
                                          <p:val>
                                            <p:fltVal val="0"/>
                                          </p:val>
                                        </p:tav>
                                        <p:tav tm="100000">
                                          <p:val>
                                            <p:strVal val="#ppt_w"/>
                                          </p:val>
                                        </p:tav>
                                      </p:tavLst>
                                    </p:anim>
                                    <p:anim calcmode="lin" valueType="num">
                                      <p:cBhvr>
                                        <p:cTn id="49" dur="500" fill="hold"/>
                                        <p:tgtEl>
                                          <p:spTgt spid="3089"/>
                                        </p:tgtEl>
                                        <p:attrNameLst>
                                          <p:attrName>ppt_h</p:attrName>
                                        </p:attrNameLst>
                                      </p:cBhvr>
                                      <p:tavLst>
                                        <p:tav tm="0">
                                          <p:val>
                                            <p:fltVal val="0"/>
                                          </p:val>
                                        </p:tav>
                                        <p:tav tm="100000">
                                          <p:val>
                                            <p:strVal val="#ppt_h"/>
                                          </p:val>
                                        </p:tav>
                                      </p:tavLst>
                                    </p:anim>
                                    <p:animEffect transition="in" filter="fade">
                                      <p:cBhvr>
                                        <p:cTn id="50" dur="500"/>
                                        <p:tgtEl>
                                          <p:spTgt spid="3089"/>
                                        </p:tgtEl>
                                      </p:cBhvr>
                                    </p:animEffect>
                                  </p:childTnLst>
                                </p:cTn>
                              </p:par>
                            </p:childTnLst>
                          </p:cTn>
                        </p:par>
                        <p:par>
                          <p:cTn id="51" fill="hold">
                            <p:stCondLst>
                              <p:cond delay="6000"/>
                            </p:stCondLst>
                            <p:childTnLst>
                              <p:par>
                                <p:cTn id="52" presetID="16" presetClass="entr" presetSubtype="21" fill="hold" nodeType="afterEffect">
                                  <p:stCondLst>
                                    <p:cond delay="0"/>
                                  </p:stCondLst>
                                  <p:childTnLst>
                                    <p:set>
                                      <p:cBhvr>
                                        <p:cTn id="53" dur="1" fill="hold">
                                          <p:stCondLst>
                                            <p:cond delay="0"/>
                                          </p:stCondLst>
                                        </p:cTn>
                                        <p:tgtEl>
                                          <p:spTgt spid="3091"/>
                                        </p:tgtEl>
                                        <p:attrNameLst>
                                          <p:attrName>style.visibility</p:attrName>
                                        </p:attrNameLst>
                                      </p:cBhvr>
                                      <p:to>
                                        <p:strVal val="visible"/>
                                      </p:to>
                                    </p:set>
                                    <p:animEffect transition="in" filter="barn(inVertical)">
                                      <p:cBhvr>
                                        <p:cTn id="54" dur="500"/>
                                        <p:tgtEl>
                                          <p:spTgt spid="3091"/>
                                        </p:tgtEl>
                                      </p:cBhvr>
                                    </p:animEffect>
                                  </p:childTnLst>
                                </p:cTn>
                              </p:par>
                            </p:childTnLst>
                          </p:cTn>
                        </p:par>
                        <p:par>
                          <p:cTn id="55" fill="hold">
                            <p:stCondLst>
                              <p:cond delay="6500"/>
                            </p:stCondLst>
                            <p:childTnLst>
                              <p:par>
                                <p:cTn id="56" presetID="21" presetClass="entr" presetSubtype="1" fill="hold" nodeType="afterEffect">
                                  <p:stCondLst>
                                    <p:cond delay="0"/>
                                  </p:stCondLst>
                                  <p:childTnLst>
                                    <p:set>
                                      <p:cBhvr>
                                        <p:cTn id="57" dur="1" fill="hold">
                                          <p:stCondLst>
                                            <p:cond delay="0"/>
                                          </p:stCondLst>
                                        </p:cTn>
                                        <p:tgtEl>
                                          <p:spTgt spid="3084"/>
                                        </p:tgtEl>
                                        <p:attrNameLst>
                                          <p:attrName>style.visibility</p:attrName>
                                        </p:attrNameLst>
                                      </p:cBhvr>
                                      <p:to>
                                        <p:strVal val="visible"/>
                                      </p:to>
                                    </p:set>
                                    <p:animEffect transition="in" filter="wheel(1)">
                                      <p:cBhvr>
                                        <p:cTn id="58" dur="2000"/>
                                        <p:tgtEl>
                                          <p:spTgt spid="3084"/>
                                        </p:tgtEl>
                                      </p:cBhvr>
                                    </p:animEffect>
                                  </p:childTnLst>
                                </p:cTn>
                              </p:par>
                            </p:childTnLst>
                          </p:cTn>
                        </p:par>
                        <p:par>
                          <p:cTn id="59" fill="hold">
                            <p:stCondLst>
                              <p:cond delay="8500"/>
                            </p:stCondLst>
                            <p:childTnLst>
                              <p:par>
                                <p:cTn id="60" presetID="26" presetClass="entr" presetSubtype="0" fill="hold" nodeType="afterEffect">
                                  <p:stCondLst>
                                    <p:cond delay="0"/>
                                  </p:stCondLst>
                                  <p:childTnLst>
                                    <p:set>
                                      <p:cBhvr>
                                        <p:cTn id="61" dur="1" fill="hold">
                                          <p:stCondLst>
                                            <p:cond delay="0"/>
                                          </p:stCondLst>
                                        </p:cTn>
                                        <p:tgtEl>
                                          <p:spTgt spid="3085"/>
                                        </p:tgtEl>
                                        <p:attrNameLst>
                                          <p:attrName>style.visibility</p:attrName>
                                        </p:attrNameLst>
                                      </p:cBhvr>
                                      <p:to>
                                        <p:strVal val="visible"/>
                                      </p:to>
                                    </p:set>
                                    <p:animEffect transition="in" filter="wipe(down)">
                                      <p:cBhvr>
                                        <p:cTn id="62" dur="580">
                                          <p:stCondLst>
                                            <p:cond delay="0"/>
                                          </p:stCondLst>
                                        </p:cTn>
                                        <p:tgtEl>
                                          <p:spTgt spid="3085"/>
                                        </p:tgtEl>
                                      </p:cBhvr>
                                    </p:animEffect>
                                    <p:anim calcmode="lin" valueType="num">
                                      <p:cBhvr>
                                        <p:cTn id="63" dur="1822" tmFilter="0,0; 0.14,0.36; 0.43,0.73; 0.71,0.91; 1.0,1.0">
                                          <p:stCondLst>
                                            <p:cond delay="0"/>
                                          </p:stCondLst>
                                        </p:cTn>
                                        <p:tgtEl>
                                          <p:spTgt spid="3085"/>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3085"/>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3085"/>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3085"/>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3085"/>
                                        </p:tgtEl>
                                        <p:attrNameLst>
                                          <p:attrName>ppt_y</p:attrName>
                                        </p:attrNameLst>
                                      </p:cBhvr>
                                      <p:tavLst>
                                        <p:tav tm="0" fmla="#ppt_y-sin(pi*$)/81">
                                          <p:val>
                                            <p:fltVal val="0"/>
                                          </p:val>
                                        </p:tav>
                                        <p:tav tm="100000">
                                          <p:val>
                                            <p:fltVal val="1"/>
                                          </p:val>
                                        </p:tav>
                                      </p:tavLst>
                                    </p:anim>
                                    <p:animScale>
                                      <p:cBhvr>
                                        <p:cTn id="68" dur="26">
                                          <p:stCondLst>
                                            <p:cond delay="650"/>
                                          </p:stCondLst>
                                        </p:cTn>
                                        <p:tgtEl>
                                          <p:spTgt spid="3085"/>
                                        </p:tgtEl>
                                      </p:cBhvr>
                                      <p:to x="100000" y="60000"/>
                                    </p:animScale>
                                    <p:animScale>
                                      <p:cBhvr>
                                        <p:cTn id="69" dur="166" decel="50000">
                                          <p:stCondLst>
                                            <p:cond delay="676"/>
                                          </p:stCondLst>
                                        </p:cTn>
                                        <p:tgtEl>
                                          <p:spTgt spid="3085"/>
                                        </p:tgtEl>
                                      </p:cBhvr>
                                      <p:to x="100000" y="100000"/>
                                    </p:animScale>
                                    <p:animScale>
                                      <p:cBhvr>
                                        <p:cTn id="70" dur="26">
                                          <p:stCondLst>
                                            <p:cond delay="1312"/>
                                          </p:stCondLst>
                                        </p:cTn>
                                        <p:tgtEl>
                                          <p:spTgt spid="3085"/>
                                        </p:tgtEl>
                                      </p:cBhvr>
                                      <p:to x="100000" y="80000"/>
                                    </p:animScale>
                                    <p:animScale>
                                      <p:cBhvr>
                                        <p:cTn id="71" dur="166" decel="50000">
                                          <p:stCondLst>
                                            <p:cond delay="1338"/>
                                          </p:stCondLst>
                                        </p:cTn>
                                        <p:tgtEl>
                                          <p:spTgt spid="3085"/>
                                        </p:tgtEl>
                                      </p:cBhvr>
                                      <p:to x="100000" y="100000"/>
                                    </p:animScale>
                                    <p:animScale>
                                      <p:cBhvr>
                                        <p:cTn id="72" dur="26">
                                          <p:stCondLst>
                                            <p:cond delay="1642"/>
                                          </p:stCondLst>
                                        </p:cTn>
                                        <p:tgtEl>
                                          <p:spTgt spid="3085"/>
                                        </p:tgtEl>
                                      </p:cBhvr>
                                      <p:to x="100000" y="90000"/>
                                    </p:animScale>
                                    <p:animScale>
                                      <p:cBhvr>
                                        <p:cTn id="73" dur="166" decel="50000">
                                          <p:stCondLst>
                                            <p:cond delay="1668"/>
                                          </p:stCondLst>
                                        </p:cTn>
                                        <p:tgtEl>
                                          <p:spTgt spid="3085"/>
                                        </p:tgtEl>
                                      </p:cBhvr>
                                      <p:to x="100000" y="100000"/>
                                    </p:animScale>
                                    <p:animScale>
                                      <p:cBhvr>
                                        <p:cTn id="74" dur="26">
                                          <p:stCondLst>
                                            <p:cond delay="1808"/>
                                          </p:stCondLst>
                                        </p:cTn>
                                        <p:tgtEl>
                                          <p:spTgt spid="3085"/>
                                        </p:tgtEl>
                                      </p:cBhvr>
                                      <p:to x="100000" y="95000"/>
                                    </p:animScale>
                                    <p:animScale>
                                      <p:cBhvr>
                                        <p:cTn id="75" dur="166" decel="50000">
                                          <p:stCondLst>
                                            <p:cond delay="1834"/>
                                          </p:stCondLst>
                                        </p:cTn>
                                        <p:tgtEl>
                                          <p:spTgt spid="3085"/>
                                        </p:tgtEl>
                                      </p:cBhvr>
                                      <p:to x="100000" y="100000"/>
                                    </p:animScale>
                                  </p:childTnLst>
                                </p:cTn>
                              </p:par>
                            </p:childTnLst>
                          </p:cTn>
                        </p:par>
                        <p:par>
                          <p:cTn id="76" fill="hold">
                            <p:stCondLst>
                              <p:cond delay="10500"/>
                            </p:stCondLst>
                            <p:childTnLst>
                              <p:par>
                                <p:cTn id="77" presetID="53" presetClass="entr" presetSubtype="16" fill="hold"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Effect transition="in" filter="fade">
                                      <p:cBhvr>
                                        <p:cTn id="8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23000">
              <a:schemeClr val="accent1">
                <a:lumMod val="20000"/>
                <a:lumOff val="80000"/>
              </a:schemeClr>
            </a:gs>
            <a:gs pos="19000">
              <a:schemeClr val="accent1">
                <a:lumMod val="75000"/>
              </a:schemeClr>
            </a:gs>
            <a:gs pos="42000">
              <a:schemeClr val="accent1">
                <a:lumMod val="60000"/>
                <a:lumOff val="40000"/>
              </a:schemeClr>
            </a:gs>
            <a:gs pos="53000">
              <a:schemeClr val="accent1">
                <a:lumMod val="60000"/>
                <a:lumOff val="40000"/>
              </a:schemeClr>
            </a:gs>
            <a:gs pos="66000">
              <a:schemeClr val="accent1">
                <a:lumMod val="60000"/>
                <a:lumOff val="40000"/>
              </a:schemeClr>
            </a:gs>
            <a:gs pos="75999">
              <a:schemeClr val="accent1">
                <a:lumMod val="75000"/>
              </a:schemeClr>
            </a:gs>
            <a:gs pos="78999">
              <a:schemeClr val="accent1">
                <a:lumMod val="20000"/>
                <a:lumOff val="80000"/>
              </a:schemeClr>
            </a:gs>
            <a:gs pos="100000">
              <a:schemeClr val="accent1">
                <a:lumMod val="60000"/>
                <a:lumOff val="4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chemeClr val="accent4">
                    <a:lumMod val="75000"/>
                  </a:schemeClr>
                </a:solidFill>
                <a:latin typeface="Centaur" pitchFamily="18" charset="0"/>
              </a:rPr>
              <a:t>Our learning is that we should share with everyone whatever we get.</a:t>
            </a:r>
          </a:p>
          <a:p>
            <a:r>
              <a:rPr lang="en-US" dirty="0" smtClean="0">
                <a:solidFill>
                  <a:schemeClr val="accent4">
                    <a:lumMod val="75000"/>
                  </a:schemeClr>
                </a:solidFill>
                <a:latin typeface="Centaur" pitchFamily="18" charset="0"/>
              </a:rPr>
              <a:t>For e.g.</a:t>
            </a:r>
          </a:p>
          <a:p>
            <a:r>
              <a:rPr lang="en-US" dirty="0" smtClean="0">
                <a:solidFill>
                  <a:schemeClr val="accent4">
                    <a:lumMod val="75000"/>
                  </a:schemeClr>
                </a:solidFill>
                <a:latin typeface="Centaur" pitchFamily="18" charset="0"/>
              </a:rPr>
              <a:t>Now we are getting the precious Gita </a:t>
            </a:r>
            <a:r>
              <a:rPr lang="en-US" dirty="0" err="1" smtClean="0">
                <a:solidFill>
                  <a:schemeClr val="accent4">
                    <a:lumMod val="75000"/>
                  </a:schemeClr>
                </a:solidFill>
                <a:latin typeface="Centaur" pitchFamily="18" charset="0"/>
              </a:rPr>
              <a:t>Gyan</a:t>
            </a:r>
            <a:r>
              <a:rPr lang="en-US" dirty="0" smtClean="0">
                <a:solidFill>
                  <a:schemeClr val="accent4">
                    <a:lumMod val="75000"/>
                  </a:schemeClr>
                </a:solidFill>
                <a:latin typeface="Centaur" pitchFamily="18" charset="0"/>
              </a:rPr>
              <a:t>. We should share with others with the intension of expressing our divinity. By doing that we understand more deeper meaning of Gita. If we do not do so, neither we learn properly nor we can benefit others.</a:t>
            </a:r>
          </a:p>
          <a:p>
            <a:endParaRPr lang="en-US" dirty="0" smtClean="0">
              <a:solidFill>
                <a:schemeClr val="accent4">
                  <a:lumMod val="75000"/>
                </a:schemeClr>
              </a:solidFill>
              <a:latin typeface="Centaur" pitchFamily="18" charset="0"/>
            </a:endParaRPr>
          </a:p>
        </p:txBody>
      </p:sp>
      <p:sp>
        <p:nvSpPr>
          <p:cNvPr id="4" name="Rectangle 3"/>
          <p:cNvSpPr/>
          <p:nvPr/>
        </p:nvSpPr>
        <p:spPr>
          <a:xfrm>
            <a:off x="2658105" y="381000"/>
            <a:ext cx="3776996"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cap="none" spc="0" dirty="0" smtClean="0">
                <a:ln w="50800"/>
                <a:solidFill>
                  <a:schemeClr val="bg1">
                    <a:shade val="50000"/>
                  </a:schemeClr>
                </a:solidFill>
                <a:effectLst/>
              </a:rPr>
              <a:t>Our learning</a:t>
            </a:r>
            <a:endParaRPr lang="en-US" sz="5400" b="1" cap="none" spc="0" dirty="0">
              <a:ln w="50800"/>
              <a:solidFill>
                <a:schemeClr val="bg1">
                  <a:shade val="50000"/>
                </a:schemeClr>
              </a:solidFill>
              <a:effectLst/>
            </a:endParaRPr>
          </a:p>
        </p:txBody>
      </p:sp>
    </p:spTree>
    <p:extLst>
      <p:ext uri="{BB962C8B-B14F-4D97-AF65-F5344CB8AC3E}">
        <p14:creationId xmlns:p14="http://schemas.microsoft.com/office/powerpoint/2010/main" val="63291802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20000"/>
                <a:lumOff val="80000"/>
              </a:schemeClr>
            </a:gs>
            <a:gs pos="13000">
              <a:schemeClr val="accent3">
                <a:lumMod val="40000"/>
                <a:lumOff val="60000"/>
              </a:schemeClr>
            </a:gs>
            <a:gs pos="21001">
              <a:schemeClr val="accent3">
                <a:lumMod val="60000"/>
                <a:lumOff val="40000"/>
              </a:schemeClr>
            </a:gs>
            <a:gs pos="63000">
              <a:schemeClr val="accent4">
                <a:lumMod val="20000"/>
                <a:lumOff val="80000"/>
              </a:schemeClr>
            </a:gs>
            <a:gs pos="67000">
              <a:schemeClr val="accent4">
                <a:lumMod val="20000"/>
                <a:lumOff val="80000"/>
              </a:schemeClr>
            </a:gs>
            <a:gs pos="69000">
              <a:schemeClr val="accent4">
                <a:lumMod val="50000"/>
              </a:schemeClr>
            </a:gs>
            <a:gs pos="82001">
              <a:schemeClr val="accent4">
                <a:lumMod val="60000"/>
                <a:lumOff val="40000"/>
              </a:schemeClr>
            </a:gs>
            <a:gs pos="100000">
              <a:schemeClr val="accent4">
                <a:lumMod val="20000"/>
                <a:lumOff val="8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dirty="0" smtClean="0">
                <a:solidFill>
                  <a:schemeClr val="accent1">
                    <a:lumMod val="50000"/>
                  </a:schemeClr>
                </a:solidFill>
                <a:latin typeface="Britannic Bold" pitchFamily="34" charset="0"/>
              </a:rPr>
              <a:t>14</a:t>
            </a:r>
            <a:r>
              <a:rPr lang="en-US" baseline="30000" dirty="0" smtClean="0">
                <a:solidFill>
                  <a:schemeClr val="accent1">
                    <a:lumMod val="50000"/>
                  </a:schemeClr>
                </a:solidFill>
                <a:latin typeface="Britannic Bold" pitchFamily="34" charset="0"/>
              </a:rPr>
              <a:t>th</a:t>
            </a:r>
            <a:r>
              <a:rPr lang="en-US" dirty="0" smtClean="0">
                <a:solidFill>
                  <a:schemeClr val="accent1">
                    <a:lumMod val="50000"/>
                  </a:schemeClr>
                </a:solidFill>
                <a:latin typeface="Britannic Bold" pitchFamily="34" charset="0"/>
              </a:rPr>
              <a:t> shloka</a:t>
            </a:r>
          </a:p>
          <a:p>
            <a:r>
              <a:rPr lang="en-US" dirty="0">
                <a:solidFill>
                  <a:schemeClr val="accent1">
                    <a:lumMod val="50000"/>
                  </a:schemeClr>
                </a:solidFill>
                <a:latin typeface="Britannic Bold" pitchFamily="34" charset="0"/>
              </a:rPr>
              <a:t>All living beings come directly from food, food is produced because of the rain, rain falls if we dedicate our </a:t>
            </a:r>
            <a:r>
              <a:rPr lang="en-US" dirty="0" smtClean="0">
                <a:solidFill>
                  <a:schemeClr val="accent1">
                    <a:lumMod val="50000"/>
                  </a:schemeClr>
                </a:solidFill>
                <a:latin typeface="Britannic Bold" pitchFamily="34" charset="0"/>
              </a:rPr>
              <a:t>Yajnas </a:t>
            </a:r>
            <a:r>
              <a:rPr lang="en-US" dirty="0">
                <a:solidFill>
                  <a:schemeClr val="accent1">
                    <a:lumMod val="50000"/>
                  </a:schemeClr>
                </a:solidFill>
                <a:latin typeface="Britannic Bold" pitchFamily="34" charset="0"/>
              </a:rPr>
              <a:t>to </a:t>
            </a:r>
            <a:r>
              <a:rPr lang="en-US" dirty="0" smtClean="0">
                <a:solidFill>
                  <a:schemeClr val="accent1">
                    <a:lumMod val="50000"/>
                  </a:schemeClr>
                </a:solidFill>
                <a:latin typeface="Britannic Bold" pitchFamily="34" charset="0"/>
              </a:rPr>
              <a:t>God </a:t>
            </a:r>
            <a:r>
              <a:rPr lang="en-US" dirty="0">
                <a:solidFill>
                  <a:schemeClr val="accent1">
                    <a:lumMod val="50000"/>
                  </a:schemeClr>
                </a:solidFill>
                <a:latin typeface="Britannic Bold" pitchFamily="34" charset="0"/>
              </a:rPr>
              <a:t>and yajna is based on action</a:t>
            </a:r>
            <a:r>
              <a:rPr lang="en-US" dirty="0" smtClean="0">
                <a:solidFill>
                  <a:schemeClr val="accent1">
                    <a:lumMod val="50000"/>
                  </a:schemeClr>
                </a:solidFill>
                <a:latin typeface="Britannic Bold" pitchFamily="34" charset="0"/>
              </a:rPr>
              <a:t>.</a:t>
            </a:r>
          </a:p>
          <a:p>
            <a:pPr marL="0" indent="0">
              <a:buNone/>
            </a:pPr>
            <a:r>
              <a:rPr lang="en-US" dirty="0" smtClean="0">
                <a:solidFill>
                  <a:schemeClr val="accent5">
                    <a:lumMod val="60000"/>
                    <a:lumOff val="40000"/>
                  </a:schemeClr>
                </a:solidFill>
                <a:latin typeface="Britannic Bold" pitchFamily="34" charset="0"/>
              </a:rPr>
              <a:t>15</a:t>
            </a:r>
            <a:r>
              <a:rPr lang="en-US" baseline="30000" dirty="0" smtClean="0">
                <a:solidFill>
                  <a:schemeClr val="accent5">
                    <a:lumMod val="60000"/>
                    <a:lumOff val="40000"/>
                  </a:schemeClr>
                </a:solidFill>
                <a:latin typeface="Britannic Bold" pitchFamily="34" charset="0"/>
              </a:rPr>
              <a:t>th</a:t>
            </a:r>
            <a:r>
              <a:rPr lang="en-US" dirty="0" smtClean="0">
                <a:solidFill>
                  <a:schemeClr val="accent5">
                    <a:lumMod val="60000"/>
                    <a:lumOff val="40000"/>
                  </a:schemeClr>
                </a:solidFill>
                <a:latin typeface="Britannic Bold" pitchFamily="34" charset="0"/>
              </a:rPr>
              <a:t> shloka</a:t>
            </a:r>
          </a:p>
          <a:p>
            <a:r>
              <a:rPr lang="en-US" dirty="0" smtClean="0">
                <a:solidFill>
                  <a:schemeClr val="accent5">
                    <a:lumMod val="60000"/>
                    <a:lumOff val="40000"/>
                  </a:schemeClr>
                </a:solidFill>
                <a:latin typeface="Britannic Bold" pitchFamily="34" charset="0"/>
              </a:rPr>
              <a:t>Actions are </a:t>
            </a:r>
            <a:r>
              <a:rPr lang="en-US" dirty="0" smtClean="0">
                <a:solidFill>
                  <a:schemeClr val="accent5">
                    <a:lumMod val="60000"/>
                    <a:lumOff val="40000"/>
                  </a:schemeClr>
                </a:solidFill>
                <a:latin typeface="Britannic Bold" pitchFamily="34" charset="0"/>
              </a:rPr>
              <a:t>prescribed in </a:t>
            </a:r>
            <a:r>
              <a:rPr lang="en-US" dirty="0" smtClean="0">
                <a:solidFill>
                  <a:schemeClr val="accent5">
                    <a:lumMod val="60000"/>
                    <a:lumOff val="40000"/>
                  </a:schemeClr>
                </a:solidFill>
                <a:latin typeface="Britannic Bold" pitchFamily="34" charset="0"/>
              </a:rPr>
              <a:t>the </a:t>
            </a:r>
            <a:r>
              <a:rPr lang="en-US" dirty="0" smtClean="0">
                <a:solidFill>
                  <a:schemeClr val="accent5">
                    <a:lumMod val="60000"/>
                    <a:lumOff val="40000"/>
                  </a:schemeClr>
                </a:solidFill>
                <a:latin typeface="Britannic Bold" pitchFamily="34" charset="0"/>
              </a:rPr>
              <a:t>Vedas </a:t>
            </a:r>
            <a:r>
              <a:rPr lang="en-US" dirty="0" smtClean="0">
                <a:solidFill>
                  <a:schemeClr val="accent5">
                    <a:lumMod val="60000"/>
                    <a:lumOff val="40000"/>
                  </a:schemeClr>
                </a:solidFill>
                <a:latin typeface="Britannic Bold" pitchFamily="34" charset="0"/>
              </a:rPr>
              <a:t>and the </a:t>
            </a:r>
            <a:r>
              <a:rPr lang="en-US" dirty="0" smtClean="0">
                <a:solidFill>
                  <a:schemeClr val="accent5">
                    <a:lumMod val="60000"/>
                    <a:lumOff val="40000"/>
                  </a:schemeClr>
                </a:solidFill>
                <a:latin typeface="Britannic Bold" pitchFamily="34" charset="0"/>
              </a:rPr>
              <a:t>Vedas </a:t>
            </a:r>
            <a:r>
              <a:rPr lang="en-US" dirty="0" smtClean="0">
                <a:solidFill>
                  <a:schemeClr val="accent5">
                    <a:lumMod val="60000"/>
                    <a:lumOff val="40000"/>
                  </a:schemeClr>
                </a:solidFill>
                <a:latin typeface="Britannic Bold" pitchFamily="34" charset="0"/>
              </a:rPr>
              <a:t>are made from the creator, hence </a:t>
            </a:r>
            <a:r>
              <a:rPr lang="en-US" dirty="0" smtClean="0">
                <a:solidFill>
                  <a:schemeClr val="accent5">
                    <a:lumMod val="75000"/>
                  </a:schemeClr>
                </a:solidFill>
                <a:latin typeface="Britannic Bold" pitchFamily="34" charset="0"/>
              </a:rPr>
              <a:t>the creator is always in </a:t>
            </a:r>
            <a:r>
              <a:rPr lang="en-US" dirty="0" smtClean="0">
                <a:solidFill>
                  <a:schemeClr val="accent5">
                    <a:lumMod val="75000"/>
                  </a:schemeClr>
                </a:solidFill>
                <a:latin typeface="Britannic Bold" pitchFamily="34" charset="0"/>
              </a:rPr>
              <a:t>Yajna</a:t>
            </a:r>
            <a:r>
              <a:rPr lang="en-US" dirty="0" smtClean="0">
                <a:solidFill>
                  <a:schemeClr val="accent5">
                    <a:lumMod val="75000"/>
                  </a:schemeClr>
                </a:solidFill>
                <a:latin typeface="Britannic Bold" pitchFamily="34" charset="0"/>
              </a:rPr>
              <a:t>.</a:t>
            </a:r>
            <a:endParaRPr lang="en-US" dirty="0">
              <a:solidFill>
                <a:schemeClr val="accent5">
                  <a:lumMod val="75000"/>
                </a:schemeClr>
              </a:solidFill>
              <a:latin typeface="Britannic Bold" pitchFamily="34" charset="0"/>
            </a:endParaRPr>
          </a:p>
          <a:p>
            <a:endParaRPr lang="en-US" dirty="0" smtClean="0"/>
          </a:p>
        </p:txBody>
      </p:sp>
      <p:sp>
        <p:nvSpPr>
          <p:cNvPr id="4" name="Rectangle 3"/>
          <p:cNvSpPr/>
          <p:nvPr/>
        </p:nvSpPr>
        <p:spPr>
          <a:xfrm>
            <a:off x="1599422" y="304800"/>
            <a:ext cx="5901617"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14</a:t>
            </a:r>
            <a:r>
              <a:rPr lang="en-US" sz="5400" b="1" cap="all" spc="0"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&amp; 15</a:t>
            </a:r>
            <a:r>
              <a:rPr lang="en-US" sz="5400" b="1" cap="all" spc="0" baseline="300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a:t>
            </a: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shloka</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30" name="Picture 6" descr="C:\Users\papanwar\AppData\Local\Microsoft\Windows\Temporary Internet Files\Content.IE5\25GPOW3W\MM900283636[1].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263820" y="1472739"/>
            <a:ext cx="1066252" cy="1808821"/>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papanwar\AppData\Local\Microsoft\Windows\Temporary Internet Files\Content.IE5\Z12UTNCI\MM900046574[2].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575504" y="4876800"/>
            <a:ext cx="2351466" cy="179818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papanwar\AppData\Local\Microsoft\Windows\Temporary Internet Files\Content.IE5\H1NPCK0X\MM900041072[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695450" y="4048285"/>
            <a:ext cx="1219200" cy="241246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papanwar\AppData\Local\Microsoft\Windows\Temporary Internet Files\Content.IE5\25GPOW3W\MM900283011[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34222" y="3281560"/>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Users\papanwar\AppData\Local\Microsoft\Windows\Temporary Internet Files\Content.IE5\K433JQ5V\MM900173976[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1384429" y="1209210"/>
            <a:ext cx="1104900" cy="141922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Users\papanwar\AppData\Local\Microsoft\Windows\Temporary Internet Files\Content.IE5\H1NPCK0X\MM900223780[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6262789" y="4712867"/>
            <a:ext cx="1238250" cy="94297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C:\Users\papanwar\AppData\Local\Microsoft\Windows\Temporary Internet Files\Content.IE5\K433JQ5V\MC900435316[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58744" y="4876800"/>
            <a:ext cx="1524212" cy="1151685"/>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C:\Users\papanwar\AppData\Local\Microsoft\Windows\Temporary Internet Files\Content.IE5\K433JQ5V\MC900215783[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58744" y="3808447"/>
            <a:ext cx="1182684" cy="1158089"/>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C:\Users\papanwar\AppData\Local\Microsoft\Windows\Temporary Internet Files\Content.IE5\K433JQ5V\MC900411904[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926061" y="4387492"/>
            <a:ext cx="808022" cy="76661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Users\papanwar\AppData\Local\Microsoft\Windows\Temporary Internet Files\Content.IE5\K433JQ5V\MM900041126[1].gif"/>
          <p:cNvPicPr>
            <a:picLocks noChangeAspect="1" noChangeArrowheads="1" noCrop="1"/>
          </p:cNvPicPr>
          <p:nvPr/>
        </p:nvPicPr>
        <p:blipFill>
          <a:blip r:embed="rId11">
            <a:extLst>
              <a:ext uri="{28A0092B-C50C-407E-A947-70E740481C1C}">
                <a14:useLocalDpi xmlns:a14="http://schemas.microsoft.com/office/drawing/2010/main" val="0"/>
              </a:ext>
            </a:extLst>
          </a:blip>
          <a:srcRect/>
          <a:stretch>
            <a:fillRect/>
          </a:stretch>
        </p:blipFill>
        <p:spPr bwMode="auto">
          <a:xfrm>
            <a:off x="6207936" y="2113621"/>
            <a:ext cx="1590675" cy="1323975"/>
          </a:xfrm>
          <a:prstGeom prst="rect">
            <a:avLst/>
          </a:prstGeom>
          <a:noFill/>
          <a:extLst>
            <a:ext uri="{909E8E84-426E-40DD-AFC4-6F175D3DCCD1}">
              <a14:hiddenFill xmlns:a14="http://schemas.microsoft.com/office/drawing/2010/main">
                <a:solidFill>
                  <a:srgbClr val="FFFFFF"/>
                </a:solidFill>
              </a14:hiddenFill>
            </a:ext>
          </a:extLst>
        </p:spPr>
      </p:pic>
      <p:pic>
        <p:nvPicPr>
          <p:cNvPr id="1045" name="Picture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04585" y="220651"/>
            <a:ext cx="2266950"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5926970" y="1228130"/>
            <a:ext cx="1231774" cy="69069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7" name="Straight Arrow Connector 26"/>
          <p:cNvCxnSpPr/>
          <p:nvPr/>
        </p:nvCxnSpPr>
        <p:spPr>
          <a:xfrm flipH="1">
            <a:off x="2501864" y="1252749"/>
            <a:ext cx="815427" cy="49360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8" name="Straight Arrow Connector 27"/>
          <p:cNvCxnSpPr/>
          <p:nvPr/>
        </p:nvCxnSpPr>
        <p:spPr>
          <a:xfrm flipH="1">
            <a:off x="966818" y="2612683"/>
            <a:ext cx="632604" cy="74094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9" name="Straight Arrow Connector 28"/>
          <p:cNvCxnSpPr/>
          <p:nvPr/>
        </p:nvCxnSpPr>
        <p:spPr>
          <a:xfrm>
            <a:off x="1445401" y="4479345"/>
            <a:ext cx="451628" cy="110486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0" name="Straight Arrow Connector 29"/>
          <p:cNvCxnSpPr/>
          <p:nvPr/>
        </p:nvCxnSpPr>
        <p:spPr>
          <a:xfrm>
            <a:off x="2764582" y="5870706"/>
            <a:ext cx="1105418" cy="56859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1" name="Straight Arrow Connector 30"/>
          <p:cNvCxnSpPr/>
          <p:nvPr/>
        </p:nvCxnSpPr>
        <p:spPr>
          <a:xfrm flipV="1">
            <a:off x="5344597" y="5706151"/>
            <a:ext cx="1275897" cy="42658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2" name="Straight Arrow Connector 31"/>
          <p:cNvCxnSpPr/>
          <p:nvPr/>
        </p:nvCxnSpPr>
        <p:spPr>
          <a:xfrm flipV="1">
            <a:off x="7665614" y="3120237"/>
            <a:ext cx="0" cy="99656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flipH="1">
            <a:off x="2764582" y="2374424"/>
            <a:ext cx="861142" cy="233844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8537485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53" presetClass="entr" presetSubtype="528"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animEffect transition="in" filter="wipe(down)">
                                      <p:cBhvr>
                                        <p:cTn id="19" dur="500"/>
                                        <p:tgtEl>
                                          <p:spTgt spid="1030"/>
                                        </p:tgtEl>
                                      </p:cBhvr>
                                    </p:animEffect>
                                  </p:childTnLst>
                                </p:cTn>
                              </p:par>
                            </p:childTnLst>
                          </p:cTn>
                        </p:par>
                        <p:par>
                          <p:cTn id="20" fill="hold">
                            <p:stCondLst>
                              <p:cond delay="500"/>
                            </p:stCondLst>
                            <p:childTnLst>
                              <p:par>
                                <p:cTn id="21" presetID="31" presetClass="entr" presetSubtype="0" fill="hold" nodeType="afterEffect">
                                  <p:stCondLst>
                                    <p:cond delay="0"/>
                                  </p:stCondLst>
                                  <p:childTnLst>
                                    <p:set>
                                      <p:cBhvr>
                                        <p:cTn id="22" dur="1" fill="hold">
                                          <p:stCondLst>
                                            <p:cond delay="0"/>
                                          </p:stCondLst>
                                        </p:cTn>
                                        <p:tgtEl>
                                          <p:spTgt spid="1044"/>
                                        </p:tgtEl>
                                        <p:attrNameLst>
                                          <p:attrName>style.visibility</p:attrName>
                                        </p:attrNameLst>
                                      </p:cBhvr>
                                      <p:to>
                                        <p:strVal val="visible"/>
                                      </p:to>
                                    </p:set>
                                    <p:anim calcmode="lin" valueType="num">
                                      <p:cBhvr>
                                        <p:cTn id="23" dur="1000" fill="hold"/>
                                        <p:tgtEl>
                                          <p:spTgt spid="1044"/>
                                        </p:tgtEl>
                                        <p:attrNameLst>
                                          <p:attrName>ppt_w</p:attrName>
                                        </p:attrNameLst>
                                      </p:cBhvr>
                                      <p:tavLst>
                                        <p:tav tm="0">
                                          <p:val>
                                            <p:fltVal val="0"/>
                                          </p:val>
                                        </p:tav>
                                        <p:tav tm="100000">
                                          <p:val>
                                            <p:strVal val="#ppt_w"/>
                                          </p:val>
                                        </p:tav>
                                      </p:tavLst>
                                    </p:anim>
                                    <p:anim calcmode="lin" valueType="num">
                                      <p:cBhvr>
                                        <p:cTn id="24" dur="1000" fill="hold"/>
                                        <p:tgtEl>
                                          <p:spTgt spid="1044"/>
                                        </p:tgtEl>
                                        <p:attrNameLst>
                                          <p:attrName>ppt_h</p:attrName>
                                        </p:attrNameLst>
                                      </p:cBhvr>
                                      <p:tavLst>
                                        <p:tav tm="0">
                                          <p:val>
                                            <p:fltVal val="0"/>
                                          </p:val>
                                        </p:tav>
                                        <p:tav tm="100000">
                                          <p:val>
                                            <p:strVal val="#ppt_h"/>
                                          </p:val>
                                        </p:tav>
                                      </p:tavLst>
                                    </p:anim>
                                    <p:anim calcmode="lin" valueType="num">
                                      <p:cBhvr>
                                        <p:cTn id="25" dur="1000" fill="hold"/>
                                        <p:tgtEl>
                                          <p:spTgt spid="1044"/>
                                        </p:tgtEl>
                                        <p:attrNameLst>
                                          <p:attrName>style.rotation</p:attrName>
                                        </p:attrNameLst>
                                      </p:cBhvr>
                                      <p:tavLst>
                                        <p:tav tm="0">
                                          <p:val>
                                            <p:fltVal val="90"/>
                                          </p:val>
                                        </p:tav>
                                        <p:tav tm="100000">
                                          <p:val>
                                            <p:fltVal val="0"/>
                                          </p:val>
                                        </p:tav>
                                      </p:tavLst>
                                    </p:anim>
                                    <p:animEffect transition="in" filter="fade">
                                      <p:cBhvr>
                                        <p:cTn id="26" dur="1000"/>
                                        <p:tgtEl>
                                          <p:spTgt spid="1044"/>
                                        </p:tgtEl>
                                      </p:cBhvr>
                                    </p:animEffect>
                                  </p:childTnLst>
                                </p:cTn>
                              </p:par>
                            </p:childTnLst>
                          </p:cTn>
                        </p:par>
                        <p:par>
                          <p:cTn id="27" fill="hold">
                            <p:stCondLst>
                              <p:cond delay="1500"/>
                            </p:stCondLst>
                            <p:childTnLst>
                              <p:par>
                                <p:cTn id="28" presetID="2" presetClass="entr" presetSubtype="4"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fill="hold"/>
                                        <p:tgtEl>
                                          <p:spTgt spid="32"/>
                                        </p:tgtEl>
                                        <p:attrNameLst>
                                          <p:attrName>ppt_x</p:attrName>
                                        </p:attrNameLst>
                                      </p:cBhvr>
                                      <p:tavLst>
                                        <p:tav tm="0">
                                          <p:val>
                                            <p:strVal val="#ppt_x"/>
                                          </p:val>
                                        </p:tav>
                                        <p:tav tm="100000">
                                          <p:val>
                                            <p:strVal val="#ppt_x"/>
                                          </p:val>
                                        </p:tav>
                                      </p:tavLst>
                                    </p:anim>
                                    <p:anim calcmode="lin" valueType="num">
                                      <p:cBhvr additive="base">
                                        <p:cTn id="31" dur="500" fill="hold"/>
                                        <p:tgtEl>
                                          <p:spTgt spid="32"/>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6" presetClass="entr" presetSubtype="16" fill="hold" nodeType="afterEffect">
                                  <p:stCondLst>
                                    <p:cond delay="0"/>
                                  </p:stCondLst>
                                  <p:childTnLst>
                                    <p:set>
                                      <p:cBhvr>
                                        <p:cTn id="34" dur="1" fill="hold">
                                          <p:stCondLst>
                                            <p:cond delay="0"/>
                                          </p:stCondLst>
                                        </p:cTn>
                                        <p:tgtEl>
                                          <p:spTgt spid="1040"/>
                                        </p:tgtEl>
                                        <p:attrNameLst>
                                          <p:attrName>style.visibility</p:attrName>
                                        </p:attrNameLst>
                                      </p:cBhvr>
                                      <p:to>
                                        <p:strVal val="visible"/>
                                      </p:to>
                                    </p:set>
                                    <p:animEffect transition="in" filter="circle(in)">
                                      <p:cBhvr>
                                        <p:cTn id="35" dur="2000"/>
                                        <p:tgtEl>
                                          <p:spTgt spid="1040"/>
                                        </p:tgtEl>
                                      </p:cBhvr>
                                    </p:animEffect>
                                  </p:childTnLst>
                                </p:cTn>
                              </p:par>
                              <p:par>
                                <p:cTn id="36" presetID="6" presetClass="entr" presetSubtype="16" fill="hold" nodeType="withEffect">
                                  <p:stCondLst>
                                    <p:cond delay="0"/>
                                  </p:stCondLst>
                                  <p:childTnLst>
                                    <p:set>
                                      <p:cBhvr>
                                        <p:cTn id="37" dur="1" fill="hold">
                                          <p:stCondLst>
                                            <p:cond delay="0"/>
                                          </p:stCondLst>
                                        </p:cTn>
                                        <p:tgtEl>
                                          <p:spTgt spid="1039"/>
                                        </p:tgtEl>
                                        <p:attrNameLst>
                                          <p:attrName>style.visibility</p:attrName>
                                        </p:attrNameLst>
                                      </p:cBhvr>
                                      <p:to>
                                        <p:strVal val="visible"/>
                                      </p:to>
                                    </p:set>
                                    <p:animEffect transition="in" filter="circle(in)">
                                      <p:cBhvr>
                                        <p:cTn id="38" dur="2000"/>
                                        <p:tgtEl>
                                          <p:spTgt spid="1039"/>
                                        </p:tgtEl>
                                      </p:cBhvr>
                                    </p:animEffect>
                                  </p:childTnLst>
                                </p:cTn>
                              </p:par>
                              <p:par>
                                <p:cTn id="39" presetID="6" presetClass="entr" presetSubtype="16" fill="hold" nodeType="withEffect">
                                  <p:stCondLst>
                                    <p:cond delay="0"/>
                                  </p:stCondLst>
                                  <p:childTnLst>
                                    <p:set>
                                      <p:cBhvr>
                                        <p:cTn id="40" dur="1" fill="hold">
                                          <p:stCondLst>
                                            <p:cond delay="0"/>
                                          </p:stCondLst>
                                        </p:cTn>
                                        <p:tgtEl>
                                          <p:spTgt spid="1041"/>
                                        </p:tgtEl>
                                        <p:attrNameLst>
                                          <p:attrName>style.visibility</p:attrName>
                                        </p:attrNameLst>
                                      </p:cBhvr>
                                      <p:to>
                                        <p:strVal val="visible"/>
                                      </p:to>
                                    </p:set>
                                    <p:animEffect transition="in" filter="circle(in)">
                                      <p:cBhvr>
                                        <p:cTn id="41" dur="2000"/>
                                        <p:tgtEl>
                                          <p:spTgt spid="1041"/>
                                        </p:tgtEl>
                                      </p:cBhvr>
                                    </p:animEffect>
                                  </p:childTnLst>
                                </p:cTn>
                              </p:par>
                              <p:par>
                                <p:cTn id="42" presetID="6" presetClass="entr" presetSubtype="16" fill="hold" nodeType="withEffect">
                                  <p:stCondLst>
                                    <p:cond delay="0"/>
                                  </p:stCondLst>
                                  <p:childTnLst>
                                    <p:set>
                                      <p:cBhvr>
                                        <p:cTn id="43" dur="1" fill="hold">
                                          <p:stCondLst>
                                            <p:cond delay="0"/>
                                          </p:stCondLst>
                                        </p:cTn>
                                        <p:tgtEl>
                                          <p:spTgt spid="1043"/>
                                        </p:tgtEl>
                                        <p:attrNameLst>
                                          <p:attrName>style.visibility</p:attrName>
                                        </p:attrNameLst>
                                      </p:cBhvr>
                                      <p:to>
                                        <p:strVal val="visible"/>
                                      </p:to>
                                    </p:set>
                                    <p:animEffect transition="in" filter="circle(in)">
                                      <p:cBhvr>
                                        <p:cTn id="44" dur="2000"/>
                                        <p:tgtEl>
                                          <p:spTgt spid="1043"/>
                                        </p:tgtEl>
                                      </p:cBhvr>
                                    </p:animEffect>
                                  </p:childTnLst>
                                </p:cTn>
                              </p:par>
                            </p:childTnLst>
                          </p:cTn>
                        </p:par>
                        <p:par>
                          <p:cTn id="45" fill="hold">
                            <p:stCondLst>
                              <p:cond delay="4000"/>
                            </p:stCondLst>
                            <p:childTnLst>
                              <p:par>
                                <p:cTn id="46" presetID="2" presetClass="entr" presetSubtype="4" fill="hold"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ppt_x"/>
                                          </p:val>
                                        </p:tav>
                                        <p:tav tm="100000">
                                          <p:val>
                                            <p:strVal val="#ppt_x"/>
                                          </p:val>
                                        </p:tav>
                                      </p:tavLst>
                                    </p:anim>
                                    <p:anim calcmode="lin" valueType="num">
                                      <p:cBhvr additive="base">
                                        <p:cTn id="49" dur="500" fill="hold"/>
                                        <p:tgtEl>
                                          <p:spTgt spid="31"/>
                                        </p:tgtEl>
                                        <p:attrNameLst>
                                          <p:attrName>ppt_y</p:attrName>
                                        </p:attrNameLst>
                                      </p:cBhvr>
                                      <p:tavLst>
                                        <p:tav tm="0">
                                          <p:val>
                                            <p:strVal val="1+#ppt_h/2"/>
                                          </p:val>
                                        </p:tav>
                                        <p:tav tm="100000">
                                          <p:val>
                                            <p:strVal val="#ppt_y"/>
                                          </p:val>
                                        </p:tav>
                                      </p:tavLst>
                                    </p:anim>
                                  </p:childTnLst>
                                </p:cTn>
                              </p:par>
                            </p:childTnLst>
                          </p:cTn>
                        </p:par>
                        <p:par>
                          <p:cTn id="50" fill="hold">
                            <p:stCondLst>
                              <p:cond delay="4500"/>
                            </p:stCondLst>
                            <p:childTnLst>
                              <p:par>
                                <p:cTn id="51" presetID="16" presetClass="entr" presetSubtype="21" fill="hold" nodeType="afterEffect">
                                  <p:stCondLst>
                                    <p:cond delay="0"/>
                                  </p:stCondLst>
                                  <p:childTnLst>
                                    <p:set>
                                      <p:cBhvr>
                                        <p:cTn id="52" dur="1" fill="hold">
                                          <p:stCondLst>
                                            <p:cond delay="0"/>
                                          </p:stCondLst>
                                        </p:cTn>
                                        <p:tgtEl>
                                          <p:spTgt spid="1031"/>
                                        </p:tgtEl>
                                        <p:attrNameLst>
                                          <p:attrName>style.visibility</p:attrName>
                                        </p:attrNameLst>
                                      </p:cBhvr>
                                      <p:to>
                                        <p:strVal val="visible"/>
                                      </p:to>
                                    </p:set>
                                    <p:animEffect transition="in" filter="barn(inVertical)">
                                      <p:cBhvr>
                                        <p:cTn id="53" dur="500"/>
                                        <p:tgtEl>
                                          <p:spTgt spid="1031"/>
                                        </p:tgtEl>
                                      </p:cBhvr>
                                    </p:animEffect>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additive="base">
                                        <p:cTn id="57" dur="500" fill="hold"/>
                                        <p:tgtEl>
                                          <p:spTgt spid="30"/>
                                        </p:tgtEl>
                                        <p:attrNameLst>
                                          <p:attrName>ppt_x</p:attrName>
                                        </p:attrNameLst>
                                      </p:cBhvr>
                                      <p:tavLst>
                                        <p:tav tm="0">
                                          <p:val>
                                            <p:strVal val="#ppt_x"/>
                                          </p:val>
                                        </p:tav>
                                        <p:tav tm="100000">
                                          <p:val>
                                            <p:strVal val="#ppt_x"/>
                                          </p:val>
                                        </p:tav>
                                      </p:tavLst>
                                    </p:anim>
                                    <p:anim calcmode="lin" valueType="num">
                                      <p:cBhvr additive="base">
                                        <p:cTn id="58" dur="500" fill="hold"/>
                                        <p:tgtEl>
                                          <p:spTgt spid="30"/>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2" presetClass="entr" presetSubtype="4" fill="hold" nodeType="afterEffect">
                                  <p:stCondLst>
                                    <p:cond delay="0"/>
                                  </p:stCondLst>
                                  <p:childTnLst>
                                    <p:set>
                                      <p:cBhvr>
                                        <p:cTn id="61" dur="1" fill="hold">
                                          <p:stCondLst>
                                            <p:cond delay="0"/>
                                          </p:stCondLst>
                                        </p:cTn>
                                        <p:tgtEl>
                                          <p:spTgt spid="1033"/>
                                        </p:tgtEl>
                                        <p:attrNameLst>
                                          <p:attrName>style.visibility</p:attrName>
                                        </p:attrNameLst>
                                      </p:cBhvr>
                                      <p:to>
                                        <p:strVal val="visible"/>
                                      </p:to>
                                    </p:set>
                                    <p:animEffect transition="in" filter="wipe(down)">
                                      <p:cBhvr>
                                        <p:cTn id="62" dur="500"/>
                                        <p:tgtEl>
                                          <p:spTgt spid="1033"/>
                                        </p:tgtEl>
                                      </p:cBhvr>
                                    </p:animEffect>
                                  </p:childTnLst>
                                </p:cTn>
                              </p:par>
                            </p:childTnLst>
                          </p:cTn>
                        </p:par>
                        <p:par>
                          <p:cTn id="63" fill="hold">
                            <p:stCondLst>
                              <p:cond delay="6000"/>
                            </p:stCondLst>
                            <p:childTnLst>
                              <p:par>
                                <p:cTn id="64" presetID="2" presetClass="entr" presetSubtype="4" fill="hold"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ppt_x"/>
                                          </p:val>
                                        </p:tav>
                                        <p:tav tm="100000">
                                          <p:val>
                                            <p:strVal val="#ppt_x"/>
                                          </p:val>
                                        </p:tav>
                                      </p:tavLst>
                                    </p:anim>
                                    <p:anim calcmode="lin" valueType="num">
                                      <p:cBhvr additive="base">
                                        <p:cTn id="67" dur="500" fill="hold"/>
                                        <p:tgtEl>
                                          <p:spTgt spid="29"/>
                                        </p:tgtEl>
                                        <p:attrNameLst>
                                          <p:attrName>ppt_y</p:attrName>
                                        </p:attrNameLst>
                                      </p:cBhvr>
                                      <p:tavLst>
                                        <p:tav tm="0">
                                          <p:val>
                                            <p:strVal val="1+#ppt_h/2"/>
                                          </p:val>
                                        </p:tav>
                                        <p:tav tm="100000">
                                          <p:val>
                                            <p:strVal val="#ppt_y"/>
                                          </p:val>
                                        </p:tav>
                                      </p:tavLst>
                                    </p:anim>
                                  </p:childTnLst>
                                </p:cTn>
                              </p:par>
                            </p:childTnLst>
                          </p:cTn>
                        </p:par>
                        <p:par>
                          <p:cTn id="68" fill="hold">
                            <p:stCondLst>
                              <p:cond delay="6500"/>
                            </p:stCondLst>
                            <p:childTnLst>
                              <p:par>
                                <p:cTn id="69" presetID="14" presetClass="entr" presetSubtype="10" fill="hold" nodeType="afterEffect">
                                  <p:stCondLst>
                                    <p:cond delay="0"/>
                                  </p:stCondLst>
                                  <p:childTnLst>
                                    <p:set>
                                      <p:cBhvr>
                                        <p:cTn id="70" dur="1" fill="hold">
                                          <p:stCondLst>
                                            <p:cond delay="0"/>
                                          </p:stCondLst>
                                        </p:cTn>
                                        <p:tgtEl>
                                          <p:spTgt spid="1034"/>
                                        </p:tgtEl>
                                        <p:attrNameLst>
                                          <p:attrName>style.visibility</p:attrName>
                                        </p:attrNameLst>
                                      </p:cBhvr>
                                      <p:to>
                                        <p:strVal val="visible"/>
                                      </p:to>
                                    </p:set>
                                    <p:animEffect transition="in" filter="randombar(horizontal)">
                                      <p:cBhvr>
                                        <p:cTn id="71" dur="500"/>
                                        <p:tgtEl>
                                          <p:spTgt spid="1034"/>
                                        </p:tgtEl>
                                      </p:cBhvr>
                                    </p:animEffect>
                                  </p:childTnLst>
                                </p:cTn>
                              </p:par>
                            </p:childTnLst>
                          </p:cTn>
                        </p:par>
                        <p:par>
                          <p:cTn id="72" fill="hold">
                            <p:stCondLst>
                              <p:cond delay="7000"/>
                            </p:stCondLst>
                            <p:childTnLst>
                              <p:par>
                                <p:cTn id="73" presetID="2" presetClass="entr" presetSubtype="4"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500" fill="hold"/>
                                        <p:tgtEl>
                                          <p:spTgt spid="28"/>
                                        </p:tgtEl>
                                        <p:attrNameLst>
                                          <p:attrName>ppt_x</p:attrName>
                                        </p:attrNameLst>
                                      </p:cBhvr>
                                      <p:tavLst>
                                        <p:tav tm="0">
                                          <p:val>
                                            <p:strVal val="#ppt_x"/>
                                          </p:val>
                                        </p:tav>
                                        <p:tav tm="100000">
                                          <p:val>
                                            <p:strVal val="#ppt_x"/>
                                          </p:val>
                                        </p:tav>
                                      </p:tavLst>
                                    </p:anim>
                                    <p:anim calcmode="lin" valueType="num">
                                      <p:cBhvr additive="base">
                                        <p:cTn id="76" dur="500" fill="hold"/>
                                        <p:tgtEl>
                                          <p:spTgt spid="28"/>
                                        </p:tgtEl>
                                        <p:attrNameLst>
                                          <p:attrName>ppt_y</p:attrName>
                                        </p:attrNameLst>
                                      </p:cBhvr>
                                      <p:tavLst>
                                        <p:tav tm="0">
                                          <p:val>
                                            <p:strVal val="1+#ppt_h/2"/>
                                          </p:val>
                                        </p:tav>
                                        <p:tav tm="100000">
                                          <p:val>
                                            <p:strVal val="#ppt_y"/>
                                          </p:val>
                                        </p:tav>
                                      </p:tavLst>
                                    </p:anim>
                                  </p:childTnLst>
                                </p:cTn>
                              </p:par>
                            </p:childTnLst>
                          </p:cTn>
                        </p:par>
                        <p:par>
                          <p:cTn id="77" fill="hold">
                            <p:stCondLst>
                              <p:cond delay="7500"/>
                            </p:stCondLst>
                            <p:childTnLst>
                              <p:par>
                                <p:cTn id="78" presetID="26" presetClass="entr" presetSubtype="0" fill="hold" nodeType="afterEffect">
                                  <p:stCondLst>
                                    <p:cond delay="0"/>
                                  </p:stCondLst>
                                  <p:childTnLst>
                                    <p:set>
                                      <p:cBhvr>
                                        <p:cTn id="79" dur="1" fill="hold">
                                          <p:stCondLst>
                                            <p:cond delay="0"/>
                                          </p:stCondLst>
                                        </p:cTn>
                                        <p:tgtEl>
                                          <p:spTgt spid="1036"/>
                                        </p:tgtEl>
                                        <p:attrNameLst>
                                          <p:attrName>style.visibility</p:attrName>
                                        </p:attrNameLst>
                                      </p:cBhvr>
                                      <p:to>
                                        <p:strVal val="visible"/>
                                      </p:to>
                                    </p:set>
                                    <p:animEffect transition="in" filter="wipe(down)">
                                      <p:cBhvr>
                                        <p:cTn id="80" dur="580">
                                          <p:stCondLst>
                                            <p:cond delay="0"/>
                                          </p:stCondLst>
                                        </p:cTn>
                                        <p:tgtEl>
                                          <p:spTgt spid="1036"/>
                                        </p:tgtEl>
                                      </p:cBhvr>
                                    </p:animEffect>
                                    <p:anim calcmode="lin" valueType="num">
                                      <p:cBhvr>
                                        <p:cTn id="81" dur="1822" tmFilter="0,0; 0.14,0.36; 0.43,0.73; 0.71,0.91; 1.0,1.0">
                                          <p:stCondLst>
                                            <p:cond delay="0"/>
                                          </p:stCondLst>
                                        </p:cTn>
                                        <p:tgtEl>
                                          <p:spTgt spid="1036"/>
                                        </p:tgtEl>
                                        <p:attrNameLst>
                                          <p:attrName>ppt_x</p:attrName>
                                        </p:attrNameLst>
                                      </p:cBhvr>
                                      <p:tavLst>
                                        <p:tav tm="0">
                                          <p:val>
                                            <p:strVal val="#ppt_x-0.25"/>
                                          </p:val>
                                        </p:tav>
                                        <p:tav tm="100000">
                                          <p:val>
                                            <p:strVal val="#ppt_x"/>
                                          </p:val>
                                        </p:tav>
                                      </p:tavLst>
                                    </p:anim>
                                    <p:anim calcmode="lin" valueType="num">
                                      <p:cBhvr>
                                        <p:cTn id="82" dur="664" tmFilter="0.0,0.0; 0.25,0.07; 0.50,0.2; 0.75,0.467; 1.0,1.0">
                                          <p:stCondLst>
                                            <p:cond delay="0"/>
                                          </p:stCondLst>
                                        </p:cTn>
                                        <p:tgtEl>
                                          <p:spTgt spid="1036"/>
                                        </p:tgtEl>
                                        <p:attrNameLst>
                                          <p:attrName>ppt_y</p:attrName>
                                        </p:attrNameLst>
                                      </p:cBhvr>
                                      <p:tavLst>
                                        <p:tav tm="0" fmla="#ppt_y-sin(pi*$)/3">
                                          <p:val>
                                            <p:fltVal val="0.5"/>
                                          </p:val>
                                        </p:tav>
                                        <p:tav tm="100000">
                                          <p:val>
                                            <p:fltVal val="1"/>
                                          </p:val>
                                        </p:tav>
                                      </p:tavLst>
                                    </p:anim>
                                    <p:anim calcmode="lin" valueType="num">
                                      <p:cBhvr>
                                        <p:cTn id="83" dur="664" tmFilter="0, 0; 0.125,0.2665; 0.25,0.4; 0.375,0.465; 0.5,0.5;  0.625,0.535; 0.75,0.6; 0.875,0.7335; 1,1">
                                          <p:stCondLst>
                                            <p:cond delay="664"/>
                                          </p:stCondLst>
                                        </p:cTn>
                                        <p:tgtEl>
                                          <p:spTgt spid="1036"/>
                                        </p:tgtEl>
                                        <p:attrNameLst>
                                          <p:attrName>ppt_y</p:attrName>
                                        </p:attrNameLst>
                                      </p:cBhvr>
                                      <p:tavLst>
                                        <p:tav tm="0" fmla="#ppt_y-sin(pi*$)/9">
                                          <p:val>
                                            <p:fltVal val="0"/>
                                          </p:val>
                                        </p:tav>
                                        <p:tav tm="100000">
                                          <p:val>
                                            <p:fltVal val="1"/>
                                          </p:val>
                                        </p:tav>
                                      </p:tavLst>
                                    </p:anim>
                                    <p:anim calcmode="lin" valueType="num">
                                      <p:cBhvr>
                                        <p:cTn id="84" dur="332" tmFilter="0, 0; 0.125,0.2665; 0.25,0.4; 0.375,0.465; 0.5,0.5;  0.625,0.535; 0.75,0.6; 0.875,0.7335; 1,1">
                                          <p:stCondLst>
                                            <p:cond delay="1324"/>
                                          </p:stCondLst>
                                        </p:cTn>
                                        <p:tgtEl>
                                          <p:spTgt spid="1036"/>
                                        </p:tgtEl>
                                        <p:attrNameLst>
                                          <p:attrName>ppt_y</p:attrName>
                                        </p:attrNameLst>
                                      </p:cBhvr>
                                      <p:tavLst>
                                        <p:tav tm="0" fmla="#ppt_y-sin(pi*$)/27">
                                          <p:val>
                                            <p:fltVal val="0"/>
                                          </p:val>
                                        </p:tav>
                                        <p:tav tm="100000">
                                          <p:val>
                                            <p:fltVal val="1"/>
                                          </p:val>
                                        </p:tav>
                                      </p:tavLst>
                                    </p:anim>
                                    <p:anim calcmode="lin" valueType="num">
                                      <p:cBhvr>
                                        <p:cTn id="85" dur="164" tmFilter="0, 0; 0.125,0.2665; 0.25,0.4; 0.375,0.465; 0.5,0.5;  0.625,0.535; 0.75,0.6; 0.875,0.7335; 1,1">
                                          <p:stCondLst>
                                            <p:cond delay="1656"/>
                                          </p:stCondLst>
                                        </p:cTn>
                                        <p:tgtEl>
                                          <p:spTgt spid="1036"/>
                                        </p:tgtEl>
                                        <p:attrNameLst>
                                          <p:attrName>ppt_y</p:attrName>
                                        </p:attrNameLst>
                                      </p:cBhvr>
                                      <p:tavLst>
                                        <p:tav tm="0" fmla="#ppt_y-sin(pi*$)/81">
                                          <p:val>
                                            <p:fltVal val="0"/>
                                          </p:val>
                                        </p:tav>
                                        <p:tav tm="100000">
                                          <p:val>
                                            <p:fltVal val="1"/>
                                          </p:val>
                                        </p:tav>
                                      </p:tavLst>
                                    </p:anim>
                                    <p:animScale>
                                      <p:cBhvr>
                                        <p:cTn id="86" dur="26">
                                          <p:stCondLst>
                                            <p:cond delay="650"/>
                                          </p:stCondLst>
                                        </p:cTn>
                                        <p:tgtEl>
                                          <p:spTgt spid="1036"/>
                                        </p:tgtEl>
                                      </p:cBhvr>
                                      <p:to x="100000" y="60000"/>
                                    </p:animScale>
                                    <p:animScale>
                                      <p:cBhvr>
                                        <p:cTn id="87" dur="166" decel="50000">
                                          <p:stCondLst>
                                            <p:cond delay="676"/>
                                          </p:stCondLst>
                                        </p:cTn>
                                        <p:tgtEl>
                                          <p:spTgt spid="1036"/>
                                        </p:tgtEl>
                                      </p:cBhvr>
                                      <p:to x="100000" y="100000"/>
                                    </p:animScale>
                                    <p:animScale>
                                      <p:cBhvr>
                                        <p:cTn id="88" dur="26">
                                          <p:stCondLst>
                                            <p:cond delay="1312"/>
                                          </p:stCondLst>
                                        </p:cTn>
                                        <p:tgtEl>
                                          <p:spTgt spid="1036"/>
                                        </p:tgtEl>
                                      </p:cBhvr>
                                      <p:to x="100000" y="80000"/>
                                    </p:animScale>
                                    <p:animScale>
                                      <p:cBhvr>
                                        <p:cTn id="89" dur="166" decel="50000">
                                          <p:stCondLst>
                                            <p:cond delay="1338"/>
                                          </p:stCondLst>
                                        </p:cTn>
                                        <p:tgtEl>
                                          <p:spTgt spid="1036"/>
                                        </p:tgtEl>
                                      </p:cBhvr>
                                      <p:to x="100000" y="100000"/>
                                    </p:animScale>
                                    <p:animScale>
                                      <p:cBhvr>
                                        <p:cTn id="90" dur="26">
                                          <p:stCondLst>
                                            <p:cond delay="1642"/>
                                          </p:stCondLst>
                                        </p:cTn>
                                        <p:tgtEl>
                                          <p:spTgt spid="1036"/>
                                        </p:tgtEl>
                                      </p:cBhvr>
                                      <p:to x="100000" y="90000"/>
                                    </p:animScale>
                                    <p:animScale>
                                      <p:cBhvr>
                                        <p:cTn id="91" dur="166" decel="50000">
                                          <p:stCondLst>
                                            <p:cond delay="1668"/>
                                          </p:stCondLst>
                                        </p:cTn>
                                        <p:tgtEl>
                                          <p:spTgt spid="1036"/>
                                        </p:tgtEl>
                                      </p:cBhvr>
                                      <p:to x="100000" y="100000"/>
                                    </p:animScale>
                                    <p:animScale>
                                      <p:cBhvr>
                                        <p:cTn id="92" dur="26">
                                          <p:stCondLst>
                                            <p:cond delay="1808"/>
                                          </p:stCondLst>
                                        </p:cTn>
                                        <p:tgtEl>
                                          <p:spTgt spid="1036"/>
                                        </p:tgtEl>
                                      </p:cBhvr>
                                      <p:to x="100000" y="95000"/>
                                    </p:animScale>
                                    <p:animScale>
                                      <p:cBhvr>
                                        <p:cTn id="93" dur="166" decel="50000">
                                          <p:stCondLst>
                                            <p:cond delay="1834"/>
                                          </p:stCondLst>
                                        </p:cTn>
                                        <p:tgtEl>
                                          <p:spTgt spid="1036"/>
                                        </p:tgtEl>
                                      </p:cBhvr>
                                      <p:to x="100000" y="100000"/>
                                    </p:animScale>
                                  </p:childTnLst>
                                </p:cTn>
                              </p:par>
                            </p:childTnLst>
                          </p:cTn>
                        </p:par>
                        <p:par>
                          <p:cTn id="94" fill="hold">
                            <p:stCondLst>
                              <p:cond delay="9500"/>
                            </p:stCondLst>
                            <p:childTnLst>
                              <p:par>
                                <p:cTn id="95" presetID="2" presetClass="entr" presetSubtype="4"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fill="hold"/>
                                        <p:tgtEl>
                                          <p:spTgt spid="27"/>
                                        </p:tgtEl>
                                        <p:attrNameLst>
                                          <p:attrName>ppt_x</p:attrName>
                                        </p:attrNameLst>
                                      </p:cBhvr>
                                      <p:tavLst>
                                        <p:tav tm="0">
                                          <p:val>
                                            <p:strVal val="#ppt_x"/>
                                          </p:val>
                                        </p:tav>
                                        <p:tav tm="100000">
                                          <p:val>
                                            <p:strVal val="#ppt_x"/>
                                          </p:val>
                                        </p:tav>
                                      </p:tavLst>
                                    </p:anim>
                                    <p:anim calcmode="lin" valueType="num">
                                      <p:cBhvr additive="base">
                                        <p:cTn id="98" dur="500" fill="hold"/>
                                        <p:tgtEl>
                                          <p:spTgt spid="27"/>
                                        </p:tgtEl>
                                        <p:attrNameLst>
                                          <p:attrName>ppt_y</p:attrName>
                                        </p:attrNameLst>
                                      </p:cBhvr>
                                      <p:tavLst>
                                        <p:tav tm="0">
                                          <p:val>
                                            <p:strVal val="1+#ppt_h/2"/>
                                          </p:val>
                                        </p:tav>
                                        <p:tav tm="100000">
                                          <p:val>
                                            <p:strVal val="#ppt_y"/>
                                          </p:val>
                                        </p:tav>
                                      </p:tavLst>
                                    </p:anim>
                                  </p:childTnLst>
                                </p:cTn>
                              </p:par>
                            </p:childTnLst>
                          </p:cTn>
                        </p:par>
                        <p:par>
                          <p:cTn id="99" fill="hold">
                            <p:stCondLst>
                              <p:cond delay="10000"/>
                            </p:stCondLst>
                            <p:childTnLst>
                              <p:par>
                                <p:cTn id="100" presetID="21" presetClass="entr" presetSubtype="4" fill="hold" nodeType="afterEffect">
                                  <p:stCondLst>
                                    <p:cond delay="0"/>
                                  </p:stCondLst>
                                  <p:childTnLst>
                                    <p:set>
                                      <p:cBhvr>
                                        <p:cTn id="101" dur="1" fill="hold">
                                          <p:stCondLst>
                                            <p:cond delay="0"/>
                                          </p:stCondLst>
                                        </p:cTn>
                                        <p:tgtEl>
                                          <p:spTgt spid="1045"/>
                                        </p:tgtEl>
                                        <p:attrNameLst>
                                          <p:attrName>style.visibility</p:attrName>
                                        </p:attrNameLst>
                                      </p:cBhvr>
                                      <p:to>
                                        <p:strVal val="visible"/>
                                      </p:to>
                                    </p:set>
                                    <p:animEffect transition="in" filter="wheel(4)">
                                      <p:cBhvr>
                                        <p:cTn id="102" dur="2000"/>
                                        <p:tgtEl>
                                          <p:spTgt spid="1045"/>
                                        </p:tgtEl>
                                      </p:cBhvr>
                                    </p:animEffect>
                                  </p:childTnLst>
                                </p:cTn>
                              </p:par>
                            </p:childTnLst>
                          </p:cTn>
                        </p:par>
                        <p:par>
                          <p:cTn id="103" fill="hold">
                            <p:stCondLst>
                              <p:cond delay="12000"/>
                            </p:stCondLst>
                            <p:childTnLst>
                              <p:par>
                                <p:cTn id="104" presetID="2" presetClass="entr" presetSubtype="9" fill="hold" nodeType="afterEffect">
                                  <p:stCondLst>
                                    <p:cond delay="0"/>
                                  </p:stCondLst>
                                  <p:childTnLst>
                                    <p:set>
                                      <p:cBhvr>
                                        <p:cTn id="105" dur="1" fill="hold">
                                          <p:stCondLst>
                                            <p:cond delay="0"/>
                                          </p:stCondLst>
                                        </p:cTn>
                                        <p:tgtEl>
                                          <p:spTgt spid="6"/>
                                        </p:tgtEl>
                                        <p:attrNameLst>
                                          <p:attrName>style.visibility</p:attrName>
                                        </p:attrNameLst>
                                      </p:cBhvr>
                                      <p:to>
                                        <p:strVal val="visible"/>
                                      </p:to>
                                    </p:set>
                                    <p:anim calcmode="lin" valueType="num">
                                      <p:cBhvr additive="base">
                                        <p:cTn id="106" dur="500" fill="hold"/>
                                        <p:tgtEl>
                                          <p:spTgt spid="6"/>
                                        </p:tgtEl>
                                        <p:attrNameLst>
                                          <p:attrName>ppt_x</p:attrName>
                                        </p:attrNameLst>
                                      </p:cBhvr>
                                      <p:tavLst>
                                        <p:tav tm="0">
                                          <p:val>
                                            <p:strVal val="0-#ppt_w/2"/>
                                          </p:val>
                                        </p:tav>
                                        <p:tav tm="100000">
                                          <p:val>
                                            <p:strVal val="#ppt_x"/>
                                          </p:val>
                                        </p:tav>
                                      </p:tavLst>
                                    </p:anim>
                                    <p:anim calcmode="lin" valueType="num">
                                      <p:cBhvr additive="base">
                                        <p:cTn id="107" dur="500" fill="hold"/>
                                        <p:tgtEl>
                                          <p:spTgt spid="6"/>
                                        </p:tgtEl>
                                        <p:attrNameLst>
                                          <p:attrName>ppt_y</p:attrName>
                                        </p:attrNameLst>
                                      </p:cBhvr>
                                      <p:tavLst>
                                        <p:tav tm="0">
                                          <p:val>
                                            <p:strVal val="0-#ppt_h/2"/>
                                          </p:val>
                                        </p:tav>
                                        <p:tav tm="100000">
                                          <p:val>
                                            <p:strVal val="#ppt_y"/>
                                          </p:val>
                                        </p:tav>
                                      </p:tavLst>
                                    </p:anim>
                                  </p:childTnLst>
                                </p:cTn>
                              </p:par>
                            </p:childTnLst>
                          </p:cTn>
                        </p:par>
                        <p:par>
                          <p:cTn id="108" fill="hold">
                            <p:stCondLst>
                              <p:cond delay="12500"/>
                            </p:stCondLst>
                            <p:childTnLst>
                              <p:par>
                                <p:cTn id="109" presetID="2" presetClass="entr" presetSubtype="9" fill="hold" nodeType="after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additive="base">
                                        <p:cTn id="111" dur="500" fill="hold"/>
                                        <p:tgtEl>
                                          <p:spTgt spid="22"/>
                                        </p:tgtEl>
                                        <p:attrNameLst>
                                          <p:attrName>ppt_x</p:attrName>
                                        </p:attrNameLst>
                                      </p:cBhvr>
                                      <p:tavLst>
                                        <p:tav tm="0">
                                          <p:val>
                                            <p:strVal val="0-#ppt_w/2"/>
                                          </p:val>
                                        </p:tav>
                                        <p:tav tm="100000">
                                          <p:val>
                                            <p:strVal val="#ppt_x"/>
                                          </p:val>
                                        </p:tav>
                                      </p:tavLst>
                                    </p:anim>
                                    <p:anim calcmode="lin" valueType="num">
                                      <p:cBhvr additive="base">
                                        <p:cTn id="112"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4">
                <a:lumMod val="20000"/>
                <a:lumOff val="80000"/>
              </a:schemeClr>
            </a:gs>
            <a:gs pos="13000">
              <a:schemeClr val="accent3">
                <a:lumMod val="40000"/>
                <a:lumOff val="60000"/>
              </a:schemeClr>
            </a:gs>
            <a:gs pos="21001">
              <a:schemeClr val="accent3">
                <a:lumMod val="60000"/>
                <a:lumOff val="40000"/>
              </a:schemeClr>
            </a:gs>
            <a:gs pos="63000">
              <a:schemeClr val="accent4">
                <a:lumMod val="20000"/>
                <a:lumOff val="80000"/>
              </a:schemeClr>
            </a:gs>
            <a:gs pos="67000">
              <a:schemeClr val="accent4">
                <a:lumMod val="20000"/>
                <a:lumOff val="80000"/>
              </a:schemeClr>
            </a:gs>
            <a:gs pos="69000">
              <a:schemeClr val="accent4">
                <a:lumMod val="50000"/>
              </a:schemeClr>
            </a:gs>
            <a:gs pos="82001">
              <a:schemeClr val="accent4">
                <a:lumMod val="60000"/>
                <a:lumOff val="40000"/>
              </a:schemeClr>
            </a:gs>
            <a:gs pos="100000">
              <a:schemeClr val="accent4">
                <a:lumMod val="20000"/>
                <a:lumOff val="8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Our learning</a:t>
            </a:r>
            <a:endParaRPr lang="en-US" dirty="0"/>
          </a:p>
        </p:txBody>
      </p:sp>
      <p:sp>
        <p:nvSpPr>
          <p:cNvPr id="3" name="Content Placeholder 2"/>
          <p:cNvSpPr>
            <a:spLocks noGrp="1"/>
          </p:cNvSpPr>
          <p:nvPr>
            <p:ph idx="1"/>
          </p:nvPr>
        </p:nvSpPr>
        <p:spPr>
          <a:xfrm>
            <a:off x="457200" y="1066800"/>
            <a:ext cx="8229600" cy="5562600"/>
          </a:xfrm>
        </p:spPr>
        <p:txBody>
          <a:bodyPr>
            <a:normAutofit fontScale="92500" lnSpcReduction="20000"/>
          </a:bodyPr>
          <a:lstStyle/>
          <a:p>
            <a:r>
              <a:rPr lang="en-US" dirty="0" smtClean="0">
                <a:solidFill>
                  <a:schemeClr val="accent2">
                    <a:lumMod val="75000"/>
                  </a:schemeClr>
                </a:solidFill>
                <a:latin typeface="Andalus" pitchFamily="18" charset="-78"/>
                <a:cs typeface="Andalus" pitchFamily="18" charset="-78"/>
              </a:rPr>
              <a:t>This shloka tells us that : </a:t>
            </a:r>
          </a:p>
          <a:p>
            <a:r>
              <a:rPr lang="en-US" dirty="0" smtClean="0">
                <a:solidFill>
                  <a:schemeClr val="accent2">
                    <a:lumMod val="75000"/>
                  </a:schemeClr>
                </a:solidFill>
                <a:latin typeface="Andalus" pitchFamily="18" charset="-78"/>
                <a:cs typeface="Andalus" pitchFamily="18" charset="-78"/>
              </a:rPr>
              <a:t>Yajna does not only mean doing fire worship. It also means to dedicate the fruits of our </a:t>
            </a:r>
            <a:r>
              <a:rPr lang="en-US" i="1" dirty="0" smtClean="0">
                <a:solidFill>
                  <a:schemeClr val="accent2">
                    <a:lumMod val="75000"/>
                  </a:schemeClr>
                </a:solidFill>
                <a:latin typeface="Andalus" pitchFamily="18" charset="-78"/>
                <a:cs typeface="Andalus" pitchFamily="18" charset="-78"/>
              </a:rPr>
              <a:t>kartavya </a:t>
            </a:r>
            <a:r>
              <a:rPr lang="en-US" i="1" dirty="0" smtClean="0">
                <a:solidFill>
                  <a:schemeClr val="accent2">
                    <a:lumMod val="75000"/>
                  </a:schemeClr>
                </a:solidFill>
                <a:latin typeface="Andalus" pitchFamily="18" charset="-78"/>
                <a:cs typeface="Andalus" pitchFamily="18" charset="-78"/>
              </a:rPr>
              <a:t>karma to God.</a:t>
            </a:r>
            <a:endParaRPr lang="en-US" i="1" dirty="0" smtClean="0">
              <a:solidFill>
                <a:schemeClr val="accent2">
                  <a:lumMod val="75000"/>
                </a:schemeClr>
              </a:solidFill>
              <a:latin typeface="Andalus" pitchFamily="18" charset="-78"/>
              <a:cs typeface="Andalus" pitchFamily="18" charset="-78"/>
            </a:endParaRPr>
          </a:p>
          <a:p>
            <a:r>
              <a:rPr lang="en-US" dirty="0" smtClean="0">
                <a:solidFill>
                  <a:srgbClr val="002060"/>
                </a:solidFill>
                <a:latin typeface="Andalus" pitchFamily="18" charset="-78"/>
                <a:cs typeface="Andalus" pitchFamily="18" charset="-78"/>
              </a:rPr>
              <a:t>Not every action is </a:t>
            </a:r>
            <a:r>
              <a:rPr lang="en-US" dirty="0" smtClean="0">
                <a:solidFill>
                  <a:srgbClr val="002060"/>
                </a:solidFill>
                <a:latin typeface="Andalus" pitchFamily="18" charset="-78"/>
                <a:cs typeface="Andalus" pitchFamily="18" charset="-78"/>
              </a:rPr>
              <a:t>Yajna</a:t>
            </a:r>
            <a:r>
              <a:rPr lang="en-US" dirty="0" smtClean="0">
                <a:solidFill>
                  <a:srgbClr val="002060"/>
                </a:solidFill>
                <a:latin typeface="Andalus" pitchFamily="18" charset="-78"/>
                <a:cs typeface="Andalus" pitchFamily="18" charset="-78"/>
              </a:rPr>
              <a:t>. But </a:t>
            </a:r>
            <a:r>
              <a:rPr lang="en-US" dirty="0" smtClean="0">
                <a:solidFill>
                  <a:srgbClr val="002060"/>
                </a:solidFill>
                <a:latin typeface="Andalus" pitchFamily="18" charset="-78"/>
                <a:cs typeface="Andalus" pitchFamily="18" charset="-78"/>
              </a:rPr>
              <a:t>Yajna </a:t>
            </a:r>
            <a:r>
              <a:rPr lang="en-US" dirty="0" smtClean="0">
                <a:solidFill>
                  <a:srgbClr val="002060"/>
                </a:solidFill>
                <a:latin typeface="Andalus" pitchFamily="18" charset="-78"/>
                <a:cs typeface="Andalus" pitchFamily="18" charset="-78"/>
              </a:rPr>
              <a:t>is based on one action or the other. Those action which are done </a:t>
            </a:r>
            <a:r>
              <a:rPr lang="en-US" dirty="0" smtClean="0">
                <a:solidFill>
                  <a:srgbClr val="002060"/>
                </a:solidFill>
                <a:latin typeface="Andalus" pitchFamily="18" charset="-78"/>
                <a:cs typeface="Andalus" pitchFamily="18" charset="-78"/>
              </a:rPr>
              <a:t>in accordance with the </a:t>
            </a:r>
            <a:r>
              <a:rPr lang="en-US" dirty="0">
                <a:solidFill>
                  <a:srgbClr val="002060"/>
                </a:solidFill>
                <a:latin typeface="Andalus" pitchFamily="18" charset="-78"/>
                <a:cs typeface="Andalus" pitchFamily="18" charset="-78"/>
              </a:rPr>
              <a:t>V</a:t>
            </a:r>
            <a:r>
              <a:rPr lang="en-US" dirty="0" smtClean="0">
                <a:solidFill>
                  <a:srgbClr val="002060"/>
                </a:solidFill>
                <a:latin typeface="Andalus" pitchFamily="18" charset="-78"/>
                <a:cs typeface="Andalus" pitchFamily="18" charset="-78"/>
              </a:rPr>
              <a:t>edas </a:t>
            </a:r>
            <a:r>
              <a:rPr lang="en-US" dirty="0" smtClean="0">
                <a:solidFill>
                  <a:srgbClr val="002060"/>
                </a:solidFill>
                <a:latin typeface="Andalus" pitchFamily="18" charset="-78"/>
                <a:cs typeface="Andalus" pitchFamily="18" charset="-78"/>
              </a:rPr>
              <a:t>are known as </a:t>
            </a:r>
            <a:r>
              <a:rPr lang="en-US" dirty="0" smtClean="0">
                <a:solidFill>
                  <a:srgbClr val="002060"/>
                </a:solidFill>
                <a:latin typeface="Andalus" pitchFamily="18" charset="-78"/>
                <a:cs typeface="Andalus" pitchFamily="18" charset="-78"/>
              </a:rPr>
              <a:t>Yajna</a:t>
            </a:r>
            <a:r>
              <a:rPr lang="en-US" dirty="0" smtClean="0">
                <a:solidFill>
                  <a:srgbClr val="002060"/>
                </a:solidFill>
                <a:latin typeface="Andalus" pitchFamily="18" charset="-78"/>
                <a:cs typeface="Andalus" pitchFamily="18" charset="-78"/>
              </a:rPr>
              <a:t>. The supreme creator has written the vedas and thus </a:t>
            </a:r>
            <a:r>
              <a:rPr lang="en-US" dirty="0" smtClean="0">
                <a:solidFill>
                  <a:srgbClr val="002060"/>
                </a:solidFill>
                <a:latin typeface="Andalus" pitchFamily="18" charset="-78"/>
                <a:cs typeface="Andalus" pitchFamily="18" charset="-78"/>
              </a:rPr>
              <a:t>He </a:t>
            </a:r>
            <a:r>
              <a:rPr lang="en-US" dirty="0" smtClean="0">
                <a:solidFill>
                  <a:srgbClr val="002060"/>
                </a:solidFill>
                <a:latin typeface="Andalus" pitchFamily="18" charset="-78"/>
                <a:cs typeface="Andalus" pitchFamily="18" charset="-78"/>
              </a:rPr>
              <a:t>is in the yajna.</a:t>
            </a:r>
          </a:p>
          <a:p>
            <a:r>
              <a:rPr lang="en-US" dirty="0" smtClean="0">
                <a:solidFill>
                  <a:srgbClr val="00B0F0"/>
                </a:solidFill>
                <a:latin typeface="Andalus" pitchFamily="18" charset="-78"/>
                <a:cs typeface="Andalus" pitchFamily="18" charset="-78"/>
              </a:rPr>
              <a:t>That is why we should do our duty according to the scriptures that are written for us. We should do our duty with our mind and heart because the duty itself is </a:t>
            </a:r>
            <a:r>
              <a:rPr lang="en-US" dirty="0" smtClean="0">
                <a:solidFill>
                  <a:srgbClr val="00B0F0"/>
                </a:solidFill>
                <a:latin typeface="Andalus" pitchFamily="18" charset="-78"/>
                <a:cs typeface="Andalus" pitchFamily="18" charset="-78"/>
              </a:rPr>
              <a:t>God</a:t>
            </a:r>
            <a:r>
              <a:rPr lang="en-US" dirty="0" smtClean="0">
                <a:solidFill>
                  <a:srgbClr val="00B0F0"/>
                </a:solidFill>
                <a:latin typeface="Andalus" pitchFamily="18" charset="-78"/>
                <a:cs typeface="Andalus" pitchFamily="18" charset="-78"/>
              </a:rPr>
              <a:t>.</a:t>
            </a:r>
            <a:endParaRPr lang="en-US" dirty="0">
              <a:solidFill>
                <a:srgbClr val="00B0F0"/>
              </a:solidFill>
              <a:latin typeface="Andalus" pitchFamily="18" charset="-78"/>
              <a:cs typeface="Andalus" pitchFamily="18" charset="-78"/>
            </a:endParaRPr>
          </a:p>
        </p:txBody>
      </p:sp>
    </p:spTree>
    <p:extLst>
      <p:ext uri="{BB962C8B-B14F-4D97-AF65-F5344CB8AC3E}">
        <p14:creationId xmlns:p14="http://schemas.microsoft.com/office/powerpoint/2010/main" val="3789025486"/>
      </p:ext>
    </p:extLst>
  </p:cSld>
  <p:clrMapOvr>
    <a:masterClrMapping/>
  </p:clrMapOvr>
  <mc:AlternateContent xmlns:mc="http://schemas.openxmlformats.org/markup-compatibility/2006" xmlns:p14="http://schemas.microsoft.com/office/powerpoint/2010/main">
    <mc:Choice Requires="p14">
      <p:transition spd="slow" p14:dur="1500">
        <p14:ripple dir="l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plus(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50000">
              <a:schemeClr val="accent1">
                <a:lumMod val="60000"/>
                <a:lumOff val="40000"/>
              </a:schemeClr>
            </a:gs>
            <a:gs pos="100000">
              <a:schemeClr val="accent1">
                <a:lumMod val="75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solidFill>
                  <a:srgbClr val="FFFF00"/>
                </a:solidFill>
                <a:latin typeface="FrankRuehl" pitchFamily="34" charset="-79"/>
                <a:cs typeface="FrankRuehl" pitchFamily="34" charset="-79"/>
              </a:rPr>
              <a:t>The person who doesn’t </a:t>
            </a:r>
            <a:r>
              <a:rPr lang="en-US" dirty="0" smtClean="0">
                <a:solidFill>
                  <a:srgbClr val="FFFF00"/>
                </a:solidFill>
                <a:latin typeface="FrankRuehl" pitchFamily="34" charset="-79"/>
                <a:cs typeface="FrankRuehl" pitchFamily="34" charset="-79"/>
              </a:rPr>
              <a:t>perform his duties as per scriptures </a:t>
            </a:r>
            <a:r>
              <a:rPr lang="en-US" dirty="0" smtClean="0">
                <a:solidFill>
                  <a:srgbClr val="FFFF00"/>
                </a:solidFill>
                <a:latin typeface="FrankRuehl" pitchFamily="34" charset="-79"/>
                <a:cs typeface="FrankRuehl" pitchFamily="34" charset="-79"/>
              </a:rPr>
              <a:t>and only enjoys the worldly </a:t>
            </a:r>
            <a:r>
              <a:rPr lang="en-US" dirty="0" smtClean="0">
                <a:solidFill>
                  <a:srgbClr val="FFFF00"/>
                </a:solidFill>
                <a:latin typeface="FrankRuehl" pitchFamily="34" charset="-79"/>
                <a:cs typeface="FrankRuehl" pitchFamily="34" charset="-79"/>
              </a:rPr>
              <a:t>objects, </a:t>
            </a:r>
            <a:r>
              <a:rPr lang="en-US" dirty="0" smtClean="0">
                <a:solidFill>
                  <a:srgbClr val="FFFF00"/>
                </a:solidFill>
                <a:latin typeface="FrankRuehl" pitchFamily="34" charset="-79"/>
                <a:cs typeface="FrankRuehl" pitchFamily="34" charset="-79"/>
              </a:rPr>
              <a:t>lives a sinful and a wasteful life.</a:t>
            </a:r>
          </a:p>
          <a:p>
            <a:r>
              <a:rPr lang="en-US" dirty="0" smtClean="0">
                <a:solidFill>
                  <a:srgbClr val="FFFF00"/>
                </a:solidFill>
                <a:latin typeface="FrankRuehl" pitchFamily="34" charset="-79"/>
                <a:cs typeface="FrankRuehl" pitchFamily="34" charset="-79"/>
              </a:rPr>
              <a:t>There are 5 types of yajna:</a:t>
            </a:r>
          </a:p>
          <a:p>
            <a:pPr>
              <a:buFont typeface="Wingdings" pitchFamily="2" charset="2"/>
              <a:buChar char="v"/>
            </a:pPr>
            <a:r>
              <a:rPr lang="en-US" dirty="0" smtClean="0">
                <a:solidFill>
                  <a:srgbClr val="FFFF00"/>
                </a:solidFill>
                <a:latin typeface="FrankRuehl" pitchFamily="34" charset="-79"/>
                <a:cs typeface="FrankRuehl" pitchFamily="34" charset="-79"/>
              </a:rPr>
              <a:t> Brahma yajna or Rishi yajna</a:t>
            </a:r>
          </a:p>
          <a:p>
            <a:pPr>
              <a:buFont typeface="Wingdings" pitchFamily="2" charset="2"/>
              <a:buChar char="v"/>
            </a:pPr>
            <a:r>
              <a:rPr lang="en-US" dirty="0">
                <a:solidFill>
                  <a:srgbClr val="FFFF00"/>
                </a:solidFill>
                <a:latin typeface="FrankRuehl" pitchFamily="34" charset="-79"/>
                <a:cs typeface="FrankRuehl" pitchFamily="34" charset="-79"/>
              </a:rPr>
              <a:t> </a:t>
            </a:r>
            <a:r>
              <a:rPr lang="en-US" dirty="0" smtClean="0">
                <a:solidFill>
                  <a:srgbClr val="FFFF00"/>
                </a:solidFill>
                <a:latin typeface="FrankRuehl" pitchFamily="34" charset="-79"/>
                <a:cs typeface="FrankRuehl" pitchFamily="34" charset="-79"/>
              </a:rPr>
              <a:t>Deva yajna </a:t>
            </a:r>
          </a:p>
          <a:p>
            <a:pPr>
              <a:buFont typeface="Wingdings" pitchFamily="2" charset="2"/>
              <a:buChar char="v"/>
            </a:pPr>
            <a:r>
              <a:rPr lang="en-US" dirty="0">
                <a:solidFill>
                  <a:srgbClr val="FFFF00"/>
                </a:solidFill>
                <a:latin typeface="FrankRuehl" pitchFamily="34" charset="-79"/>
                <a:cs typeface="FrankRuehl" pitchFamily="34" charset="-79"/>
              </a:rPr>
              <a:t> </a:t>
            </a:r>
            <a:r>
              <a:rPr lang="en-US" dirty="0" smtClean="0">
                <a:solidFill>
                  <a:srgbClr val="FFFF00"/>
                </a:solidFill>
                <a:latin typeface="FrankRuehl" pitchFamily="34" charset="-79"/>
                <a:cs typeface="FrankRuehl" pitchFamily="34" charset="-79"/>
              </a:rPr>
              <a:t>Atithi yajna </a:t>
            </a:r>
          </a:p>
          <a:p>
            <a:pPr>
              <a:buFont typeface="Wingdings" pitchFamily="2" charset="2"/>
              <a:buChar char="v"/>
            </a:pPr>
            <a:r>
              <a:rPr lang="en-US" dirty="0">
                <a:solidFill>
                  <a:srgbClr val="FFFF00"/>
                </a:solidFill>
                <a:latin typeface="FrankRuehl" pitchFamily="34" charset="-79"/>
                <a:cs typeface="FrankRuehl" pitchFamily="34" charset="-79"/>
              </a:rPr>
              <a:t> </a:t>
            </a:r>
            <a:r>
              <a:rPr lang="en-US" dirty="0" smtClean="0">
                <a:solidFill>
                  <a:srgbClr val="FFFF00"/>
                </a:solidFill>
                <a:latin typeface="FrankRuehl" pitchFamily="34" charset="-79"/>
                <a:cs typeface="FrankRuehl" pitchFamily="34" charset="-79"/>
              </a:rPr>
              <a:t>Pitri yajna</a:t>
            </a:r>
          </a:p>
          <a:p>
            <a:pPr>
              <a:buFont typeface="Wingdings" pitchFamily="2" charset="2"/>
              <a:buChar char="v"/>
            </a:pPr>
            <a:r>
              <a:rPr lang="en-US" dirty="0">
                <a:solidFill>
                  <a:srgbClr val="FFFF00"/>
                </a:solidFill>
                <a:latin typeface="FrankRuehl" pitchFamily="34" charset="-79"/>
                <a:cs typeface="FrankRuehl" pitchFamily="34" charset="-79"/>
              </a:rPr>
              <a:t> </a:t>
            </a:r>
            <a:r>
              <a:rPr lang="en-US" dirty="0" smtClean="0">
                <a:solidFill>
                  <a:srgbClr val="FFFF00"/>
                </a:solidFill>
                <a:latin typeface="FrankRuehl" pitchFamily="34" charset="-79"/>
                <a:cs typeface="FrankRuehl" pitchFamily="34" charset="-79"/>
              </a:rPr>
              <a:t>Balivaishva Deva yajna </a:t>
            </a:r>
          </a:p>
          <a:p>
            <a:pPr>
              <a:buFont typeface="Wingdings" pitchFamily="2" charset="2"/>
              <a:buChar char="v"/>
            </a:pPr>
            <a:endParaRPr lang="en-US" dirty="0">
              <a:solidFill>
                <a:srgbClr val="FFFF00"/>
              </a:solidFill>
              <a:latin typeface="FrankRuehl" pitchFamily="34" charset="-79"/>
              <a:cs typeface="FrankRuehl" pitchFamily="34" charset="-79"/>
            </a:endParaRPr>
          </a:p>
        </p:txBody>
      </p:sp>
      <p:sp>
        <p:nvSpPr>
          <p:cNvPr id="4" name="Rectangle 3"/>
          <p:cNvSpPr/>
          <p:nvPr/>
        </p:nvSpPr>
        <p:spPr>
          <a:xfrm>
            <a:off x="2667000" y="381000"/>
            <a:ext cx="342446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16</a:t>
            </a:r>
            <a:r>
              <a:rPr lang="en-US" sz="5400" b="1" cap="none" spc="50" baseline="3000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Shloka</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865610038"/>
      </p:ext>
    </p:extLst>
  </p:cSld>
  <p:clrMapOvr>
    <a:masterClrMapping/>
  </p:clrMapOvr>
  <mc:AlternateContent xmlns:mc="http://schemas.openxmlformats.org/markup-compatibility/2006" xmlns:p14="http://schemas.microsoft.com/office/powerpoint/2010/main">
    <mc:Choice Requires="p14">
      <p:transition spd="slow" p14:dur="1600">
        <p14:conveyor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3000"/>
                            </p:stCondLst>
                            <p:childTnLst>
                              <p:par>
                                <p:cTn id="18" presetID="2" presetClass="entr" presetSubtype="4"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455" y="1295399"/>
            <a:ext cx="7786559" cy="5181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solidFill>
                  <a:schemeClr val="accent1">
                    <a:lumMod val="60000"/>
                    <a:lumOff val="40000"/>
                  </a:schemeClr>
                </a:solidFill>
                <a:latin typeface="Wide Latin" pitchFamily="18" charset="0"/>
              </a:rPr>
              <a:t>Our learning</a:t>
            </a:r>
            <a:endParaRPr lang="en-US" dirty="0">
              <a:solidFill>
                <a:schemeClr val="accent1">
                  <a:lumMod val="60000"/>
                  <a:lumOff val="40000"/>
                </a:schemeClr>
              </a:solidFill>
              <a:latin typeface="Wide Latin" pitchFamily="18" charset="0"/>
            </a:endParaRPr>
          </a:p>
        </p:txBody>
      </p:sp>
      <p:sp>
        <p:nvSpPr>
          <p:cNvPr id="3" name="Content Placeholder 2"/>
          <p:cNvSpPr>
            <a:spLocks noGrp="1"/>
          </p:cNvSpPr>
          <p:nvPr>
            <p:ph idx="1"/>
          </p:nvPr>
        </p:nvSpPr>
        <p:spPr/>
        <p:txBody>
          <a:bodyPr>
            <a:normAutofit fontScale="92500" lnSpcReduction="10000"/>
          </a:bodyPr>
          <a:lstStyle/>
          <a:p>
            <a:pPr>
              <a:buFont typeface="Arial" charset="0"/>
              <a:buChar char="•"/>
            </a:pPr>
            <a:r>
              <a:rPr lang="en-US" dirty="0" smtClean="0">
                <a:latin typeface="Arial Rounded MT Bold" pitchFamily="34" charset="0"/>
              </a:rPr>
              <a:t>What most people want is to attain the their goal of life without doing their duties.</a:t>
            </a:r>
          </a:p>
          <a:p>
            <a:pPr>
              <a:buFont typeface="Arial" charset="0"/>
              <a:buChar char="•"/>
            </a:pPr>
            <a:r>
              <a:rPr lang="en-US" dirty="0" smtClean="0">
                <a:latin typeface="Arial Rounded MT Bold" pitchFamily="34" charset="0"/>
              </a:rPr>
              <a:t>But we should do our duties to attain the Supreme goal of life.</a:t>
            </a:r>
          </a:p>
          <a:p>
            <a:pPr>
              <a:buFont typeface="Arial" charset="0"/>
              <a:buChar char="•"/>
            </a:pPr>
            <a:r>
              <a:rPr lang="en-US" dirty="0" smtClean="0">
                <a:latin typeface="Arial Rounded MT Bold" pitchFamily="34" charset="0"/>
              </a:rPr>
              <a:t>For e.g. </a:t>
            </a:r>
          </a:p>
          <a:p>
            <a:pPr>
              <a:buFont typeface="Arial" charset="0"/>
              <a:buChar char="•"/>
            </a:pPr>
            <a:r>
              <a:rPr lang="en-US" dirty="0" smtClean="0">
                <a:latin typeface="Arial Rounded MT Bold" pitchFamily="34" charset="0"/>
              </a:rPr>
              <a:t>My duty is to study but if I do not study, then I will fail in the exam. In the same way if we don’t do our duties then we can’t attain the Supreme goal of life.</a:t>
            </a:r>
            <a:endParaRPr lang="en-US" dirty="0"/>
          </a:p>
        </p:txBody>
      </p:sp>
    </p:spTree>
    <p:extLst>
      <p:ext uri="{BB962C8B-B14F-4D97-AF65-F5344CB8AC3E}">
        <p14:creationId xmlns:p14="http://schemas.microsoft.com/office/powerpoint/2010/main" val="314040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ircle(in)">
                                      <p:cBhvr>
                                        <p:cTn id="11" dur="2000"/>
                                        <p:tgtEl>
                                          <p:spTgt spid="3">
                                            <p:txEl>
                                              <p:pRg st="0" end="0"/>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4500"/>
                            </p:stCondLst>
                            <p:childTnLst>
                              <p:par>
                                <p:cTn id="17" presetID="16" presetClass="entr" presetSubtype="21"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par>
                          <p:cTn id="20" fill="hold">
                            <p:stCondLst>
                              <p:cond delay="5000"/>
                            </p:stCondLst>
                            <p:childTnLst>
                              <p:par>
                                <p:cTn id="21" presetID="42" presetClass="entr" presetSubtype="0" fill="hold"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50000">
              <a:schemeClr val="accent1">
                <a:lumMod val="60000"/>
                <a:lumOff val="40000"/>
              </a:schemeClr>
            </a:gs>
            <a:gs pos="100000">
              <a:schemeClr val="accent1">
                <a:lumMod val="75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847233"/>
          </a:xfrm>
        </p:spPr>
        <p:txBody>
          <a:bodyPr/>
          <a:lstStyle/>
          <a:p>
            <a:pPr marL="0" indent="0">
              <a:buNone/>
            </a:pPr>
            <a:r>
              <a:rPr lang="en-US" dirty="0" smtClean="0">
                <a:solidFill>
                  <a:schemeClr val="accent5"/>
                </a:solidFill>
                <a:latin typeface="FrankRuehl" pitchFamily="34" charset="-79"/>
                <a:cs typeface="FrankRuehl" pitchFamily="34" charset="-79"/>
              </a:rPr>
              <a:t>This shloka tell us how to do the 5 types of yajna</a:t>
            </a:r>
          </a:p>
          <a:p>
            <a:pPr>
              <a:buFont typeface="Wingdings" pitchFamily="2" charset="2"/>
              <a:buChar char="Ø"/>
            </a:pPr>
            <a:r>
              <a:rPr lang="en-US" dirty="0" smtClean="0">
                <a:solidFill>
                  <a:schemeClr val="accent5"/>
                </a:solidFill>
                <a:latin typeface="FrankRuehl" pitchFamily="34" charset="-79"/>
                <a:cs typeface="FrankRuehl" pitchFamily="34" charset="-79"/>
              </a:rPr>
              <a:t>Brahma yajna or Rishi yajna : </a:t>
            </a:r>
            <a:r>
              <a:rPr lang="en-US" dirty="0">
                <a:solidFill>
                  <a:srgbClr val="FFFF00"/>
                </a:solidFill>
                <a:latin typeface="FrankRuehl" pitchFamily="34" charset="-79"/>
                <a:cs typeface="FrankRuehl" pitchFamily="34" charset="-79"/>
              </a:rPr>
              <a:t>S</a:t>
            </a:r>
            <a:r>
              <a:rPr lang="en-US" dirty="0" smtClean="0">
                <a:solidFill>
                  <a:srgbClr val="FFFF00"/>
                </a:solidFill>
                <a:latin typeface="FrankRuehl" pitchFamily="34" charset="-79"/>
                <a:cs typeface="FrankRuehl" pitchFamily="34" charset="-79"/>
              </a:rPr>
              <a:t>wadhyay, </a:t>
            </a:r>
            <a:r>
              <a:rPr lang="en-US" dirty="0" err="1" smtClean="0">
                <a:solidFill>
                  <a:srgbClr val="FFFF00"/>
                </a:solidFill>
                <a:latin typeface="FrankRuehl" pitchFamily="34" charset="-79"/>
                <a:cs typeface="FrankRuehl" pitchFamily="34" charset="-79"/>
              </a:rPr>
              <a:t>dhyana</a:t>
            </a:r>
            <a:r>
              <a:rPr lang="en-US" dirty="0" smtClean="0">
                <a:solidFill>
                  <a:srgbClr val="FFFF00"/>
                </a:solidFill>
                <a:latin typeface="FrankRuehl" pitchFamily="34" charset="-79"/>
                <a:cs typeface="FrankRuehl" pitchFamily="34" charset="-79"/>
              </a:rPr>
              <a:t>, </a:t>
            </a:r>
            <a:r>
              <a:rPr lang="en-US" dirty="0" smtClean="0">
                <a:solidFill>
                  <a:srgbClr val="FFFF00"/>
                </a:solidFill>
                <a:latin typeface="FrankRuehl" pitchFamily="34" charset="-79"/>
                <a:cs typeface="FrankRuehl" pitchFamily="34" charset="-79"/>
              </a:rPr>
              <a:t>jap are </a:t>
            </a:r>
            <a:r>
              <a:rPr lang="en-US" dirty="0" smtClean="0">
                <a:solidFill>
                  <a:srgbClr val="FFFF00"/>
                </a:solidFill>
                <a:latin typeface="FrankRuehl" pitchFamily="34" charset="-79"/>
                <a:cs typeface="FrankRuehl" pitchFamily="34" charset="-79"/>
              </a:rPr>
              <a:t>the things </a:t>
            </a:r>
            <a:r>
              <a:rPr lang="en-US" dirty="0" smtClean="0">
                <a:solidFill>
                  <a:srgbClr val="FFFF00"/>
                </a:solidFill>
                <a:latin typeface="FrankRuehl" pitchFamily="34" charset="-79"/>
                <a:cs typeface="FrankRuehl" pitchFamily="34" charset="-79"/>
              </a:rPr>
              <a:t>that clean the </a:t>
            </a:r>
            <a:r>
              <a:rPr lang="en-US" dirty="0" smtClean="0">
                <a:solidFill>
                  <a:srgbClr val="FFFF00"/>
                </a:solidFill>
                <a:latin typeface="FrankRuehl" pitchFamily="34" charset="-79"/>
                <a:cs typeface="FrankRuehl" pitchFamily="34" charset="-79"/>
              </a:rPr>
              <a:t>worldly thoughts from the mind and </a:t>
            </a:r>
            <a:r>
              <a:rPr lang="en-US" dirty="0" smtClean="0">
                <a:solidFill>
                  <a:srgbClr val="FFFF00"/>
                </a:solidFill>
                <a:latin typeface="FrankRuehl" pitchFamily="34" charset="-79"/>
                <a:cs typeface="FrankRuehl" pitchFamily="34" charset="-79"/>
              </a:rPr>
              <a:t>take </a:t>
            </a:r>
            <a:r>
              <a:rPr lang="en-US" dirty="0" smtClean="0">
                <a:solidFill>
                  <a:srgbClr val="FFFF00"/>
                </a:solidFill>
                <a:latin typeface="FrankRuehl" pitchFamily="34" charset="-79"/>
                <a:cs typeface="FrankRuehl" pitchFamily="34" charset="-79"/>
              </a:rPr>
              <a:t>us towards self realization. This is called as Brahma </a:t>
            </a:r>
            <a:r>
              <a:rPr lang="en-US" dirty="0" smtClean="0">
                <a:solidFill>
                  <a:srgbClr val="FFFF00"/>
                </a:solidFill>
                <a:latin typeface="FrankRuehl" pitchFamily="34" charset="-79"/>
                <a:cs typeface="FrankRuehl" pitchFamily="34" charset="-79"/>
              </a:rPr>
              <a:t>Yajna </a:t>
            </a:r>
            <a:r>
              <a:rPr lang="en-US" dirty="0" smtClean="0">
                <a:solidFill>
                  <a:srgbClr val="FFFF00"/>
                </a:solidFill>
                <a:latin typeface="FrankRuehl" pitchFamily="34" charset="-79"/>
                <a:cs typeface="FrankRuehl" pitchFamily="34" charset="-79"/>
              </a:rPr>
              <a:t>or Rishi </a:t>
            </a:r>
            <a:r>
              <a:rPr lang="en-US" dirty="0" smtClean="0">
                <a:solidFill>
                  <a:srgbClr val="FFFF00"/>
                </a:solidFill>
                <a:latin typeface="FrankRuehl" pitchFamily="34" charset="-79"/>
                <a:cs typeface="FrankRuehl" pitchFamily="34" charset="-79"/>
              </a:rPr>
              <a:t>Yajna</a:t>
            </a:r>
            <a:r>
              <a:rPr lang="en-US" dirty="0" smtClean="0">
                <a:solidFill>
                  <a:srgbClr val="FFFF00"/>
                </a:solidFill>
                <a:latin typeface="FrankRuehl" pitchFamily="34" charset="-79"/>
                <a:cs typeface="FrankRuehl" pitchFamily="34" charset="-79"/>
              </a:rPr>
              <a:t>.</a:t>
            </a:r>
          </a:p>
          <a:p>
            <a:pPr>
              <a:buFont typeface="Wingdings" pitchFamily="2" charset="2"/>
              <a:buChar char="Ø"/>
            </a:pPr>
            <a:r>
              <a:rPr lang="en-US" dirty="0" smtClean="0">
                <a:solidFill>
                  <a:schemeClr val="accent5"/>
                </a:solidFill>
                <a:latin typeface="FrankRuehl" pitchFamily="34" charset="-79"/>
                <a:cs typeface="FrankRuehl" pitchFamily="34" charset="-79"/>
              </a:rPr>
              <a:t>Deva yajna : </a:t>
            </a:r>
            <a:r>
              <a:rPr lang="en-US" dirty="0" smtClean="0">
                <a:solidFill>
                  <a:srgbClr val="FFFF00"/>
                </a:solidFill>
                <a:latin typeface="FrankRuehl" pitchFamily="34" charset="-79"/>
                <a:cs typeface="FrankRuehl" pitchFamily="34" charset="-79"/>
              </a:rPr>
              <a:t>Deva yajna mostly means doing </a:t>
            </a:r>
            <a:r>
              <a:rPr lang="en-US" i="1" dirty="0" smtClean="0">
                <a:solidFill>
                  <a:srgbClr val="FFFF00"/>
                </a:solidFill>
                <a:latin typeface="FrankRuehl" pitchFamily="34" charset="-79"/>
                <a:cs typeface="FrankRuehl" pitchFamily="34" charset="-79"/>
              </a:rPr>
              <a:t>havan </a:t>
            </a:r>
            <a:r>
              <a:rPr lang="en-US" dirty="0" smtClean="0">
                <a:solidFill>
                  <a:srgbClr val="FFFF00"/>
                </a:solidFill>
                <a:latin typeface="FrankRuehl" pitchFamily="34" charset="-79"/>
                <a:cs typeface="FrankRuehl" pitchFamily="34" charset="-79"/>
              </a:rPr>
              <a:t>in which offerings are made to </a:t>
            </a:r>
            <a:r>
              <a:rPr lang="en-US" dirty="0" smtClean="0">
                <a:solidFill>
                  <a:srgbClr val="FFFF00"/>
                </a:solidFill>
                <a:latin typeface="FrankRuehl" pitchFamily="34" charset="-79"/>
                <a:cs typeface="FrankRuehl" pitchFamily="34" charset="-79"/>
              </a:rPr>
              <a:t>Gods </a:t>
            </a:r>
            <a:r>
              <a:rPr lang="en-US" dirty="0" smtClean="0">
                <a:solidFill>
                  <a:srgbClr val="FFFF00"/>
                </a:solidFill>
                <a:latin typeface="FrankRuehl" pitchFamily="34" charset="-79"/>
                <a:cs typeface="FrankRuehl" pitchFamily="34" charset="-79"/>
              </a:rPr>
              <a:t>with recitation of mantras.</a:t>
            </a:r>
            <a:endParaRPr lang="en-US" dirty="0">
              <a:solidFill>
                <a:srgbClr val="FFFF00"/>
              </a:solidFill>
              <a:latin typeface="FrankRuehl" pitchFamily="34" charset="-79"/>
              <a:cs typeface="FrankRuehl" pitchFamily="34" charset="-79"/>
            </a:endParaRPr>
          </a:p>
        </p:txBody>
      </p:sp>
      <p:sp>
        <p:nvSpPr>
          <p:cNvPr id="4" name="Rectangle 3"/>
          <p:cNvSpPr/>
          <p:nvPr/>
        </p:nvSpPr>
        <p:spPr>
          <a:xfrm>
            <a:off x="1752600" y="50800"/>
            <a:ext cx="5357236"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5 types of yajna</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89175790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53" presetClass="entr" presetSubtype="16" fill="hold" grpId="0" nodeType="after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
                                            <p:txEl>
                                              <p:pRg st="0" end="0"/>
                                            </p:txEl>
                                          </p:spTgt>
                                        </p:tgtEl>
                                      </p:cBhvr>
                                    </p:animEffect>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par>
                          <p:cTn id="22" fill="hold">
                            <p:stCondLst>
                              <p:cond delay="3000"/>
                            </p:stCondLst>
                            <p:childTnLst>
                              <p:par>
                                <p:cTn id="23" presetID="53" presetClass="entr" presetSubtype="16"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50000">
              <a:schemeClr val="accent1">
                <a:lumMod val="60000"/>
                <a:lumOff val="40000"/>
              </a:schemeClr>
            </a:gs>
            <a:gs pos="100000">
              <a:schemeClr val="accent1">
                <a:lumMod val="75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248400"/>
          </a:xfrm>
        </p:spPr>
        <p:txBody>
          <a:bodyPr>
            <a:normAutofit lnSpcReduction="10000"/>
          </a:bodyPr>
          <a:lstStyle/>
          <a:p>
            <a:pPr>
              <a:buFont typeface="Wingdings" pitchFamily="2" charset="2"/>
              <a:buChar char="Ø"/>
            </a:pPr>
            <a:r>
              <a:rPr lang="en-US" dirty="0" smtClean="0">
                <a:solidFill>
                  <a:schemeClr val="accent5"/>
                </a:solidFill>
                <a:latin typeface="FrankRuehl" pitchFamily="34" charset="-79"/>
                <a:cs typeface="FrankRuehl" pitchFamily="34" charset="-79"/>
              </a:rPr>
              <a:t>Atithi yajna : </a:t>
            </a:r>
            <a:r>
              <a:rPr lang="en-US" dirty="0" smtClean="0">
                <a:solidFill>
                  <a:srgbClr val="FFFF00"/>
                </a:solidFill>
                <a:latin typeface="FrankRuehl" pitchFamily="34" charset="-79"/>
                <a:cs typeface="FrankRuehl" pitchFamily="34" charset="-79"/>
              </a:rPr>
              <a:t>When a person comes to </a:t>
            </a:r>
            <a:r>
              <a:rPr lang="en-US" dirty="0" smtClean="0">
                <a:solidFill>
                  <a:srgbClr val="FFFF00"/>
                </a:solidFill>
                <a:latin typeface="FrankRuehl" pitchFamily="34" charset="-79"/>
                <a:cs typeface="FrankRuehl" pitchFamily="34" charset="-79"/>
              </a:rPr>
              <a:t>our </a:t>
            </a:r>
            <a:r>
              <a:rPr lang="en-US" dirty="0" smtClean="0">
                <a:solidFill>
                  <a:srgbClr val="FFFF00"/>
                </a:solidFill>
                <a:latin typeface="FrankRuehl" pitchFamily="34" charset="-79"/>
                <a:cs typeface="FrankRuehl" pitchFamily="34" charset="-79"/>
              </a:rPr>
              <a:t>house with or without information we should welcome </a:t>
            </a:r>
            <a:r>
              <a:rPr lang="en-US" dirty="0" smtClean="0">
                <a:solidFill>
                  <a:srgbClr val="FFFF00"/>
                </a:solidFill>
                <a:latin typeface="FrankRuehl" pitchFamily="34" charset="-79"/>
                <a:cs typeface="FrankRuehl" pitchFamily="34" charset="-79"/>
              </a:rPr>
              <a:t>him </a:t>
            </a:r>
            <a:r>
              <a:rPr lang="en-US" dirty="0" smtClean="0">
                <a:solidFill>
                  <a:srgbClr val="FFFF00"/>
                </a:solidFill>
                <a:latin typeface="FrankRuehl" pitchFamily="34" charset="-79"/>
                <a:cs typeface="FrankRuehl" pitchFamily="34" charset="-79"/>
              </a:rPr>
              <a:t>with a smile, </a:t>
            </a:r>
            <a:r>
              <a:rPr lang="en-US" dirty="0" smtClean="0">
                <a:solidFill>
                  <a:srgbClr val="FFFF00"/>
                </a:solidFill>
                <a:latin typeface="FrankRuehl" pitchFamily="34" charset="-79"/>
                <a:cs typeface="FrankRuehl" pitchFamily="34" charset="-79"/>
              </a:rPr>
              <a:t>offer him a </a:t>
            </a:r>
            <a:r>
              <a:rPr lang="en-US" dirty="0" smtClean="0">
                <a:solidFill>
                  <a:srgbClr val="FFFF00"/>
                </a:solidFill>
                <a:latin typeface="FrankRuehl" pitchFamily="34" charset="-79"/>
                <a:cs typeface="FrankRuehl" pitchFamily="34" charset="-79"/>
              </a:rPr>
              <a:t>seat, serve </a:t>
            </a:r>
            <a:r>
              <a:rPr lang="en-US" dirty="0" smtClean="0">
                <a:solidFill>
                  <a:srgbClr val="FFFF00"/>
                </a:solidFill>
                <a:latin typeface="FrankRuehl" pitchFamily="34" charset="-79"/>
                <a:cs typeface="FrankRuehl" pitchFamily="34" charset="-79"/>
              </a:rPr>
              <a:t>hi</a:t>
            </a:r>
            <a:r>
              <a:rPr lang="en-US" dirty="0" smtClean="0">
                <a:solidFill>
                  <a:srgbClr val="FFFF00"/>
                </a:solidFill>
                <a:latin typeface="FrankRuehl" pitchFamily="34" charset="-79"/>
                <a:cs typeface="FrankRuehl" pitchFamily="34" charset="-79"/>
              </a:rPr>
              <a:t>m </a:t>
            </a:r>
            <a:r>
              <a:rPr lang="en-US" dirty="0" smtClean="0">
                <a:solidFill>
                  <a:srgbClr val="FFFF00"/>
                </a:solidFill>
                <a:latin typeface="FrankRuehl" pitchFamily="34" charset="-79"/>
                <a:cs typeface="FrankRuehl" pitchFamily="34" charset="-79"/>
              </a:rPr>
              <a:t>with water and talk </a:t>
            </a:r>
            <a:r>
              <a:rPr lang="en-US" dirty="0" smtClean="0">
                <a:solidFill>
                  <a:srgbClr val="FFFF00"/>
                </a:solidFill>
                <a:latin typeface="FrankRuehl" pitchFamily="34" charset="-79"/>
                <a:cs typeface="FrankRuehl" pitchFamily="34" charset="-79"/>
              </a:rPr>
              <a:t>sweetly. </a:t>
            </a:r>
            <a:r>
              <a:rPr lang="en-US" dirty="0" smtClean="0">
                <a:solidFill>
                  <a:srgbClr val="FFFF00"/>
                </a:solidFill>
                <a:latin typeface="FrankRuehl" pitchFamily="34" charset="-79"/>
                <a:cs typeface="FrankRuehl" pitchFamily="34" charset="-79"/>
              </a:rPr>
              <a:t>This is called as Atithi yajna.</a:t>
            </a:r>
          </a:p>
          <a:p>
            <a:pPr>
              <a:buFont typeface="Wingdings" pitchFamily="2" charset="2"/>
              <a:buChar char="Ø"/>
            </a:pPr>
            <a:r>
              <a:rPr lang="en-US" dirty="0" smtClean="0">
                <a:solidFill>
                  <a:schemeClr val="accent5"/>
                </a:solidFill>
                <a:latin typeface="FrankRuehl" pitchFamily="34" charset="-79"/>
                <a:cs typeface="FrankRuehl" pitchFamily="34" charset="-79"/>
              </a:rPr>
              <a:t>Pitri yajna : </a:t>
            </a:r>
            <a:r>
              <a:rPr lang="en-US" dirty="0" smtClean="0">
                <a:solidFill>
                  <a:srgbClr val="FFFF00"/>
                </a:solidFill>
                <a:latin typeface="FrankRuehl" pitchFamily="34" charset="-79"/>
                <a:cs typeface="FrankRuehl" pitchFamily="34" charset="-79"/>
              </a:rPr>
              <a:t>Feeding the Brahmins or self realized people thinking that they are your ancestors is called as Pitri yajna.</a:t>
            </a:r>
          </a:p>
          <a:p>
            <a:pPr>
              <a:buFont typeface="Wingdings" pitchFamily="2" charset="2"/>
              <a:buChar char="Ø"/>
            </a:pPr>
            <a:r>
              <a:rPr lang="en-US" dirty="0" smtClean="0">
                <a:solidFill>
                  <a:schemeClr val="accent5"/>
                </a:solidFill>
                <a:latin typeface="FrankRuehl" pitchFamily="34" charset="-79"/>
                <a:cs typeface="FrankRuehl" pitchFamily="34" charset="-79"/>
              </a:rPr>
              <a:t>Balivaishva Deva yajna : </a:t>
            </a:r>
            <a:r>
              <a:rPr lang="en-US" dirty="0" smtClean="0">
                <a:solidFill>
                  <a:srgbClr val="FFFF00"/>
                </a:solidFill>
                <a:latin typeface="FrankRuehl" pitchFamily="34" charset="-79"/>
                <a:cs typeface="FrankRuehl" pitchFamily="34" charset="-79"/>
              </a:rPr>
              <a:t>Giving food, food grains and drinking water to animals (like cows, dogs and hen) </a:t>
            </a:r>
            <a:r>
              <a:rPr lang="en-US" dirty="0" smtClean="0">
                <a:solidFill>
                  <a:srgbClr val="FFFF00"/>
                </a:solidFill>
                <a:latin typeface="FrankRuehl" pitchFamily="34" charset="-79"/>
                <a:cs typeface="FrankRuehl" pitchFamily="34" charset="-79"/>
              </a:rPr>
              <a:t>on which we are dependent in some way or the other, </a:t>
            </a:r>
            <a:r>
              <a:rPr lang="en-US" dirty="0" smtClean="0">
                <a:solidFill>
                  <a:srgbClr val="FFFF00"/>
                </a:solidFill>
                <a:latin typeface="FrankRuehl" pitchFamily="34" charset="-79"/>
                <a:cs typeface="FrankRuehl" pitchFamily="34" charset="-79"/>
              </a:rPr>
              <a:t>is known as Balivaishva Deva yajna.</a:t>
            </a:r>
            <a:endParaRPr lang="en-US" dirty="0">
              <a:solidFill>
                <a:srgbClr val="FFFF00"/>
              </a:solidFill>
              <a:latin typeface="FrankRuehl" pitchFamily="34" charset="-79"/>
              <a:cs typeface="FrankRuehl" pitchFamily="34" charset="-79"/>
            </a:endParaRPr>
          </a:p>
        </p:txBody>
      </p:sp>
    </p:spTree>
    <p:extLst>
      <p:ext uri="{BB962C8B-B14F-4D97-AF65-F5344CB8AC3E}">
        <p14:creationId xmlns:p14="http://schemas.microsoft.com/office/powerpoint/2010/main" val="3857114882"/>
      </p:ext>
    </p:extLst>
  </p:cSld>
  <p:clrMapOvr>
    <a:masterClrMapping/>
  </p:clrMapOvr>
  <mc:AlternateContent xmlns:mc="http://schemas.openxmlformats.org/markup-compatibility/2006" xmlns:p14="http://schemas.microsoft.com/office/powerpoint/2010/main">
    <mc:Choice Requires="p14">
      <p:transition spd="slow" p14:dur="3000">
        <p14:shred pattern="rectangle"/>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40000"/>
                <a:lumOff val="60000"/>
              </a:schemeClr>
            </a:gs>
            <a:gs pos="50000">
              <a:schemeClr val="accent1">
                <a:lumMod val="60000"/>
                <a:lumOff val="40000"/>
              </a:schemeClr>
            </a:gs>
            <a:gs pos="100000">
              <a:schemeClr val="accent1">
                <a:lumMod val="75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FFFF00"/>
                </a:solidFill>
                <a:latin typeface="FrankRuehl" pitchFamily="34" charset="-79"/>
                <a:cs typeface="FrankRuehl" pitchFamily="34" charset="-79"/>
              </a:rPr>
              <a:t>Each of the above powers have some connection with us. But a person who doesn’t do any of this and only is in the enjoyment of worldly objects leads a wretched and a sinful life. We should do these 5 yajna everyday.</a:t>
            </a:r>
            <a:endParaRPr lang="en-US" dirty="0">
              <a:solidFill>
                <a:srgbClr val="FFFF00"/>
              </a:solidFill>
              <a:latin typeface="FrankRuehl" pitchFamily="34" charset="-79"/>
              <a:cs typeface="FrankRuehl" pitchFamily="34" charset="-79"/>
            </a:endParaRPr>
          </a:p>
        </p:txBody>
      </p:sp>
      <p:sp>
        <p:nvSpPr>
          <p:cNvPr id="4" name="Rectangle 3"/>
          <p:cNvSpPr/>
          <p:nvPr/>
        </p:nvSpPr>
        <p:spPr>
          <a:xfrm>
            <a:off x="2667000" y="228600"/>
            <a:ext cx="3776996"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Our learning</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1026" name="Picture 2" descr="C:\Users\papanwar\AppData\Local\Microsoft\Windows\Temporary Internet Files\Content.IE5\H1NPCK0X\MC90031040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85800" y="4207266"/>
            <a:ext cx="1232611" cy="182239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papanwar\AppData\Local\Microsoft\Windows\Temporary Internet Files\Content.IE5\25GPOW3W\MC90033547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3256" y="5317805"/>
            <a:ext cx="1810512" cy="14237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papanwar\AppData\Local\Microsoft\Windows\Temporary Internet Files\Content.IE5\H1NPCK0X\MM900041072[1].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251111" y="1151930"/>
            <a:ext cx="1164508" cy="230423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papanwar\AppData\Local\Microsoft\Windows\Temporary Internet Files\Content.IE5\25GPOW3W\MM900178297[1].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58024" y="4210895"/>
            <a:ext cx="66675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papanwar\AppData\Local\Microsoft\Windows\Temporary Internet Files\Content.IE5\H1NPCK0X\MM900178298[1].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1819275" y="1676400"/>
            <a:ext cx="66675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papanwar\AppData\Local\Microsoft\Windows\Temporary Internet Files\Content.IE5\Z12UTNCI\MM900178299[1].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3082244" y="4207266"/>
            <a:ext cx="66675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69698" y="5008265"/>
            <a:ext cx="1676400" cy="1610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descr="C:\Users\papanwar\AppData\Local\Microsoft\Windows\Temporary Internet Files\Content.IE5\25GPOW3W\MC900441750[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55498" y="5813523"/>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papanwar\AppData\Local\Microsoft\Windows\Temporary Internet Files\Content.IE5\H1NPCK0X\MM900178300[1].gif"/>
          <p:cNvPicPr>
            <a:picLocks noChangeAspect="1" noChangeArrowheads="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4222123" y="1694543"/>
            <a:ext cx="66675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Users\papanwar\AppData\Local\Microsoft\Windows\Temporary Internet Files\Content.IE5\K433JQ5V\MC900281373[1].wmf"/>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96000" y="1467351"/>
            <a:ext cx="996908" cy="91561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24332" y="2027918"/>
            <a:ext cx="1264610" cy="113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descr="C:\Users\papanwar\AppData\Local\Microsoft\Windows\Temporary Internet Files\Content.IE5\H1NPCK0X\MM900178301[1].gif"/>
          <p:cNvPicPr>
            <a:picLocks noChangeAspect="1" noChangeArrowheads="1" noCrop="1"/>
          </p:cNvPicPr>
          <p:nvPr/>
        </p:nvPicPr>
        <p:blipFill>
          <a:blip r:embed="rId13">
            <a:extLst>
              <a:ext uri="{28A0092B-C50C-407E-A947-70E740481C1C}">
                <a14:useLocalDpi xmlns:a14="http://schemas.microsoft.com/office/drawing/2010/main" val="0"/>
              </a:ext>
            </a:extLst>
          </a:blip>
          <a:srcRect/>
          <a:stretch>
            <a:fillRect/>
          </a:stretch>
        </p:blipFill>
        <p:spPr bwMode="auto">
          <a:xfrm>
            <a:off x="5927704" y="4114800"/>
            <a:ext cx="66675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C:\Users\papanwar\AppData\Local\Microsoft\Windows\Temporary Internet Files\Content.IE5\25GPOW3W\MM900040927[2].gif"/>
          <p:cNvPicPr>
            <a:picLocks noChangeAspect="1" noChangeArrowheads="1" noCrop="1"/>
          </p:cNvPicPr>
          <p:nvPr/>
        </p:nvPicPr>
        <p:blipFill>
          <a:blip r:embed="rId14">
            <a:extLst>
              <a:ext uri="{28A0092B-C50C-407E-A947-70E740481C1C}">
                <a14:useLocalDpi xmlns:a14="http://schemas.microsoft.com/office/drawing/2010/main" val="0"/>
              </a:ext>
            </a:extLst>
          </a:blip>
          <a:srcRect/>
          <a:stretch>
            <a:fillRect/>
          </a:stretch>
        </p:blipFill>
        <p:spPr bwMode="auto">
          <a:xfrm>
            <a:off x="6694066" y="4405312"/>
            <a:ext cx="1514475" cy="752475"/>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C:\Users\papanwar\AppData\Local\Microsoft\Windows\Temporary Internet Files\Content.IE5\H1NPCK0X\MM900040901[1].gif"/>
          <p:cNvPicPr>
            <a:picLocks noChangeAspect="1" noChangeArrowheads="1" noCrop="1"/>
          </p:cNvPicPr>
          <p:nvPr/>
        </p:nvPicPr>
        <p:blipFill>
          <a:blip r:embed="rId15">
            <a:extLst>
              <a:ext uri="{28A0092B-C50C-407E-A947-70E740481C1C}">
                <a14:useLocalDpi xmlns:a14="http://schemas.microsoft.com/office/drawing/2010/main" val="0"/>
              </a:ext>
            </a:extLst>
          </a:blip>
          <a:srcRect/>
          <a:stretch>
            <a:fillRect/>
          </a:stretch>
        </p:blipFill>
        <p:spPr bwMode="auto">
          <a:xfrm>
            <a:off x="6528055" y="5420927"/>
            <a:ext cx="986575" cy="60873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C:\Users\papanwar\AppData\Local\Microsoft\Windows\Temporary Internet Files\Content.IE5\K433JQ5V\MM900236249[3].gif"/>
          <p:cNvPicPr>
            <a:picLocks noChangeAspect="1" noChangeArrowheads="1" noCrop="1"/>
          </p:cNvPicPr>
          <p:nvPr/>
        </p:nvPicPr>
        <p:blipFill>
          <a:blip r:embed="rId16">
            <a:extLst>
              <a:ext uri="{28A0092B-C50C-407E-A947-70E740481C1C}">
                <a14:useLocalDpi xmlns:a14="http://schemas.microsoft.com/office/drawing/2010/main" val="0"/>
              </a:ext>
            </a:extLst>
          </a:blip>
          <a:srcRect/>
          <a:stretch>
            <a:fillRect/>
          </a:stretch>
        </p:blipFill>
        <p:spPr bwMode="auto">
          <a:xfrm>
            <a:off x="7827541" y="5491502"/>
            <a:ext cx="762000" cy="390525"/>
          </a:xfrm>
          <a:prstGeom prst="rect">
            <a:avLst/>
          </a:prstGeom>
          <a:noFill/>
          <a:extLst>
            <a:ext uri="{909E8E84-426E-40DD-AFC4-6F175D3DCCD1}">
              <a14:hiddenFill xmlns:a14="http://schemas.microsoft.com/office/drawing/2010/main">
                <a:solidFill>
                  <a:srgbClr val="FFFFFF"/>
                </a:solidFill>
              </a14:hiddenFill>
            </a:ext>
          </a:extLst>
        </p:spPr>
      </p:pic>
      <p:pic>
        <p:nvPicPr>
          <p:cNvPr id="1047" name="Picture 23" descr="C:\Users\papanwar\AppData\Local\Microsoft\Windows\Temporary Internet Files\Content.IE5\Z12UTNCI\MC900441778[1].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514630" y="5649088"/>
            <a:ext cx="337586" cy="337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733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032"/>
                                        </p:tgtEl>
                                        <p:attrNameLst>
                                          <p:attrName>style.visibility</p:attrName>
                                        </p:attrNameLst>
                                      </p:cBhvr>
                                      <p:to>
                                        <p:strVal val="visible"/>
                                      </p:to>
                                    </p:set>
                                    <p:animEffect transition="in" filter="wipe(down)">
                                      <p:cBhvr>
                                        <p:cTn id="21" dur="500"/>
                                        <p:tgtEl>
                                          <p:spTgt spid="1032"/>
                                        </p:tgtEl>
                                      </p:cBhvr>
                                    </p:animEffect>
                                  </p:childTnLst>
                                </p:cTn>
                              </p:par>
                            </p:childTnLst>
                          </p:cTn>
                        </p:par>
                        <p:par>
                          <p:cTn id="22" fill="hold">
                            <p:stCondLst>
                              <p:cond delay="500"/>
                            </p:stCondLst>
                            <p:childTnLst>
                              <p:par>
                                <p:cTn id="23" presetID="21" presetClass="entr" presetSubtype="1"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wheel(1)">
                                      <p:cBhvr>
                                        <p:cTn id="25" dur="2000"/>
                                        <p:tgtEl>
                                          <p:spTgt spid="1026"/>
                                        </p:tgtEl>
                                      </p:cBhvr>
                                    </p:animEffect>
                                  </p:childTnLst>
                                </p:cTn>
                              </p:par>
                            </p:childTnLst>
                          </p:cTn>
                        </p:par>
                        <p:par>
                          <p:cTn id="26" fill="hold">
                            <p:stCondLst>
                              <p:cond delay="2500"/>
                            </p:stCondLst>
                            <p:childTnLst>
                              <p:par>
                                <p:cTn id="27" presetID="6" presetClass="entr" presetSubtype="16" fill="hold" nodeType="afterEffect">
                                  <p:stCondLst>
                                    <p:cond delay="0"/>
                                  </p:stCondLst>
                                  <p:childTnLst>
                                    <p:set>
                                      <p:cBhvr>
                                        <p:cTn id="28" dur="1" fill="hold">
                                          <p:stCondLst>
                                            <p:cond delay="0"/>
                                          </p:stCondLst>
                                        </p:cTn>
                                        <p:tgtEl>
                                          <p:spTgt spid="1029"/>
                                        </p:tgtEl>
                                        <p:attrNameLst>
                                          <p:attrName>style.visibility</p:attrName>
                                        </p:attrNameLst>
                                      </p:cBhvr>
                                      <p:to>
                                        <p:strVal val="visible"/>
                                      </p:to>
                                    </p:set>
                                    <p:animEffect transition="in" filter="circle(in)">
                                      <p:cBhvr>
                                        <p:cTn id="29" dur="2000"/>
                                        <p:tgtEl>
                                          <p:spTgt spid="1029"/>
                                        </p:tgtEl>
                                      </p:cBhvr>
                                    </p:animEffect>
                                  </p:childTnLst>
                                </p:cTn>
                              </p:par>
                            </p:childTnLst>
                          </p:cTn>
                        </p:par>
                        <p:par>
                          <p:cTn id="30" fill="hold">
                            <p:stCondLst>
                              <p:cond delay="4500"/>
                            </p:stCondLst>
                            <p:childTnLst>
                              <p:par>
                                <p:cTn id="31" presetID="22" presetClass="entr" presetSubtype="4" fill="hold" nodeType="afterEffect">
                                  <p:stCondLst>
                                    <p:cond delay="0"/>
                                  </p:stCondLst>
                                  <p:childTnLst>
                                    <p:set>
                                      <p:cBhvr>
                                        <p:cTn id="32" dur="1" fill="hold">
                                          <p:stCondLst>
                                            <p:cond delay="0"/>
                                          </p:stCondLst>
                                        </p:cTn>
                                        <p:tgtEl>
                                          <p:spTgt spid="1033"/>
                                        </p:tgtEl>
                                        <p:attrNameLst>
                                          <p:attrName>style.visibility</p:attrName>
                                        </p:attrNameLst>
                                      </p:cBhvr>
                                      <p:to>
                                        <p:strVal val="visible"/>
                                      </p:to>
                                    </p:set>
                                    <p:animEffect transition="in" filter="wipe(down)">
                                      <p:cBhvr>
                                        <p:cTn id="33" dur="500"/>
                                        <p:tgtEl>
                                          <p:spTgt spid="1033"/>
                                        </p:tgtEl>
                                      </p:cBhvr>
                                    </p:animEffect>
                                  </p:childTnLst>
                                </p:cTn>
                              </p:par>
                            </p:childTnLst>
                          </p:cTn>
                        </p:par>
                        <p:par>
                          <p:cTn id="34" fill="hold">
                            <p:stCondLst>
                              <p:cond delay="5000"/>
                            </p:stCondLst>
                            <p:childTnLst>
                              <p:par>
                                <p:cTn id="35" presetID="2" presetClass="entr" presetSubtype="4"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par>
                          <p:cTn id="39" fill="hold">
                            <p:stCondLst>
                              <p:cond delay="5500"/>
                            </p:stCondLst>
                            <p:childTnLst>
                              <p:par>
                                <p:cTn id="40" presetID="22" presetClass="entr" presetSubtype="4" fill="hold" nodeType="afterEffect">
                                  <p:stCondLst>
                                    <p:cond delay="0"/>
                                  </p:stCondLst>
                                  <p:childTnLst>
                                    <p:set>
                                      <p:cBhvr>
                                        <p:cTn id="41" dur="1" fill="hold">
                                          <p:stCondLst>
                                            <p:cond delay="0"/>
                                          </p:stCondLst>
                                        </p:cTn>
                                        <p:tgtEl>
                                          <p:spTgt spid="1034"/>
                                        </p:tgtEl>
                                        <p:attrNameLst>
                                          <p:attrName>style.visibility</p:attrName>
                                        </p:attrNameLst>
                                      </p:cBhvr>
                                      <p:to>
                                        <p:strVal val="visible"/>
                                      </p:to>
                                    </p:set>
                                    <p:animEffect transition="in" filter="wipe(down)">
                                      <p:cBhvr>
                                        <p:cTn id="42" dur="500"/>
                                        <p:tgtEl>
                                          <p:spTgt spid="1034"/>
                                        </p:tgtEl>
                                      </p:cBhvr>
                                    </p:animEffect>
                                  </p:childTnLst>
                                </p:cTn>
                              </p:par>
                            </p:childTnLst>
                          </p:cTn>
                        </p:par>
                        <p:par>
                          <p:cTn id="43" fill="hold">
                            <p:stCondLst>
                              <p:cond delay="6000"/>
                            </p:stCondLst>
                            <p:childTnLst>
                              <p:par>
                                <p:cTn id="44" presetID="8" presetClass="entr" presetSubtype="16" fill="hold" nodeType="afterEffect">
                                  <p:stCondLst>
                                    <p:cond delay="0"/>
                                  </p:stCondLst>
                                  <p:childTnLst>
                                    <p:set>
                                      <p:cBhvr>
                                        <p:cTn id="45" dur="1" fill="hold">
                                          <p:stCondLst>
                                            <p:cond delay="0"/>
                                          </p:stCondLst>
                                        </p:cTn>
                                        <p:tgtEl>
                                          <p:spTgt spid="1035"/>
                                        </p:tgtEl>
                                        <p:attrNameLst>
                                          <p:attrName>style.visibility</p:attrName>
                                        </p:attrNameLst>
                                      </p:cBhvr>
                                      <p:to>
                                        <p:strVal val="visible"/>
                                      </p:to>
                                    </p:set>
                                    <p:animEffect transition="in" filter="diamond(in)">
                                      <p:cBhvr>
                                        <p:cTn id="46" dur="2000"/>
                                        <p:tgtEl>
                                          <p:spTgt spid="1035"/>
                                        </p:tgtEl>
                                      </p:cBhvr>
                                    </p:animEffect>
                                  </p:childTnLst>
                                </p:cTn>
                              </p:par>
                            </p:childTnLst>
                          </p:cTn>
                        </p:par>
                        <p:par>
                          <p:cTn id="47" fill="hold">
                            <p:stCondLst>
                              <p:cond delay="8000"/>
                            </p:stCondLst>
                            <p:childTnLst>
                              <p:par>
                                <p:cTn id="48" presetID="42" presetClass="entr" presetSubtype="0" fill="hold" nodeType="afterEffect">
                                  <p:stCondLst>
                                    <p:cond delay="0"/>
                                  </p:stCondLst>
                                  <p:childTnLst>
                                    <p:set>
                                      <p:cBhvr>
                                        <p:cTn id="49" dur="1" fill="hold">
                                          <p:stCondLst>
                                            <p:cond delay="0"/>
                                          </p:stCondLst>
                                        </p:cTn>
                                        <p:tgtEl>
                                          <p:spTgt spid="1036"/>
                                        </p:tgtEl>
                                        <p:attrNameLst>
                                          <p:attrName>style.visibility</p:attrName>
                                        </p:attrNameLst>
                                      </p:cBhvr>
                                      <p:to>
                                        <p:strVal val="visible"/>
                                      </p:to>
                                    </p:set>
                                    <p:animEffect transition="in" filter="fade">
                                      <p:cBhvr>
                                        <p:cTn id="50" dur="1000"/>
                                        <p:tgtEl>
                                          <p:spTgt spid="1036"/>
                                        </p:tgtEl>
                                      </p:cBhvr>
                                    </p:animEffect>
                                    <p:anim calcmode="lin" valueType="num">
                                      <p:cBhvr>
                                        <p:cTn id="51" dur="1000" fill="hold"/>
                                        <p:tgtEl>
                                          <p:spTgt spid="1036"/>
                                        </p:tgtEl>
                                        <p:attrNameLst>
                                          <p:attrName>ppt_x</p:attrName>
                                        </p:attrNameLst>
                                      </p:cBhvr>
                                      <p:tavLst>
                                        <p:tav tm="0">
                                          <p:val>
                                            <p:strVal val="#ppt_x"/>
                                          </p:val>
                                        </p:tav>
                                        <p:tav tm="100000">
                                          <p:val>
                                            <p:strVal val="#ppt_x"/>
                                          </p:val>
                                        </p:tav>
                                      </p:tavLst>
                                    </p:anim>
                                    <p:anim calcmode="lin" valueType="num">
                                      <p:cBhvr>
                                        <p:cTn id="52" dur="1000" fill="hold"/>
                                        <p:tgtEl>
                                          <p:spTgt spid="1036"/>
                                        </p:tgtEl>
                                        <p:attrNameLst>
                                          <p:attrName>ppt_y</p:attrName>
                                        </p:attrNameLst>
                                      </p:cBhvr>
                                      <p:tavLst>
                                        <p:tav tm="0">
                                          <p:val>
                                            <p:strVal val="#ppt_y+.1"/>
                                          </p:val>
                                        </p:tav>
                                        <p:tav tm="100000">
                                          <p:val>
                                            <p:strVal val="#ppt_y"/>
                                          </p:val>
                                        </p:tav>
                                      </p:tavLst>
                                    </p:anim>
                                  </p:childTnLst>
                                </p:cTn>
                              </p:par>
                            </p:childTnLst>
                          </p:cTn>
                        </p:par>
                        <p:par>
                          <p:cTn id="53" fill="hold">
                            <p:stCondLst>
                              <p:cond delay="9000"/>
                            </p:stCondLst>
                            <p:childTnLst>
                              <p:par>
                                <p:cTn id="54" presetID="22" presetClass="entr" presetSubtype="4" fill="hold" nodeType="afterEffect">
                                  <p:stCondLst>
                                    <p:cond delay="0"/>
                                  </p:stCondLst>
                                  <p:childTnLst>
                                    <p:set>
                                      <p:cBhvr>
                                        <p:cTn id="55" dur="1" fill="hold">
                                          <p:stCondLst>
                                            <p:cond delay="0"/>
                                          </p:stCondLst>
                                        </p:cTn>
                                        <p:tgtEl>
                                          <p:spTgt spid="1037"/>
                                        </p:tgtEl>
                                        <p:attrNameLst>
                                          <p:attrName>style.visibility</p:attrName>
                                        </p:attrNameLst>
                                      </p:cBhvr>
                                      <p:to>
                                        <p:strVal val="visible"/>
                                      </p:to>
                                    </p:set>
                                    <p:animEffect transition="in" filter="wipe(down)">
                                      <p:cBhvr>
                                        <p:cTn id="56" dur="500"/>
                                        <p:tgtEl>
                                          <p:spTgt spid="1037"/>
                                        </p:tgtEl>
                                      </p:cBhvr>
                                    </p:animEffect>
                                  </p:childTnLst>
                                </p:cTn>
                              </p:par>
                            </p:childTnLst>
                          </p:cTn>
                        </p:par>
                        <p:par>
                          <p:cTn id="57" fill="hold">
                            <p:stCondLst>
                              <p:cond delay="9500"/>
                            </p:stCondLst>
                            <p:childTnLst>
                              <p:par>
                                <p:cTn id="58" presetID="10" presetClass="entr" presetSubtype="0" fill="hold" nodeType="afterEffect">
                                  <p:stCondLst>
                                    <p:cond delay="0"/>
                                  </p:stCondLst>
                                  <p:childTnLst>
                                    <p:set>
                                      <p:cBhvr>
                                        <p:cTn id="59" dur="1" fill="hold">
                                          <p:stCondLst>
                                            <p:cond delay="0"/>
                                          </p:stCondLst>
                                        </p:cTn>
                                        <p:tgtEl>
                                          <p:spTgt spid="1039"/>
                                        </p:tgtEl>
                                        <p:attrNameLst>
                                          <p:attrName>style.visibility</p:attrName>
                                        </p:attrNameLst>
                                      </p:cBhvr>
                                      <p:to>
                                        <p:strVal val="visible"/>
                                      </p:to>
                                    </p:set>
                                    <p:animEffect transition="in" filter="fade">
                                      <p:cBhvr>
                                        <p:cTn id="60" dur="500"/>
                                        <p:tgtEl>
                                          <p:spTgt spid="1039"/>
                                        </p:tgtEl>
                                      </p:cBhvr>
                                    </p:animEffect>
                                  </p:childTnLst>
                                </p:cTn>
                              </p:par>
                            </p:childTnLst>
                          </p:cTn>
                        </p:par>
                        <p:par>
                          <p:cTn id="61" fill="hold">
                            <p:stCondLst>
                              <p:cond delay="10000"/>
                            </p:stCondLst>
                            <p:childTnLst>
                              <p:par>
                                <p:cTn id="62" presetID="2" presetClass="entr" presetSubtype="8" fill="hold" nodeType="afterEffect">
                                  <p:stCondLst>
                                    <p:cond delay="0"/>
                                  </p:stCondLst>
                                  <p:childTnLst>
                                    <p:set>
                                      <p:cBhvr>
                                        <p:cTn id="63" dur="1" fill="hold">
                                          <p:stCondLst>
                                            <p:cond delay="0"/>
                                          </p:stCondLst>
                                        </p:cTn>
                                        <p:tgtEl>
                                          <p:spTgt spid="1040"/>
                                        </p:tgtEl>
                                        <p:attrNameLst>
                                          <p:attrName>style.visibility</p:attrName>
                                        </p:attrNameLst>
                                      </p:cBhvr>
                                      <p:to>
                                        <p:strVal val="visible"/>
                                      </p:to>
                                    </p:set>
                                    <p:anim calcmode="lin" valueType="num">
                                      <p:cBhvr additive="base">
                                        <p:cTn id="64" dur="500" fill="hold"/>
                                        <p:tgtEl>
                                          <p:spTgt spid="1040"/>
                                        </p:tgtEl>
                                        <p:attrNameLst>
                                          <p:attrName>ppt_x</p:attrName>
                                        </p:attrNameLst>
                                      </p:cBhvr>
                                      <p:tavLst>
                                        <p:tav tm="0">
                                          <p:val>
                                            <p:strVal val="0-#ppt_w/2"/>
                                          </p:val>
                                        </p:tav>
                                        <p:tav tm="100000">
                                          <p:val>
                                            <p:strVal val="#ppt_x"/>
                                          </p:val>
                                        </p:tav>
                                      </p:tavLst>
                                    </p:anim>
                                    <p:anim calcmode="lin" valueType="num">
                                      <p:cBhvr additive="base">
                                        <p:cTn id="65" dur="500" fill="hold"/>
                                        <p:tgtEl>
                                          <p:spTgt spid="1040"/>
                                        </p:tgtEl>
                                        <p:attrNameLst>
                                          <p:attrName>ppt_y</p:attrName>
                                        </p:attrNameLst>
                                      </p:cBhvr>
                                      <p:tavLst>
                                        <p:tav tm="0">
                                          <p:val>
                                            <p:strVal val="#ppt_y"/>
                                          </p:val>
                                        </p:tav>
                                        <p:tav tm="100000">
                                          <p:val>
                                            <p:strVal val="#ppt_y"/>
                                          </p:val>
                                        </p:tav>
                                      </p:tavLst>
                                    </p:anim>
                                  </p:childTnLst>
                                </p:cTn>
                              </p:par>
                            </p:childTnLst>
                          </p:cTn>
                        </p:par>
                        <p:par>
                          <p:cTn id="66" fill="hold">
                            <p:stCondLst>
                              <p:cond delay="10500"/>
                            </p:stCondLst>
                            <p:childTnLst>
                              <p:par>
                                <p:cTn id="67" presetID="22" presetClass="entr" presetSubtype="4" fill="hold" nodeType="afterEffect">
                                  <p:stCondLst>
                                    <p:cond delay="0"/>
                                  </p:stCondLst>
                                  <p:childTnLst>
                                    <p:set>
                                      <p:cBhvr>
                                        <p:cTn id="68" dur="1" fill="hold">
                                          <p:stCondLst>
                                            <p:cond delay="0"/>
                                          </p:stCondLst>
                                        </p:cTn>
                                        <p:tgtEl>
                                          <p:spTgt spid="1041"/>
                                        </p:tgtEl>
                                        <p:attrNameLst>
                                          <p:attrName>style.visibility</p:attrName>
                                        </p:attrNameLst>
                                      </p:cBhvr>
                                      <p:to>
                                        <p:strVal val="visible"/>
                                      </p:to>
                                    </p:set>
                                    <p:animEffect transition="in" filter="wipe(down)">
                                      <p:cBhvr>
                                        <p:cTn id="69" dur="500"/>
                                        <p:tgtEl>
                                          <p:spTgt spid="1041"/>
                                        </p:tgtEl>
                                      </p:cBhvr>
                                    </p:animEffect>
                                  </p:childTnLst>
                                </p:cTn>
                              </p:par>
                            </p:childTnLst>
                          </p:cTn>
                        </p:par>
                        <p:par>
                          <p:cTn id="70" fill="hold">
                            <p:stCondLst>
                              <p:cond delay="11000"/>
                            </p:stCondLst>
                            <p:childTnLst>
                              <p:par>
                                <p:cTn id="71" presetID="45" presetClass="entr" presetSubtype="0" fill="hold" nodeType="afterEffect">
                                  <p:stCondLst>
                                    <p:cond delay="0"/>
                                  </p:stCondLst>
                                  <p:childTnLst>
                                    <p:set>
                                      <p:cBhvr>
                                        <p:cTn id="72" dur="1" fill="hold">
                                          <p:stCondLst>
                                            <p:cond delay="0"/>
                                          </p:stCondLst>
                                        </p:cTn>
                                        <p:tgtEl>
                                          <p:spTgt spid="1042"/>
                                        </p:tgtEl>
                                        <p:attrNameLst>
                                          <p:attrName>style.visibility</p:attrName>
                                        </p:attrNameLst>
                                      </p:cBhvr>
                                      <p:to>
                                        <p:strVal val="visible"/>
                                      </p:to>
                                    </p:set>
                                    <p:animEffect transition="in" filter="fade">
                                      <p:cBhvr>
                                        <p:cTn id="73" dur="2000"/>
                                        <p:tgtEl>
                                          <p:spTgt spid="1042"/>
                                        </p:tgtEl>
                                      </p:cBhvr>
                                    </p:animEffect>
                                    <p:anim calcmode="lin" valueType="num">
                                      <p:cBhvr>
                                        <p:cTn id="74" dur="2000" fill="hold"/>
                                        <p:tgtEl>
                                          <p:spTgt spid="1042"/>
                                        </p:tgtEl>
                                        <p:attrNameLst>
                                          <p:attrName>ppt_w</p:attrName>
                                        </p:attrNameLst>
                                      </p:cBhvr>
                                      <p:tavLst>
                                        <p:tav tm="0" fmla="#ppt_w*sin(2.5*pi*$)">
                                          <p:val>
                                            <p:fltVal val="0"/>
                                          </p:val>
                                        </p:tav>
                                        <p:tav tm="100000">
                                          <p:val>
                                            <p:fltVal val="1"/>
                                          </p:val>
                                        </p:tav>
                                      </p:tavLst>
                                    </p:anim>
                                    <p:anim calcmode="lin" valueType="num">
                                      <p:cBhvr>
                                        <p:cTn id="75" dur="2000" fill="hold"/>
                                        <p:tgtEl>
                                          <p:spTgt spid="1042"/>
                                        </p:tgtEl>
                                        <p:attrNameLst>
                                          <p:attrName>ppt_h</p:attrName>
                                        </p:attrNameLst>
                                      </p:cBhvr>
                                      <p:tavLst>
                                        <p:tav tm="0">
                                          <p:val>
                                            <p:strVal val="#ppt_h"/>
                                          </p:val>
                                        </p:tav>
                                        <p:tav tm="100000">
                                          <p:val>
                                            <p:strVal val="#ppt_h"/>
                                          </p:val>
                                        </p:tav>
                                      </p:tavLst>
                                    </p:anim>
                                  </p:childTnLst>
                                </p:cTn>
                              </p:par>
                            </p:childTnLst>
                          </p:cTn>
                        </p:par>
                        <p:par>
                          <p:cTn id="76" fill="hold">
                            <p:stCondLst>
                              <p:cond delay="13000"/>
                            </p:stCondLst>
                            <p:childTnLst>
                              <p:par>
                                <p:cTn id="77" presetID="15" presetClass="entr" presetSubtype="0" fill="hold" nodeType="afterEffect">
                                  <p:stCondLst>
                                    <p:cond delay="0"/>
                                  </p:stCondLst>
                                  <p:childTnLst>
                                    <p:set>
                                      <p:cBhvr>
                                        <p:cTn id="78" dur="1" fill="hold">
                                          <p:stCondLst>
                                            <p:cond delay="0"/>
                                          </p:stCondLst>
                                        </p:cTn>
                                        <p:tgtEl>
                                          <p:spTgt spid="1043"/>
                                        </p:tgtEl>
                                        <p:attrNameLst>
                                          <p:attrName>style.visibility</p:attrName>
                                        </p:attrNameLst>
                                      </p:cBhvr>
                                      <p:to>
                                        <p:strVal val="visible"/>
                                      </p:to>
                                    </p:set>
                                    <p:anim calcmode="lin" valueType="num">
                                      <p:cBhvr>
                                        <p:cTn id="79" dur="1000" fill="hold"/>
                                        <p:tgtEl>
                                          <p:spTgt spid="1043"/>
                                        </p:tgtEl>
                                        <p:attrNameLst>
                                          <p:attrName>ppt_w</p:attrName>
                                        </p:attrNameLst>
                                      </p:cBhvr>
                                      <p:tavLst>
                                        <p:tav tm="0">
                                          <p:val>
                                            <p:fltVal val="0"/>
                                          </p:val>
                                        </p:tav>
                                        <p:tav tm="100000">
                                          <p:val>
                                            <p:strVal val="#ppt_w"/>
                                          </p:val>
                                        </p:tav>
                                      </p:tavLst>
                                    </p:anim>
                                    <p:anim calcmode="lin" valueType="num">
                                      <p:cBhvr>
                                        <p:cTn id="80" dur="1000" fill="hold"/>
                                        <p:tgtEl>
                                          <p:spTgt spid="1043"/>
                                        </p:tgtEl>
                                        <p:attrNameLst>
                                          <p:attrName>ppt_h</p:attrName>
                                        </p:attrNameLst>
                                      </p:cBhvr>
                                      <p:tavLst>
                                        <p:tav tm="0">
                                          <p:val>
                                            <p:fltVal val="0"/>
                                          </p:val>
                                        </p:tav>
                                        <p:tav tm="100000">
                                          <p:val>
                                            <p:strVal val="#ppt_h"/>
                                          </p:val>
                                        </p:tav>
                                      </p:tavLst>
                                    </p:anim>
                                    <p:anim calcmode="lin" valueType="num">
                                      <p:cBhvr>
                                        <p:cTn id="81" dur="1000" fill="hold"/>
                                        <p:tgtEl>
                                          <p:spTgt spid="1043"/>
                                        </p:tgtEl>
                                        <p:attrNameLst>
                                          <p:attrName>ppt_x</p:attrName>
                                        </p:attrNameLst>
                                      </p:cBhvr>
                                      <p:tavLst>
                                        <p:tav tm="0" fmla="#ppt_x+(cos(-2*pi*(1-$))*-#ppt_x-sin(-2*pi*(1-$))*(1-#ppt_y))*(1-$)">
                                          <p:val>
                                            <p:fltVal val="0"/>
                                          </p:val>
                                        </p:tav>
                                        <p:tav tm="100000">
                                          <p:val>
                                            <p:fltVal val="1"/>
                                          </p:val>
                                        </p:tav>
                                      </p:tavLst>
                                    </p:anim>
                                    <p:anim calcmode="lin" valueType="num">
                                      <p:cBhvr>
                                        <p:cTn id="82" dur="1000" fill="hold"/>
                                        <p:tgtEl>
                                          <p:spTgt spid="1043"/>
                                        </p:tgtEl>
                                        <p:attrNameLst>
                                          <p:attrName>ppt_y</p:attrName>
                                        </p:attrNameLst>
                                      </p:cBhvr>
                                      <p:tavLst>
                                        <p:tav tm="0" fmla="#ppt_y+(sin(-2*pi*(1-$))*-#ppt_x+cos(-2*pi*(1-$))*(1-#ppt_y))*(1-$)">
                                          <p:val>
                                            <p:fltVal val="0"/>
                                          </p:val>
                                        </p:tav>
                                        <p:tav tm="100000">
                                          <p:val>
                                            <p:fltVal val="1"/>
                                          </p:val>
                                        </p:tav>
                                      </p:tavLst>
                                    </p:anim>
                                  </p:childTnLst>
                                </p:cTn>
                              </p:par>
                            </p:childTnLst>
                          </p:cTn>
                        </p:par>
                        <p:par>
                          <p:cTn id="83" fill="hold">
                            <p:stCondLst>
                              <p:cond delay="14000"/>
                            </p:stCondLst>
                            <p:childTnLst>
                              <p:par>
                                <p:cTn id="84" presetID="42" presetClass="entr" presetSubtype="0" fill="hold" nodeType="afterEffect">
                                  <p:stCondLst>
                                    <p:cond delay="0"/>
                                  </p:stCondLst>
                                  <p:childTnLst>
                                    <p:set>
                                      <p:cBhvr>
                                        <p:cTn id="85" dur="1" fill="hold">
                                          <p:stCondLst>
                                            <p:cond delay="0"/>
                                          </p:stCondLst>
                                        </p:cTn>
                                        <p:tgtEl>
                                          <p:spTgt spid="1044"/>
                                        </p:tgtEl>
                                        <p:attrNameLst>
                                          <p:attrName>style.visibility</p:attrName>
                                        </p:attrNameLst>
                                      </p:cBhvr>
                                      <p:to>
                                        <p:strVal val="visible"/>
                                      </p:to>
                                    </p:set>
                                    <p:animEffect transition="in" filter="fade">
                                      <p:cBhvr>
                                        <p:cTn id="86" dur="1000"/>
                                        <p:tgtEl>
                                          <p:spTgt spid="1044"/>
                                        </p:tgtEl>
                                      </p:cBhvr>
                                    </p:animEffect>
                                    <p:anim calcmode="lin" valueType="num">
                                      <p:cBhvr>
                                        <p:cTn id="87" dur="1000" fill="hold"/>
                                        <p:tgtEl>
                                          <p:spTgt spid="1044"/>
                                        </p:tgtEl>
                                        <p:attrNameLst>
                                          <p:attrName>ppt_x</p:attrName>
                                        </p:attrNameLst>
                                      </p:cBhvr>
                                      <p:tavLst>
                                        <p:tav tm="0">
                                          <p:val>
                                            <p:strVal val="#ppt_x"/>
                                          </p:val>
                                        </p:tav>
                                        <p:tav tm="100000">
                                          <p:val>
                                            <p:strVal val="#ppt_x"/>
                                          </p:val>
                                        </p:tav>
                                      </p:tavLst>
                                    </p:anim>
                                    <p:anim calcmode="lin" valueType="num">
                                      <p:cBhvr>
                                        <p:cTn id="88" dur="1000" fill="hold"/>
                                        <p:tgtEl>
                                          <p:spTgt spid="1044"/>
                                        </p:tgtEl>
                                        <p:attrNameLst>
                                          <p:attrName>ppt_y</p:attrName>
                                        </p:attrNameLst>
                                      </p:cBhvr>
                                      <p:tavLst>
                                        <p:tav tm="0">
                                          <p:val>
                                            <p:strVal val="#ppt_y+.1"/>
                                          </p:val>
                                        </p:tav>
                                        <p:tav tm="100000">
                                          <p:val>
                                            <p:strVal val="#ppt_y"/>
                                          </p:val>
                                        </p:tav>
                                      </p:tavLst>
                                    </p:anim>
                                  </p:childTnLst>
                                </p:cTn>
                              </p:par>
                            </p:childTnLst>
                          </p:cTn>
                        </p:par>
                        <p:par>
                          <p:cTn id="89" fill="hold">
                            <p:stCondLst>
                              <p:cond delay="15000"/>
                            </p:stCondLst>
                            <p:childTnLst>
                              <p:par>
                                <p:cTn id="90" presetID="6" presetClass="entr" presetSubtype="16" fill="hold" nodeType="afterEffect">
                                  <p:stCondLst>
                                    <p:cond delay="0"/>
                                  </p:stCondLst>
                                  <p:childTnLst>
                                    <p:set>
                                      <p:cBhvr>
                                        <p:cTn id="91" dur="1" fill="hold">
                                          <p:stCondLst>
                                            <p:cond delay="0"/>
                                          </p:stCondLst>
                                        </p:cTn>
                                        <p:tgtEl>
                                          <p:spTgt spid="1047"/>
                                        </p:tgtEl>
                                        <p:attrNameLst>
                                          <p:attrName>style.visibility</p:attrName>
                                        </p:attrNameLst>
                                      </p:cBhvr>
                                      <p:to>
                                        <p:strVal val="visible"/>
                                      </p:to>
                                    </p:set>
                                    <p:animEffect transition="in" filter="circle(in)">
                                      <p:cBhvr>
                                        <p:cTn id="92" dur="2000"/>
                                        <p:tgtEl>
                                          <p:spTgt spid="1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33601"/>
            <a:ext cx="8229600" cy="1904999"/>
          </a:xfrm>
        </p:spPr>
        <p:txBody>
          <a:bodyPr>
            <a:noAutofit/>
          </a:bodyPr>
          <a:lstStyle/>
          <a:p>
            <a:pPr marL="0" indent="0" algn="ctr">
              <a:buNone/>
            </a:pPr>
            <a:r>
              <a:rPr lang="en-US" sz="13800" dirty="0" smtClean="0">
                <a:solidFill>
                  <a:schemeClr val="accent1">
                    <a:lumMod val="50000"/>
                  </a:schemeClr>
                </a:solidFill>
                <a:latin typeface="Aldhabi" pitchFamily="2" charset="-78"/>
                <a:cs typeface="Aldhabi" pitchFamily="2" charset="-78"/>
              </a:rPr>
              <a:t>Om Tat Sat</a:t>
            </a:r>
            <a:endParaRPr lang="en-US" sz="13800" dirty="0">
              <a:solidFill>
                <a:schemeClr val="accent1">
                  <a:lumMod val="50000"/>
                </a:schemeClr>
              </a:solidFill>
              <a:latin typeface="Aldhabi" pitchFamily="2" charset="-78"/>
              <a:cs typeface="Aldhabi" pitchFamily="2" charset="-78"/>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580"/>
            <a:ext cx="9116291" cy="6828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80" y="-18143"/>
            <a:ext cx="9193480" cy="6876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86570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084"/>
                                        </p:tgtEl>
                                        <p:attrNameLst>
                                          <p:attrName>style.visibility</p:attrName>
                                        </p:attrNameLst>
                                      </p:cBhvr>
                                      <p:to>
                                        <p:strVal val="visible"/>
                                      </p:to>
                                    </p:set>
                                    <p:animEffect transition="in" filter="circle(in)">
                                      <p:cBhvr>
                                        <p:cTn id="14" dur="20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9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latin typeface="Algerian" pitchFamily="82" charset="0"/>
              </a:rPr>
              <a:t>2</a:t>
            </a:r>
            <a:r>
              <a:rPr lang="en-US" baseline="30000" dirty="0" smtClean="0">
                <a:solidFill>
                  <a:schemeClr val="accent6">
                    <a:lumMod val="75000"/>
                  </a:schemeClr>
                </a:solidFill>
                <a:latin typeface="Algerian" pitchFamily="82" charset="0"/>
              </a:rPr>
              <a:t>nd</a:t>
            </a:r>
            <a:r>
              <a:rPr lang="en-US" dirty="0" smtClean="0">
                <a:solidFill>
                  <a:schemeClr val="accent6">
                    <a:lumMod val="75000"/>
                  </a:schemeClr>
                </a:solidFill>
                <a:latin typeface="Algerian" pitchFamily="82" charset="0"/>
              </a:rPr>
              <a:t> shloka</a:t>
            </a:r>
            <a:endParaRPr lang="en-US" dirty="0">
              <a:solidFill>
                <a:schemeClr val="accent6">
                  <a:lumMod val="75000"/>
                </a:schemeClr>
              </a:solidFill>
              <a:latin typeface="Algerian" pitchFamily="82" charset="0"/>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43561" y="3035082"/>
            <a:ext cx="3649949" cy="2428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87927" y="1219200"/>
            <a:ext cx="8361218" cy="1815882"/>
          </a:xfrm>
          <a:prstGeom prst="rect">
            <a:avLst/>
          </a:prstGeom>
          <a:noFill/>
        </p:spPr>
        <p:txBody>
          <a:bodyPr wrap="square" rtlCol="0">
            <a:spAutoFit/>
          </a:bodyPr>
          <a:lstStyle/>
          <a:p>
            <a:r>
              <a:rPr lang="en-US" sz="2800" dirty="0" smtClean="0">
                <a:latin typeface="Forte" pitchFamily="66" charset="0"/>
              </a:rPr>
              <a:t>Arjuna says :</a:t>
            </a:r>
          </a:p>
          <a:p>
            <a:r>
              <a:rPr lang="en-US" sz="2800" dirty="0" smtClean="0">
                <a:latin typeface="Forte" pitchFamily="66" charset="0"/>
              </a:rPr>
              <a:t>*Lord, why are you confusing me?</a:t>
            </a:r>
          </a:p>
          <a:p>
            <a:r>
              <a:rPr lang="en-US" sz="2800" dirty="0" smtClean="0">
                <a:latin typeface="Forte" pitchFamily="66" charset="0"/>
              </a:rPr>
              <a:t>*Please tell me the correct way to reach the </a:t>
            </a:r>
            <a:r>
              <a:rPr lang="en-US" sz="2800" dirty="0">
                <a:latin typeface="Forte" pitchFamily="66" charset="0"/>
              </a:rPr>
              <a:t>U</a:t>
            </a:r>
            <a:r>
              <a:rPr lang="en-US" sz="2800" dirty="0" smtClean="0">
                <a:latin typeface="Forte" pitchFamily="66" charset="0"/>
              </a:rPr>
              <a:t>ltimate goal of life. </a:t>
            </a:r>
          </a:p>
        </p:txBody>
      </p:sp>
    </p:spTree>
    <p:extLst>
      <p:ext uri="{BB962C8B-B14F-4D97-AF65-F5344CB8AC3E}">
        <p14:creationId xmlns:p14="http://schemas.microsoft.com/office/powerpoint/2010/main" val="306471043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p:cTn id="12"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4">
                                            <p:txEl>
                                              <p:pRg st="0" end="0"/>
                                            </p:txEl>
                                          </p:spTgt>
                                        </p:tgtEl>
                                      </p:cBhvr>
                                    </p:animEffect>
                                  </p:childTnLst>
                                </p:cTn>
                              </p:par>
                            </p:childTnLst>
                          </p:cTn>
                        </p:par>
                        <p:par>
                          <p:cTn id="16" fill="hold">
                            <p:stCondLst>
                              <p:cond delay="1500"/>
                            </p:stCondLst>
                            <p:childTnLst>
                              <p:par>
                                <p:cTn id="17" presetID="37" presetClass="entr" presetSubtype="0" fill="hold" nodeType="after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par>
                          <p:cTn id="23" fill="hold">
                            <p:stCondLst>
                              <p:cond delay="2500"/>
                            </p:stCondLst>
                            <p:childTnLst>
                              <p:par>
                                <p:cTn id="24" presetID="37" presetClass="entr" presetSubtype="0" fill="hold" nodeType="after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lumMod val="75000"/>
                  </a:schemeClr>
                </a:solidFill>
                <a:latin typeface="Algerian" pitchFamily="82" charset="0"/>
              </a:rPr>
              <a:t>Our learning</a:t>
            </a:r>
            <a:endParaRPr lang="en-US" dirty="0"/>
          </a:p>
        </p:txBody>
      </p:sp>
      <p:sp>
        <p:nvSpPr>
          <p:cNvPr id="3" name="Content Placeholder 2"/>
          <p:cNvSpPr>
            <a:spLocks noGrp="1"/>
          </p:cNvSpPr>
          <p:nvPr>
            <p:ph idx="1"/>
          </p:nvPr>
        </p:nvSpPr>
        <p:spPr>
          <a:xfrm>
            <a:off x="457200" y="1219200"/>
            <a:ext cx="8229600" cy="5334000"/>
          </a:xfrm>
        </p:spPr>
        <p:txBody>
          <a:bodyPr>
            <a:normAutofit fontScale="85000" lnSpcReduction="10000"/>
          </a:bodyPr>
          <a:lstStyle/>
          <a:p>
            <a:pPr marL="0" indent="0">
              <a:buNone/>
            </a:pPr>
            <a:r>
              <a:rPr lang="en-US" dirty="0" smtClean="0">
                <a:latin typeface="Forte" pitchFamily="66" charset="0"/>
              </a:rPr>
              <a:t>Actually </a:t>
            </a:r>
            <a:r>
              <a:rPr lang="en-US" dirty="0">
                <a:latin typeface="Forte" pitchFamily="66" charset="0"/>
              </a:rPr>
              <a:t>whatever the Lord is saying is correct, but Arjuna does not have the intellect to understand </a:t>
            </a:r>
            <a:r>
              <a:rPr lang="en-US" dirty="0" smtClean="0">
                <a:latin typeface="Forte" pitchFamily="66" charset="0"/>
              </a:rPr>
              <a:t>that</a:t>
            </a:r>
            <a:r>
              <a:rPr lang="en-US" dirty="0">
                <a:latin typeface="Forte" pitchFamily="66" charset="0"/>
              </a:rPr>
              <a:t>. </a:t>
            </a:r>
            <a:r>
              <a:rPr lang="en-US" dirty="0" smtClean="0">
                <a:latin typeface="Forte" pitchFamily="66" charset="0"/>
              </a:rPr>
              <a:t> Same </a:t>
            </a:r>
            <a:r>
              <a:rPr lang="en-US" dirty="0">
                <a:latin typeface="Forte" pitchFamily="66" charset="0"/>
              </a:rPr>
              <a:t>thing happens with us as well</a:t>
            </a:r>
            <a:r>
              <a:rPr lang="en-US" dirty="0" smtClean="0">
                <a:latin typeface="Forte" pitchFamily="66" charset="0"/>
              </a:rPr>
              <a:t>.</a:t>
            </a:r>
          </a:p>
          <a:p>
            <a:r>
              <a:rPr lang="en-US" dirty="0" smtClean="0">
                <a:latin typeface="Forte" pitchFamily="66" charset="0"/>
              </a:rPr>
              <a:t>E.g. </a:t>
            </a:r>
          </a:p>
          <a:p>
            <a:pPr marL="0" indent="0">
              <a:buNone/>
            </a:pPr>
            <a:r>
              <a:rPr lang="en-US" dirty="0">
                <a:latin typeface="Forte" pitchFamily="66" charset="0"/>
              </a:rPr>
              <a:t> </a:t>
            </a:r>
            <a:r>
              <a:rPr lang="en-US" dirty="0" smtClean="0">
                <a:latin typeface="Forte" pitchFamily="66" charset="0"/>
              </a:rPr>
              <a:t>    At school, my teacher said that,  “now you are big children so you have to learn to cook, stitch and do laundry.” but I did not understand it properly. So I thought that throughout the day I have to help my mother doing all these things </a:t>
            </a:r>
            <a:r>
              <a:rPr lang="en-US" dirty="0">
                <a:latin typeface="Forte" pitchFamily="66" charset="0"/>
              </a:rPr>
              <a:t>w</a:t>
            </a:r>
            <a:r>
              <a:rPr lang="en-US" dirty="0" smtClean="0">
                <a:latin typeface="Forte" pitchFamily="66" charset="0"/>
              </a:rPr>
              <a:t>ithout doing my duty. I got confused and started thinking what will happen to my study. My teacher was right here but did not understand properly and got myself confused. </a:t>
            </a:r>
            <a:endParaRPr lang="en-US" dirty="0">
              <a:latin typeface="Brush Script MT" pitchFamily="66" charset="0"/>
            </a:endParaRPr>
          </a:p>
        </p:txBody>
      </p:sp>
    </p:spTree>
    <p:extLst>
      <p:ext uri="{BB962C8B-B14F-4D97-AF65-F5344CB8AC3E}">
        <p14:creationId xmlns:p14="http://schemas.microsoft.com/office/powerpoint/2010/main" val="17579217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16" fill="hold"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par>
                          <p:cTn id="13" fill="hold">
                            <p:stCondLst>
                              <p:cond delay="2500"/>
                            </p:stCondLst>
                            <p:childTnLst>
                              <p:par>
                                <p:cTn id="14" presetID="6" presetClass="entr" presetSubtype="16" fill="hold"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circle(in)">
                                      <p:cBhvr>
                                        <p:cTn id="16" dur="2000"/>
                                        <p:tgtEl>
                                          <p:spTgt spid="3">
                                            <p:txEl>
                                              <p:pRg st="1" end="1"/>
                                            </p:txEl>
                                          </p:spTgt>
                                        </p:tgtEl>
                                      </p:cBhvr>
                                    </p:animEffect>
                                  </p:childTnLst>
                                </p:cTn>
                              </p:par>
                            </p:childTnLst>
                          </p:cTn>
                        </p:par>
                        <p:par>
                          <p:cTn id="17" fill="hold">
                            <p:stCondLst>
                              <p:cond delay="4500"/>
                            </p:stCondLst>
                            <p:childTnLst>
                              <p:par>
                                <p:cTn id="18" presetID="6" presetClass="entr" presetSubtype="16" fill="hold"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ircle(in)">
                                      <p:cBhvr>
                                        <p:cTn id="2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Broadway" pitchFamily="82" charset="0"/>
              </a:rPr>
              <a:t>3</a:t>
            </a:r>
            <a:r>
              <a:rPr lang="en-US" baseline="30000" dirty="0" smtClean="0">
                <a:solidFill>
                  <a:srgbClr val="C00000"/>
                </a:solidFill>
                <a:latin typeface="Broadway" pitchFamily="82" charset="0"/>
              </a:rPr>
              <a:t>rd</a:t>
            </a:r>
            <a:r>
              <a:rPr lang="en-US" dirty="0" smtClean="0">
                <a:solidFill>
                  <a:srgbClr val="C00000"/>
                </a:solidFill>
                <a:latin typeface="Broadway" pitchFamily="82" charset="0"/>
              </a:rPr>
              <a:t> shloka</a:t>
            </a:r>
            <a:endParaRPr lang="en-US" dirty="0">
              <a:solidFill>
                <a:srgbClr val="C00000"/>
              </a:solidFill>
              <a:latin typeface="Broadway" pitchFamily="82" charset="0"/>
            </a:endParaRPr>
          </a:p>
        </p:txBody>
      </p:sp>
      <p:sp>
        <p:nvSpPr>
          <p:cNvPr id="5" name="Content Placeholder 4"/>
          <p:cNvSpPr>
            <a:spLocks noGrp="1"/>
          </p:cNvSpPr>
          <p:nvPr>
            <p:ph idx="1"/>
          </p:nvPr>
        </p:nvSpPr>
        <p:spPr>
          <a:xfrm>
            <a:off x="457200" y="1600200"/>
            <a:ext cx="8229600" cy="4525963"/>
          </a:xfrm>
        </p:spPr>
        <p:txBody>
          <a:bodyPr/>
          <a:lstStyle/>
          <a:p>
            <a:r>
              <a:rPr lang="en-US" dirty="0" smtClean="0">
                <a:latin typeface="Harlow Solid Italic" pitchFamily="82" charset="0"/>
              </a:rPr>
              <a:t>The lord said….</a:t>
            </a:r>
          </a:p>
          <a:p>
            <a:r>
              <a:rPr lang="en-US" dirty="0" smtClean="0">
                <a:latin typeface="Harlow Solid Italic" pitchFamily="82" charset="0"/>
              </a:rPr>
              <a:t>There are two way of attaining the Supreme goal of life :</a:t>
            </a:r>
          </a:p>
          <a:p>
            <a:pPr marL="0" indent="0">
              <a:buNone/>
            </a:pPr>
            <a:r>
              <a:rPr lang="en-US" dirty="0" smtClean="0">
                <a:latin typeface="Harlow Solid Italic" pitchFamily="82" charset="0"/>
              </a:rPr>
              <a:t>1. Jyaniyo</a:t>
            </a:r>
            <a:r>
              <a:rPr lang="en-US" dirty="0">
                <a:latin typeface="Harlow Solid Italic" pitchFamily="82" charset="0"/>
              </a:rPr>
              <a:t> </a:t>
            </a:r>
            <a:r>
              <a:rPr lang="en-US" dirty="0" smtClean="0">
                <a:latin typeface="Harlow Solid Italic" pitchFamily="82" charset="0"/>
              </a:rPr>
              <a:t>Ki  Jyana yoga se</a:t>
            </a:r>
          </a:p>
          <a:p>
            <a:pPr marL="0" indent="0">
              <a:buNone/>
            </a:pPr>
            <a:r>
              <a:rPr lang="en-US" dirty="0" smtClean="0">
                <a:latin typeface="Harlow Solid Italic" pitchFamily="82" charset="0"/>
              </a:rPr>
              <a:t>2. Yogiyo Ki nishkama Karma yoga se</a:t>
            </a:r>
            <a:endParaRPr lang="en-US" dirty="0">
              <a:latin typeface="Harlow Solid Italic" pitchFamily="82" charset="0"/>
            </a:endParaRPr>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764232"/>
            <a:ext cx="1514475" cy="1924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4811857"/>
            <a:ext cx="2438400"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1447800"/>
            <a:ext cx="2171700"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flipV="1">
            <a:off x="1905000" y="3552825"/>
            <a:ext cx="1905000" cy="2009775"/>
          </a:xfrm>
          <a:prstGeom prst="straightConnector1">
            <a:avLst/>
          </a:prstGeom>
          <a:ln w="76200">
            <a:tailEnd type="arrow"/>
          </a:ln>
        </p:spPr>
        <p:style>
          <a:lnRef idx="3">
            <a:schemeClr val="accent3"/>
          </a:lnRef>
          <a:fillRef idx="0">
            <a:schemeClr val="accent3"/>
          </a:fillRef>
          <a:effectRef idx="2">
            <a:schemeClr val="accent3"/>
          </a:effectRef>
          <a:fontRef idx="minor">
            <a:schemeClr val="tx1"/>
          </a:fontRef>
        </p:style>
      </p:cxnSp>
      <p:cxnSp>
        <p:nvCxnSpPr>
          <p:cNvPr id="11" name="Straight Arrow Connector 10"/>
          <p:cNvCxnSpPr/>
          <p:nvPr/>
        </p:nvCxnSpPr>
        <p:spPr>
          <a:xfrm flipH="1" flipV="1">
            <a:off x="4495800" y="3552825"/>
            <a:ext cx="1905000" cy="2173433"/>
          </a:xfrm>
          <a:prstGeom prst="straightConnector1">
            <a:avLst/>
          </a:prstGeom>
          <a:ln w="76200">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8165824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 calcmode="lin" valueType="num">
                                      <p:cBhvr>
                                        <p:cTn id="7" dur="1000" fill="hold"/>
                                        <p:tgtEl>
                                          <p:spTgt spid="2053"/>
                                        </p:tgtEl>
                                        <p:attrNameLst>
                                          <p:attrName>ppt_w</p:attrName>
                                        </p:attrNameLst>
                                      </p:cBhvr>
                                      <p:tavLst>
                                        <p:tav tm="0">
                                          <p:val>
                                            <p:fltVal val="0"/>
                                          </p:val>
                                        </p:tav>
                                        <p:tav tm="100000">
                                          <p:val>
                                            <p:strVal val="#ppt_w"/>
                                          </p:val>
                                        </p:tav>
                                      </p:tavLst>
                                    </p:anim>
                                    <p:anim calcmode="lin" valueType="num">
                                      <p:cBhvr>
                                        <p:cTn id="8" dur="1000" fill="hold"/>
                                        <p:tgtEl>
                                          <p:spTgt spid="2053"/>
                                        </p:tgtEl>
                                        <p:attrNameLst>
                                          <p:attrName>ppt_h</p:attrName>
                                        </p:attrNameLst>
                                      </p:cBhvr>
                                      <p:tavLst>
                                        <p:tav tm="0">
                                          <p:val>
                                            <p:fltVal val="0"/>
                                          </p:val>
                                        </p:tav>
                                        <p:tav tm="100000">
                                          <p:val>
                                            <p:strVal val="#ppt_h"/>
                                          </p:val>
                                        </p:tav>
                                      </p:tavLst>
                                    </p:anim>
                                    <p:anim calcmode="lin" valueType="num">
                                      <p:cBhvr>
                                        <p:cTn id="9" dur="1000" fill="hold"/>
                                        <p:tgtEl>
                                          <p:spTgt spid="20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05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3" presetClass="entr" presetSubtype="0" fill="hold" nodeType="afterEffect">
                                  <p:stCondLst>
                                    <p:cond delay="0"/>
                                  </p:stCondLst>
                                  <p:childTnLst>
                                    <p:set>
                                      <p:cBhvr>
                                        <p:cTn id="13" dur="1" fill="hold">
                                          <p:stCondLst>
                                            <p:cond delay="0"/>
                                          </p:stCondLst>
                                        </p:cTn>
                                        <p:tgtEl>
                                          <p:spTgt spid="2056"/>
                                        </p:tgtEl>
                                        <p:attrNameLst>
                                          <p:attrName>style.visibility</p:attrName>
                                        </p:attrNameLst>
                                      </p:cBhvr>
                                      <p:to>
                                        <p:strVal val="visible"/>
                                      </p:to>
                                    </p:set>
                                    <p:animEffect transition="in" filter="fade">
                                      <p:cBhvr>
                                        <p:cTn id="14" dur="100"/>
                                        <p:tgtEl>
                                          <p:spTgt spid="2056"/>
                                        </p:tgtEl>
                                      </p:cBhvr>
                                    </p:animEffect>
                                    <p:anim calcmode="lin" valueType="num">
                                      <p:cBhvr>
                                        <p:cTn id="15" dur="400" fill="hold"/>
                                        <p:tgtEl>
                                          <p:spTgt spid="2056"/>
                                        </p:tgtEl>
                                        <p:attrNameLst>
                                          <p:attrName>ppt_x</p:attrName>
                                        </p:attrNameLst>
                                      </p:cBhvr>
                                      <p:tavLst>
                                        <p:tav tm="0">
                                          <p:val>
                                            <p:strVal val="#ppt_x"/>
                                          </p:val>
                                        </p:tav>
                                        <p:tav tm="100000">
                                          <p:val>
                                            <p:strVal val="#ppt_x"/>
                                          </p:val>
                                        </p:tav>
                                      </p:tavLst>
                                    </p:anim>
                                    <p:anim calcmode="lin" valueType="num">
                                      <p:cBhvr>
                                        <p:cTn id="16" dur="400" fill="hold"/>
                                        <p:tgtEl>
                                          <p:spTgt spid="2056"/>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205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205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9" fill="hold">
                            <p:stCondLst>
                              <p:cond delay="2000"/>
                            </p:stCondLst>
                            <p:childTnLst>
                              <p:par>
                                <p:cTn id="20" presetID="47" presetClass="entr" presetSubtype="0" fill="hold" nodeType="afterEffect">
                                  <p:stCondLst>
                                    <p:cond delay="0"/>
                                  </p:stCondLst>
                                  <p:childTnLst>
                                    <p:set>
                                      <p:cBhvr>
                                        <p:cTn id="21" dur="1" fill="hold">
                                          <p:stCondLst>
                                            <p:cond delay="0"/>
                                          </p:stCondLst>
                                        </p:cTn>
                                        <p:tgtEl>
                                          <p:spTgt spid="2057"/>
                                        </p:tgtEl>
                                        <p:attrNameLst>
                                          <p:attrName>style.visibility</p:attrName>
                                        </p:attrNameLst>
                                      </p:cBhvr>
                                      <p:to>
                                        <p:strVal val="visible"/>
                                      </p:to>
                                    </p:set>
                                    <p:animEffect transition="in" filter="fade">
                                      <p:cBhvr>
                                        <p:cTn id="22" dur="1000"/>
                                        <p:tgtEl>
                                          <p:spTgt spid="2057"/>
                                        </p:tgtEl>
                                      </p:cBhvr>
                                    </p:animEffect>
                                    <p:anim calcmode="lin" valueType="num">
                                      <p:cBhvr>
                                        <p:cTn id="23" dur="1000" fill="hold"/>
                                        <p:tgtEl>
                                          <p:spTgt spid="2057"/>
                                        </p:tgtEl>
                                        <p:attrNameLst>
                                          <p:attrName>ppt_x</p:attrName>
                                        </p:attrNameLst>
                                      </p:cBhvr>
                                      <p:tavLst>
                                        <p:tav tm="0">
                                          <p:val>
                                            <p:strVal val="#ppt_x"/>
                                          </p:val>
                                        </p:tav>
                                        <p:tav tm="100000">
                                          <p:val>
                                            <p:strVal val="#ppt_x"/>
                                          </p:val>
                                        </p:tav>
                                      </p:tavLst>
                                    </p:anim>
                                    <p:anim calcmode="lin" valueType="num">
                                      <p:cBhvr>
                                        <p:cTn id="24" dur="1000" fill="hold"/>
                                        <p:tgtEl>
                                          <p:spTgt spid="2057"/>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latin typeface="Broadway" pitchFamily="82" charset="0"/>
              </a:rPr>
              <a:t>Jyaniyo Ki Jyana yoga se</a:t>
            </a:r>
            <a:endParaRPr lang="en-US" dirty="0">
              <a:solidFill>
                <a:srgbClr val="C00000"/>
              </a:solidFill>
              <a:latin typeface="Broadway" pitchFamily="82" charset="0"/>
            </a:endParaRPr>
          </a:p>
        </p:txBody>
      </p:sp>
      <p:sp>
        <p:nvSpPr>
          <p:cNvPr id="3" name="Content Placeholder 2"/>
          <p:cNvSpPr>
            <a:spLocks noGrp="1"/>
          </p:cNvSpPr>
          <p:nvPr>
            <p:ph idx="1"/>
          </p:nvPr>
        </p:nvSpPr>
        <p:spPr>
          <a:xfrm>
            <a:off x="457200" y="1600201"/>
            <a:ext cx="8229600" cy="1676400"/>
          </a:xfrm>
        </p:spPr>
        <p:txBody>
          <a:bodyPr/>
          <a:lstStyle/>
          <a:p>
            <a:r>
              <a:rPr lang="en-US" dirty="0" smtClean="0">
                <a:latin typeface="Harlow Solid Italic" pitchFamily="82" charset="0"/>
              </a:rPr>
              <a:t>A Jyana yogi sees God in everyone.</a:t>
            </a:r>
          </a:p>
          <a:p>
            <a:r>
              <a:rPr lang="en-US" dirty="0" smtClean="0">
                <a:latin typeface="Harlow Solid Italic" pitchFamily="82" charset="0"/>
              </a:rPr>
              <a:t>He believes that everything happens because of the three gunas :</a:t>
            </a:r>
            <a:endParaRPr lang="en-US" dirty="0">
              <a:latin typeface="Harlow Solid Italic" pitchFamily="82" charset="0"/>
            </a:endParaRP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3699575"/>
            <a:ext cx="1830131" cy="183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6899"/>
          <a:stretch/>
        </p:blipFill>
        <p:spPr bwMode="auto">
          <a:xfrm>
            <a:off x="609600" y="3699575"/>
            <a:ext cx="1905000" cy="183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8345" y="3699575"/>
            <a:ext cx="1905000" cy="1830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86700" y="5650468"/>
            <a:ext cx="1750800" cy="523220"/>
          </a:xfrm>
          <a:prstGeom prst="rect">
            <a:avLst/>
          </a:prstGeom>
        </p:spPr>
        <p:txBody>
          <a:bodyPr wrap="none">
            <a:spAutoFit/>
          </a:bodyPr>
          <a:lstStyle/>
          <a:p>
            <a:pPr algn="ctr"/>
            <a:r>
              <a:rPr lang="en-US" sz="2800" dirty="0">
                <a:latin typeface="Harlow Solid Italic" pitchFamily="82" charset="0"/>
              </a:rPr>
              <a:t>Satwaguna</a:t>
            </a:r>
            <a:endParaRPr lang="en-US" sz="2800" dirty="0"/>
          </a:p>
        </p:txBody>
      </p:sp>
      <p:sp>
        <p:nvSpPr>
          <p:cNvPr id="5" name="Rectangle 4"/>
          <p:cNvSpPr/>
          <p:nvPr/>
        </p:nvSpPr>
        <p:spPr>
          <a:xfrm>
            <a:off x="3491107" y="5650468"/>
            <a:ext cx="1705916" cy="523220"/>
          </a:xfrm>
          <a:prstGeom prst="rect">
            <a:avLst/>
          </a:prstGeom>
        </p:spPr>
        <p:txBody>
          <a:bodyPr wrap="none">
            <a:spAutoFit/>
          </a:bodyPr>
          <a:lstStyle/>
          <a:p>
            <a:pPr algn="ctr"/>
            <a:r>
              <a:rPr lang="en-US" sz="2800" dirty="0">
                <a:latin typeface="Harlow Solid Italic" pitchFamily="82" charset="0"/>
              </a:rPr>
              <a:t>Rajoguna </a:t>
            </a:r>
          </a:p>
        </p:txBody>
      </p:sp>
      <p:sp>
        <p:nvSpPr>
          <p:cNvPr id="6" name="Rectangle 5"/>
          <p:cNvSpPr/>
          <p:nvPr/>
        </p:nvSpPr>
        <p:spPr>
          <a:xfrm>
            <a:off x="6256284" y="5650468"/>
            <a:ext cx="1709122" cy="523220"/>
          </a:xfrm>
          <a:prstGeom prst="rect">
            <a:avLst/>
          </a:prstGeom>
        </p:spPr>
        <p:txBody>
          <a:bodyPr wrap="none">
            <a:spAutoFit/>
          </a:bodyPr>
          <a:lstStyle/>
          <a:p>
            <a:pPr algn="ctr"/>
            <a:r>
              <a:rPr lang="en-US" sz="2800" dirty="0">
                <a:latin typeface="Harlow Solid Italic" pitchFamily="82" charset="0"/>
              </a:rPr>
              <a:t>Tamoguna</a:t>
            </a:r>
            <a:endParaRPr lang="en-US" sz="2800" dirty="0"/>
          </a:p>
        </p:txBody>
      </p:sp>
    </p:spTree>
    <p:extLst>
      <p:ext uri="{BB962C8B-B14F-4D97-AF65-F5344CB8AC3E}">
        <p14:creationId xmlns:p14="http://schemas.microsoft.com/office/powerpoint/2010/main" val="119582668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circle(in)">
                                      <p:cBhvr>
                                        <p:cTn id="11" dur="2000"/>
                                        <p:tgtEl>
                                          <p:spTgt spid="3076"/>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par>
                          <p:cTn id="16" fill="hold">
                            <p:stCondLst>
                              <p:cond delay="3000"/>
                            </p:stCondLst>
                            <p:childTnLst>
                              <p:par>
                                <p:cTn id="17" presetID="21" presetClass="entr" presetSubtype="1" fill="hold" nodeType="afterEffect">
                                  <p:stCondLst>
                                    <p:cond delay="0"/>
                                  </p:stCondLst>
                                  <p:childTnLst>
                                    <p:set>
                                      <p:cBhvr>
                                        <p:cTn id="18" dur="1" fill="hold">
                                          <p:stCondLst>
                                            <p:cond delay="0"/>
                                          </p:stCondLst>
                                        </p:cTn>
                                        <p:tgtEl>
                                          <p:spTgt spid="3075"/>
                                        </p:tgtEl>
                                        <p:attrNameLst>
                                          <p:attrName>style.visibility</p:attrName>
                                        </p:attrNameLst>
                                      </p:cBhvr>
                                      <p:to>
                                        <p:strVal val="visible"/>
                                      </p:to>
                                    </p:set>
                                    <p:animEffect transition="in" filter="wheel(1)">
                                      <p:cBhvr>
                                        <p:cTn id="19" dur="2000"/>
                                        <p:tgtEl>
                                          <p:spTgt spid="3075"/>
                                        </p:tgtEl>
                                      </p:cBhvr>
                                    </p:animEffect>
                                  </p:childTnLst>
                                </p:cTn>
                              </p:par>
                            </p:childTnLst>
                          </p:cTn>
                        </p:par>
                        <p:par>
                          <p:cTn id="20" fill="hold">
                            <p:stCondLst>
                              <p:cond delay="5000"/>
                            </p:stCondLst>
                            <p:childTnLst>
                              <p:par>
                                <p:cTn id="21" presetID="16" presetClass="entr" presetSubtype="2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barn(inVertical)">
                                      <p:cBhvr>
                                        <p:cTn id="23" dur="500"/>
                                        <p:tgtEl>
                                          <p:spTgt spid="6"/>
                                        </p:tgtEl>
                                      </p:cBhvr>
                                    </p:animEffect>
                                  </p:childTnLst>
                                </p:cTn>
                              </p:par>
                            </p:childTnLst>
                          </p:cTn>
                        </p:par>
                        <p:par>
                          <p:cTn id="24" fill="hold">
                            <p:stCondLst>
                              <p:cond delay="5500"/>
                            </p:stCondLst>
                            <p:childTnLst>
                              <p:par>
                                <p:cTn id="25" presetID="22" presetClass="entr" presetSubtype="4" fill="hold" nodeType="afterEffect">
                                  <p:stCondLst>
                                    <p:cond delay="0"/>
                                  </p:stCondLst>
                                  <p:childTnLst>
                                    <p:set>
                                      <p:cBhvr>
                                        <p:cTn id="26" dur="1" fill="hold">
                                          <p:stCondLst>
                                            <p:cond delay="0"/>
                                          </p:stCondLst>
                                        </p:cTn>
                                        <p:tgtEl>
                                          <p:spTgt spid="3077"/>
                                        </p:tgtEl>
                                        <p:attrNameLst>
                                          <p:attrName>style.visibility</p:attrName>
                                        </p:attrNameLst>
                                      </p:cBhvr>
                                      <p:to>
                                        <p:strVal val="visible"/>
                                      </p:to>
                                    </p:set>
                                    <p:animEffect transition="in" filter="wipe(down)">
                                      <p:cBhvr>
                                        <p:cTn id="2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40000">
              <a:srgbClr val="FF8C00"/>
            </a:gs>
            <a:gs pos="69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 </a:t>
            </a:r>
            <a:r>
              <a:rPr lang="en-US" dirty="0" smtClean="0">
                <a:solidFill>
                  <a:srgbClr val="C00000"/>
                </a:solidFill>
                <a:latin typeface="Broadway" pitchFamily="82" charset="0"/>
              </a:rPr>
              <a:t>Yogiyo Ki nishkam karma yoga se </a:t>
            </a:r>
            <a:endParaRPr lang="en-US" dirty="0">
              <a:solidFill>
                <a:srgbClr val="C00000"/>
              </a:solidFill>
              <a:latin typeface="Broadway" pitchFamily="82" charset="0"/>
            </a:endParaRPr>
          </a:p>
        </p:txBody>
      </p:sp>
      <p:sp>
        <p:nvSpPr>
          <p:cNvPr id="3" name="Content Placeholder 2"/>
          <p:cNvSpPr>
            <a:spLocks noGrp="1"/>
          </p:cNvSpPr>
          <p:nvPr>
            <p:ph idx="1"/>
          </p:nvPr>
        </p:nvSpPr>
        <p:spPr>
          <a:xfrm>
            <a:off x="457200" y="1752600"/>
            <a:ext cx="8229600" cy="2133600"/>
          </a:xfrm>
        </p:spPr>
        <p:txBody>
          <a:bodyPr>
            <a:normAutofit/>
          </a:bodyPr>
          <a:lstStyle/>
          <a:p>
            <a:r>
              <a:rPr lang="en-US" sz="4400" dirty="0" smtClean="0">
                <a:latin typeface="Harlow Solid Italic" pitchFamily="82" charset="0"/>
              </a:rPr>
              <a:t>A Karma yogi says that he is doing his duties with God’s strength and for offering its fruits to God.</a:t>
            </a:r>
          </a:p>
        </p:txBody>
      </p:sp>
    </p:spTree>
    <p:extLst>
      <p:ext uri="{BB962C8B-B14F-4D97-AF65-F5344CB8AC3E}">
        <p14:creationId xmlns:p14="http://schemas.microsoft.com/office/powerpoint/2010/main" val="33306718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1817</TotalTime>
  <Words>2614</Words>
  <Application>Microsoft Office PowerPoint</Application>
  <PresentationFormat>On-screen Show (4:3)</PresentationFormat>
  <Paragraphs>188</Paragraphs>
  <Slides>43</Slides>
  <Notes>8</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PowerPoint Presentation</vt:lpstr>
      <vt:lpstr>INTRODUCTION</vt:lpstr>
      <vt:lpstr>1st shloka</vt:lpstr>
      <vt:lpstr>Our learning</vt:lpstr>
      <vt:lpstr>2nd shloka</vt:lpstr>
      <vt:lpstr>Our learning</vt:lpstr>
      <vt:lpstr>3rd shloka</vt:lpstr>
      <vt:lpstr>Jyaniyo Ki Jyana yoga se</vt:lpstr>
      <vt:lpstr> Yogiyo Ki nishkam karma yoga se </vt:lpstr>
      <vt:lpstr>Our learning </vt:lpstr>
      <vt:lpstr>4th shloka</vt:lpstr>
      <vt:lpstr>Our learning</vt:lpstr>
      <vt:lpstr>5th shloka</vt:lpstr>
      <vt:lpstr>Our learning</vt:lpstr>
      <vt:lpstr>6th shloka</vt:lpstr>
      <vt:lpstr>Our learning</vt:lpstr>
      <vt:lpstr>7th shloka</vt:lpstr>
      <vt:lpstr>7th shloka</vt:lpstr>
      <vt:lpstr>Our learning</vt:lpstr>
      <vt:lpstr>8th shloka</vt:lpstr>
      <vt:lpstr>8th shloka</vt:lpstr>
      <vt:lpstr>PowerPoint Presentation</vt:lpstr>
      <vt:lpstr>PowerPoint Presentation</vt:lpstr>
      <vt:lpstr>Our learning</vt:lpstr>
      <vt:lpstr>9th shloka</vt:lpstr>
      <vt:lpstr>9th shloka</vt:lpstr>
      <vt:lpstr>Our learning</vt:lpstr>
      <vt:lpstr>10th shloka </vt:lpstr>
      <vt:lpstr>Our learning</vt:lpstr>
      <vt:lpstr>11th shloka</vt:lpstr>
      <vt:lpstr>Our learning</vt:lpstr>
      <vt:lpstr>PowerPoint Presentation</vt:lpstr>
      <vt:lpstr>PowerPoint Presentation</vt:lpstr>
      <vt:lpstr>PowerPoint Presentation</vt:lpstr>
      <vt:lpstr>13th Shloka</vt:lpstr>
      <vt:lpstr>PowerPoint Presentation</vt:lpstr>
      <vt:lpstr>PowerPoint Presentation</vt:lpstr>
      <vt:lpstr>Our learning</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KARMA YOGA</dc:title>
  <cp:lastModifiedBy>papanwar</cp:lastModifiedBy>
  <cp:revision>261</cp:revision>
  <dcterms:created xsi:type="dcterms:W3CDTF">2014-04-27T11:20:17Z</dcterms:created>
  <dcterms:modified xsi:type="dcterms:W3CDTF">2014-07-15T04:34:12Z</dcterms:modified>
</cp:coreProperties>
</file>