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wav"/>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heme/themeOverride1.xml" ContentType="application/vnd.openxmlformats-officedocument.themeOverride+xml"/>
  <Override PartName="/ppt/theme/themeOverride2.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56" r:id="rId2"/>
    <p:sldId id="257" r:id="rId3"/>
    <p:sldId id="258" r:id="rId4"/>
    <p:sldId id="260" r:id="rId5"/>
    <p:sldId id="259" r:id="rId6"/>
    <p:sldId id="261" r:id="rId7"/>
    <p:sldId id="262" r:id="rId8"/>
    <p:sldId id="263" r:id="rId9"/>
    <p:sldId id="264" r:id="rId10"/>
    <p:sldId id="265" r:id="rId11"/>
    <p:sldId id="266" r:id="rId12"/>
    <p:sldId id="267" r:id="rId13"/>
    <p:sldId id="268"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CE23FD9-9D57-4813-B9A9-82739F91DAC6}" type="datetimeFigureOut">
              <a:rPr lang="en-US" smtClean="0"/>
              <a:t>4/30/2014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EEEAF9B-3CCE-4D0A-9E2E-2773BA23129B}" type="slidenum">
              <a:rPr lang="en-US" smtClean="0"/>
              <a:t>‹#›</a:t>
            </a:fld>
            <a:endParaRPr lang="en-US"/>
          </a:p>
        </p:txBody>
      </p:sp>
    </p:spTree>
    <p:extLst>
      <p:ext uri="{BB962C8B-B14F-4D97-AF65-F5344CB8AC3E}">
        <p14:creationId xmlns:p14="http://schemas.microsoft.com/office/powerpoint/2010/main" val="8830446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Introduction of the karma yoga, noting down its importance.</a:t>
            </a:r>
            <a:endParaRPr lang="en-US" dirty="0"/>
          </a:p>
        </p:txBody>
      </p:sp>
      <p:sp>
        <p:nvSpPr>
          <p:cNvPr id="4" name="Slide Number Placeholder 3"/>
          <p:cNvSpPr>
            <a:spLocks noGrp="1"/>
          </p:cNvSpPr>
          <p:nvPr>
            <p:ph type="sldNum" sz="quarter" idx="10"/>
          </p:nvPr>
        </p:nvSpPr>
        <p:spPr/>
        <p:txBody>
          <a:bodyPr/>
          <a:lstStyle/>
          <a:p>
            <a:fld id="{8EEEAF9B-3CCE-4D0A-9E2E-2773BA23129B}" type="slidenum">
              <a:rPr lang="en-US" smtClean="0"/>
              <a:t>2</a:t>
            </a:fld>
            <a:endParaRPr lang="en-US"/>
          </a:p>
        </p:txBody>
      </p:sp>
    </p:spTree>
    <p:extLst>
      <p:ext uri="{BB962C8B-B14F-4D97-AF65-F5344CB8AC3E}">
        <p14:creationId xmlns:p14="http://schemas.microsoft.com/office/powerpoint/2010/main" val="13831929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Explanation of first shloka.</a:t>
            </a:r>
            <a:endParaRPr lang="en-US" dirty="0"/>
          </a:p>
        </p:txBody>
      </p:sp>
      <p:sp>
        <p:nvSpPr>
          <p:cNvPr id="4" name="Slide Number Placeholder 3"/>
          <p:cNvSpPr>
            <a:spLocks noGrp="1"/>
          </p:cNvSpPr>
          <p:nvPr>
            <p:ph type="sldNum" sz="quarter" idx="10"/>
          </p:nvPr>
        </p:nvSpPr>
        <p:spPr/>
        <p:txBody>
          <a:bodyPr/>
          <a:lstStyle/>
          <a:p>
            <a:fld id="{8EEEAF9B-3CCE-4D0A-9E2E-2773BA23129B}" type="slidenum">
              <a:rPr lang="en-US" smtClean="0"/>
              <a:t>3</a:t>
            </a:fld>
            <a:endParaRPr lang="en-US"/>
          </a:p>
        </p:txBody>
      </p:sp>
    </p:spTree>
    <p:extLst>
      <p:ext uri="{BB962C8B-B14F-4D97-AF65-F5344CB8AC3E}">
        <p14:creationId xmlns:p14="http://schemas.microsoft.com/office/powerpoint/2010/main" val="14926776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Our learning of the first shloka.</a:t>
            </a:r>
            <a:endParaRPr lang="en-US" dirty="0"/>
          </a:p>
        </p:txBody>
      </p:sp>
      <p:sp>
        <p:nvSpPr>
          <p:cNvPr id="4" name="Slide Number Placeholder 3"/>
          <p:cNvSpPr>
            <a:spLocks noGrp="1"/>
          </p:cNvSpPr>
          <p:nvPr>
            <p:ph type="sldNum" sz="quarter" idx="10"/>
          </p:nvPr>
        </p:nvSpPr>
        <p:spPr/>
        <p:txBody>
          <a:bodyPr/>
          <a:lstStyle/>
          <a:p>
            <a:fld id="{8EEEAF9B-3CCE-4D0A-9E2E-2773BA23129B}" type="slidenum">
              <a:rPr lang="en-US" smtClean="0"/>
              <a:t>4</a:t>
            </a:fld>
            <a:endParaRPr lang="en-US"/>
          </a:p>
        </p:txBody>
      </p:sp>
    </p:spTree>
    <p:extLst>
      <p:ext uri="{BB962C8B-B14F-4D97-AF65-F5344CB8AC3E}">
        <p14:creationId xmlns:p14="http://schemas.microsoft.com/office/powerpoint/2010/main" val="4335660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Explanation of second shloka.</a:t>
            </a:r>
            <a:endParaRPr lang="en-US" dirty="0"/>
          </a:p>
        </p:txBody>
      </p:sp>
      <p:sp>
        <p:nvSpPr>
          <p:cNvPr id="4" name="Slide Number Placeholder 3"/>
          <p:cNvSpPr>
            <a:spLocks noGrp="1"/>
          </p:cNvSpPr>
          <p:nvPr>
            <p:ph type="sldNum" sz="quarter" idx="10"/>
          </p:nvPr>
        </p:nvSpPr>
        <p:spPr/>
        <p:txBody>
          <a:bodyPr/>
          <a:lstStyle/>
          <a:p>
            <a:fld id="{8EEEAF9B-3CCE-4D0A-9E2E-2773BA23129B}" type="slidenum">
              <a:rPr lang="en-US" smtClean="0"/>
              <a:t>5</a:t>
            </a:fld>
            <a:endParaRPr lang="en-US"/>
          </a:p>
        </p:txBody>
      </p:sp>
    </p:spTree>
    <p:extLst>
      <p:ext uri="{BB962C8B-B14F-4D97-AF65-F5344CB8AC3E}">
        <p14:creationId xmlns:p14="http://schemas.microsoft.com/office/powerpoint/2010/main" val="22082700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What we have learnt from second shloka.</a:t>
            </a:r>
            <a:endParaRPr lang="en-US" dirty="0"/>
          </a:p>
        </p:txBody>
      </p:sp>
      <p:sp>
        <p:nvSpPr>
          <p:cNvPr id="4" name="Slide Number Placeholder 3"/>
          <p:cNvSpPr>
            <a:spLocks noGrp="1"/>
          </p:cNvSpPr>
          <p:nvPr>
            <p:ph type="sldNum" sz="quarter" idx="10"/>
          </p:nvPr>
        </p:nvSpPr>
        <p:spPr/>
        <p:txBody>
          <a:bodyPr/>
          <a:lstStyle/>
          <a:p>
            <a:fld id="{8EEEAF9B-3CCE-4D0A-9E2E-2773BA23129B}" type="slidenum">
              <a:rPr lang="en-US" smtClean="0"/>
              <a:t>6</a:t>
            </a:fld>
            <a:endParaRPr lang="en-US"/>
          </a:p>
        </p:txBody>
      </p:sp>
    </p:spTree>
    <p:extLst>
      <p:ext uri="{BB962C8B-B14F-4D97-AF65-F5344CB8AC3E}">
        <p14:creationId xmlns:p14="http://schemas.microsoft.com/office/powerpoint/2010/main" val="8941405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Explanation of third shloka</a:t>
            </a:r>
            <a:endParaRPr lang="en-US" dirty="0"/>
          </a:p>
        </p:txBody>
      </p:sp>
      <p:sp>
        <p:nvSpPr>
          <p:cNvPr id="4" name="Slide Number Placeholder 3"/>
          <p:cNvSpPr>
            <a:spLocks noGrp="1"/>
          </p:cNvSpPr>
          <p:nvPr>
            <p:ph type="sldNum" sz="quarter" idx="10"/>
          </p:nvPr>
        </p:nvSpPr>
        <p:spPr/>
        <p:txBody>
          <a:bodyPr/>
          <a:lstStyle/>
          <a:p>
            <a:fld id="{8EEEAF9B-3CCE-4D0A-9E2E-2773BA23129B}" type="slidenum">
              <a:rPr lang="en-US" smtClean="0"/>
              <a:t>7</a:t>
            </a:fld>
            <a:endParaRPr lang="en-US"/>
          </a:p>
        </p:txBody>
      </p:sp>
    </p:spTree>
    <p:extLst>
      <p:ext uri="{BB962C8B-B14F-4D97-AF65-F5344CB8AC3E}">
        <p14:creationId xmlns:p14="http://schemas.microsoft.com/office/powerpoint/2010/main" val="25066322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About a jyana yogi</a:t>
            </a:r>
            <a:endParaRPr lang="en-US" dirty="0"/>
          </a:p>
        </p:txBody>
      </p:sp>
      <p:sp>
        <p:nvSpPr>
          <p:cNvPr id="4" name="Slide Number Placeholder 3"/>
          <p:cNvSpPr>
            <a:spLocks noGrp="1"/>
          </p:cNvSpPr>
          <p:nvPr>
            <p:ph type="sldNum" sz="quarter" idx="10"/>
          </p:nvPr>
        </p:nvSpPr>
        <p:spPr/>
        <p:txBody>
          <a:bodyPr/>
          <a:lstStyle/>
          <a:p>
            <a:fld id="{8EEEAF9B-3CCE-4D0A-9E2E-2773BA23129B}" type="slidenum">
              <a:rPr lang="en-US" smtClean="0"/>
              <a:t>8</a:t>
            </a:fld>
            <a:endParaRPr lang="en-US"/>
          </a:p>
        </p:txBody>
      </p:sp>
    </p:spTree>
    <p:extLst>
      <p:ext uri="{BB962C8B-B14F-4D97-AF65-F5344CB8AC3E}">
        <p14:creationId xmlns:p14="http://schemas.microsoft.com/office/powerpoint/2010/main" val="8034995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About a karma yogi</a:t>
            </a:r>
            <a:endParaRPr lang="en-US" dirty="0"/>
          </a:p>
        </p:txBody>
      </p:sp>
      <p:sp>
        <p:nvSpPr>
          <p:cNvPr id="4" name="Slide Number Placeholder 3"/>
          <p:cNvSpPr>
            <a:spLocks noGrp="1"/>
          </p:cNvSpPr>
          <p:nvPr>
            <p:ph type="sldNum" sz="quarter" idx="10"/>
          </p:nvPr>
        </p:nvSpPr>
        <p:spPr/>
        <p:txBody>
          <a:bodyPr/>
          <a:lstStyle/>
          <a:p>
            <a:fld id="{8EEEAF9B-3CCE-4D0A-9E2E-2773BA23129B}" type="slidenum">
              <a:rPr lang="en-US" smtClean="0"/>
              <a:t>9</a:t>
            </a:fld>
            <a:endParaRPr lang="en-US"/>
          </a:p>
        </p:txBody>
      </p:sp>
    </p:spTree>
    <p:extLst>
      <p:ext uri="{BB962C8B-B14F-4D97-AF65-F5344CB8AC3E}">
        <p14:creationId xmlns:p14="http://schemas.microsoft.com/office/powerpoint/2010/main" val="28119314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65DC7B8-A5BE-45CF-B12B-629E503FE7C1}" type="datetimeFigureOut">
              <a:rPr lang="en-US" smtClean="0"/>
              <a:t>4/30/2014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5DCB97A-D7A8-4DC8-83B6-9D37F41BA87C}" type="slidenum">
              <a:rPr lang="en-US" smtClean="0"/>
              <a:t>‹#›</a:t>
            </a:fld>
            <a:endParaRPr lang="en-US" dirty="0"/>
          </a:p>
        </p:txBody>
      </p:sp>
    </p:spTree>
    <p:extLst>
      <p:ext uri="{BB962C8B-B14F-4D97-AF65-F5344CB8AC3E}">
        <p14:creationId xmlns:p14="http://schemas.microsoft.com/office/powerpoint/2010/main" val="14229912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65DC7B8-A5BE-45CF-B12B-629E503FE7C1}" type="datetimeFigureOut">
              <a:rPr lang="en-US" smtClean="0"/>
              <a:t>4/30/2014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5DCB97A-D7A8-4DC8-83B6-9D37F41BA87C}" type="slidenum">
              <a:rPr lang="en-US" smtClean="0"/>
              <a:t>‹#›</a:t>
            </a:fld>
            <a:endParaRPr lang="en-US" dirty="0"/>
          </a:p>
        </p:txBody>
      </p:sp>
    </p:spTree>
    <p:extLst>
      <p:ext uri="{BB962C8B-B14F-4D97-AF65-F5344CB8AC3E}">
        <p14:creationId xmlns:p14="http://schemas.microsoft.com/office/powerpoint/2010/main" val="3065560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65DC7B8-A5BE-45CF-B12B-629E503FE7C1}" type="datetimeFigureOut">
              <a:rPr lang="en-US" smtClean="0"/>
              <a:t>4/30/2014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5DCB97A-D7A8-4DC8-83B6-9D37F41BA87C}" type="slidenum">
              <a:rPr lang="en-US" smtClean="0"/>
              <a:t>‹#›</a:t>
            </a:fld>
            <a:endParaRPr lang="en-US" dirty="0"/>
          </a:p>
        </p:txBody>
      </p:sp>
    </p:spTree>
    <p:extLst>
      <p:ext uri="{BB962C8B-B14F-4D97-AF65-F5344CB8AC3E}">
        <p14:creationId xmlns:p14="http://schemas.microsoft.com/office/powerpoint/2010/main" val="22240570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65DC7B8-A5BE-45CF-B12B-629E503FE7C1}" type="datetimeFigureOut">
              <a:rPr lang="en-US" smtClean="0"/>
              <a:t>4/30/2014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5DCB97A-D7A8-4DC8-83B6-9D37F41BA87C}" type="slidenum">
              <a:rPr lang="en-US" smtClean="0"/>
              <a:t>‹#›</a:t>
            </a:fld>
            <a:endParaRPr lang="en-US" dirty="0"/>
          </a:p>
        </p:txBody>
      </p:sp>
    </p:spTree>
    <p:extLst>
      <p:ext uri="{BB962C8B-B14F-4D97-AF65-F5344CB8AC3E}">
        <p14:creationId xmlns:p14="http://schemas.microsoft.com/office/powerpoint/2010/main" val="26108217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65DC7B8-A5BE-45CF-B12B-629E503FE7C1}" type="datetimeFigureOut">
              <a:rPr lang="en-US" smtClean="0"/>
              <a:t>4/30/2014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5DCB97A-D7A8-4DC8-83B6-9D37F41BA87C}" type="slidenum">
              <a:rPr lang="en-US" smtClean="0"/>
              <a:t>‹#›</a:t>
            </a:fld>
            <a:endParaRPr lang="en-US" dirty="0"/>
          </a:p>
        </p:txBody>
      </p:sp>
    </p:spTree>
    <p:extLst>
      <p:ext uri="{BB962C8B-B14F-4D97-AF65-F5344CB8AC3E}">
        <p14:creationId xmlns:p14="http://schemas.microsoft.com/office/powerpoint/2010/main" val="13391977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65DC7B8-A5BE-45CF-B12B-629E503FE7C1}" type="datetimeFigureOut">
              <a:rPr lang="en-US" smtClean="0"/>
              <a:t>4/30/2014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5DCB97A-D7A8-4DC8-83B6-9D37F41BA87C}" type="slidenum">
              <a:rPr lang="en-US" smtClean="0"/>
              <a:t>‹#›</a:t>
            </a:fld>
            <a:endParaRPr lang="en-US" dirty="0"/>
          </a:p>
        </p:txBody>
      </p:sp>
    </p:spTree>
    <p:extLst>
      <p:ext uri="{BB962C8B-B14F-4D97-AF65-F5344CB8AC3E}">
        <p14:creationId xmlns:p14="http://schemas.microsoft.com/office/powerpoint/2010/main" val="11608233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65DC7B8-A5BE-45CF-B12B-629E503FE7C1}" type="datetimeFigureOut">
              <a:rPr lang="en-US" smtClean="0"/>
              <a:t>4/30/2014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5DCB97A-D7A8-4DC8-83B6-9D37F41BA87C}" type="slidenum">
              <a:rPr lang="en-US" smtClean="0"/>
              <a:t>‹#›</a:t>
            </a:fld>
            <a:endParaRPr lang="en-US" dirty="0"/>
          </a:p>
        </p:txBody>
      </p:sp>
    </p:spTree>
    <p:extLst>
      <p:ext uri="{BB962C8B-B14F-4D97-AF65-F5344CB8AC3E}">
        <p14:creationId xmlns:p14="http://schemas.microsoft.com/office/powerpoint/2010/main" val="18619499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65DC7B8-A5BE-45CF-B12B-629E503FE7C1}" type="datetimeFigureOut">
              <a:rPr lang="en-US" smtClean="0"/>
              <a:t>4/30/2014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5DCB97A-D7A8-4DC8-83B6-9D37F41BA87C}" type="slidenum">
              <a:rPr lang="en-US" smtClean="0"/>
              <a:t>‹#›</a:t>
            </a:fld>
            <a:endParaRPr lang="en-US" dirty="0"/>
          </a:p>
        </p:txBody>
      </p:sp>
    </p:spTree>
    <p:extLst>
      <p:ext uri="{BB962C8B-B14F-4D97-AF65-F5344CB8AC3E}">
        <p14:creationId xmlns:p14="http://schemas.microsoft.com/office/powerpoint/2010/main" val="24380481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65DC7B8-A5BE-45CF-B12B-629E503FE7C1}" type="datetimeFigureOut">
              <a:rPr lang="en-US" smtClean="0"/>
              <a:t>4/30/2014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5DCB97A-D7A8-4DC8-83B6-9D37F41BA87C}" type="slidenum">
              <a:rPr lang="en-US" smtClean="0"/>
              <a:t>‹#›</a:t>
            </a:fld>
            <a:endParaRPr lang="en-US" dirty="0"/>
          </a:p>
        </p:txBody>
      </p:sp>
    </p:spTree>
    <p:extLst>
      <p:ext uri="{BB962C8B-B14F-4D97-AF65-F5344CB8AC3E}">
        <p14:creationId xmlns:p14="http://schemas.microsoft.com/office/powerpoint/2010/main" val="11938310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65DC7B8-A5BE-45CF-B12B-629E503FE7C1}" type="datetimeFigureOut">
              <a:rPr lang="en-US" smtClean="0"/>
              <a:t>4/30/2014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5DCB97A-D7A8-4DC8-83B6-9D37F41BA87C}" type="slidenum">
              <a:rPr lang="en-US" smtClean="0"/>
              <a:t>‹#›</a:t>
            </a:fld>
            <a:endParaRPr lang="en-US" dirty="0"/>
          </a:p>
        </p:txBody>
      </p:sp>
    </p:spTree>
    <p:extLst>
      <p:ext uri="{BB962C8B-B14F-4D97-AF65-F5344CB8AC3E}">
        <p14:creationId xmlns:p14="http://schemas.microsoft.com/office/powerpoint/2010/main" val="28037066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65DC7B8-A5BE-45CF-B12B-629E503FE7C1}" type="datetimeFigureOut">
              <a:rPr lang="en-US" smtClean="0"/>
              <a:t>4/30/2014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5DCB97A-D7A8-4DC8-83B6-9D37F41BA87C}" type="slidenum">
              <a:rPr lang="en-US" smtClean="0"/>
              <a:t>‹#›</a:t>
            </a:fld>
            <a:endParaRPr lang="en-US" dirty="0"/>
          </a:p>
        </p:txBody>
      </p:sp>
    </p:spTree>
    <p:extLst>
      <p:ext uri="{BB962C8B-B14F-4D97-AF65-F5344CB8AC3E}">
        <p14:creationId xmlns:p14="http://schemas.microsoft.com/office/powerpoint/2010/main" val="12747238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65DC7B8-A5BE-45CF-B12B-629E503FE7C1}" type="datetimeFigureOut">
              <a:rPr lang="en-US" smtClean="0"/>
              <a:t>4/30/2014</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5DCB97A-D7A8-4DC8-83B6-9D37F41BA87C}" type="slidenum">
              <a:rPr lang="en-US" smtClean="0"/>
              <a:t>‹#›</a:t>
            </a:fld>
            <a:endParaRPr lang="en-US" dirty="0"/>
          </a:p>
        </p:txBody>
      </p:sp>
    </p:spTree>
    <p:extLst>
      <p:ext uri="{BB962C8B-B14F-4D97-AF65-F5344CB8AC3E}">
        <p14:creationId xmlns:p14="http://schemas.microsoft.com/office/powerpoint/2010/main" val="320905629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audio" Target="../media/audio1.wav"/><Relationship Id="rId1" Type="http://schemas.openxmlformats.org/officeDocument/2006/relationships/slideLayout" Target="../slideLayouts/slideLayout1.xml"/><Relationship Id="rId4" Type="http://schemas.openxmlformats.org/officeDocument/2006/relationships/audio" Target="../media/audio1.wav"/></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17.png"/></Relationships>
</file>

<file path=ppt/slides/_rels/slide1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slideLayout" Target="../slideLayouts/slideLayout2.xml"/><Relationship Id="rId1" Type="http://schemas.openxmlformats.org/officeDocument/2006/relationships/themeOverride" Target="../theme/themeOverride1.xml"/><Relationship Id="rId4" Type="http://schemas.openxmlformats.org/officeDocument/2006/relationships/image" Target="../media/image20.jpe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8143"/>
            <a:ext cx="9144000" cy="6858000"/>
          </a:xfrm>
          <a:prstGeom prst="rect">
            <a:avLst/>
          </a:prstGeom>
        </p:spPr>
      </p:pic>
      <p:sp>
        <p:nvSpPr>
          <p:cNvPr id="5" name="TextBox 4"/>
          <p:cNvSpPr txBox="1"/>
          <p:nvPr/>
        </p:nvSpPr>
        <p:spPr>
          <a:xfrm>
            <a:off x="1562100" y="2022764"/>
            <a:ext cx="6019800" cy="830997"/>
          </a:xfrm>
          <a:prstGeom prst="rect">
            <a:avLst/>
          </a:prstGeom>
          <a:noFill/>
        </p:spPr>
        <p:txBody>
          <a:bodyPr wrap="square" rtlCol="0">
            <a:spAutoFit/>
          </a:bodyPr>
          <a:lstStyle/>
          <a:p>
            <a:pPr algn="ctr"/>
            <a:r>
              <a:rPr lang="en-US" sz="4800" dirty="0" smtClean="0">
                <a:solidFill>
                  <a:srgbClr val="002060"/>
                </a:solidFill>
                <a:latin typeface="Algerian" pitchFamily="82" charset="0"/>
              </a:rPr>
              <a:t>KARMA YOGA</a:t>
            </a:r>
            <a:endParaRPr lang="en-US" sz="4800" dirty="0">
              <a:solidFill>
                <a:srgbClr val="002060"/>
              </a:solidFill>
              <a:latin typeface="Algerian" pitchFamily="82" charset="0"/>
            </a:endParaRPr>
          </a:p>
        </p:txBody>
      </p:sp>
      <p:sp>
        <p:nvSpPr>
          <p:cNvPr id="6" name="TextBox 5"/>
          <p:cNvSpPr txBox="1"/>
          <p:nvPr/>
        </p:nvSpPr>
        <p:spPr>
          <a:xfrm>
            <a:off x="1390402" y="6292602"/>
            <a:ext cx="6335486" cy="523220"/>
          </a:xfrm>
          <a:prstGeom prst="rect">
            <a:avLst/>
          </a:prstGeom>
          <a:solidFill>
            <a:srgbClr val="FFFF00"/>
          </a:solidFill>
        </p:spPr>
        <p:txBody>
          <a:bodyPr wrap="square" rtlCol="0">
            <a:spAutoFit/>
          </a:bodyPr>
          <a:lstStyle/>
          <a:p>
            <a:r>
              <a:rPr lang="en-US" sz="2800" dirty="0" smtClean="0">
                <a:solidFill>
                  <a:schemeClr val="accent2">
                    <a:lumMod val="50000"/>
                  </a:schemeClr>
                </a:solidFill>
                <a:latin typeface="Aharoni" pitchFamily="2" charset="-79"/>
                <a:cs typeface="Aharoni" pitchFamily="2" charset="-79"/>
              </a:rPr>
              <a:t>PREPARED BY : KOMAL PAPANWAR</a:t>
            </a:r>
            <a:endParaRPr lang="en-US" sz="2800" dirty="0">
              <a:solidFill>
                <a:schemeClr val="accent2">
                  <a:lumMod val="50000"/>
                </a:schemeClr>
              </a:solidFill>
              <a:latin typeface="Aharoni" pitchFamily="2" charset="-79"/>
              <a:cs typeface="Aharoni" pitchFamily="2" charset="-79"/>
            </a:endParaRPr>
          </a:p>
        </p:txBody>
      </p:sp>
    </p:spTree>
    <p:extLst>
      <p:ext uri="{BB962C8B-B14F-4D97-AF65-F5344CB8AC3E}">
        <p14:creationId xmlns:p14="http://schemas.microsoft.com/office/powerpoint/2010/main" val="1693508191"/>
      </p:ext>
    </p:extLst>
  </p:cSld>
  <p:clrMapOvr>
    <a:masterClrMapping/>
  </p:clrMapOvr>
  <mc:AlternateContent xmlns:mc="http://schemas.openxmlformats.org/markup-compatibility/2006" xmlns:p14="http://schemas.microsoft.com/office/powerpoint/2010/main">
    <mc:Choice Requires="p14">
      <p:transition spd="slow" p14:dur="1400">
        <p14:doors dir="vert"/>
        <p:sndAc>
          <p:stSnd>
            <p:snd r:embed="rId2" name="chimes.wav"/>
          </p:stSnd>
        </p:sndAc>
      </p:transition>
    </mc:Choice>
    <mc:Fallback xmlns="">
      <p:transition spd="slow">
        <p:fade/>
        <p:sndAc>
          <p:stSnd>
            <p:snd r:embed="rId4" name="chimes.wav"/>
          </p:stSnd>
        </p:sndAc>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2000"/>
                                        <p:tgtEl>
                                          <p:spTgt spid="4"/>
                                        </p:tgtEl>
                                      </p:cBhvr>
                                    </p:animEffect>
                                  </p:childTnLst>
                                </p:cTn>
                              </p:par>
                            </p:childTnLst>
                          </p:cTn>
                        </p:par>
                        <p:par>
                          <p:cTn id="8" fill="hold">
                            <p:stCondLst>
                              <p:cond delay="2000"/>
                            </p:stCondLst>
                            <p:childTnLst>
                              <p:par>
                                <p:cTn id="9" presetID="26"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down)">
                                      <p:cBhvr>
                                        <p:cTn id="11" dur="580">
                                          <p:stCondLst>
                                            <p:cond delay="0"/>
                                          </p:stCondLst>
                                        </p:cTn>
                                        <p:tgtEl>
                                          <p:spTgt spid="6"/>
                                        </p:tgtEl>
                                      </p:cBhvr>
                                    </p:animEffect>
                                    <p:anim calcmode="lin" valueType="num">
                                      <p:cBhvr>
                                        <p:cTn id="12"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13"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4"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15"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16"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17" dur="26">
                                          <p:stCondLst>
                                            <p:cond delay="650"/>
                                          </p:stCondLst>
                                        </p:cTn>
                                        <p:tgtEl>
                                          <p:spTgt spid="6"/>
                                        </p:tgtEl>
                                      </p:cBhvr>
                                      <p:to x="100000" y="60000"/>
                                    </p:animScale>
                                    <p:animScale>
                                      <p:cBhvr>
                                        <p:cTn id="18" dur="166" decel="50000">
                                          <p:stCondLst>
                                            <p:cond delay="676"/>
                                          </p:stCondLst>
                                        </p:cTn>
                                        <p:tgtEl>
                                          <p:spTgt spid="6"/>
                                        </p:tgtEl>
                                      </p:cBhvr>
                                      <p:to x="100000" y="100000"/>
                                    </p:animScale>
                                    <p:animScale>
                                      <p:cBhvr>
                                        <p:cTn id="19" dur="26">
                                          <p:stCondLst>
                                            <p:cond delay="1312"/>
                                          </p:stCondLst>
                                        </p:cTn>
                                        <p:tgtEl>
                                          <p:spTgt spid="6"/>
                                        </p:tgtEl>
                                      </p:cBhvr>
                                      <p:to x="100000" y="80000"/>
                                    </p:animScale>
                                    <p:animScale>
                                      <p:cBhvr>
                                        <p:cTn id="20" dur="166" decel="50000">
                                          <p:stCondLst>
                                            <p:cond delay="1338"/>
                                          </p:stCondLst>
                                        </p:cTn>
                                        <p:tgtEl>
                                          <p:spTgt spid="6"/>
                                        </p:tgtEl>
                                      </p:cBhvr>
                                      <p:to x="100000" y="100000"/>
                                    </p:animScale>
                                    <p:animScale>
                                      <p:cBhvr>
                                        <p:cTn id="21" dur="26">
                                          <p:stCondLst>
                                            <p:cond delay="1642"/>
                                          </p:stCondLst>
                                        </p:cTn>
                                        <p:tgtEl>
                                          <p:spTgt spid="6"/>
                                        </p:tgtEl>
                                      </p:cBhvr>
                                      <p:to x="100000" y="90000"/>
                                    </p:animScale>
                                    <p:animScale>
                                      <p:cBhvr>
                                        <p:cTn id="22" dur="166" decel="50000">
                                          <p:stCondLst>
                                            <p:cond delay="1668"/>
                                          </p:stCondLst>
                                        </p:cTn>
                                        <p:tgtEl>
                                          <p:spTgt spid="6"/>
                                        </p:tgtEl>
                                      </p:cBhvr>
                                      <p:to x="100000" y="100000"/>
                                    </p:animScale>
                                    <p:animScale>
                                      <p:cBhvr>
                                        <p:cTn id="23" dur="26">
                                          <p:stCondLst>
                                            <p:cond delay="1808"/>
                                          </p:stCondLst>
                                        </p:cTn>
                                        <p:tgtEl>
                                          <p:spTgt spid="6"/>
                                        </p:tgtEl>
                                      </p:cBhvr>
                                      <p:to x="100000" y="95000"/>
                                    </p:animScale>
                                    <p:animScale>
                                      <p:cBhvr>
                                        <p:cTn id="24" dur="166" decel="50000">
                                          <p:stCondLst>
                                            <p:cond delay="1834"/>
                                          </p:stCondLst>
                                        </p:cTn>
                                        <p:tgtEl>
                                          <p:spTgt spid="6"/>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a:gsLst>
            <a:gs pos="0">
              <a:srgbClr val="FFF200"/>
            </a:gs>
            <a:gs pos="45000">
              <a:srgbClr val="FF7A00"/>
            </a:gs>
            <a:gs pos="40000">
              <a:srgbClr val="FF8C00"/>
            </a:gs>
            <a:gs pos="69000">
              <a:srgbClr val="FF0300"/>
            </a:gs>
            <a:gs pos="100000">
              <a:srgbClr val="4D0808"/>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lstStyle/>
          <a:p>
            <a:r>
              <a:rPr lang="en-US" dirty="0" smtClean="0">
                <a:solidFill>
                  <a:srgbClr val="C00000"/>
                </a:solidFill>
                <a:latin typeface="Broadway" pitchFamily="82" charset="0"/>
              </a:rPr>
              <a:t>Our learning </a:t>
            </a:r>
            <a:endParaRPr lang="en-US" dirty="0">
              <a:solidFill>
                <a:srgbClr val="C00000"/>
              </a:solidFill>
              <a:latin typeface="Broadway" pitchFamily="82" charset="0"/>
            </a:endParaRPr>
          </a:p>
        </p:txBody>
      </p:sp>
      <p:sp>
        <p:nvSpPr>
          <p:cNvPr id="3" name="Content Placeholder 2"/>
          <p:cNvSpPr>
            <a:spLocks noGrp="1"/>
          </p:cNvSpPr>
          <p:nvPr>
            <p:ph idx="1"/>
          </p:nvPr>
        </p:nvSpPr>
        <p:spPr>
          <a:xfrm>
            <a:off x="457200" y="1219200"/>
            <a:ext cx="8229600" cy="5410200"/>
          </a:xfrm>
        </p:spPr>
        <p:txBody>
          <a:bodyPr>
            <a:normAutofit/>
          </a:bodyPr>
          <a:lstStyle/>
          <a:p>
            <a:r>
              <a:rPr lang="en-US" dirty="0" smtClean="0">
                <a:latin typeface="Harlow Solid Italic" pitchFamily="82" charset="0"/>
              </a:rPr>
              <a:t>Though both the paths lead to Him, the Lord </a:t>
            </a:r>
            <a:r>
              <a:rPr lang="en-US" dirty="0">
                <a:latin typeface="Harlow Solid Italic" pitchFamily="82" charset="0"/>
              </a:rPr>
              <a:t>has also said that we can follow only one of them</a:t>
            </a:r>
            <a:r>
              <a:rPr lang="en-US" dirty="0" smtClean="0">
                <a:latin typeface="Harlow Solid Italic" pitchFamily="82" charset="0"/>
              </a:rPr>
              <a:t>.</a:t>
            </a:r>
          </a:p>
          <a:p>
            <a:r>
              <a:rPr lang="en-US" dirty="0" smtClean="0">
                <a:latin typeface="Harlow Solid Italic" pitchFamily="82" charset="0"/>
              </a:rPr>
              <a:t>For e.g.: Auntyji always gives below example</a:t>
            </a:r>
          </a:p>
          <a:p>
            <a:r>
              <a:rPr lang="en-US" dirty="0" smtClean="0">
                <a:latin typeface="Harlow Solid Italic" pitchFamily="82" charset="0"/>
              </a:rPr>
              <a:t>Suppose a person needs cross the river. There are two boats to get to the other side of the river. The person has to go in only one of the boat. He can’t keep one leg in one boat and the other leg in the other boat. If he does that he will sink.</a:t>
            </a:r>
          </a:p>
          <a:p>
            <a:r>
              <a:rPr lang="en-US" dirty="0" smtClean="0">
                <a:latin typeface="Harlow Solid Italic" pitchFamily="82" charset="0"/>
              </a:rPr>
              <a:t>In the same way we have to follow only one path which God has given.</a:t>
            </a:r>
            <a:endParaRPr lang="en-US" dirty="0">
              <a:latin typeface="Harlow Solid Italic" pitchFamily="82" charset="0"/>
            </a:endParaRP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2371724"/>
            <a:ext cx="2623234" cy="20950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76999" y="2352240"/>
            <a:ext cx="2162175" cy="2114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4444127" y="2967335"/>
            <a:ext cx="1042273" cy="923330"/>
          </a:xfrm>
          <a:prstGeom prst="rect">
            <a:avLst/>
          </a:prstGeom>
          <a:noFill/>
        </p:spPr>
        <p:txBody>
          <a:bodyPr wrap="non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n-US" sz="5400" b="1" cap="all" spc="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OR</a:t>
            </a:r>
            <a:endParaRPr lang="en-US" sz="5400" b="1" cap="all" spc="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Tree>
    <p:extLst>
      <p:ext uri="{BB962C8B-B14F-4D97-AF65-F5344CB8AC3E}">
        <p14:creationId xmlns:p14="http://schemas.microsoft.com/office/powerpoint/2010/main" val="78736785"/>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trips(downLeft)">
                                      <p:cBhvr>
                                        <p:cTn id="7" dur="500"/>
                                        <p:tgtEl>
                                          <p:spTgt spid="2"/>
                                        </p:tgtEl>
                                      </p:cBhvr>
                                    </p:animEffect>
                                  </p:childTnLst>
                                </p:cTn>
                              </p:par>
                            </p:childTnLst>
                          </p:cTn>
                        </p:par>
                        <p:par>
                          <p:cTn id="8" fill="hold">
                            <p:stCondLst>
                              <p:cond delay="500"/>
                            </p:stCondLst>
                            <p:childTnLst>
                              <p:par>
                                <p:cTn id="9" presetID="26" presetClass="entr" presetSubtype="0" fill="hold"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wipe(down)">
                                      <p:cBhvr>
                                        <p:cTn id="11" dur="580">
                                          <p:stCondLst>
                                            <p:cond delay="0"/>
                                          </p:stCondLst>
                                        </p:cTn>
                                        <p:tgtEl>
                                          <p:spTgt spid="3">
                                            <p:txEl>
                                              <p:pRg st="0" end="0"/>
                                            </p:txEl>
                                          </p:spTgt>
                                        </p:tgtEl>
                                      </p:cBhvr>
                                    </p:animEffect>
                                    <p:anim calcmode="lin" valueType="num">
                                      <p:cBhvr>
                                        <p:cTn id="12"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13"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4"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5"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6"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7" dur="26">
                                          <p:stCondLst>
                                            <p:cond delay="650"/>
                                          </p:stCondLst>
                                        </p:cTn>
                                        <p:tgtEl>
                                          <p:spTgt spid="3">
                                            <p:txEl>
                                              <p:pRg st="0" end="0"/>
                                            </p:txEl>
                                          </p:spTgt>
                                        </p:tgtEl>
                                      </p:cBhvr>
                                      <p:to x="100000" y="60000"/>
                                    </p:animScale>
                                    <p:animScale>
                                      <p:cBhvr>
                                        <p:cTn id="18" dur="166" decel="50000">
                                          <p:stCondLst>
                                            <p:cond delay="676"/>
                                          </p:stCondLst>
                                        </p:cTn>
                                        <p:tgtEl>
                                          <p:spTgt spid="3">
                                            <p:txEl>
                                              <p:pRg st="0" end="0"/>
                                            </p:txEl>
                                          </p:spTgt>
                                        </p:tgtEl>
                                      </p:cBhvr>
                                      <p:to x="100000" y="100000"/>
                                    </p:animScale>
                                    <p:animScale>
                                      <p:cBhvr>
                                        <p:cTn id="19" dur="26">
                                          <p:stCondLst>
                                            <p:cond delay="1312"/>
                                          </p:stCondLst>
                                        </p:cTn>
                                        <p:tgtEl>
                                          <p:spTgt spid="3">
                                            <p:txEl>
                                              <p:pRg st="0" end="0"/>
                                            </p:txEl>
                                          </p:spTgt>
                                        </p:tgtEl>
                                      </p:cBhvr>
                                      <p:to x="100000" y="80000"/>
                                    </p:animScale>
                                    <p:animScale>
                                      <p:cBhvr>
                                        <p:cTn id="20" dur="166" decel="50000">
                                          <p:stCondLst>
                                            <p:cond delay="1338"/>
                                          </p:stCondLst>
                                        </p:cTn>
                                        <p:tgtEl>
                                          <p:spTgt spid="3">
                                            <p:txEl>
                                              <p:pRg st="0" end="0"/>
                                            </p:txEl>
                                          </p:spTgt>
                                        </p:tgtEl>
                                      </p:cBhvr>
                                      <p:to x="100000" y="100000"/>
                                    </p:animScale>
                                    <p:animScale>
                                      <p:cBhvr>
                                        <p:cTn id="21" dur="26">
                                          <p:stCondLst>
                                            <p:cond delay="1642"/>
                                          </p:stCondLst>
                                        </p:cTn>
                                        <p:tgtEl>
                                          <p:spTgt spid="3">
                                            <p:txEl>
                                              <p:pRg st="0" end="0"/>
                                            </p:txEl>
                                          </p:spTgt>
                                        </p:tgtEl>
                                      </p:cBhvr>
                                      <p:to x="100000" y="90000"/>
                                    </p:animScale>
                                    <p:animScale>
                                      <p:cBhvr>
                                        <p:cTn id="22" dur="166" decel="50000">
                                          <p:stCondLst>
                                            <p:cond delay="1668"/>
                                          </p:stCondLst>
                                        </p:cTn>
                                        <p:tgtEl>
                                          <p:spTgt spid="3">
                                            <p:txEl>
                                              <p:pRg st="0" end="0"/>
                                            </p:txEl>
                                          </p:spTgt>
                                        </p:tgtEl>
                                      </p:cBhvr>
                                      <p:to x="100000" y="100000"/>
                                    </p:animScale>
                                    <p:animScale>
                                      <p:cBhvr>
                                        <p:cTn id="23" dur="26">
                                          <p:stCondLst>
                                            <p:cond delay="1808"/>
                                          </p:stCondLst>
                                        </p:cTn>
                                        <p:tgtEl>
                                          <p:spTgt spid="3">
                                            <p:txEl>
                                              <p:pRg st="0" end="0"/>
                                            </p:txEl>
                                          </p:spTgt>
                                        </p:tgtEl>
                                      </p:cBhvr>
                                      <p:to x="100000" y="95000"/>
                                    </p:animScale>
                                    <p:animScale>
                                      <p:cBhvr>
                                        <p:cTn id="24" dur="166" decel="50000">
                                          <p:stCondLst>
                                            <p:cond delay="1834"/>
                                          </p:stCondLst>
                                        </p:cTn>
                                        <p:tgtEl>
                                          <p:spTgt spid="3">
                                            <p:txEl>
                                              <p:pRg st="0" end="0"/>
                                            </p:txEl>
                                          </p:spTgt>
                                        </p:tgtEl>
                                      </p:cBhvr>
                                      <p:to x="100000" y="100000"/>
                                    </p:animScale>
                                  </p:childTnLst>
                                </p:cTn>
                              </p:par>
                            </p:childTnLst>
                          </p:cTn>
                        </p:par>
                        <p:par>
                          <p:cTn id="25" fill="hold">
                            <p:stCondLst>
                              <p:cond delay="2500"/>
                            </p:stCondLst>
                            <p:childTnLst>
                              <p:par>
                                <p:cTn id="26" presetID="26" presetClass="entr" presetSubtype="0" fill="hold" nodeType="afterEffect">
                                  <p:stCondLst>
                                    <p:cond delay="0"/>
                                  </p:stCondLst>
                                  <p:childTnLst>
                                    <p:set>
                                      <p:cBhvr>
                                        <p:cTn id="27" dur="1" fill="hold">
                                          <p:stCondLst>
                                            <p:cond delay="0"/>
                                          </p:stCondLst>
                                        </p:cTn>
                                        <p:tgtEl>
                                          <p:spTgt spid="3">
                                            <p:txEl>
                                              <p:pRg st="1" end="1"/>
                                            </p:txEl>
                                          </p:spTgt>
                                        </p:tgtEl>
                                        <p:attrNameLst>
                                          <p:attrName>style.visibility</p:attrName>
                                        </p:attrNameLst>
                                      </p:cBhvr>
                                      <p:to>
                                        <p:strVal val="visible"/>
                                      </p:to>
                                    </p:set>
                                    <p:animEffect transition="in" filter="wipe(down)">
                                      <p:cBhvr>
                                        <p:cTn id="28" dur="580">
                                          <p:stCondLst>
                                            <p:cond delay="0"/>
                                          </p:stCondLst>
                                        </p:cTn>
                                        <p:tgtEl>
                                          <p:spTgt spid="3">
                                            <p:txEl>
                                              <p:pRg st="1" end="1"/>
                                            </p:txEl>
                                          </p:spTgt>
                                        </p:tgtEl>
                                      </p:cBhvr>
                                    </p:animEffect>
                                    <p:anim calcmode="lin" valueType="num">
                                      <p:cBhvr>
                                        <p:cTn id="29" dur="1822" tmFilter="0,0; 0.14,0.36; 0.43,0.73; 0.71,0.91; 1.0,1.0">
                                          <p:stCondLst>
                                            <p:cond delay="0"/>
                                          </p:stCondLst>
                                        </p:cTn>
                                        <p:tgtEl>
                                          <p:spTgt spid="3">
                                            <p:txEl>
                                              <p:pRg st="1" end="1"/>
                                            </p:txEl>
                                          </p:spTgt>
                                        </p:tgtEl>
                                        <p:attrNameLst>
                                          <p:attrName>ppt_x</p:attrName>
                                        </p:attrNameLst>
                                      </p:cBhvr>
                                      <p:tavLst>
                                        <p:tav tm="0">
                                          <p:val>
                                            <p:strVal val="#ppt_x-0.25"/>
                                          </p:val>
                                        </p:tav>
                                        <p:tav tm="100000">
                                          <p:val>
                                            <p:strVal val="#ppt_x"/>
                                          </p:val>
                                        </p:tav>
                                      </p:tavLst>
                                    </p:anim>
                                    <p:anim calcmode="lin" valueType="num">
                                      <p:cBhvr>
                                        <p:cTn id="30" dur="664" tmFilter="0.0,0.0; 0.25,0.07; 0.50,0.2; 0.75,0.467; 1.0,1.0">
                                          <p:stCondLst>
                                            <p:cond delay="0"/>
                                          </p:stCondLst>
                                        </p:cTn>
                                        <p:tgtEl>
                                          <p:spTgt spid="3">
                                            <p:txEl>
                                              <p:pRg st="1" end="1"/>
                                            </p:txEl>
                                          </p:spTgt>
                                        </p:tgtEl>
                                        <p:attrNameLst>
                                          <p:attrName>ppt_y</p:attrName>
                                        </p:attrNameLst>
                                      </p:cBhvr>
                                      <p:tavLst>
                                        <p:tav tm="0" fmla="#ppt_y-sin(pi*$)/3">
                                          <p:val>
                                            <p:fltVal val="0.5"/>
                                          </p:val>
                                        </p:tav>
                                        <p:tav tm="100000">
                                          <p:val>
                                            <p:fltVal val="1"/>
                                          </p:val>
                                        </p:tav>
                                      </p:tavLst>
                                    </p:anim>
                                    <p:anim calcmode="lin" valueType="num">
                                      <p:cBhvr>
                                        <p:cTn id="31" dur="664" tmFilter="0, 0; 0.125,0.2665; 0.25,0.4; 0.375,0.465; 0.5,0.5;  0.625,0.535; 0.75,0.6; 0.875,0.7335; 1,1">
                                          <p:stCondLst>
                                            <p:cond delay="664"/>
                                          </p:stCondLst>
                                        </p:cTn>
                                        <p:tgtEl>
                                          <p:spTgt spid="3">
                                            <p:txEl>
                                              <p:pRg st="1" end="1"/>
                                            </p:txEl>
                                          </p:spTgt>
                                        </p:tgtEl>
                                        <p:attrNameLst>
                                          <p:attrName>ppt_y</p:attrName>
                                        </p:attrNameLst>
                                      </p:cBhvr>
                                      <p:tavLst>
                                        <p:tav tm="0" fmla="#ppt_y-sin(pi*$)/9">
                                          <p:val>
                                            <p:fltVal val="0"/>
                                          </p:val>
                                        </p:tav>
                                        <p:tav tm="100000">
                                          <p:val>
                                            <p:fltVal val="1"/>
                                          </p:val>
                                        </p:tav>
                                      </p:tavLst>
                                    </p:anim>
                                    <p:anim calcmode="lin" valueType="num">
                                      <p:cBhvr>
                                        <p:cTn id="32" dur="332" tmFilter="0, 0; 0.125,0.2665; 0.25,0.4; 0.375,0.465; 0.5,0.5;  0.625,0.535; 0.75,0.6; 0.875,0.7335; 1,1">
                                          <p:stCondLst>
                                            <p:cond delay="1324"/>
                                          </p:stCondLst>
                                        </p:cTn>
                                        <p:tgtEl>
                                          <p:spTgt spid="3">
                                            <p:txEl>
                                              <p:pRg st="1" end="1"/>
                                            </p:txEl>
                                          </p:spTgt>
                                        </p:tgtEl>
                                        <p:attrNameLst>
                                          <p:attrName>ppt_y</p:attrName>
                                        </p:attrNameLst>
                                      </p:cBhvr>
                                      <p:tavLst>
                                        <p:tav tm="0" fmla="#ppt_y-sin(pi*$)/27">
                                          <p:val>
                                            <p:fltVal val="0"/>
                                          </p:val>
                                        </p:tav>
                                        <p:tav tm="100000">
                                          <p:val>
                                            <p:fltVal val="1"/>
                                          </p:val>
                                        </p:tav>
                                      </p:tavLst>
                                    </p:anim>
                                    <p:anim calcmode="lin" valueType="num">
                                      <p:cBhvr>
                                        <p:cTn id="33" dur="164" tmFilter="0, 0; 0.125,0.2665; 0.25,0.4; 0.375,0.465; 0.5,0.5;  0.625,0.535; 0.75,0.6; 0.875,0.7335; 1,1">
                                          <p:stCondLst>
                                            <p:cond delay="1656"/>
                                          </p:stCondLst>
                                        </p:cTn>
                                        <p:tgtEl>
                                          <p:spTgt spid="3">
                                            <p:txEl>
                                              <p:pRg st="1" end="1"/>
                                            </p:txEl>
                                          </p:spTgt>
                                        </p:tgtEl>
                                        <p:attrNameLst>
                                          <p:attrName>ppt_y</p:attrName>
                                        </p:attrNameLst>
                                      </p:cBhvr>
                                      <p:tavLst>
                                        <p:tav tm="0" fmla="#ppt_y-sin(pi*$)/81">
                                          <p:val>
                                            <p:fltVal val="0"/>
                                          </p:val>
                                        </p:tav>
                                        <p:tav tm="100000">
                                          <p:val>
                                            <p:fltVal val="1"/>
                                          </p:val>
                                        </p:tav>
                                      </p:tavLst>
                                    </p:anim>
                                    <p:animScale>
                                      <p:cBhvr>
                                        <p:cTn id="34" dur="26">
                                          <p:stCondLst>
                                            <p:cond delay="650"/>
                                          </p:stCondLst>
                                        </p:cTn>
                                        <p:tgtEl>
                                          <p:spTgt spid="3">
                                            <p:txEl>
                                              <p:pRg st="1" end="1"/>
                                            </p:txEl>
                                          </p:spTgt>
                                        </p:tgtEl>
                                      </p:cBhvr>
                                      <p:to x="100000" y="60000"/>
                                    </p:animScale>
                                    <p:animScale>
                                      <p:cBhvr>
                                        <p:cTn id="35" dur="166" decel="50000">
                                          <p:stCondLst>
                                            <p:cond delay="676"/>
                                          </p:stCondLst>
                                        </p:cTn>
                                        <p:tgtEl>
                                          <p:spTgt spid="3">
                                            <p:txEl>
                                              <p:pRg st="1" end="1"/>
                                            </p:txEl>
                                          </p:spTgt>
                                        </p:tgtEl>
                                      </p:cBhvr>
                                      <p:to x="100000" y="100000"/>
                                    </p:animScale>
                                    <p:animScale>
                                      <p:cBhvr>
                                        <p:cTn id="36" dur="26">
                                          <p:stCondLst>
                                            <p:cond delay="1312"/>
                                          </p:stCondLst>
                                        </p:cTn>
                                        <p:tgtEl>
                                          <p:spTgt spid="3">
                                            <p:txEl>
                                              <p:pRg st="1" end="1"/>
                                            </p:txEl>
                                          </p:spTgt>
                                        </p:tgtEl>
                                      </p:cBhvr>
                                      <p:to x="100000" y="80000"/>
                                    </p:animScale>
                                    <p:animScale>
                                      <p:cBhvr>
                                        <p:cTn id="37" dur="166" decel="50000">
                                          <p:stCondLst>
                                            <p:cond delay="1338"/>
                                          </p:stCondLst>
                                        </p:cTn>
                                        <p:tgtEl>
                                          <p:spTgt spid="3">
                                            <p:txEl>
                                              <p:pRg st="1" end="1"/>
                                            </p:txEl>
                                          </p:spTgt>
                                        </p:tgtEl>
                                      </p:cBhvr>
                                      <p:to x="100000" y="100000"/>
                                    </p:animScale>
                                    <p:animScale>
                                      <p:cBhvr>
                                        <p:cTn id="38" dur="26">
                                          <p:stCondLst>
                                            <p:cond delay="1642"/>
                                          </p:stCondLst>
                                        </p:cTn>
                                        <p:tgtEl>
                                          <p:spTgt spid="3">
                                            <p:txEl>
                                              <p:pRg st="1" end="1"/>
                                            </p:txEl>
                                          </p:spTgt>
                                        </p:tgtEl>
                                      </p:cBhvr>
                                      <p:to x="100000" y="90000"/>
                                    </p:animScale>
                                    <p:animScale>
                                      <p:cBhvr>
                                        <p:cTn id="39" dur="166" decel="50000">
                                          <p:stCondLst>
                                            <p:cond delay="1668"/>
                                          </p:stCondLst>
                                        </p:cTn>
                                        <p:tgtEl>
                                          <p:spTgt spid="3">
                                            <p:txEl>
                                              <p:pRg st="1" end="1"/>
                                            </p:txEl>
                                          </p:spTgt>
                                        </p:tgtEl>
                                      </p:cBhvr>
                                      <p:to x="100000" y="100000"/>
                                    </p:animScale>
                                    <p:animScale>
                                      <p:cBhvr>
                                        <p:cTn id="40" dur="26">
                                          <p:stCondLst>
                                            <p:cond delay="1808"/>
                                          </p:stCondLst>
                                        </p:cTn>
                                        <p:tgtEl>
                                          <p:spTgt spid="3">
                                            <p:txEl>
                                              <p:pRg st="1" end="1"/>
                                            </p:txEl>
                                          </p:spTgt>
                                        </p:tgtEl>
                                      </p:cBhvr>
                                      <p:to x="100000" y="95000"/>
                                    </p:animScale>
                                    <p:animScale>
                                      <p:cBhvr>
                                        <p:cTn id="41" dur="166" decel="50000">
                                          <p:stCondLst>
                                            <p:cond delay="1834"/>
                                          </p:stCondLst>
                                        </p:cTn>
                                        <p:tgtEl>
                                          <p:spTgt spid="3">
                                            <p:txEl>
                                              <p:pRg st="1" end="1"/>
                                            </p:txEl>
                                          </p:spTgt>
                                        </p:tgtEl>
                                      </p:cBhvr>
                                      <p:to x="100000" y="100000"/>
                                    </p:animScale>
                                  </p:childTnLst>
                                </p:cTn>
                              </p:par>
                            </p:childTnLst>
                          </p:cTn>
                        </p:par>
                        <p:par>
                          <p:cTn id="42" fill="hold">
                            <p:stCondLst>
                              <p:cond delay="4500"/>
                            </p:stCondLst>
                            <p:childTnLst>
                              <p:par>
                                <p:cTn id="43" presetID="26" presetClass="entr" presetSubtype="0" fill="hold" nodeType="afterEffect">
                                  <p:stCondLst>
                                    <p:cond delay="0"/>
                                  </p:stCondLst>
                                  <p:childTnLst>
                                    <p:set>
                                      <p:cBhvr>
                                        <p:cTn id="44" dur="1" fill="hold">
                                          <p:stCondLst>
                                            <p:cond delay="0"/>
                                          </p:stCondLst>
                                        </p:cTn>
                                        <p:tgtEl>
                                          <p:spTgt spid="3">
                                            <p:txEl>
                                              <p:pRg st="2" end="2"/>
                                            </p:txEl>
                                          </p:spTgt>
                                        </p:tgtEl>
                                        <p:attrNameLst>
                                          <p:attrName>style.visibility</p:attrName>
                                        </p:attrNameLst>
                                      </p:cBhvr>
                                      <p:to>
                                        <p:strVal val="visible"/>
                                      </p:to>
                                    </p:set>
                                    <p:animEffect transition="in" filter="wipe(down)">
                                      <p:cBhvr>
                                        <p:cTn id="45" dur="580">
                                          <p:stCondLst>
                                            <p:cond delay="0"/>
                                          </p:stCondLst>
                                        </p:cTn>
                                        <p:tgtEl>
                                          <p:spTgt spid="3">
                                            <p:txEl>
                                              <p:pRg st="2" end="2"/>
                                            </p:txEl>
                                          </p:spTgt>
                                        </p:tgtEl>
                                      </p:cBhvr>
                                    </p:animEffect>
                                    <p:anim calcmode="lin" valueType="num">
                                      <p:cBhvr>
                                        <p:cTn id="46" dur="1822"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47" dur="664"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48" dur="664" tmFilter="0, 0; 0.125,0.2665; 0.25,0.4; 0.375,0.465; 0.5,0.5;  0.625,0.535; 0.75,0.6; 0.875,0.7335; 1,1">
                                          <p:stCondLst>
                                            <p:cond delay="664"/>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49" dur="332" tmFilter="0, 0; 0.125,0.2665; 0.25,0.4; 0.375,0.465; 0.5,0.5;  0.625,0.535; 0.75,0.6; 0.875,0.7335; 1,1">
                                          <p:stCondLst>
                                            <p:cond delay="1324"/>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50" dur="164" tmFilter="0, 0; 0.125,0.2665; 0.25,0.4; 0.375,0.465; 0.5,0.5;  0.625,0.535; 0.75,0.6; 0.875,0.7335; 1,1">
                                          <p:stCondLst>
                                            <p:cond delay="1656"/>
                                          </p:stCondLst>
                                        </p:cTn>
                                        <p:tgtEl>
                                          <p:spTgt spid="3">
                                            <p:txEl>
                                              <p:pRg st="2" end="2"/>
                                            </p:txEl>
                                          </p:spTgt>
                                        </p:tgtEl>
                                        <p:attrNameLst>
                                          <p:attrName>ppt_y</p:attrName>
                                        </p:attrNameLst>
                                      </p:cBhvr>
                                      <p:tavLst>
                                        <p:tav tm="0" fmla="#ppt_y-sin(pi*$)/81">
                                          <p:val>
                                            <p:fltVal val="0"/>
                                          </p:val>
                                        </p:tav>
                                        <p:tav tm="100000">
                                          <p:val>
                                            <p:fltVal val="1"/>
                                          </p:val>
                                        </p:tav>
                                      </p:tavLst>
                                    </p:anim>
                                    <p:animScale>
                                      <p:cBhvr>
                                        <p:cTn id="51" dur="26">
                                          <p:stCondLst>
                                            <p:cond delay="650"/>
                                          </p:stCondLst>
                                        </p:cTn>
                                        <p:tgtEl>
                                          <p:spTgt spid="3">
                                            <p:txEl>
                                              <p:pRg st="2" end="2"/>
                                            </p:txEl>
                                          </p:spTgt>
                                        </p:tgtEl>
                                      </p:cBhvr>
                                      <p:to x="100000" y="60000"/>
                                    </p:animScale>
                                    <p:animScale>
                                      <p:cBhvr>
                                        <p:cTn id="52" dur="166" decel="50000">
                                          <p:stCondLst>
                                            <p:cond delay="676"/>
                                          </p:stCondLst>
                                        </p:cTn>
                                        <p:tgtEl>
                                          <p:spTgt spid="3">
                                            <p:txEl>
                                              <p:pRg st="2" end="2"/>
                                            </p:txEl>
                                          </p:spTgt>
                                        </p:tgtEl>
                                      </p:cBhvr>
                                      <p:to x="100000" y="100000"/>
                                    </p:animScale>
                                    <p:animScale>
                                      <p:cBhvr>
                                        <p:cTn id="53" dur="26">
                                          <p:stCondLst>
                                            <p:cond delay="1312"/>
                                          </p:stCondLst>
                                        </p:cTn>
                                        <p:tgtEl>
                                          <p:spTgt spid="3">
                                            <p:txEl>
                                              <p:pRg st="2" end="2"/>
                                            </p:txEl>
                                          </p:spTgt>
                                        </p:tgtEl>
                                      </p:cBhvr>
                                      <p:to x="100000" y="80000"/>
                                    </p:animScale>
                                    <p:animScale>
                                      <p:cBhvr>
                                        <p:cTn id="54" dur="166" decel="50000">
                                          <p:stCondLst>
                                            <p:cond delay="1338"/>
                                          </p:stCondLst>
                                        </p:cTn>
                                        <p:tgtEl>
                                          <p:spTgt spid="3">
                                            <p:txEl>
                                              <p:pRg st="2" end="2"/>
                                            </p:txEl>
                                          </p:spTgt>
                                        </p:tgtEl>
                                      </p:cBhvr>
                                      <p:to x="100000" y="100000"/>
                                    </p:animScale>
                                    <p:animScale>
                                      <p:cBhvr>
                                        <p:cTn id="55" dur="26">
                                          <p:stCondLst>
                                            <p:cond delay="1642"/>
                                          </p:stCondLst>
                                        </p:cTn>
                                        <p:tgtEl>
                                          <p:spTgt spid="3">
                                            <p:txEl>
                                              <p:pRg st="2" end="2"/>
                                            </p:txEl>
                                          </p:spTgt>
                                        </p:tgtEl>
                                      </p:cBhvr>
                                      <p:to x="100000" y="90000"/>
                                    </p:animScale>
                                    <p:animScale>
                                      <p:cBhvr>
                                        <p:cTn id="56" dur="166" decel="50000">
                                          <p:stCondLst>
                                            <p:cond delay="1668"/>
                                          </p:stCondLst>
                                        </p:cTn>
                                        <p:tgtEl>
                                          <p:spTgt spid="3">
                                            <p:txEl>
                                              <p:pRg st="2" end="2"/>
                                            </p:txEl>
                                          </p:spTgt>
                                        </p:tgtEl>
                                      </p:cBhvr>
                                      <p:to x="100000" y="100000"/>
                                    </p:animScale>
                                    <p:animScale>
                                      <p:cBhvr>
                                        <p:cTn id="57" dur="26">
                                          <p:stCondLst>
                                            <p:cond delay="1808"/>
                                          </p:stCondLst>
                                        </p:cTn>
                                        <p:tgtEl>
                                          <p:spTgt spid="3">
                                            <p:txEl>
                                              <p:pRg st="2" end="2"/>
                                            </p:txEl>
                                          </p:spTgt>
                                        </p:tgtEl>
                                      </p:cBhvr>
                                      <p:to x="100000" y="95000"/>
                                    </p:animScale>
                                    <p:animScale>
                                      <p:cBhvr>
                                        <p:cTn id="58" dur="166" decel="50000">
                                          <p:stCondLst>
                                            <p:cond delay="1834"/>
                                          </p:stCondLst>
                                        </p:cTn>
                                        <p:tgtEl>
                                          <p:spTgt spid="3">
                                            <p:txEl>
                                              <p:pRg st="2" end="2"/>
                                            </p:txEl>
                                          </p:spTgt>
                                        </p:tgtEl>
                                      </p:cBhvr>
                                      <p:to x="100000" y="100000"/>
                                    </p:animScale>
                                  </p:childTnLst>
                                </p:cTn>
                              </p:par>
                            </p:childTnLst>
                          </p:cTn>
                        </p:par>
                        <p:par>
                          <p:cTn id="59" fill="hold">
                            <p:stCondLst>
                              <p:cond delay="6500"/>
                            </p:stCondLst>
                            <p:childTnLst>
                              <p:par>
                                <p:cTn id="60" presetID="26" presetClass="entr" presetSubtype="0" fill="hold" nodeType="afterEffect">
                                  <p:stCondLst>
                                    <p:cond delay="0"/>
                                  </p:stCondLst>
                                  <p:childTnLst>
                                    <p:set>
                                      <p:cBhvr>
                                        <p:cTn id="61" dur="1" fill="hold">
                                          <p:stCondLst>
                                            <p:cond delay="0"/>
                                          </p:stCondLst>
                                        </p:cTn>
                                        <p:tgtEl>
                                          <p:spTgt spid="3">
                                            <p:txEl>
                                              <p:pRg st="3" end="3"/>
                                            </p:txEl>
                                          </p:spTgt>
                                        </p:tgtEl>
                                        <p:attrNameLst>
                                          <p:attrName>style.visibility</p:attrName>
                                        </p:attrNameLst>
                                      </p:cBhvr>
                                      <p:to>
                                        <p:strVal val="visible"/>
                                      </p:to>
                                    </p:set>
                                    <p:animEffect transition="in" filter="wipe(down)">
                                      <p:cBhvr>
                                        <p:cTn id="62" dur="580">
                                          <p:stCondLst>
                                            <p:cond delay="0"/>
                                          </p:stCondLst>
                                        </p:cTn>
                                        <p:tgtEl>
                                          <p:spTgt spid="3">
                                            <p:txEl>
                                              <p:pRg st="3" end="3"/>
                                            </p:txEl>
                                          </p:spTgt>
                                        </p:tgtEl>
                                      </p:cBhvr>
                                    </p:animEffect>
                                    <p:anim calcmode="lin" valueType="num">
                                      <p:cBhvr>
                                        <p:cTn id="63" dur="1822" tmFilter="0,0; 0.14,0.36; 0.43,0.73; 0.71,0.91; 1.0,1.0">
                                          <p:stCondLst>
                                            <p:cond delay="0"/>
                                          </p:stCondLst>
                                        </p:cTn>
                                        <p:tgtEl>
                                          <p:spTgt spid="3">
                                            <p:txEl>
                                              <p:pRg st="3" end="3"/>
                                            </p:txEl>
                                          </p:spTgt>
                                        </p:tgtEl>
                                        <p:attrNameLst>
                                          <p:attrName>ppt_x</p:attrName>
                                        </p:attrNameLst>
                                      </p:cBhvr>
                                      <p:tavLst>
                                        <p:tav tm="0">
                                          <p:val>
                                            <p:strVal val="#ppt_x-0.25"/>
                                          </p:val>
                                        </p:tav>
                                        <p:tav tm="100000">
                                          <p:val>
                                            <p:strVal val="#ppt_x"/>
                                          </p:val>
                                        </p:tav>
                                      </p:tavLst>
                                    </p:anim>
                                    <p:anim calcmode="lin" valueType="num">
                                      <p:cBhvr>
                                        <p:cTn id="64" dur="664" tmFilter="0.0,0.0; 0.25,0.07; 0.50,0.2; 0.75,0.467; 1.0,1.0">
                                          <p:stCondLst>
                                            <p:cond delay="0"/>
                                          </p:stCondLst>
                                        </p:cTn>
                                        <p:tgtEl>
                                          <p:spTgt spid="3">
                                            <p:txEl>
                                              <p:pRg st="3" end="3"/>
                                            </p:txEl>
                                          </p:spTgt>
                                        </p:tgtEl>
                                        <p:attrNameLst>
                                          <p:attrName>ppt_y</p:attrName>
                                        </p:attrNameLst>
                                      </p:cBhvr>
                                      <p:tavLst>
                                        <p:tav tm="0" fmla="#ppt_y-sin(pi*$)/3">
                                          <p:val>
                                            <p:fltVal val="0.5"/>
                                          </p:val>
                                        </p:tav>
                                        <p:tav tm="100000">
                                          <p:val>
                                            <p:fltVal val="1"/>
                                          </p:val>
                                        </p:tav>
                                      </p:tavLst>
                                    </p:anim>
                                    <p:anim calcmode="lin" valueType="num">
                                      <p:cBhvr>
                                        <p:cTn id="65" dur="664" tmFilter="0, 0; 0.125,0.2665; 0.25,0.4; 0.375,0.465; 0.5,0.5;  0.625,0.535; 0.75,0.6; 0.875,0.7335; 1,1">
                                          <p:stCondLst>
                                            <p:cond delay="664"/>
                                          </p:stCondLst>
                                        </p:cTn>
                                        <p:tgtEl>
                                          <p:spTgt spid="3">
                                            <p:txEl>
                                              <p:pRg st="3" end="3"/>
                                            </p:txEl>
                                          </p:spTgt>
                                        </p:tgtEl>
                                        <p:attrNameLst>
                                          <p:attrName>ppt_y</p:attrName>
                                        </p:attrNameLst>
                                      </p:cBhvr>
                                      <p:tavLst>
                                        <p:tav tm="0" fmla="#ppt_y-sin(pi*$)/9">
                                          <p:val>
                                            <p:fltVal val="0"/>
                                          </p:val>
                                        </p:tav>
                                        <p:tav tm="100000">
                                          <p:val>
                                            <p:fltVal val="1"/>
                                          </p:val>
                                        </p:tav>
                                      </p:tavLst>
                                    </p:anim>
                                    <p:anim calcmode="lin" valueType="num">
                                      <p:cBhvr>
                                        <p:cTn id="66" dur="332" tmFilter="0, 0; 0.125,0.2665; 0.25,0.4; 0.375,0.465; 0.5,0.5;  0.625,0.535; 0.75,0.6; 0.875,0.7335; 1,1">
                                          <p:stCondLst>
                                            <p:cond delay="1324"/>
                                          </p:stCondLst>
                                        </p:cTn>
                                        <p:tgtEl>
                                          <p:spTgt spid="3">
                                            <p:txEl>
                                              <p:pRg st="3" end="3"/>
                                            </p:txEl>
                                          </p:spTgt>
                                        </p:tgtEl>
                                        <p:attrNameLst>
                                          <p:attrName>ppt_y</p:attrName>
                                        </p:attrNameLst>
                                      </p:cBhvr>
                                      <p:tavLst>
                                        <p:tav tm="0" fmla="#ppt_y-sin(pi*$)/27">
                                          <p:val>
                                            <p:fltVal val="0"/>
                                          </p:val>
                                        </p:tav>
                                        <p:tav tm="100000">
                                          <p:val>
                                            <p:fltVal val="1"/>
                                          </p:val>
                                        </p:tav>
                                      </p:tavLst>
                                    </p:anim>
                                    <p:anim calcmode="lin" valueType="num">
                                      <p:cBhvr>
                                        <p:cTn id="67" dur="164" tmFilter="0, 0; 0.125,0.2665; 0.25,0.4; 0.375,0.465; 0.5,0.5;  0.625,0.535; 0.75,0.6; 0.875,0.7335; 1,1">
                                          <p:stCondLst>
                                            <p:cond delay="1656"/>
                                          </p:stCondLst>
                                        </p:cTn>
                                        <p:tgtEl>
                                          <p:spTgt spid="3">
                                            <p:txEl>
                                              <p:pRg st="3" end="3"/>
                                            </p:txEl>
                                          </p:spTgt>
                                        </p:tgtEl>
                                        <p:attrNameLst>
                                          <p:attrName>ppt_y</p:attrName>
                                        </p:attrNameLst>
                                      </p:cBhvr>
                                      <p:tavLst>
                                        <p:tav tm="0" fmla="#ppt_y-sin(pi*$)/81">
                                          <p:val>
                                            <p:fltVal val="0"/>
                                          </p:val>
                                        </p:tav>
                                        <p:tav tm="100000">
                                          <p:val>
                                            <p:fltVal val="1"/>
                                          </p:val>
                                        </p:tav>
                                      </p:tavLst>
                                    </p:anim>
                                    <p:animScale>
                                      <p:cBhvr>
                                        <p:cTn id="68" dur="26">
                                          <p:stCondLst>
                                            <p:cond delay="650"/>
                                          </p:stCondLst>
                                        </p:cTn>
                                        <p:tgtEl>
                                          <p:spTgt spid="3">
                                            <p:txEl>
                                              <p:pRg st="3" end="3"/>
                                            </p:txEl>
                                          </p:spTgt>
                                        </p:tgtEl>
                                      </p:cBhvr>
                                      <p:to x="100000" y="60000"/>
                                    </p:animScale>
                                    <p:animScale>
                                      <p:cBhvr>
                                        <p:cTn id="69" dur="166" decel="50000">
                                          <p:stCondLst>
                                            <p:cond delay="676"/>
                                          </p:stCondLst>
                                        </p:cTn>
                                        <p:tgtEl>
                                          <p:spTgt spid="3">
                                            <p:txEl>
                                              <p:pRg st="3" end="3"/>
                                            </p:txEl>
                                          </p:spTgt>
                                        </p:tgtEl>
                                      </p:cBhvr>
                                      <p:to x="100000" y="100000"/>
                                    </p:animScale>
                                    <p:animScale>
                                      <p:cBhvr>
                                        <p:cTn id="70" dur="26">
                                          <p:stCondLst>
                                            <p:cond delay="1312"/>
                                          </p:stCondLst>
                                        </p:cTn>
                                        <p:tgtEl>
                                          <p:spTgt spid="3">
                                            <p:txEl>
                                              <p:pRg st="3" end="3"/>
                                            </p:txEl>
                                          </p:spTgt>
                                        </p:tgtEl>
                                      </p:cBhvr>
                                      <p:to x="100000" y="80000"/>
                                    </p:animScale>
                                    <p:animScale>
                                      <p:cBhvr>
                                        <p:cTn id="71" dur="166" decel="50000">
                                          <p:stCondLst>
                                            <p:cond delay="1338"/>
                                          </p:stCondLst>
                                        </p:cTn>
                                        <p:tgtEl>
                                          <p:spTgt spid="3">
                                            <p:txEl>
                                              <p:pRg st="3" end="3"/>
                                            </p:txEl>
                                          </p:spTgt>
                                        </p:tgtEl>
                                      </p:cBhvr>
                                      <p:to x="100000" y="100000"/>
                                    </p:animScale>
                                    <p:animScale>
                                      <p:cBhvr>
                                        <p:cTn id="72" dur="26">
                                          <p:stCondLst>
                                            <p:cond delay="1642"/>
                                          </p:stCondLst>
                                        </p:cTn>
                                        <p:tgtEl>
                                          <p:spTgt spid="3">
                                            <p:txEl>
                                              <p:pRg st="3" end="3"/>
                                            </p:txEl>
                                          </p:spTgt>
                                        </p:tgtEl>
                                      </p:cBhvr>
                                      <p:to x="100000" y="90000"/>
                                    </p:animScale>
                                    <p:animScale>
                                      <p:cBhvr>
                                        <p:cTn id="73" dur="166" decel="50000">
                                          <p:stCondLst>
                                            <p:cond delay="1668"/>
                                          </p:stCondLst>
                                        </p:cTn>
                                        <p:tgtEl>
                                          <p:spTgt spid="3">
                                            <p:txEl>
                                              <p:pRg st="3" end="3"/>
                                            </p:txEl>
                                          </p:spTgt>
                                        </p:tgtEl>
                                      </p:cBhvr>
                                      <p:to x="100000" y="100000"/>
                                    </p:animScale>
                                    <p:animScale>
                                      <p:cBhvr>
                                        <p:cTn id="74" dur="26">
                                          <p:stCondLst>
                                            <p:cond delay="1808"/>
                                          </p:stCondLst>
                                        </p:cTn>
                                        <p:tgtEl>
                                          <p:spTgt spid="3">
                                            <p:txEl>
                                              <p:pRg st="3" end="3"/>
                                            </p:txEl>
                                          </p:spTgt>
                                        </p:tgtEl>
                                      </p:cBhvr>
                                      <p:to x="100000" y="95000"/>
                                    </p:animScale>
                                    <p:animScale>
                                      <p:cBhvr>
                                        <p:cTn id="75" dur="166" decel="50000">
                                          <p:stCondLst>
                                            <p:cond delay="1834"/>
                                          </p:stCondLst>
                                        </p:cTn>
                                        <p:tgtEl>
                                          <p:spTgt spid="3">
                                            <p:txEl>
                                              <p:pRg st="3" end="3"/>
                                            </p:txEl>
                                          </p:spTgt>
                                        </p:tgtEl>
                                      </p:cBhvr>
                                      <p:to x="100000" y="100000"/>
                                    </p:animScale>
                                  </p:childTnLst>
                                </p:cTn>
                              </p:par>
                            </p:childTnLst>
                          </p:cTn>
                        </p:par>
                      </p:childTnLst>
                    </p:cTn>
                  </p:par>
                  <p:par>
                    <p:cTn id="76" fill="hold">
                      <p:stCondLst>
                        <p:cond delay="indefinite"/>
                      </p:stCondLst>
                      <p:childTnLst>
                        <p:par>
                          <p:cTn id="77" fill="hold">
                            <p:stCondLst>
                              <p:cond delay="0"/>
                            </p:stCondLst>
                            <p:childTnLst>
                              <p:par>
                                <p:cTn id="78" presetID="42" presetClass="entr" presetSubtype="0" fill="hold" nodeType="clickEffect">
                                  <p:stCondLst>
                                    <p:cond delay="0"/>
                                  </p:stCondLst>
                                  <p:childTnLst>
                                    <p:set>
                                      <p:cBhvr>
                                        <p:cTn id="79" dur="1" fill="hold">
                                          <p:stCondLst>
                                            <p:cond delay="0"/>
                                          </p:stCondLst>
                                        </p:cTn>
                                        <p:tgtEl>
                                          <p:spTgt spid="6146"/>
                                        </p:tgtEl>
                                        <p:attrNameLst>
                                          <p:attrName>style.visibility</p:attrName>
                                        </p:attrNameLst>
                                      </p:cBhvr>
                                      <p:to>
                                        <p:strVal val="visible"/>
                                      </p:to>
                                    </p:set>
                                    <p:animEffect transition="in" filter="fade">
                                      <p:cBhvr>
                                        <p:cTn id="80" dur="1000"/>
                                        <p:tgtEl>
                                          <p:spTgt spid="6146"/>
                                        </p:tgtEl>
                                      </p:cBhvr>
                                    </p:animEffect>
                                    <p:anim calcmode="lin" valueType="num">
                                      <p:cBhvr>
                                        <p:cTn id="81" dur="1000" fill="hold"/>
                                        <p:tgtEl>
                                          <p:spTgt spid="6146"/>
                                        </p:tgtEl>
                                        <p:attrNameLst>
                                          <p:attrName>ppt_x</p:attrName>
                                        </p:attrNameLst>
                                      </p:cBhvr>
                                      <p:tavLst>
                                        <p:tav tm="0">
                                          <p:val>
                                            <p:strVal val="#ppt_x"/>
                                          </p:val>
                                        </p:tav>
                                        <p:tav tm="100000">
                                          <p:val>
                                            <p:strVal val="#ppt_x"/>
                                          </p:val>
                                        </p:tav>
                                      </p:tavLst>
                                    </p:anim>
                                    <p:anim calcmode="lin" valueType="num">
                                      <p:cBhvr>
                                        <p:cTn id="82" dur="1000" fill="hold"/>
                                        <p:tgtEl>
                                          <p:spTgt spid="6146"/>
                                        </p:tgtEl>
                                        <p:attrNameLst>
                                          <p:attrName>ppt_y</p:attrName>
                                        </p:attrNameLst>
                                      </p:cBhvr>
                                      <p:tavLst>
                                        <p:tav tm="0">
                                          <p:val>
                                            <p:strVal val="#ppt_y+.1"/>
                                          </p:val>
                                        </p:tav>
                                        <p:tav tm="100000">
                                          <p:val>
                                            <p:strVal val="#ppt_y"/>
                                          </p:val>
                                        </p:tav>
                                      </p:tavLst>
                                    </p:anim>
                                  </p:childTnLst>
                                </p:cTn>
                              </p:par>
                            </p:childTnLst>
                          </p:cTn>
                        </p:par>
                        <p:par>
                          <p:cTn id="83" fill="hold">
                            <p:stCondLst>
                              <p:cond delay="1000"/>
                            </p:stCondLst>
                            <p:childTnLst>
                              <p:par>
                                <p:cTn id="84" presetID="6" presetClass="entr" presetSubtype="16" fill="hold" grpId="0" nodeType="afterEffect">
                                  <p:stCondLst>
                                    <p:cond delay="0"/>
                                  </p:stCondLst>
                                  <p:childTnLst>
                                    <p:set>
                                      <p:cBhvr>
                                        <p:cTn id="85" dur="1" fill="hold">
                                          <p:stCondLst>
                                            <p:cond delay="0"/>
                                          </p:stCondLst>
                                        </p:cTn>
                                        <p:tgtEl>
                                          <p:spTgt spid="4"/>
                                        </p:tgtEl>
                                        <p:attrNameLst>
                                          <p:attrName>style.visibility</p:attrName>
                                        </p:attrNameLst>
                                      </p:cBhvr>
                                      <p:to>
                                        <p:strVal val="visible"/>
                                      </p:to>
                                    </p:set>
                                    <p:animEffect transition="in" filter="circle(in)">
                                      <p:cBhvr>
                                        <p:cTn id="86" dur="2000"/>
                                        <p:tgtEl>
                                          <p:spTgt spid="4"/>
                                        </p:tgtEl>
                                      </p:cBhvr>
                                    </p:animEffect>
                                  </p:childTnLst>
                                </p:cTn>
                              </p:par>
                            </p:childTnLst>
                          </p:cTn>
                        </p:par>
                        <p:par>
                          <p:cTn id="87" fill="hold">
                            <p:stCondLst>
                              <p:cond delay="3000"/>
                            </p:stCondLst>
                            <p:childTnLst>
                              <p:par>
                                <p:cTn id="88" presetID="16" presetClass="entr" presetSubtype="21" fill="hold" nodeType="afterEffect">
                                  <p:stCondLst>
                                    <p:cond delay="0"/>
                                  </p:stCondLst>
                                  <p:childTnLst>
                                    <p:set>
                                      <p:cBhvr>
                                        <p:cTn id="89" dur="1" fill="hold">
                                          <p:stCondLst>
                                            <p:cond delay="0"/>
                                          </p:stCondLst>
                                        </p:cTn>
                                        <p:tgtEl>
                                          <p:spTgt spid="6147"/>
                                        </p:tgtEl>
                                        <p:attrNameLst>
                                          <p:attrName>style.visibility</p:attrName>
                                        </p:attrNameLst>
                                      </p:cBhvr>
                                      <p:to>
                                        <p:strVal val="visible"/>
                                      </p:to>
                                    </p:set>
                                    <p:animEffect transition="in" filter="barn(inVertical)">
                                      <p:cBhvr>
                                        <p:cTn id="90" dur="500"/>
                                        <p:tgtEl>
                                          <p:spTgt spid="61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gradFill>
          <a:gsLst>
            <a:gs pos="0">
              <a:srgbClr val="FC9FCB"/>
            </a:gs>
            <a:gs pos="13000">
              <a:srgbClr val="F8B049"/>
            </a:gs>
            <a:gs pos="21001">
              <a:srgbClr val="F8B049"/>
            </a:gs>
            <a:gs pos="62000">
              <a:srgbClr val="FEE7F2"/>
            </a:gs>
            <a:gs pos="67000">
              <a:srgbClr val="F952A0"/>
            </a:gs>
            <a:gs pos="69000">
              <a:srgbClr val="C50849"/>
            </a:gs>
            <a:gs pos="82001">
              <a:srgbClr val="B43E85"/>
            </a:gs>
            <a:gs pos="100000">
              <a:srgbClr val="F8B049"/>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2">
                    <a:lumMod val="50000"/>
                  </a:schemeClr>
                </a:solidFill>
                <a:latin typeface="Bodoni MT Black" pitchFamily="18" charset="0"/>
              </a:rPr>
              <a:t>4</a:t>
            </a:r>
            <a:r>
              <a:rPr lang="en-US" baseline="30000" dirty="0" smtClean="0">
                <a:solidFill>
                  <a:schemeClr val="accent2">
                    <a:lumMod val="50000"/>
                  </a:schemeClr>
                </a:solidFill>
                <a:latin typeface="Bodoni MT Black" pitchFamily="18" charset="0"/>
              </a:rPr>
              <a:t>th</a:t>
            </a:r>
            <a:r>
              <a:rPr lang="en-US" dirty="0" smtClean="0">
                <a:solidFill>
                  <a:schemeClr val="accent2">
                    <a:lumMod val="50000"/>
                  </a:schemeClr>
                </a:solidFill>
                <a:latin typeface="Bodoni MT Black" pitchFamily="18" charset="0"/>
              </a:rPr>
              <a:t> shloka</a:t>
            </a:r>
            <a:endParaRPr lang="en-US" dirty="0">
              <a:solidFill>
                <a:schemeClr val="accent2">
                  <a:lumMod val="50000"/>
                </a:schemeClr>
              </a:solidFill>
              <a:latin typeface="Bodoni MT Black" pitchFamily="18" charset="0"/>
            </a:endParaRPr>
          </a:p>
        </p:txBody>
      </p:sp>
      <p:sp>
        <p:nvSpPr>
          <p:cNvPr id="3" name="Content Placeholder 2"/>
          <p:cNvSpPr>
            <a:spLocks noGrp="1"/>
          </p:cNvSpPr>
          <p:nvPr>
            <p:ph idx="1"/>
          </p:nvPr>
        </p:nvSpPr>
        <p:spPr>
          <a:xfrm>
            <a:off x="457200" y="1600201"/>
            <a:ext cx="8229600" cy="1752600"/>
          </a:xfrm>
        </p:spPr>
        <p:txBody>
          <a:bodyPr>
            <a:normAutofit/>
          </a:bodyPr>
          <a:lstStyle/>
          <a:p>
            <a:r>
              <a:rPr lang="en-US" sz="3600" dirty="0" smtClean="0">
                <a:latin typeface="Agency FB" pitchFamily="34" charset="0"/>
              </a:rPr>
              <a:t>If a person does not do his duty he will neither become a saint nor can attain the supreme goal of life.</a:t>
            </a: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902" y="4511385"/>
            <a:ext cx="2406698" cy="22614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41404" y="4511385"/>
            <a:ext cx="1532497" cy="22614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67733" y="4511386"/>
            <a:ext cx="2261467" cy="22614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1"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752698" y="4511386"/>
            <a:ext cx="2254777" cy="22614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70936495"/>
      </p:ext>
    </p:extLst>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16" presetClass="entr" presetSubtype="21" fill="hold" grpId="0" nodeType="after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barn(inVertical)">
                                      <p:cBhvr>
                                        <p:cTn id="13" dur="500"/>
                                        <p:tgtEl>
                                          <p:spTgt spid="3">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nodeType="clickEffect">
                                  <p:stCondLst>
                                    <p:cond delay="0"/>
                                  </p:stCondLst>
                                  <p:childTnLst>
                                    <p:set>
                                      <p:cBhvr>
                                        <p:cTn id="17" dur="1" fill="hold">
                                          <p:stCondLst>
                                            <p:cond delay="0"/>
                                          </p:stCondLst>
                                        </p:cTn>
                                        <p:tgtEl>
                                          <p:spTgt spid="4098"/>
                                        </p:tgtEl>
                                        <p:attrNameLst>
                                          <p:attrName>style.visibility</p:attrName>
                                        </p:attrNameLst>
                                      </p:cBhvr>
                                      <p:to>
                                        <p:strVal val="visible"/>
                                      </p:to>
                                    </p:set>
                                    <p:animEffect transition="in" filter="fade">
                                      <p:cBhvr>
                                        <p:cTn id="18" dur="1000"/>
                                        <p:tgtEl>
                                          <p:spTgt spid="4098"/>
                                        </p:tgtEl>
                                      </p:cBhvr>
                                    </p:animEffect>
                                    <p:anim calcmode="lin" valueType="num">
                                      <p:cBhvr>
                                        <p:cTn id="19" dur="1000" fill="hold"/>
                                        <p:tgtEl>
                                          <p:spTgt spid="4098"/>
                                        </p:tgtEl>
                                        <p:attrNameLst>
                                          <p:attrName>ppt_x</p:attrName>
                                        </p:attrNameLst>
                                      </p:cBhvr>
                                      <p:tavLst>
                                        <p:tav tm="0">
                                          <p:val>
                                            <p:strVal val="#ppt_x"/>
                                          </p:val>
                                        </p:tav>
                                        <p:tav tm="100000">
                                          <p:val>
                                            <p:strVal val="#ppt_x"/>
                                          </p:val>
                                        </p:tav>
                                      </p:tavLst>
                                    </p:anim>
                                    <p:anim calcmode="lin" valueType="num">
                                      <p:cBhvr>
                                        <p:cTn id="20" dur="1000" fill="hold"/>
                                        <p:tgtEl>
                                          <p:spTgt spid="4098"/>
                                        </p:tgtEl>
                                        <p:attrNameLst>
                                          <p:attrName>ppt_y</p:attrName>
                                        </p:attrNameLst>
                                      </p:cBhvr>
                                      <p:tavLst>
                                        <p:tav tm="0">
                                          <p:val>
                                            <p:strVal val="#ppt_y+.1"/>
                                          </p:val>
                                        </p:tav>
                                        <p:tav tm="100000">
                                          <p:val>
                                            <p:strVal val="#ppt_y"/>
                                          </p:val>
                                        </p:tav>
                                      </p:tavLst>
                                    </p:anim>
                                  </p:childTnLst>
                                </p:cTn>
                              </p:par>
                            </p:childTnLst>
                          </p:cTn>
                        </p:par>
                        <p:par>
                          <p:cTn id="21" fill="hold">
                            <p:stCondLst>
                              <p:cond delay="1000"/>
                            </p:stCondLst>
                            <p:childTnLst>
                              <p:par>
                                <p:cTn id="22" presetID="6" presetClass="entr" presetSubtype="16" fill="hold" nodeType="afterEffect">
                                  <p:stCondLst>
                                    <p:cond delay="0"/>
                                  </p:stCondLst>
                                  <p:childTnLst>
                                    <p:set>
                                      <p:cBhvr>
                                        <p:cTn id="23" dur="1" fill="hold">
                                          <p:stCondLst>
                                            <p:cond delay="0"/>
                                          </p:stCondLst>
                                        </p:cTn>
                                        <p:tgtEl>
                                          <p:spTgt spid="4099"/>
                                        </p:tgtEl>
                                        <p:attrNameLst>
                                          <p:attrName>style.visibility</p:attrName>
                                        </p:attrNameLst>
                                      </p:cBhvr>
                                      <p:to>
                                        <p:strVal val="visible"/>
                                      </p:to>
                                    </p:set>
                                    <p:animEffect transition="in" filter="circle(in)">
                                      <p:cBhvr>
                                        <p:cTn id="24" dur="2000"/>
                                        <p:tgtEl>
                                          <p:spTgt spid="4099"/>
                                        </p:tgtEl>
                                      </p:cBhvr>
                                    </p:animEffect>
                                  </p:childTnLst>
                                </p:cTn>
                              </p:par>
                            </p:childTnLst>
                          </p:cTn>
                        </p:par>
                        <p:par>
                          <p:cTn id="25" fill="hold">
                            <p:stCondLst>
                              <p:cond delay="3000"/>
                            </p:stCondLst>
                            <p:childTnLst>
                              <p:par>
                                <p:cTn id="26" presetID="21" presetClass="entr" presetSubtype="1" fill="hold" nodeType="afterEffect">
                                  <p:stCondLst>
                                    <p:cond delay="0"/>
                                  </p:stCondLst>
                                  <p:childTnLst>
                                    <p:set>
                                      <p:cBhvr>
                                        <p:cTn id="27" dur="1" fill="hold">
                                          <p:stCondLst>
                                            <p:cond delay="0"/>
                                          </p:stCondLst>
                                        </p:cTn>
                                        <p:tgtEl>
                                          <p:spTgt spid="4100"/>
                                        </p:tgtEl>
                                        <p:attrNameLst>
                                          <p:attrName>style.visibility</p:attrName>
                                        </p:attrNameLst>
                                      </p:cBhvr>
                                      <p:to>
                                        <p:strVal val="visible"/>
                                      </p:to>
                                    </p:set>
                                    <p:animEffect transition="in" filter="wheel(1)">
                                      <p:cBhvr>
                                        <p:cTn id="28" dur="2000"/>
                                        <p:tgtEl>
                                          <p:spTgt spid="4100"/>
                                        </p:tgtEl>
                                      </p:cBhvr>
                                    </p:animEffect>
                                  </p:childTnLst>
                                </p:cTn>
                              </p:par>
                            </p:childTnLst>
                          </p:cTn>
                        </p:par>
                        <p:par>
                          <p:cTn id="29" fill="hold">
                            <p:stCondLst>
                              <p:cond delay="5000"/>
                            </p:stCondLst>
                            <p:childTnLst>
                              <p:par>
                                <p:cTn id="30" presetID="21" presetClass="entr" presetSubtype="1" fill="hold" nodeType="afterEffect">
                                  <p:stCondLst>
                                    <p:cond delay="0"/>
                                  </p:stCondLst>
                                  <p:childTnLst>
                                    <p:set>
                                      <p:cBhvr>
                                        <p:cTn id="31" dur="1" fill="hold">
                                          <p:stCondLst>
                                            <p:cond delay="0"/>
                                          </p:stCondLst>
                                        </p:cTn>
                                        <p:tgtEl>
                                          <p:spTgt spid="4101"/>
                                        </p:tgtEl>
                                        <p:attrNameLst>
                                          <p:attrName>style.visibility</p:attrName>
                                        </p:attrNameLst>
                                      </p:cBhvr>
                                      <p:to>
                                        <p:strVal val="visible"/>
                                      </p:to>
                                    </p:set>
                                    <p:animEffect transition="in" filter="wheel(1)">
                                      <p:cBhvr>
                                        <p:cTn id="32" dur="2000"/>
                                        <p:tgtEl>
                                          <p:spTgt spid="41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a:gsLst>
            <a:gs pos="0">
              <a:srgbClr val="FC9FCB"/>
            </a:gs>
            <a:gs pos="13000">
              <a:srgbClr val="F8B049"/>
            </a:gs>
            <a:gs pos="21001">
              <a:srgbClr val="F8B049"/>
            </a:gs>
            <a:gs pos="62000">
              <a:srgbClr val="FEE7F2"/>
            </a:gs>
            <a:gs pos="67000">
              <a:srgbClr val="F952A0"/>
            </a:gs>
            <a:gs pos="69000">
              <a:srgbClr val="C50849"/>
            </a:gs>
            <a:gs pos="82001">
              <a:srgbClr val="B43E85"/>
            </a:gs>
            <a:gs pos="100000">
              <a:srgbClr val="F8B049"/>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Our learning</a:t>
            </a:r>
            <a:endParaRPr lang="en-US" dirty="0"/>
          </a:p>
        </p:txBody>
      </p:sp>
      <p:sp>
        <p:nvSpPr>
          <p:cNvPr id="3" name="Content Placeholder 2"/>
          <p:cNvSpPr>
            <a:spLocks noGrp="1"/>
          </p:cNvSpPr>
          <p:nvPr>
            <p:ph idx="1"/>
          </p:nvPr>
        </p:nvSpPr>
        <p:spPr>
          <a:xfrm>
            <a:off x="457200" y="1600200"/>
            <a:ext cx="8229600" cy="1066799"/>
          </a:xfrm>
        </p:spPr>
        <p:txBody>
          <a:bodyPr>
            <a:normAutofit lnSpcReduction="10000"/>
          </a:bodyPr>
          <a:lstStyle/>
          <a:p>
            <a:r>
              <a:rPr lang="en-US" dirty="0" smtClean="0">
                <a:latin typeface="Agency FB" pitchFamily="34" charset="0"/>
              </a:rPr>
              <a:t>We </a:t>
            </a:r>
            <a:r>
              <a:rPr lang="en-US" dirty="0">
                <a:latin typeface="Agency FB" pitchFamily="34" charset="0"/>
              </a:rPr>
              <a:t>should do </a:t>
            </a:r>
            <a:r>
              <a:rPr lang="en-US" dirty="0" smtClean="0">
                <a:latin typeface="Agency FB" pitchFamily="34" charset="0"/>
              </a:rPr>
              <a:t>our </a:t>
            </a:r>
            <a:r>
              <a:rPr lang="en-US" dirty="0">
                <a:latin typeface="Agency FB" pitchFamily="34" charset="0"/>
              </a:rPr>
              <a:t>duty such that </a:t>
            </a:r>
            <a:r>
              <a:rPr lang="en-US" dirty="0" smtClean="0">
                <a:latin typeface="Agency FB" pitchFamily="34" charset="0"/>
              </a:rPr>
              <a:t>we become </a:t>
            </a:r>
            <a:r>
              <a:rPr lang="en-US" dirty="0">
                <a:latin typeface="Agency FB" pitchFamily="34" charset="0"/>
              </a:rPr>
              <a:t>free from </a:t>
            </a:r>
            <a:r>
              <a:rPr lang="en-US" dirty="0" smtClean="0">
                <a:latin typeface="Agency FB" pitchFamily="34" charset="0"/>
              </a:rPr>
              <a:t>all the bondage. Thus attain the divinity.</a:t>
            </a:r>
            <a:endParaRPr lang="en-US" dirty="0">
              <a:latin typeface="Agency FB" pitchFamily="34" charset="0"/>
            </a:endParaRPr>
          </a:p>
          <a:p>
            <a:endParaRPr lang="en-US" dirty="0"/>
          </a:p>
        </p:txBody>
      </p:sp>
      <p:pic>
        <p:nvPicPr>
          <p:cNvPr id="5122" name="Picture 2" descr="http://vividlife.me/ultimate/wp-content/uploads/2012/10/break_free-e1350561498868.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 y="3694792"/>
            <a:ext cx="3962400" cy="2735943"/>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http://weeklyblitz.net/wp-content/uploads/2013/08/12.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91200" y="3694791"/>
            <a:ext cx="1987834" cy="2735943"/>
          </a:xfrm>
          <a:prstGeom prst="rect">
            <a:avLst/>
          </a:prstGeom>
          <a:noFill/>
          <a:extLst>
            <a:ext uri="{909E8E84-426E-40DD-AFC4-6F175D3DCCD1}">
              <a14:hiddenFill xmlns:a14="http://schemas.microsoft.com/office/drawing/2010/main">
                <a:solidFill>
                  <a:srgbClr val="FFFFFF"/>
                </a:solidFill>
              </a14:hiddenFill>
            </a:ext>
          </a:extLst>
        </p:spPr>
      </p:pic>
      <p:sp>
        <p:nvSpPr>
          <p:cNvPr id="4" name="Striped Right Arrow 3"/>
          <p:cNvSpPr/>
          <p:nvPr/>
        </p:nvSpPr>
        <p:spPr>
          <a:xfrm>
            <a:off x="4800600" y="4876800"/>
            <a:ext cx="914400" cy="685800"/>
          </a:xfrm>
          <a:prstGeom prst="stripedRight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01539131"/>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circle(in)">
                                      <p:cBhvr>
                                        <p:cTn id="7" dur="2000"/>
                                        <p:tgtEl>
                                          <p:spTgt spid="5122"/>
                                        </p:tgtEl>
                                      </p:cBhvr>
                                    </p:animEffect>
                                  </p:childTnLst>
                                </p:cTn>
                              </p:par>
                            </p:childTnLst>
                          </p:cTn>
                        </p:par>
                        <p:par>
                          <p:cTn id="8" fill="hold">
                            <p:stCondLst>
                              <p:cond delay="2000"/>
                            </p:stCondLst>
                            <p:childTnLst>
                              <p:par>
                                <p:cTn id="9" presetID="2" presetClass="entr" presetSubtype="8"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childTnLst>
                          </p:cTn>
                        </p:par>
                        <p:par>
                          <p:cTn id="13" fill="hold">
                            <p:stCondLst>
                              <p:cond delay="2500"/>
                            </p:stCondLst>
                            <p:childTnLst>
                              <p:par>
                                <p:cTn id="14" presetID="16" presetClass="entr" presetSubtype="21" fill="hold" nodeType="afterEffect">
                                  <p:stCondLst>
                                    <p:cond delay="0"/>
                                  </p:stCondLst>
                                  <p:childTnLst>
                                    <p:set>
                                      <p:cBhvr>
                                        <p:cTn id="15" dur="1" fill="hold">
                                          <p:stCondLst>
                                            <p:cond delay="0"/>
                                          </p:stCondLst>
                                        </p:cTn>
                                        <p:tgtEl>
                                          <p:spTgt spid="5124"/>
                                        </p:tgtEl>
                                        <p:attrNameLst>
                                          <p:attrName>style.visibility</p:attrName>
                                        </p:attrNameLst>
                                      </p:cBhvr>
                                      <p:to>
                                        <p:strVal val="visible"/>
                                      </p:to>
                                    </p:set>
                                    <p:animEffect transition="in" filter="barn(inVertical)">
                                      <p:cBhvr>
                                        <p:cTn id="16" dur="500"/>
                                        <p:tgtEl>
                                          <p:spTgt spid="51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bg>
      <p:bgPr>
        <a:gradFill>
          <a:gsLst>
            <a:gs pos="0">
              <a:srgbClr val="FC9FCB"/>
            </a:gs>
            <a:gs pos="13000">
              <a:srgbClr val="F8B049"/>
            </a:gs>
            <a:gs pos="21001">
              <a:srgbClr val="F8B049"/>
            </a:gs>
            <a:gs pos="62000">
              <a:srgbClr val="FEE7F2"/>
            </a:gs>
            <a:gs pos="67000">
              <a:srgbClr val="F952A0"/>
            </a:gs>
            <a:gs pos="69000">
              <a:srgbClr val="C50849"/>
            </a:gs>
            <a:gs pos="82001">
              <a:srgbClr val="B43E85"/>
            </a:gs>
            <a:gs pos="100000">
              <a:srgbClr val="F8B049"/>
            </a:gs>
          </a:gsLst>
          <a:lin ang="5400000" scaled="0"/>
        </a:gra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133601"/>
            <a:ext cx="8229600" cy="1904999"/>
          </a:xfrm>
        </p:spPr>
        <p:txBody>
          <a:bodyPr>
            <a:noAutofit/>
          </a:bodyPr>
          <a:lstStyle/>
          <a:p>
            <a:pPr marL="0" indent="0" algn="ctr">
              <a:buNone/>
            </a:pPr>
            <a:r>
              <a:rPr lang="en-US" sz="13800" dirty="0" smtClean="0"/>
              <a:t>Om Tat Sat</a:t>
            </a:r>
            <a:endParaRPr lang="en-US" sz="13800" dirty="0"/>
          </a:p>
        </p:txBody>
      </p:sp>
    </p:spTree>
    <p:extLst>
      <p:ext uri="{BB962C8B-B14F-4D97-AF65-F5344CB8AC3E}">
        <p14:creationId xmlns:p14="http://schemas.microsoft.com/office/powerpoint/2010/main" val="4025080847"/>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rgbClr val="000082"/>
            </a:gs>
            <a:gs pos="30000">
              <a:srgbClr val="66008F"/>
            </a:gs>
            <a:gs pos="55000">
              <a:srgbClr val="BA0066"/>
            </a:gs>
            <a:gs pos="79000">
              <a:srgbClr val="FF0000"/>
            </a:gs>
            <a:gs pos="100000">
              <a:srgbClr val="FF8200"/>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2">
                    <a:lumMod val="40000"/>
                    <a:lumOff val="60000"/>
                  </a:schemeClr>
                </a:solidFill>
                <a:latin typeface="Gigi" pitchFamily="82" charset="0"/>
              </a:rPr>
              <a:t>INTRODUCTION</a:t>
            </a:r>
            <a:endParaRPr lang="en-US" dirty="0">
              <a:solidFill>
                <a:schemeClr val="accent2">
                  <a:lumMod val="40000"/>
                  <a:lumOff val="60000"/>
                </a:schemeClr>
              </a:solidFill>
              <a:latin typeface="Gigi" pitchFamily="82" charset="0"/>
            </a:endParaRPr>
          </a:p>
        </p:txBody>
      </p:sp>
      <p:sp>
        <p:nvSpPr>
          <p:cNvPr id="3" name="Content Placeholder 2"/>
          <p:cNvSpPr>
            <a:spLocks noGrp="1"/>
          </p:cNvSpPr>
          <p:nvPr>
            <p:ph idx="1"/>
          </p:nvPr>
        </p:nvSpPr>
        <p:spPr>
          <a:xfrm>
            <a:off x="457200" y="1219200"/>
            <a:ext cx="8229600" cy="2588475"/>
          </a:xfrm>
        </p:spPr>
        <p:txBody>
          <a:bodyPr>
            <a:normAutofit lnSpcReduction="10000"/>
          </a:bodyPr>
          <a:lstStyle/>
          <a:p>
            <a:r>
              <a:rPr lang="en-US" dirty="0" smtClean="0">
                <a:solidFill>
                  <a:schemeClr val="accent3">
                    <a:lumMod val="20000"/>
                    <a:lumOff val="80000"/>
                  </a:schemeClr>
                </a:solidFill>
              </a:rPr>
              <a:t>The Karma Yoga is important because it tells us how to do our duties.</a:t>
            </a:r>
          </a:p>
          <a:p>
            <a:r>
              <a:rPr lang="en-US" dirty="0" smtClean="0">
                <a:solidFill>
                  <a:schemeClr val="accent3">
                    <a:lumMod val="20000"/>
                    <a:lumOff val="80000"/>
                  </a:schemeClr>
                </a:solidFill>
              </a:rPr>
              <a:t>It shows us the correct way of attaining divinity through performing our righteous duties.</a:t>
            </a:r>
            <a:endParaRPr lang="en-US" dirty="0">
              <a:solidFill>
                <a:schemeClr val="accent3">
                  <a:lumMod val="20000"/>
                  <a:lumOff val="80000"/>
                </a:schemeClr>
              </a:solidFill>
            </a:endParaRPr>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05600" y="4135870"/>
            <a:ext cx="2209800" cy="20764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4400" y="3807675"/>
            <a:ext cx="2819400" cy="2732839"/>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Arrow Connector 4"/>
          <p:cNvCxnSpPr/>
          <p:nvPr/>
        </p:nvCxnSpPr>
        <p:spPr>
          <a:xfrm>
            <a:off x="3962400" y="5174094"/>
            <a:ext cx="2590800" cy="0"/>
          </a:xfrm>
          <a:prstGeom prst="straightConnector1">
            <a:avLst/>
          </a:prstGeom>
          <a:ln>
            <a:tailEnd type="arrow"/>
          </a:ln>
        </p:spPr>
        <p:style>
          <a:lnRef idx="3">
            <a:schemeClr val="accent4"/>
          </a:lnRef>
          <a:fillRef idx="0">
            <a:schemeClr val="accent4"/>
          </a:fillRef>
          <a:effectRef idx="2">
            <a:schemeClr val="accent4"/>
          </a:effectRef>
          <a:fontRef idx="minor">
            <a:schemeClr val="tx1"/>
          </a:fontRef>
        </p:style>
      </p:cxnSp>
    </p:spTree>
    <p:extLst>
      <p:ext uri="{BB962C8B-B14F-4D97-AF65-F5344CB8AC3E}">
        <p14:creationId xmlns:p14="http://schemas.microsoft.com/office/powerpoint/2010/main" val="2993534653"/>
      </p:ext>
    </p:extLst>
  </p:cSld>
  <p:clrMapOvr>
    <a:masterClrMapping/>
  </p:clrMapOvr>
  <mc:AlternateContent xmlns:mc="http://schemas.openxmlformats.org/markup-compatibility/2006">
    <mc:Choice xmlns:p14="http://schemas.microsoft.com/office/powerpoint/2010/main" Requires="p14">
      <p:transition spd="slow" p14:dur="3900">
        <p14:glitter pattern="hexago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1028"/>
                                        </p:tgtEl>
                                        <p:attrNameLst>
                                          <p:attrName>style.visibility</p:attrName>
                                        </p:attrNameLst>
                                      </p:cBhvr>
                                      <p:to>
                                        <p:strVal val="visible"/>
                                      </p:to>
                                    </p:set>
                                    <p:animEffect transition="in" filter="wipe(down)">
                                      <p:cBhvr>
                                        <p:cTn id="7" dur="580">
                                          <p:stCondLst>
                                            <p:cond delay="0"/>
                                          </p:stCondLst>
                                        </p:cTn>
                                        <p:tgtEl>
                                          <p:spTgt spid="1028"/>
                                        </p:tgtEl>
                                      </p:cBhvr>
                                    </p:animEffect>
                                    <p:anim calcmode="lin" valueType="num">
                                      <p:cBhvr>
                                        <p:cTn id="8" dur="1822" tmFilter="0,0; 0.14,0.36; 0.43,0.73; 0.71,0.91; 1.0,1.0">
                                          <p:stCondLst>
                                            <p:cond delay="0"/>
                                          </p:stCondLst>
                                        </p:cTn>
                                        <p:tgtEl>
                                          <p:spTgt spid="1028"/>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028"/>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028"/>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028"/>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028"/>
                                        </p:tgtEl>
                                        <p:attrNameLst>
                                          <p:attrName>ppt_y</p:attrName>
                                        </p:attrNameLst>
                                      </p:cBhvr>
                                      <p:tavLst>
                                        <p:tav tm="0" fmla="#ppt_y-sin(pi*$)/81">
                                          <p:val>
                                            <p:fltVal val="0"/>
                                          </p:val>
                                        </p:tav>
                                        <p:tav tm="100000">
                                          <p:val>
                                            <p:fltVal val="1"/>
                                          </p:val>
                                        </p:tav>
                                      </p:tavLst>
                                    </p:anim>
                                    <p:animScale>
                                      <p:cBhvr>
                                        <p:cTn id="13" dur="26">
                                          <p:stCondLst>
                                            <p:cond delay="650"/>
                                          </p:stCondLst>
                                        </p:cTn>
                                        <p:tgtEl>
                                          <p:spTgt spid="1028"/>
                                        </p:tgtEl>
                                      </p:cBhvr>
                                      <p:to x="100000" y="60000"/>
                                    </p:animScale>
                                    <p:animScale>
                                      <p:cBhvr>
                                        <p:cTn id="14" dur="166" decel="50000">
                                          <p:stCondLst>
                                            <p:cond delay="676"/>
                                          </p:stCondLst>
                                        </p:cTn>
                                        <p:tgtEl>
                                          <p:spTgt spid="1028"/>
                                        </p:tgtEl>
                                      </p:cBhvr>
                                      <p:to x="100000" y="100000"/>
                                    </p:animScale>
                                    <p:animScale>
                                      <p:cBhvr>
                                        <p:cTn id="15" dur="26">
                                          <p:stCondLst>
                                            <p:cond delay="1312"/>
                                          </p:stCondLst>
                                        </p:cTn>
                                        <p:tgtEl>
                                          <p:spTgt spid="1028"/>
                                        </p:tgtEl>
                                      </p:cBhvr>
                                      <p:to x="100000" y="80000"/>
                                    </p:animScale>
                                    <p:animScale>
                                      <p:cBhvr>
                                        <p:cTn id="16" dur="166" decel="50000">
                                          <p:stCondLst>
                                            <p:cond delay="1338"/>
                                          </p:stCondLst>
                                        </p:cTn>
                                        <p:tgtEl>
                                          <p:spTgt spid="1028"/>
                                        </p:tgtEl>
                                      </p:cBhvr>
                                      <p:to x="100000" y="100000"/>
                                    </p:animScale>
                                    <p:animScale>
                                      <p:cBhvr>
                                        <p:cTn id="17" dur="26">
                                          <p:stCondLst>
                                            <p:cond delay="1642"/>
                                          </p:stCondLst>
                                        </p:cTn>
                                        <p:tgtEl>
                                          <p:spTgt spid="1028"/>
                                        </p:tgtEl>
                                      </p:cBhvr>
                                      <p:to x="100000" y="90000"/>
                                    </p:animScale>
                                    <p:animScale>
                                      <p:cBhvr>
                                        <p:cTn id="18" dur="166" decel="50000">
                                          <p:stCondLst>
                                            <p:cond delay="1668"/>
                                          </p:stCondLst>
                                        </p:cTn>
                                        <p:tgtEl>
                                          <p:spTgt spid="1028"/>
                                        </p:tgtEl>
                                      </p:cBhvr>
                                      <p:to x="100000" y="100000"/>
                                    </p:animScale>
                                    <p:animScale>
                                      <p:cBhvr>
                                        <p:cTn id="19" dur="26">
                                          <p:stCondLst>
                                            <p:cond delay="1808"/>
                                          </p:stCondLst>
                                        </p:cTn>
                                        <p:tgtEl>
                                          <p:spTgt spid="1028"/>
                                        </p:tgtEl>
                                      </p:cBhvr>
                                      <p:to x="100000" y="95000"/>
                                    </p:animScale>
                                    <p:animScale>
                                      <p:cBhvr>
                                        <p:cTn id="20" dur="166" decel="50000">
                                          <p:stCondLst>
                                            <p:cond delay="1834"/>
                                          </p:stCondLst>
                                        </p:cTn>
                                        <p:tgtEl>
                                          <p:spTgt spid="1028"/>
                                        </p:tgtEl>
                                      </p:cBhvr>
                                      <p:to x="100000" y="100000"/>
                                    </p:animScale>
                                  </p:childTnLst>
                                </p:cTn>
                              </p:par>
                            </p:childTnLst>
                          </p:cTn>
                        </p:par>
                        <p:par>
                          <p:cTn id="21" fill="hold">
                            <p:stCondLst>
                              <p:cond delay="2000"/>
                            </p:stCondLst>
                            <p:childTnLst>
                              <p:par>
                                <p:cTn id="22" presetID="2" presetClass="entr" presetSubtype="8" fill="hold" nodeType="afterEffect">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cBhvr additive="base">
                                        <p:cTn id="24" dur="500" fill="hold"/>
                                        <p:tgtEl>
                                          <p:spTgt spid="5"/>
                                        </p:tgtEl>
                                        <p:attrNameLst>
                                          <p:attrName>ppt_x</p:attrName>
                                        </p:attrNameLst>
                                      </p:cBhvr>
                                      <p:tavLst>
                                        <p:tav tm="0">
                                          <p:val>
                                            <p:strVal val="0-#ppt_w/2"/>
                                          </p:val>
                                        </p:tav>
                                        <p:tav tm="100000">
                                          <p:val>
                                            <p:strVal val="#ppt_x"/>
                                          </p:val>
                                        </p:tav>
                                      </p:tavLst>
                                    </p:anim>
                                    <p:anim calcmode="lin" valueType="num">
                                      <p:cBhvr additive="base">
                                        <p:cTn id="25" dur="500" fill="hold"/>
                                        <p:tgtEl>
                                          <p:spTgt spid="5"/>
                                        </p:tgtEl>
                                        <p:attrNameLst>
                                          <p:attrName>ppt_y</p:attrName>
                                        </p:attrNameLst>
                                      </p:cBhvr>
                                      <p:tavLst>
                                        <p:tav tm="0">
                                          <p:val>
                                            <p:strVal val="#ppt_y"/>
                                          </p:val>
                                        </p:tav>
                                        <p:tav tm="100000">
                                          <p:val>
                                            <p:strVal val="#ppt_y"/>
                                          </p:val>
                                        </p:tav>
                                      </p:tavLst>
                                    </p:anim>
                                  </p:childTnLst>
                                </p:cTn>
                              </p:par>
                            </p:childTnLst>
                          </p:cTn>
                        </p:par>
                        <p:par>
                          <p:cTn id="26" fill="hold">
                            <p:stCondLst>
                              <p:cond delay="2500"/>
                            </p:stCondLst>
                            <p:childTnLst>
                              <p:par>
                                <p:cTn id="27" presetID="35" presetClass="entr" presetSubtype="0" fill="hold" nodeType="afterEffect">
                                  <p:stCondLst>
                                    <p:cond delay="0"/>
                                  </p:stCondLst>
                                  <p:childTnLst>
                                    <p:set>
                                      <p:cBhvr>
                                        <p:cTn id="28" dur="1" fill="hold">
                                          <p:stCondLst>
                                            <p:cond delay="0"/>
                                          </p:stCondLst>
                                        </p:cTn>
                                        <p:tgtEl>
                                          <p:spTgt spid="1027"/>
                                        </p:tgtEl>
                                        <p:attrNameLst>
                                          <p:attrName>style.visibility</p:attrName>
                                        </p:attrNameLst>
                                      </p:cBhvr>
                                      <p:to>
                                        <p:strVal val="visible"/>
                                      </p:to>
                                    </p:set>
                                    <p:animEffect transition="in" filter="fade">
                                      <p:cBhvr>
                                        <p:cTn id="29" dur="2000"/>
                                        <p:tgtEl>
                                          <p:spTgt spid="1027"/>
                                        </p:tgtEl>
                                      </p:cBhvr>
                                    </p:animEffect>
                                    <p:anim calcmode="lin" valueType="num">
                                      <p:cBhvr>
                                        <p:cTn id="30" dur="2000" fill="hold"/>
                                        <p:tgtEl>
                                          <p:spTgt spid="1027"/>
                                        </p:tgtEl>
                                        <p:attrNameLst>
                                          <p:attrName>style.rotation</p:attrName>
                                        </p:attrNameLst>
                                      </p:cBhvr>
                                      <p:tavLst>
                                        <p:tav tm="0">
                                          <p:val>
                                            <p:fltVal val="720"/>
                                          </p:val>
                                        </p:tav>
                                        <p:tav tm="100000">
                                          <p:val>
                                            <p:fltVal val="0"/>
                                          </p:val>
                                        </p:tav>
                                      </p:tavLst>
                                    </p:anim>
                                    <p:anim calcmode="lin" valueType="num">
                                      <p:cBhvr>
                                        <p:cTn id="31" dur="2000" fill="hold"/>
                                        <p:tgtEl>
                                          <p:spTgt spid="1027"/>
                                        </p:tgtEl>
                                        <p:attrNameLst>
                                          <p:attrName>ppt_h</p:attrName>
                                        </p:attrNameLst>
                                      </p:cBhvr>
                                      <p:tavLst>
                                        <p:tav tm="0">
                                          <p:val>
                                            <p:fltVal val="0"/>
                                          </p:val>
                                        </p:tav>
                                        <p:tav tm="100000">
                                          <p:val>
                                            <p:strVal val="#ppt_h"/>
                                          </p:val>
                                        </p:tav>
                                      </p:tavLst>
                                    </p:anim>
                                    <p:anim calcmode="lin" valueType="num">
                                      <p:cBhvr>
                                        <p:cTn id="32" dur="2000" fill="hold"/>
                                        <p:tgtEl>
                                          <p:spTgt spid="1027"/>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rgbClr val="000000"/>
            </a:gs>
            <a:gs pos="25000">
              <a:srgbClr val="000040"/>
            </a:gs>
            <a:gs pos="47000">
              <a:srgbClr val="400040"/>
            </a:gs>
            <a:gs pos="67000">
              <a:srgbClr val="8F0040"/>
            </a:gs>
            <a:gs pos="88000">
              <a:srgbClr val="F27300"/>
            </a:gs>
            <a:gs pos="100000">
              <a:srgbClr val="FFBF00"/>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smtClean="0">
                <a:solidFill>
                  <a:schemeClr val="accent1">
                    <a:lumMod val="40000"/>
                    <a:lumOff val="60000"/>
                  </a:schemeClr>
                </a:solidFill>
              </a:rPr>
              <a:t>1</a:t>
            </a:r>
            <a:r>
              <a:rPr lang="en-US" sz="5400" baseline="30000" dirty="0" smtClean="0">
                <a:solidFill>
                  <a:schemeClr val="accent1">
                    <a:lumMod val="40000"/>
                    <a:lumOff val="60000"/>
                  </a:schemeClr>
                </a:solidFill>
              </a:rPr>
              <a:t>st</a:t>
            </a:r>
            <a:r>
              <a:rPr lang="en-US" sz="5400" dirty="0" smtClean="0">
                <a:solidFill>
                  <a:schemeClr val="accent1">
                    <a:lumMod val="40000"/>
                    <a:lumOff val="60000"/>
                  </a:schemeClr>
                </a:solidFill>
              </a:rPr>
              <a:t> shloka</a:t>
            </a:r>
            <a:endParaRPr lang="en-US" sz="5400" dirty="0">
              <a:solidFill>
                <a:schemeClr val="accent1">
                  <a:lumMod val="40000"/>
                  <a:lumOff val="60000"/>
                </a:schemeClr>
              </a:solidFill>
            </a:endParaRPr>
          </a:p>
        </p:txBody>
      </p:sp>
      <p:pic>
        <p:nvPicPr>
          <p:cNvPr id="2050"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304800" y="2596687"/>
            <a:ext cx="2286000" cy="29325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2590800" y="1447800"/>
            <a:ext cx="6248400" cy="4524315"/>
          </a:xfrm>
          <a:prstGeom prst="rect">
            <a:avLst/>
          </a:prstGeom>
          <a:noFill/>
        </p:spPr>
        <p:txBody>
          <a:bodyPr wrap="square" rtlCol="0">
            <a:spAutoFit/>
          </a:bodyPr>
          <a:lstStyle/>
          <a:p>
            <a:r>
              <a:rPr lang="en-US" sz="3200" dirty="0" smtClean="0">
                <a:solidFill>
                  <a:schemeClr val="bg1">
                    <a:lumMod val="95000"/>
                  </a:schemeClr>
                </a:solidFill>
              </a:rPr>
              <a:t>Arjuna said …</a:t>
            </a:r>
          </a:p>
          <a:p>
            <a:r>
              <a:rPr lang="en-US" sz="3200" dirty="0" smtClean="0">
                <a:solidFill>
                  <a:schemeClr val="bg1">
                    <a:lumMod val="95000"/>
                  </a:schemeClr>
                </a:solidFill>
              </a:rPr>
              <a:t>*Lord you said that Jyana yoga is superior to activity. </a:t>
            </a:r>
            <a:r>
              <a:rPr lang="en-US" sz="3200" dirty="0">
                <a:solidFill>
                  <a:schemeClr val="bg1">
                    <a:lumMod val="95000"/>
                  </a:schemeClr>
                </a:solidFill>
              </a:rPr>
              <a:t>T</a:t>
            </a:r>
            <a:r>
              <a:rPr lang="en-US" sz="3200" dirty="0" smtClean="0">
                <a:solidFill>
                  <a:schemeClr val="bg1">
                    <a:lumMod val="95000"/>
                  </a:schemeClr>
                </a:solidFill>
              </a:rPr>
              <a:t>hen why are you making me to do such a terrible war.</a:t>
            </a:r>
          </a:p>
          <a:p>
            <a:r>
              <a:rPr lang="en-US" sz="3200" dirty="0" smtClean="0">
                <a:solidFill>
                  <a:schemeClr val="bg1">
                    <a:lumMod val="95000"/>
                  </a:schemeClr>
                </a:solidFill>
              </a:rPr>
              <a:t>*Over here Arjuna asked this question because he thinks that Jyana yoga is much easier than Karma yoga. </a:t>
            </a:r>
            <a:endParaRPr lang="en-US" sz="3200" dirty="0">
              <a:solidFill>
                <a:schemeClr val="bg1">
                  <a:lumMod val="95000"/>
                </a:schemeClr>
              </a:solidFill>
            </a:endParaRPr>
          </a:p>
        </p:txBody>
      </p:sp>
    </p:spTree>
    <p:extLst>
      <p:ext uri="{BB962C8B-B14F-4D97-AF65-F5344CB8AC3E}">
        <p14:creationId xmlns:p14="http://schemas.microsoft.com/office/powerpoint/2010/main" val="369662853"/>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decel="50000" fill="hold">
                                          <p:stCondLst>
                                            <p:cond delay="0"/>
                                          </p:stCondLst>
                                        </p:cTn>
                                        <p:tgtEl>
                                          <p:spTgt spid="2"/>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2"/>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2"/>
                                        </p:tgtEl>
                                        <p:attrNameLst>
                                          <p:attrName>ppt_w</p:attrName>
                                        </p:attrNameLst>
                                      </p:cBhvr>
                                      <p:tavLst>
                                        <p:tav tm="0">
                                          <p:val>
                                            <p:strVal val="#ppt_w*.05"/>
                                          </p:val>
                                        </p:tav>
                                        <p:tav tm="100000">
                                          <p:val>
                                            <p:strVal val="#ppt_w"/>
                                          </p:val>
                                        </p:tav>
                                      </p:tavLst>
                                    </p:anim>
                                    <p:anim calcmode="lin" valueType="num">
                                      <p:cBhvr>
                                        <p:cTn id="10" dur="1000" fill="hold"/>
                                        <p:tgtEl>
                                          <p:spTgt spid="2"/>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2"/>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2"/>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2"/>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2"/>
                                        </p:tgtEl>
                                      </p:cBhvr>
                                    </p:animEffect>
                                  </p:childTnLst>
                                </p:cTn>
                              </p:par>
                            </p:childTnLst>
                          </p:cTn>
                        </p:par>
                        <p:par>
                          <p:cTn id="15" fill="hold">
                            <p:stCondLst>
                              <p:cond delay="1000"/>
                            </p:stCondLst>
                            <p:childTnLst>
                              <p:par>
                                <p:cTn id="16" presetID="53" presetClass="entr" presetSubtype="16" fill="hold" nodeType="afterEffect">
                                  <p:stCondLst>
                                    <p:cond delay="0"/>
                                  </p:stCondLst>
                                  <p:childTnLst>
                                    <p:set>
                                      <p:cBhvr>
                                        <p:cTn id="17" dur="1" fill="hold">
                                          <p:stCondLst>
                                            <p:cond delay="0"/>
                                          </p:stCondLst>
                                        </p:cTn>
                                        <p:tgtEl>
                                          <p:spTgt spid="2050"/>
                                        </p:tgtEl>
                                        <p:attrNameLst>
                                          <p:attrName>style.visibility</p:attrName>
                                        </p:attrNameLst>
                                      </p:cBhvr>
                                      <p:to>
                                        <p:strVal val="visible"/>
                                      </p:to>
                                    </p:set>
                                    <p:anim calcmode="lin" valueType="num">
                                      <p:cBhvr>
                                        <p:cTn id="18" dur="500" fill="hold"/>
                                        <p:tgtEl>
                                          <p:spTgt spid="2050"/>
                                        </p:tgtEl>
                                        <p:attrNameLst>
                                          <p:attrName>ppt_w</p:attrName>
                                        </p:attrNameLst>
                                      </p:cBhvr>
                                      <p:tavLst>
                                        <p:tav tm="0">
                                          <p:val>
                                            <p:fltVal val="0"/>
                                          </p:val>
                                        </p:tav>
                                        <p:tav tm="100000">
                                          <p:val>
                                            <p:strVal val="#ppt_w"/>
                                          </p:val>
                                        </p:tav>
                                      </p:tavLst>
                                    </p:anim>
                                    <p:anim calcmode="lin" valueType="num">
                                      <p:cBhvr>
                                        <p:cTn id="19" dur="500" fill="hold"/>
                                        <p:tgtEl>
                                          <p:spTgt spid="2050"/>
                                        </p:tgtEl>
                                        <p:attrNameLst>
                                          <p:attrName>ppt_h</p:attrName>
                                        </p:attrNameLst>
                                      </p:cBhvr>
                                      <p:tavLst>
                                        <p:tav tm="0">
                                          <p:val>
                                            <p:fltVal val="0"/>
                                          </p:val>
                                        </p:tav>
                                        <p:tav tm="100000">
                                          <p:val>
                                            <p:strVal val="#ppt_h"/>
                                          </p:val>
                                        </p:tav>
                                      </p:tavLst>
                                    </p:anim>
                                    <p:animEffect transition="in" filter="fade">
                                      <p:cBhvr>
                                        <p:cTn id="20" dur="500"/>
                                        <p:tgtEl>
                                          <p:spTgt spid="2050"/>
                                        </p:tgtEl>
                                      </p:cBhvr>
                                    </p:animEffect>
                                  </p:childTnLst>
                                </p:cTn>
                              </p:par>
                            </p:childTnLst>
                          </p:cTn>
                        </p:par>
                        <p:par>
                          <p:cTn id="21" fill="hold">
                            <p:stCondLst>
                              <p:cond delay="1500"/>
                            </p:stCondLst>
                            <p:childTnLst>
                              <p:par>
                                <p:cTn id="22" presetID="2" presetClass="entr" presetSubtype="4" fill="hold" nodeType="afterEffect">
                                  <p:stCondLst>
                                    <p:cond delay="0"/>
                                  </p:stCondLst>
                                  <p:childTnLst>
                                    <p:set>
                                      <p:cBhvr>
                                        <p:cTn id="23" dur="1" fill="hold">
                                          <p:stCondLst>
                                            <p:cond delay="0"/>
                                          </p:stCondLst>
                                        </p:cTn>
                                        <p:tgtEl>
                                          <p:spTgt spid="4">
                                            <p:txEl>
                                              <p:pRg st="0" end="0"/>
                                            </p:txEl>
                                          </p:spTgt>
                                        </p:tgtEl>
                                        <p:attrNameLst>
                                          <p:attrName>style.visibility</p:attrName>
                                        </p:attrNameLst>
                                      </p:cBhvr>
                                      <p:to>
                                        <p:strVal val="visible"/>
                                      </p:to>
                                    </p:set>
                                    <p:anim calcmode="lin" valueType="num">
                                      <p:cBhvr additive="base">
                                        <p:cTn id="24"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par>
                          <p:cTn id="26" fill="hold">
                            <p:stCondLst>
                              <p:cond delay="2000"/>
                            </p:stCondLst>
                            <p:childTnLst>
                              <p:par>
                                <p:cTn id="27" presetID="56" presetClass="entr" presetSubtype="0" fill="hold" nodeType="afterEffect">
                                  <p:stCondLst>
                                    <p:cond delay="0"/>
                                  </p:stCondLst>
                                  <p:iterate type="lt">
                                    <p:tmPct val="10000"/>
                                  </p:iterate>
                                  <p:childTnLst>
                                    <p:set>
                                      <p:cBhvr>
                                        <p:cTn id="28" dur="1" fill="hold">
                                          <p:stCondLst>
                                            <p:cond delay="0"/>
                                          </p:stCondLst>
                                        </p:cTn>
                                        <p:tgtEl>
                                          <p:spTgt spid="4">
                                            <p:txEl>
                                              <p:pRg st="1" end="1"/>
                                            </p:txEl>
                                          </p:spTgt>
                                        </p:tgtEl>
                                        <p:attrNameLst>
                                          <p:attrName>style.visibility</p:attrName>
                                        </p:attrNameLst>
                                      </p:cBhvr>
                                      <p:to>
                                        <p:strVal val="visible"/>
                                      </p:to>
                                    </p:set>
                                    <p:anim by="(-#ppt_w*2)" calcmode="lin" valueType="num">
                                      <p:cBhvr rctx="PPT">
                                        <p:cTn id="29" dur="250" autoRev="1" fill="hold">
                                          <p:stCondLst>
                                            <p:cond delay="0"/>
                                          </p:stCondLst>
                                        </p:cTn>
                                        <p:tgtEl>
                                          <p:spTgt spid="4">
                                            <p:txEl>
                                              <p:pRg st="1" end="1"/>
                                            </p:txEl>
                                          </p:spTgt>
                                        </p:tgtEl>
                                        <p:attrNameLst>
                                          <p:attrName>ppt_w</p:attrName>
                                        </p:attrNameLst>
                                      </p:cBhvr>
                                    </p:anim>
                                    <p:anim by="(#ppt_w*0.50)" calcmode="lin" valueType="num">
                                      <p:cBhvr>
                                        <p:cTn id="30" dur="250" decel="50000" autoRev="1" fill="hold">
                                          <p:stCondLst>
                                            <p:cond delay="0"/>
                                          </p:stCondLst>
                                        </p:cTn>
                                        <p:tgtEl>
                                          <p:spTgt spid="4">
                                            <p:txEl>
                                              <p:pRg st="1" end="1"/>
                                            </p:txEl>
                                          </p:spTgt>
                                        </p:tgtEl>
                                        <p:attrNameLst>
                                          <p:attrName>ppt_x</p:attrName>
                                        </p:attrNameLst>
                                      </p:cBhvr>
                                    </p:anim>
                                    <p:anim from="(-#ppt_h/2)" to="(#ppt_y)" calcmode="lin" valueType="num">
                                      <p:cBhvr>
                                        <p:cTn id="31" dur="500" fill="hold">
                                          <p:stCondLst>
                                            <p:cond delay="0"/>
                                          </p:stCondLst>
                                        </p:cTn>
                                        <p:tgtEl>
                                          <p:spTgt spid="4">
                                            <p:txEl>
                                              <p:pRg st="1" end="1"/>
                                            </p:txEl>
                                          </p:spTgt>
                                        </p:tgtEl>
                                        <p:attrNameLst>
                                          <p:attrName>ppt_y</p:attrName>
                                        </p:attrNameLst>
                                      </p:cBhvr>
                                    </p:anim>
                                    <p:animRot by="21600000">
                                      <p:cBhvr>
                                        <p:cTn id="32" dur="500" fill="hold">
                                          <p:stCondLst>
                                            <p:cond delay="0"/>
                                          </p:stCondLst>
                                        </p:cTn>
                                        <p:tgtEl>
                                          <p:spTgt spid="4">
                                            <p:txEl>
                                              <p:pRg st="1" end="1"/>
                                            </p:txEl>
                                          </p:spTgt>
                                        </p:tgtEl>
                                        <p:attrNameLst>
                                          <p:attrName>r</p:attrName>
                                        </p:attrNameLst>
                                      </p:cBhvr>
                                    </p:animRot>
                                  </p:childTnLst>
                                </p:cTn>
                              </p:par>
                              <p:par>
                                <p:cTn id="33" presetID="56" presetClass="entr" presetSubtype="0" fill="hold" nodeType="withEffect">
                                  <p:stCondLst>
                                    <p:cond delay="0"/>
                                  </p:stCondLst>
                                  <p:iterate type="lt">
                                    <p:tmPct val="10000"/>
                                  </p:iterate>
                                  <p:childTnLst>
                                    <p:set>
                                      <p:cBhvr>
                                        <p:cTn id="34" dur="1" fill="hold">
                                          <p:stCondLst>
                                            <p:cond delay="0"/>
                                          </p:stCondLst>
                                        </p:cTn>
                                        <p:tgtEl>
                                          <p:spTgt spid="4">
                                            <p:txEl>
                                              <p:pRg st="2" end="2"/>
                                            </p:txEl>
                                          </p:spTgt>
                                        </p:tgtEl>
                                        <p:attrNameLst>
                                          <p:attrName>style.visibility</p:attrName>
                                        </p:attrNameLst>
                                      </p:cBhvr>
                                      <p:to>
                                        <p:strVal val="visible"/>
                                      </p:to>
                                    </p:set>
                                    <p:anim by="(-#ppt_w*2)" calcmode="lin" valueType="num">
                                      <p:cBhvr rctx="PPT">
                                        <p:cTn id="35" dur="250" autoRev="1" fill="hold">
                                          <p:stCondLst>
                                            <p:cond delay="0"/>
                                          </p:stCondLst>
                                        </p:cTn>
                                        <p:tgtEl>
                                          <p:spTgt spid="4">
                                            <p:txEl>
                                              <p:pRg st="2" end="2"/>
                                            </p:txEl>
                                          </p:spTgt>
                                        </p:tgtEl>
                                        <p:attrNameLst>
                                          <p:attrName>ppt_w</p:attrName>
                                        </p:attrNameLst>
                                      </p:cBhvr>
                                    </p:anim>
                                    <p:anim by="(#ppt_w*0.50)" calcmode="lin" valueType="num">
                                      <p:cBhvr>
                                        <p:cTn id="36" dur="250" decel="50000" autoRev="1" fill="hold">
                                          <p:stCondLst>
                                            <p:cond delay="0"/>
                                          </p:stCondLst>
                                        </p:cTn>
                                        <p:tgtEl>
                                          <p:spTgt spid="4">
                                            <p:txEl>
                                              <p:pRg st="2" end="2"/>
                                            </p:txEl>
                                          </p:spTgt>
                                        </p:tgtEl>
                                        <p:attrNameLst>
                                          <p:attrName>ppt_x</p:attrName>
                                        </p:attrNameLst>
                                      </p:cBhvr>
                                    </p:anim>
                                    <p:anim from="(-#ppt_h/2)" to="(#ppt_y)" calcmode="lin" valueType="num">
                                      <p:cBhvr>
                                        <p:cTn id="37" dur="500" fill="hold">
                                          <p:stCondLst>
                                            <p:cond delay="0"/>
                                          </p:stCondLst>
                                        </p:cTn>
                                        <p:tgtEl>
                                          <p:spTgt spid="4">
                                            <p:txEl>
                                              <p:pRg st="2" end="2"/>
                                            </p:txEl>
                                          </p:spTgt>
                                        </p:tgtEl>
                                        <p:attrNameLst>
                                          <p:attrName>ppt_y</p:attrName>
                                        </p:attrNameLst>
                                      </p:cBhvr>
                                    </p:anim>
                                    <p:animRot by="21600000">
                                      <p:cBhvr>
                                        <p:cTn id="38" dur="500" fill="hold">
                                          <p:stCondLst>
                                            <p:cond delay="0"/>
                                          </p:stCondLst>
                                        </p:cTn>
                                        <p:tgtEl>
                                          <p:spTgt spid="4">
                                            <p:txEl>
                                              <p:pRg st="2" end="2"/>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rgbClr val="000000"/>
            </a:gs>
            <a:gs pos="20000">
              <a:srgbClr val="000040"/>
            </a:gs>
            <a:gs pos="50000">
              <a:srgbClr val="400040"/>
            </a:gs>
            <a:gs pos="75000">
              <a:srgbClr val="8F0040"/>
            </a:gs>
            <a:gs pos="89999">
              <a:srgbClr val="F27300"/>
            </a:gs>
            <a:gs pos="100000">
              <a:srgbClr val="FFBF00"/>
            </a:gs>
          </a:gsLst>
          <a:lin ang="5400000" scaled="0"/>
        </a:gradFill>
        <a:effectLst/>
      </p:bgPr>
    </p:bg>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3455" y="1295399"/>
            <a:ext cx="7786559" cy="51816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dirty="0" smtClean="0">
                <a:solidFill>
                  <a:schemeClr val="accent1">
                    <a:lumMod val="60000"/>
                    <a:lumOff val="40000"/>
                  </a:schemeClr>
                </a:solidFill>
                <a:latin typeface="Wide Latin" pitchFamily="18" charset="0"/>
              </a:rPr>
              <a:t>Our learning</a:t>
            </a:r>
            <a:endParaRPr lang="en-US" dirty="0">
              <a:solidFill>
                <a:schemeClr val="accent1">
                  <a:lumMod val="60000"/>
                  <a:lumOff val="40000"/>
                </a:schemeClr>
              </a:solidFill>
              <a:latin typeface="Wide Latin" pitchFamily="18" charset="0"/>
            </a:endParaRPr>
          </a:p>
        </p:txBody>
      </p:sp>
      <p:sp>
        <p:nvSpPr>
          <p:cNvPr id="3" name="Content Placeholder 2"/>
          <p:cNvSpPr>
            <a:spLocks noGrp="1"/>
          </p:cNvSpPr>
          <p:nvPr>
            <p:ph idx="1"/>
          </p:nvPr>
        </p:nvSpPr>
        <p:spPr/>
        <p:txBody>
          <a:bodyPr>
            <a:normAutofit fontScale="92500" lnSpcReduction="10000"/>
          </a:bodyPr>
          <a:lstStyle/>
          <a:p>
            <a:pPr>
              <a:buFont typeface="Arial" charset="0"/>
              <a:buChar char="•"/>
            </a:pPr>
            <a:r>
              <a:rPr lang="en-US" dirty="0" smtClean="0">
                <a:latin typeface="Arial Rounded MT Bold" pitchFamily="34" charset="0"/>
              </a:rPr>
              <a:t>What most people want is to attain the their goal of life without doing their duties.</a:t>
            </a:r>
          </a:p>
          <a:p>
            <a:pPr>
              <a:buFont typeface="Arial" charset="0"/>
              <a:buChar char="•"/>
            </a:pPr>
            <a:r>
              <a:rPr lang="en-US" dirty="0" smtClean="0">
                <a:latin typeface="Arial Rounded MT Bold" pitchFamily="34" charset="0"/>
              </a:rPr>
              <a:t>But we should do our duties to attain the Supreme goal of life.</a:t>
            </a:r>
          </a:p>
          <a:p>
            <a:pPr>
              <a:buFont typeface="Arial" charset="0"/>
              <a:buChar char="•"/>
            </a:pPr>
            <a:r>
              <a:rPr lang="en-US" dirty="0" smtClean="0">
                <a:latin typeface="Arial Rounded MT Bold" pitchFamily="34" charset="0"/>
              </a:rPr>
              <a:t>For e.g. </a:t>
            </a:r>
          </a:p>
          <a:p>
            <a:pPr>
              <a:buFont typeface="Arial" charset="0"/>
              <a:buChar char="•"/>
            </a:pPr>
            <a:r>
              <a:rPr lang="en-US" dirty="0" smtClean="0">
                <a:latin typeface="Arial Rounded MT Bold" pitchFamily="34" charset="0"/>
              </a:rPr>
              <a:t>My duty is to study but if I do not study, then I will fail in the exam. In the same way if we don’t do our duties then we can’t attain the Supreme goal of life.</a:t>
            </a:r>
            <a:endParaRPr lang="en-US" dirty="0"/>
          </a:p>
        </p:txBody>
      </p:sp>
    </p:spTree>
    <p:extLst>
      <p:ext uri="{BB962C8B-B14F-4D97-AF65-F5344CB8AC3E}">
        <p14:creationId xmlns:p14="http://schemas.microsoft.com/office/powerpoint/2010/main" val="31404019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circle(in)">
                                      <p:cBhvr>
                                        <p:cTn id="7" dur="2000"/>
                                        <p:tgtEl>
                                          <p:spTgt spid="6"/>
                                        </p:tgtEl>
                                      </p:cBhvr>
                                    </p:animEffect>
                                  </p:childTnLst>
                                </p:cTn>
                              </p:par>
                            </p:childTnLst>
                          </p:cTn>
                        </p:par>
                        <p:par>
                          <p:cTn id="8" fill="hold">
                            <p:stCondLst>
                              <p:cond delay="2000"/>
                            </p:stCondLst>
                            <p:childTnLst>
                              <p:par>
                                <p:cTn id="9" presetID="6" presetClass="entr" presetSubtype="16" fill="hold"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circle(in)">
                                      <p:cBhvr>
                                        <p:cTn id="11" dur="2000"/>
                                        <p:tgtEl>
                                          <p:spTgt spid="3">
                                            <p:txEl>
                                              <p:pRg st="0" end="0"/>
                                            </p:txEl>
                                          </p:spTgt>
                                        </p:tgtEl>
                                      </p:cBhvr>
                                    </p:animEffect>
                                  </p:childTnLst>
                                </p:cTn>
                              </p:par>
                            </p:childTnLst>
                          </p:cTn>
                        </p:par>
                        <p:par>
                          <p:cTn id="12" fill="hold">
                            <p:stCondLst>
                              <p:cond delay="4000"/>
                            </p:stCondLst>
                            <p:childTnLst>
                              <p:par>
                                <p:cTn id="13" presetID="10" presetClass="entr" presetSubtype="0" fill="hold" nodeType="after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500"/>
                                        <p:tgtEl>
                                          <p:spTgt spid="3">
                                            <p:txEl>
                                              <p:pRg st="1" end="1"/>
                                            </p:txEl>
                                          </p:spTgt>
                                        </p:tgtEl>
                                      </p:cBhvr>
                                    </p:animEffect>
                                  </p:childTnLst>
                                </p:cTn>
                              </p:par>
                            </p:childTnLst>
                          </p:cTn>
                        </p:par>
                        <p:par>
                          <p:cTn id="16" fill="hold">
                            <p:stCondLst>
                              <p:cond delay="4500"/>
                            </p:stCondLst>
                            <p:childTnLst>
                              <p:par>
                                <p:cTn id="17" presetID="16" presetClass="entr" presetSubtype="21" fill="hold" nodeType="after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barn(inVertical)">
                                      <p:cBhvr>
                                        <p:cTn id="19" dur="500"/>
                                        <p:tgtEl>
                                          <p:spTgt spid="3">
                                            <p:txEl>
                                              <p:pRg st="2" end="2"/>
                                            </p:txEl>
                                          </p:spTgt>
                                        </p:tgtEl>
                                      </p:cBhvr>
                                    </p:animEffect>
                                  </p:childTnLst>
                                </p:cTn>
                              </p:par>
                            </p:childTnLst>
                          </p:cTn>
                        </p:par>
                        <p:par>
                          <p:cTn id="20" fill="hold">
                            <p:stCondLst>
                              <p:cond delay="5000"/>
                            </p:stCondLst>
                            <p:childTnLst>
                              <p:par>
                                <p:cTn id="21" presetID="42" presetClass="entr" presetSubtype="0" fill="hold" nodeType="after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fade">
                                      <p:cBhvr>
                                        <p:cTn id="23" dur="1000"/>
                                        <p:tgtEl>
                                          <p:spTgt spid="3">
                                            <p:txEl>
                                              <p:pRg st="3" end="3"/>
                                            </p:txEl>
                                          </p:spTgt>
                                        </p:tgtEl>
                                      </p:cBhvr>
                                    </p:animEffect>
                                    <p:anim calcmode="lin" valueType="num">
                                      <p:cBhvr>
                                        <p:cTn id="24"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5"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3399FF"/>
            </a:gs>
            <a:gs pos="16000">
              <a:srgbClr val="00CCCC"/>
            </a:gs>
            <a:gs pos="49000">
              <a:srgbClr val="9999FF"/>
            </a:gs>
            <a:gs pos="60001">
              <a:srgbClr val="2E6792"/>
            </a:gs>
            <a:gs pos="71001">
              <a:srgbClr val="3333CC"/>
            </a:gs>
            <a:gs pos="81000">
              <a:srgbClr val="1170FF"/>
            </a:gs>
            <a:gs pos="100000">
              <a:srgbClr val="006699"/>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6">
                    <a:lumMod val="75000"/>
                  </a:schemeClr>
                </a:solidFill>
                <a:latin typeface="Algerian" pitchFamily="82" charset="0"/>
              </a:rPr>
              <a:t>2</a:t>
            </a:r>
            <a:r>
              <a:rPr lang="en-US" baseline="30000" dirty="0" smtClean="0">
                <a:solidFill>
                  <a:schemeClr val="accent6">
                    <a:lumMod val="75000"/>
                  </a:schemeClr>
                </a:solidFill>
                <a:latin typeface="Algerian" pitchFamily="82" charset="0"/>
              </a:rPr>
              <a:t>nd</a:t>
            </a:r>
            <a:r>
              <a:rPr lang="en-US" dirty="0" smtClean="0">
                <a:solidFill>
                  <a:schemeClr val="accent6">
                    <a:lumMod val="75000"/>
                  </a:schemeClr>
                </a:solidFill>
                <a:latin typeface="Algerian" pitchFamily="82" charset="0"/>
              </a:rPr>
              <a:t> shloka</a:t>
            </a:r>
            <a:endParaRPr lang="en-US" dirty="0">
              <a:solidFill>
                <a:schemeClr val="accent6">
                  <a:lumMod val="75000"/>
                </a:schemeClr>
              </a:solidFill>
              <a:latin typeface="Algerian" pitchFamily="82" charset="0"/>
            </a:endParaRPr>
          </a:p>
        </p:txBody>
      </p:sp>
      <p:pic>
        <p:nvPicPr>
          <p:cNvPr id="3074"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2743561" y="3035082"/>
            <a:ext cx="3649949" cy="242887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387927" y="1219200"/>
            <a:ext cx="8361218" cy="1815882"/>
          </a:xfrm>
          <a:prstGeom prst="rect">
            <a:avLst/>
          </a:prstGeom>
          <a:noFill/>
        </p:spPr>
        <p:txBody>
          <a:bodyPr wrap="square" rtlCol="0">
            <a:spAutoFit/>
          </a:bodyPr>
          <a:lstStyle/>
          <a:p>
            <a:r>
              <a:rPr lang="en-US" sz="2800" dirty="0" smtClean="0">
                <a:latin typeface="Forte" pitchFamily="66" charset="0"/>
              </a:rPr>
              <a:t>Arjuna says :</a:t>
            </a:r>
          </a:p>
          <a:p>
            <a:r>
              <a:rPr lang="en-US" sz="2800" dirty="0" smtClean="0">
                <a:latin typeface="Forte" pitchFamily="66" charset="0"/>
              </a:rPr>
              <a:t>*Lord, why are you confusing me?</a:t>
            </a:r>
          </a:p>
          <a:p>
            <a:r>
              <a:rPr lang="en-US" sz="2800" dirty="0" smtClean="0">
                <a:latin typeface="Forte" pitchFamily="66" charset="0"/>
              </a:rPr>
              <a:t>*Please tell me the correct way to reach the </a:t>
            </a:r>
            <a:r>
              <a:rPr lang="en-US" sz="2800" dirty="0">
                <a:latin typeface="Forte" pitchFamily="66" charset="0"/>
              </a:rPr>
              <a:t>U</a:t>
            </a:r>
            <a:r>
              <a:rPr lang="en-US" sz="2800" dirty="0" smtClean="0">
                <a:latin typeface="Forte" pitchFamily="66" charset="0"/>
              </a:rPr>
              <a:t>ltimate goal of life. </a:t>
            </a:r>
          </a:p>
        </p:txBody>
      </p:sp>
    </p:spTree>
    <p:extLst>
      <p:ext uri="{BB962C8B-B14F-4D97-AF65-F5344CB8AC3E}">
        <p14:creationId xmlns:p14="http://schemas.microsoft.com/office/powerpoint/2010/main" val="3064710435"/>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31" presetClass="entr" presetSubtype="0" fill="hold" nodeType="after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 calcmode="lin" valueType="num">
                                      <p:cBhvr>
                                        <p:cTn id="12" dur="1000" fill="hold"/>
                                        <p:tgtEl>
                                          <p:spTgt spid="4">
                                            <p:txEl>
                                              <p:pRg st="0" end="0"/>
                                            </p:txEl>
                                          </p:spTgt>
                                        </p:tgtEl>
                                        <p:attrNameLst>
                                          <p:attrName>ppt_w</p:attrName>
                                        </p:attrNameLst>
                                      </p:cBhvr>
                                      <p:tavLst>
                                        <p:tav tm="0">
                                          <p:val>
                                            <p:fltVal val="0"/>
                                          </p:val>
                                        </p:tav>
                                        <p:tav tm="100000">
                                          <p:val>
                                            <p:strVal val="#ppt_w"/>
                                          </p:val>
                                        </p:tav>
                                      </p:tavLst>
                                    </p:anim>
                                    <p:anim calcmode="lin" valueType="num">
                                      <p:cBhvr>
                                        <p:cTn id="13" dur="1000" fill="hold"/>
                                        <p:tgtEl>
                                          <p:spTgt spid="4">
                                            <p:txEl>
                                              <p:pRg st="0" end="0"/>
                                            </p:txEl>
                                          </p:spTgt>
                                        </p:tgtEl>
                                        <p:attrNameLst>
                                          <p:attrName>ppt_h</p:attrName>
                                        </p:attrNameLst>
                                      </p:cBhvr>
                                      <p:tavLst>
                                        <p:tav tm="0">
                                          <p:val>
                                            <p:fltVal val="0"/>
                                          </p:val>
                                        </p:tav>
                                        <p:tav tm="100000">
                                          <p:val>
                                            <p:strVal val="#ppt_h"/>
                                          </p:val>
                                        </p:tav>
                                      </p:tavLst>
                                    </p:anim>
                                    <p:anim calcmode="lin" valueType="num">
                                      <p:cBhvr>
                                        <p:cTn id="14" dur="1000" fill="hold"/>
                                        <p:tgtEl>
                                          <p:spTgt spid="4">
                                            <p:txEl>
                                              <p:pRg st="0" end="0"/>
                                            </p:txEl>
                                          </p:spTgt>
                                        </p:tgtEl>
                                        <p:attrNameLst>
                                          <p:attrName>style.rotation</p:attrName>
                                        </p:attrNameLst>
                                      </p:cBhvr>
                                      <p:tavLst>
                                        <p:tav tm="0">
                                          <p:val>
                                            <p:fltVal val="90"/>
                                          </p:val>
                                        </p:tav>
                                        <p:tav tm="100000">
                                          <p:val>
                                            <p:fltVal val="0"/>
                                          </p:val>
                                        </p:tav>
                                      </p:tavLst>
                                    </p:anim>
                                    <p:animEffect transition="in" filter="fade">
                                      <p:cBhvr>
                                        <p:cTn id="15" dur="1000"/>
                                        <p:tgtEl>
                                          <p:spTgt spid="4">
                                            <p:txEl>
                                              <p:pRg st="0" end="0"/>
                                            </p:txEl>
                                          </p:spTgt>
                                        </p:tgtEl>
                                      </p:cBhvr>
                                    </p:animEffect>
                                  </p:childTnLst>
                                </p:cTn>
                              </p:par>
                            </p:childTnLst>
                          </p:cTn>
                        </p:par>
                        <p:par>
                          <p:cTn id="16" fill="hold">
                            <p:stCondLst>
                              <p:cond delay="1500"/>
                            </p:stCondLst>
                            <p:childTnLst>
                              <p:par>
                                <p:cTn id="17" presetID="37" presetClass="entr" presetSubtype="0" fill="hold" nodeType="afterEffect">
                                  <p:stCondLst>
                                    <p:cond delay="0"/>
                                  </p:stCondLst>
                                  <p:childTnLst>
                                    <p:set>
                                      <p:cBhvr>
                                        <p:cTn id="18" dur="1" fill="hold">
                                          <p:stCondLst>
                                            <p:cond delay="0"/>
                                          </p:stCondLst>
                                        </p:cTn>
                                        <p:tgtEl>
                                          <p:spTgt spid="4">
                                            <p:txEl>
                                              <p:pRg st="1" end="1"/>
                                            </p:txEl>
                                          </p:spTgt>
                                        </p:tgtEl>
                                        <p:attrNameLst>
                                          <p:attrName>style.visibility</p:attrName>
                                        </p:attrNameLst>
                                      </p:cBhvr>
                                      <p:to>
                                        <p:strVal val="visible"/>
                                      </p:to>
                                    </p:set>
                                    <p:animEffect transition="in" filter="fade">
                                      <p:cBhvr>
                                        <p:cTn id="19" dur="1000"/>
                                        <p:tgtEl>
                                          <p:spTgt spid="4">
                                            <p:txEl>
                                              <p:pRg st="1" end="1"/>
                                            </p:txEl>
                                          </p:spTgt>
                                        </p:tgtEl>
                                      </p:cBhvr>
                                    </p:animEffect>
                                    <p:anim calcmode="lin" valueType="num">
                                      <p:cBhvr>
                                        <p:cTn id="20"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21" dur="900" decel="100000" fill="hold"/>
                                        <p:tgtEl>
                                          <p:spTgt spid="4">
                                            <p:txEl>
                                              <p:pRg st="1" end="1"/>
                                            </p:txEl>
                                          </p:spTgt>
                                        </p:tgtEl>
                                        <p:attrNameLst>
                                          <p:attrName>ppt_y</p:attrName>
                                        </p:attrNameLst>
                                      </p:cBhvr>
                                      <p:tavLst>
                                        <p:tav tm="0">
                                          <p:val>
                                            <p:strVal val="#ppt_y+1"/>
                                          </p:val>
                                        </p:tav>
                                        <p:tav tm="100000">
                                          <p:val>
                                            <p:strVal val="#ppt_y-.03"/>
                                          </p:val>
                                        </p:tav>
                                      </p:tavLst>
                                    </p:anim>
                                    <p:anim calcmode="lin" valueType="num">
                                      <p:cBhvr>
                                        <p:cTn id="22" dur="100" accel="100000" fill="hold">
                                          <p:stCondLst>
                                            <p:cond delay="900"/>
                                          </p:stCondLst>
                                        </p:cTn>
                                        <p:tgtEl>
                                          <p:spTgt spid="4">
                                            <p:txEl>
                                              <p:pRg st="1" end="1"/>
                                            </p:txEl>
                                          </p:spTgt>
                                        </p:tgtEl>
                                        <p:attrNameLst>
                                          <p:attrName>ppt_y</p:attrName>
                                        </p:attrNameLst>
                                      </p:cBhvr>
                                      <p:tavLst>
                                        <p:tav tm="0">
                                          <p:val>
                                            <p:strVal val="#ppt_y-.03"/>
                                          </p:val>
                                        </p:tav>
                                        <p:tav tm="100000">
                                          <p:val>
                                            <p:strVal val="#ppt_y"/>
                                          </p:val>
                                        </p:tav>
                                      </p:tavLst>
                                    </p:anim>
                                  </p:childTnLst>
                                </p:cTn>
                              </p:par>
                            </p:childTnLst>
                          </p:cTn>
                        </p:par>
                        <p:par>
                          <p:cTn id="23" fill="hold">
                            <p:stCondLst>
                              <p:cond delay="2500"/>
                            </p:stCondLst>
                            <p:childTnLst>
                              <p:par>
                                <p:cTn id="24" presetID="37" presetClass="entr" presetSubtype="0" fill="hold" nodeType="afterEffect">
                                  <p:stCondLst>
                                    <p:cond delay="0"/>
                                  </p:stCondLst>
                                  <p:childTnLst>
                                    <p:set>
                                      <p:cBhvr>
                                        <p:cTn id="25" dur="1" fill="hold">
                                          <p:stCondLst>
                                            <p:cond delay="0"/>
                                          </p:stCondLst>
                                        </p:cTn>
                                        <p:tgtEl>
                                          <p:spTgt spid="4">
                                            <p:txEl>
                                              <p:pRg st="2" end="2"/>
                                            </p:txEl>
                                          </p:spTgt>
                                        </p:tgtEl>
                                        <p:attrNameLst>
                                          <p:attrName>style.visibility</p:attrName>
                                        </p:attrNameLst>
                                      </p:cBhvr>
                                      <p:to>
                                        <p:strVal val="visible"/>
                                      </p:to>
                                    </p:set>
                                    <p:animEffect transition="in" filter="fade">
                                      <p:cBhvr>
                                        <p:cTn id="26" dur="1000"/>
                                        <p:tgtEl>
                                          <p:spTgt spid="4">
                                            <p:txEl>
                                              <p:pRg st="2" end="2"/>
                                            </p:txEl>
                                          </p:spTgt>
                                        </p:tgtEl>
                                      </p:cBhvr>
                                    </p:animEffect>
                                    <p:anim calcmode="lin" valueType="num">
                                      <p:cBhvr>
                                        <p:cTn id="27"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8" dur="900" decel="100000" fill="hold"/>
                                        <p:tgtEl>
                                          <p:spTgt spid="4">
                                            <p:txEl>
                                              <p:pRg st="2" end="2"/>
                                            </p:txEl>
                                          </p:spTgt>
                                        </p:tgtEl>
                                        <p:attrNameLst>
                                          <p:attrName>ppt_y</p:attrName>
                                        </p:attrNameLst>
                                      </p:cBhvr>
                                      <p:tavLst>
                                        <p:tav tm="0">
                                          <p:val>
                                            <p:strVal val="#ppt_y+1"/>
                                          </p:val>
                                        </p:tav>
                                        <p:tav tm="100000">
                                          <p:val>
                                            <p:strVal val="#ppt_y-.03"/>
                                          </p:val>
                                        </p:tav>
                                      </p:tavLst>
                                    </p:anim>
                                    <p:anim calcmode="lin" valueType="num">
                                      <p:cBhvr>
                                        <p:cTn id="29" dur="100" accel="100000" fill="hold">
                                          <p:stCondLst>
                                            <p:cond delay="900"/>
                                          </p:stCondLst>
                                        </p:cTn>
                                        <p:tgtEl>
                                          <p:spTgt spid="4">
                                            <p:txEl>
                                              <p:pRg st="2" end="2"/>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3399FF"/>
            </a:gs>
            <a:gs pos="16000">
              <a:srgbClr val="00CCCC"/>
            </a:gs>
            <a:gs pos="47000">
              <a:srgbClr val="9999FF"/>
            </a:gs>
            <a:gs pos="60001">
              <a:srgbClr val="2E6792"/>
            </a:gs>
            <a:gs pos="71001">
              <a:srgbClr val="3333CC"/>
            </a:gs>
            <a:gs pos="81000">
              <a:srgbClr val="1170FF"/>
            </a:gs>
            <a:gs pos="100000">
              <a:srgbClr val="006699"/>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6">
                    <a:lumMod val="75000"/>
                  </a:schemeClr>
                </a:solidFill>
                <a:latin typeface="Algerian" pitchFamily="82" charset="0"/>
              </a:rPr>
              <a:t>Our learning</a:t>
            </a:r>
            <a:endParaRPr lang="en-US" dirty="0"/>
          </a:p>
        </p:txBody>
      </p:sp>
      <p:sp>
        <p:nvSpPr>
          <p:cNvPr id="3" name="Content Placeholder 2"/>
          <p:cNvSpPr>
            <a:spLocks noGrp="1"/>
          </p:cNvSpPr>
          <p:nvPr>
            <p:ph idx="1"/>
          </p:nvPr>
        </p:nvSpPr>
        <p:spPr>
          <a:xfrm>
            <a:off x="457200" y="1219200"/>
            <a:ext cx="8229600" cy="5334000"/>
          </a:xfrm>
        </p:spPr>
        <p:txBody>
          <a:bodyPr>
            <a:normAutofit fontScale="85000" lnSpcReduction="10000"/>
          </a:bodyPr>
          <a:lstStyle/>
          <a:p>
            <a:pPr marL="0" indent="0">
              <a:buNone/>
            </a:pPr>
            <a:r>
              <a:rPr lang="en-US" dirty="0" smtClean="0">
                <a:latin typeface="Forte" pitchFamily="66" charset="0"/>
              </a:rPr>
              <a:t>Actually </a:t>
            </a:r>
            <a:r>
              <a:rPr lang="en-US" dirty="0">
                <a:latin typeface="Forte" pitchFamily="66" charset="0"/>
              </a:rPr>
              <a:t>whatever the Lord is saying is correct, but Arjuna does not have the intellect to understand </a:t>
            </a:r>
            <a:r>
              <a:rPr lang="en-US" dirty="0" smtClean="0">
                <a:latin typeface="Forte" pitchFamily="66" charset="0"/>
              </a:rPr>
              <a:t>that</a:t>
            </a:r>
            <a:r>
              <a:rPr lang="en-US" dirty="0">
                <a:latin typeface="Forte" pitchFamily="66" charset="0"/>
              </a:rPr>
              <a:t>. </a:t>
            </a:r>
            <a:r>
              <a:rPr lang="en-US" dirty="0" smtClean="0">
                <a:latin typeface="Forte" pitchFamily="66" charset="0"/>
              </a:rPr>
              <a:t> Same </a:t>
            </a:r>
            <a:r>
              <a:rPr lang="en-US" dirty="0">
                <a:latin typeface="Forte" pitchFamily="66" charset="0"/>
              </a:rPr>
              <a:t>thing happens with us as well</a:t>
            </a:r>
            <a:r>
              <a:rPr lang="en-US" dirty="0" smtClean="0">
                <a:latin typeface="Forte" pitchFamily="66" charset="0"/>
              </a:rPr>
              <a:t>.</a:t>
            </a:r>
            <a:endParaRPr lang="en-US" dirty="0" smtClean="0">
              <a:latin typeface="Forte" pitchFamily="66" charset="0"/>
            </a:endParaRPr>
          </a:p>
          <a:p>
            <a:r>
              <a:rPr lang="en-US" dirty="0" smtClean="0">
                <a:latin typeface="Forte" pitchFamily="66" charset="0"/>
              </a:rPr>
              <a:t>E.g</a:t>
            </a:r>
            <a:r>
              <a:rPr lang="en-US" dirty="0" smtClean="0">
                <a:latin typeface="Forte" pitchFamily="66" charset="0"/>
              </a:rPr>
              <a:t>. </a:t>
            </a:r>
          </a:p>
          <a:p>
            <a:pPr marL="0" indent="0">
              <a:buNone/>
            </a:pPr>
            <a:r>
              <a:rPr lang="en-US" dirty="0">
                <a:latin typeface="Forte" pitchFamily="66" charset="0"/>
              </a:rPr>
              <a:t> </a:t>
            </a:r>
            <a:r>
              <a:rPr lang="en-US" dirty="0" smtClean="0">
                <a:latin typeface="Forte" pitchFamily="66" charset="0"/>
              </a:rPr>
              <a:t>    At school, my teacher said that, </a:t>
            </a:r>
            <a:r>
              <a:rPr lang="en-US" dirty="0" smtClean="0">
                <a:latin typeface="Forte" pitchFamily="66" charset="0"/>
              </a:rPr>
              <a:t> “now </a:t>
            </a:r>
            <a:r>
              <a:rPr lang="en-US" dirty="0" smtClean="0">
                <a:latin typeface="Forte" pitchFamily="66" charset="0"/>
              </a:rPr>
              <a:t>you are big children so you have to learn to cook, stitch and do laundry.” but I did not understand it properly. So I thought that throughout the day I have to help my mother doing all these things </a:t>
            </a:r>
            <a:r>
              <a:rPr lang="en-US" dirty="0">
                <a:latin typeface="Forte" pitchFamily="66" charset="0"/>
              </a:rPr>
              <a:t>w</a:t>
            </a:r>
            <a:r>
              <a:rPr lang="en-US" dirty="0" smtClean="0">
                <a:latin typeface="Forte" pitchFamily="66" charset="0"/>
              </a:rPr>
              <a:t>ithout doing my duty. I got confused and started thinking what will happen to my study. My teacher was right here but did not understand properly and got myself confused. </a:t>
            </a:r>
            <a:endParaRPr lang="en-US" dirty="0">
              <a:latin typeface="Brush Script MT" pitchFamily="66" charset="0"/>
            </a:endParaRPr>
          </a:p>
        </p:txBody>
      </p:sp>
    </p:spTree>
    <p:extLst>
      <p:ext uri="{BB962C8B-B14F-4D97-AF65-F5344CB8AC3E}">
        <p14:creationId xmlns:p14="http://schemas.microsoft.com/office/powerpoint/2010/main" val="1757921702"/>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6" presetClass="entr" presetSubtype="16" fill="hold" nodeType="after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circle(in)">
                                      <p:cBhvr>
                                        <p:cTn id="12" dur="2000"/>
                                        <p:tgtEl>
                                          <p:spTgt spid="3">
                                            <p:txEl>
                                              <p:pRg st="0" end="0"/>
                                            </p:txEl>
                                          </p:spTgt>
                                        </p:tgtEl>
                                      </p:cBhvr>
                                    </p:animEffect>
                                  </p:childTnLst>
                                </p:cTn>
                              </p:par>
                            </p:childTnLst>
                          </p:cTn>
                        </p:par>
                        <p:par>
                          <p:cTn id="13" fill="hold">
                            <p:stCondLst>
                              <p:cond delay="2500"/>
                            </p:stCondLst>
                            <p:childTnLst>
                              <p:par>
                                <p:cTn id="14" presetID="6" presetClass="entr" presetSubtype="16" fill="hold" nodeType="after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Effect transition="in" filter="circle(in)">
                                      <p:cBhvr>
                                        <p:cTn id="16" dur="2000"/>
                                        <p:tgtEl>
                                          <p:spTgt spid="3">
                                            <p:txEl>
                                              <p:pRg st="1" end="1"/>
                                            </p:txEl>
                                          </p:spTgt>
                                        </p:tgtEl>
                                      </p:cBhvr>
                                    </p:animEffect>
                                  </p:childTnLst>
                                </p:cTn>
                              </p:par>
                            </p:childTnLst>
                          </p:cTn>
                        </p:par>
                        <p:par>
                          <p:cTn id="17" fill="hold">
                            <p:stCondLst>
                              <p:cond delay="4500"/>
                            </p:stCondLst>
                            <p:childTnLst>
                              <p:par>
                                <p:cTn id="18" presetID="6" presetClass="entr" presetSubtype="16" fill="hold" nodeType="after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circle(in)">
                                      <p:cBhvr>
                                        <p:cTn id="20"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0">
              <a:srgbClr val="FFF200"/>
            </a:gs>
            <a:gs pos="45000">
              <a:srgbClr val="FF7A00"/>
            </a:gs>
            <a:gs pos="40000">
              <a:srgbClr val="FF8C00"/>
            </a:gs>
            <a:gs pos="69000">
              <a:srgbClr val="FF0300"/>
            </a:gs>
            <a:gs pos="100000">
              <a:srgbClr val="4D0808"/>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C00000"/>
                </a:solidFill>
                <a:latin typeface="Broadway" pitchFamily="82" charset="0"/>
              </a:rPr>
              <a:t>3</a:t>
            </a:r>
            <a:r>
              <a:rPr lang="en-US" baseline="30000" dirty="0" smtClean="0">
                <a:solidFill>
                  <a:srgbClr val="C00000"/>
                </a:solidFill>
                <a:latin typeface="Broadway" pitchFamily="82" charset="0"/>
              </a:rPr>
              <a:t>rd</a:t>
            </a:r>
            <a:r>
              <a:rPr lang="en-US" dirty="0" smtClean="0">
                <a:solidFill>
                  <a:srgbClr val="C00000"/>
                </a:solidFill>
                <a:latin typeface="Broadway" pitchFamily="82" charset="0"/>
              </a:rPr>
              <a:t> shloka</a:t>
            </a:r>
            <a:endParaRPr lang="en-US" dirty="0">
              <a:solidFill>
                <a:srgbClr val="C00000"/>
              </a:solidFill>
              <a:latin typeface="Broadway" pitchFamily="82" charset="0"/>
            </a:endParaRPr>
          </a:p>
        </p:txBody>
      </p:sp>
      <p:sp>
        <p:nvSpPr>
          <p:cNvPr id="5" name="Content Placeholder 4"/>
          <p:cNvSpPr>
            <a:spLocks noGrp="1"/>
          </p:cNvSpPr>
          <p:nvPr>
            <p:ph idx="1"/>
          </p:nvPr>
        </p:nvSpPr>
        <p:spPr>
          <a:xfrm>
            <a:off x="457200" y="1600200"/>
            <a:ext cx="8229600" cy="4525963"/>
          </a:xfrm>
        </p:spPr>
        <p:txBody>
          <a:bodyPr/>
          <a:lstStyle/>
          <a:p>
            <a:r>
              <a:rPr lang="en-US" dirty="0" smtClean="0">
                <a:latin typeface="Harlow Solid Italic" pitchFamily="82" charset="0"/>
              </a:rPr>
              <a:t>The lord said….</a:t>
            </a:r>
          </a:p>
          <a:p>
            <a:r>
              <a:rPr lang="en-US" dirty="0" smtClean="0">
                <a:latin typeface="Harlow Solid Italic" pitchFamily="82" charset="0"/>
              </a:rPr>
              <a:t>There are two way of attaining the </a:t>
            </a:r>
            <a:r>
              <a:rPr lang="en-US" dirty="0" smtClean="0">
                <a:latin typeface="Harlow Solid Italic" pitchFamily="82" charset="0"/>
              </a:rPr>
              <a:t>Supreme </a:t>
            </a:r>
            <a:r>
              <a:rPr lang="en-US" dirty="0" smtClean="0">
                <a:latin typeface="Harlow Solid Italic" pitchFamily="82" charset="0"/>
              </a:rPr>
              <a:t>goal of life :</a:t>
            </a:r>
          </a:p>
          <a:p>
            <a:pPr marL="0" indent="0">
              <a:buNone/>
            </a:pPr>
            <a:r>
              <a:rPr lang="en-US" dirty="0" smtClean="0">
                <a:latin typeface="Harlow Solid Italic" pitchFamily="82" charset="0"/>
              </a:rPr>
              <a:t>1. Jyaniyo</a:t>
            </a:r>
            <a:r>
              <a:rPr lang="en-US" dirty="0">
                <a:latin typeface="Harlow Solid Italic" pitchFamily="82" charset="0"/>
              </a:rPr>
              <a:t> </a:t>
            </a:r>
            <a:r>
              <a:rPr lang="en-US" dirty="0" smtClean="0">
                <a:latin typeface="Harlow Solid Italic" pitchFamily="82" charset="0"/>
              </a:rPr>
              <a:t>Ki  </a:t>
            </a:r>
            <a:r>
              <a:rPr lang="en-US" dirty="0" smtClean="0">
                <a:latin typeface="Harlow Solid Italic" pitchFamily="82" charset="0"/>
              </a:rPr>
              <a:t>Jyana </a:t>
            </a:r>
            <a:r>
              <a:rPr lang="en-US" dirty="0" smtClean="0">
                <a:latin typeface="Harlow Solid Italic" pitchFamily="82" charset="0"/>
              </a:rPr>
              <a:t>yoga se</a:t>
            </a:r>
          </a:p>
          <a:p>
            <a:pPr marL="0" indent="0">
              <a:buNone/>
            </a:pPr>
            <a:r>
              <a:rPr lang="en-US" dirty="0" smtClean="0">
                <a:latin typeface="Harlow Solid Italic" pitchFamily="82" charset="0"/>
              </a:rPr>
              <a:t>2. Yogiyo Ki nishkama </a:t>
            </a:r>
            <a:r>
              <a:rPr lang="en-US" dirty="0" smtClean="0">
                <a:latin typeface="Harlow Solid Italic" pitchFamily="82" charset="0"/>
              </a:rPr>
              <a:t>Karma </a:t>
            </a:r>
            <a:r>
              <a:rPr lang="en-US" dirty="0" smtClean="0">
                <a:latin typeface="Harlow Solid Italic" pitchFamily="82" charset="0"/>
              </a:rPr>
              <a:t>yoga se</a:t>
            </a:r>
            <a:endParaRPr lang="en-US" dirty="0">
              <a:latin typeface="Harlow Solid Italic" pitchFamily="82" charset="0"/>
            </a:endParaRPr>
          </a:p>
        </p:txBody>
      </p:sp>
      <p:pic>
        <p:nvPicPr>
          <p:cNvPr id="2053"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4764232"/>
            <a:ext cx="1514475" cy="19240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6"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53200" y="4811857"/>
            <a:ext cx="2438400" cy="18288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7" name="Picture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00400" y="1447800"/>
            <a:ext cx="2171700" cy="2105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9" name="Straight Arrow Connector 8"/>
          <p:cNvCxnSpPr/>
          <p:nvPr/>
        </p:nvCxnSpPr>
        <p:spPr>
          <a:xfrm flipV="1">
            <a:off x="1905000" y="3552825"/>
            <a:ext cx="1905000" cy="2009775"/>
          </a:xfrm>
          <a:prstGeom prst="straightConnector1">
            <a:avLst/>
          </a:prstGeom>
          <a:ln w="76200">
            <a:tailEnd type="arrow"/>
          </a:ln>
        </p:spPr>
        <p:style>
          <a:lnRef idx="3">
            <a:schemeClr val="accent3"/>
          </a:lnRef>
          <a:fillRef idx="0">
            <a:schemeClr val="accent3"/>
          </a:fillRef>
          <a:effectRef idx="2">
            <a:schemeClr val="accent3"/>
          </a:effectRef>
          <a:fontRef idx="minor">
            <a:schemeClr val="tx1"/>
          </a:fontRef>
        </p:style>
      </p:cxnSp>
      <p:cxnSp>
        <p:nvCxnSpPr>
          <p:cNvPr id="11" name="Straight Arrow Connector 10"/>
          <p:cNvCxnSpPr/>
          <p:nvPr/>
        </p:nvCxnSpPr>
        <p:spPr>
          <a:xfrm flipH="1" flipV="1">
            <a:off x="4495800" y="3552825"/>
            <a:ext cx="1905000" cy="2173433"/>
          </a:xfrm>
          <a:prstGeom prst="straightConnector1">
            <a:avLst/>
          </a:prstGeom>
          <a:ln w="76200">
            <a:tailEnd type="arrow"/>
          </a:ln>
        </p:spPr>
        <p:style>
          <a:lnRef idx="3">
            <a:schemeClr val="accent6"/>
          </a:lnRef>
          <a:fillRef idx="0">
            <a:schemeClr val="accent6"/>
          </a:fillRef>
          <a:effectRef idx="2">
            <a:schemeClr val="accent6"/>
          </a:effectRef>
          <a:fontRef idx="minor">
            <a:schemeClr val="tx1"/>
          </a:fontRef>
        </p:style>
      </p:cxnSp>
    </p:spTree>
    <p:extLst>
      <p:ext uri="{BB962C8B-B14F-4D97-AF65-F5344CB8AC3E}">
        <p14:creationId xmlns:p14="http://schemas.microsoft.com/office/powerpoint/2010/main" val="381658240"/>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2053"/>
                                        </p:tgtEl>
                                        <p:attrNameLst>
                                          <p:attrName>style.visibility</p:attrName>
                                        </p:attrNameLst>
                                      </p:cBhvr>
                                      <p:to>
                                        <p:strVal val="visible"/>
                                      </p:to>
                                    </p:set>
                                    <p:anim calcmode="lin" valueType="num">
                                      <p:cBhvr>
                                        <p:cTn id="7" dur="1000" fill="hold"/>
                                        <p:tgtEl>
                                          <p:spTgt spid="2053"/>
                                        </p:tgtEl>
                                        <p:attrNameLst>
                                          <p:attrName>ppt_w</p:attrName>
                                        </p:attrNameLst>
                                      </p:cBhvr>
                                      <p:tavLst>
                                        <p:tav tm="0">
                                          <p:val>
                                            <p:fltVal val="0"/>
                                          </p:val>
                                        </p:tav>
                                        <p:tav tm="100000">
                                          <p:val>
                                            <p:strVal val="#ppt_w"/>
                                          </p:val>
                                        </p:tav>
                                      </p:tavLst>
                                    </p:anim>
                                    <p:anim calcmode="lin" valueType="num">
                                      <p:cBhvr>
                                        <p:cTn id="8" dur="1000" fill="hold"/>
                                        <p:tgtEl>
                                          <p:spTgt spid="2053"/>
                                        </p:tgtEl>
                                        <p:attrNameLst>
                                          <p:attrName>ppt_h</p:attrName>
                                        </p:attrNameLst>
                                      </p:cBhvr>
                                      <p:tavLst>
                                        <p:tav tm="0">
                                          <p:val>
                                            <p:fltVal val="0"/>
                                          </p:val>
                                        </p:tav>
                                        <p:tav tm="100000">
                                          <p:val>
                                            <p:strVal val="#ppt_h"/>
                                          </p:val>
                                        </p:tav>
                                      </p:tavLst>
                                    </p:anim>
                                    <p:anim calcmode="lin" valueType="num">
                                      <p:cBhvr>
                                        <p:cTn id="9" dur="1000" fill="hold"/>
                                        <p:tgtEl>
                                          <p:spTgt spid="2053"/>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053"/>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1000"/>
                            </p:stCondLst>
                            <p:childTnLst>
                              <p:par>
                                <p:cTn id="12" presetID="43" presetClass="entr" presetSubtype="0" fill="hold" nodeType="afterEffect">
                                  <p:stCondLst>
                                    <p:cond delay="0"/>
                                  </p:stCondLst>
                                  <p:childTnLst>
                                    <p:set>
                                      <p:cBhvr>
                                        <p:cTn id="13" dur="1" fill="hold">
                                          <p:stCondLst>
                                            <p:cond delay="0"/>
                                          </p:stCondLst>
                                        </p:cTn>
                                        <p:tgtEl>
                                          <p:spTgt spid="2056"/>
                                        </p:tgtEl>
                                        <p:attrNameLst>
                                          <p:attrName>style.visibility</p:attrName>
                                        </p:attrNameLst>
                                      </p:cBhvr>
                                      <p:to>
                                        <p:strVal val="visible"/>
                                      </p:to>
                                    </p:set>
                                    <p:animEffect transition="in" filter="fade">
                                      <p:cBhvr>
                                        <p:cTn id="14" dur="100"/>
                                        <p:tgtEl>
                                          <p:spTgt spid="2056"/>
                                        </p:tgtEl>
                                      </p:cBhvr>
                                    </p:animEffect>
                                    <p:anim calcmode="lin" valueType="num">
                                      <p:cBhvr>
                                        <p:cTn id="15" dur="400" fill="hold"/>
                                        <p:tgtEl>
                                          <p:spTgt spid="2056"/>
                                        </p:tgtEl>
                                        <p:attrNameLst>
                                          <p:attrName>ppt_x</p:attrName>
                                        </p:attrNameLst>
                                      </p:cBhvr>
                                      <p:tavLst>
                                        <p:tav tm="0">
                                          <p:val>
                                            <p:strVal val="#ppt_x"/>
                                          </p:val>
                                        </p:tav>
                                        <p:tav tm="100000">
                                          <p:val>
                                            <p:strVal val="#ppt_x"/>
                                          </p:val>
                                        </p:tav>
                                      </p:tavLst>
                                    </p:anim>
                                    <p:anim calcmode="lin" valueType="num">
                                      <p:cBhvr>
                                        <p:cTn id="16" dur="400" fill="hold"/>
                                        <p:tgtEl>
                                          <p:spTgt spid="2056"/>
                                        </p:tgtEl>
                                        <p:attrNameLst>
                                          <p:attrName>ppt_y</p:attrName>
                                        </p:attrNameLst>
                                      </p:cBhvr>
                                      <p:tavLst>
                                        <p:tav tm="0">
                                          <p:val>
                                            <p:strVal val="#ppt_y+0.31"/>
                                          </p:val>
                                        </p:tav>
                                        <p:tav tm="100000">
                                          <p:val>
                                            <p:strVal val="#ppt_y+0.31"/>
                                          </p:val>
                                        </p:tav>
                                      </p:tavLst>
                                    </p:anim>
                                    <p:anim calcmode="lin" valueType="num">
                                      <p:cBhvr>
                                        <p:cTn id="17" dur="600" decel="50000" fill="hold">
                                          <p:stCondLst>
                                            <p:cond delay="400"/>
                                          </p:stCondLst>
                                        </p:cTn>
                                        <p:tgtEl>
                                          <p:spTgt spid="2056"/>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8" dur="600" decel="50000" fill="hold">
                                          <p:stCondLst>
                                            <p:cond delay="400"/>
                                          </p:stCondLst>
                                        </p:cTn>
                                        <p:tgtEl>
                                          <p:spTgt spid="2056"/>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par>
                          <p:cTn id="19" fill="hold">
                            <p:stCondLst>
                              <p:cond delay="2000"/>
                            </p:stCondLst>
                            <p:childTnLst>
                              <p:par>
                                <p:cTn id="20" presetID="47" presetClass="entr" presetSubtype="0" fill="hold" nodeType="afterEffect">
                                  <p:stCondLst>
                                    <p:cond delay="0"/>
                                  </p:stCondLst>
                                  <p:childTnLst>
                                    <p:set>
                                      <p:cBhvr>
                                        <p:cTn id="21" dur="1" fill="hold">
                                          <p:stCondLst>
                                            <p:cond delay="0"/>
                                          </p:stCondLst>
                                        </p:cTn>
                                        <p:tgtEl>
                                          <p:spTgt spid="2057"/>
                                        </p:tgtEl>
                                        <p:attrNameLst>
                                          <p:attrName>style.visibility</p:attrName>
                                        </p:attrNameLst>
                                      </p:cBhvr>
                                      <p:to>
                                        <p:strVal val="visible"/>
                                      </p:to>
                                    </p:set>
                                    <p:animEffect transition="in" filter="fade">
                                      <p:cBhvr>
                                        <p:cTn id="22" dur="1000"/>
                                        <p:tgtEl>
                                          <p:spTgt spid="2057"/>
                                        </p:tgtEl>
                                      </p:cBhvr>
                                    </p:animEffect>
                                    <p:anim calcmode="lin" valueType="num">
                                      <p:cBhvr>
                                        <p:cTn id="23" dur="1000" fill="hold"/>
                                        <p:tgtEl>
                                          <p:spTgt spid="2057"/>
                                        </p:tgtEl>
                                        <p:attrNameLst>
                                          <p:attrName>ppt_x</p:attrName>
                                        </p:attrNameLst>
                                      </p:cBhvr>
                                      <p:tavLst>
                                        <p:tav tm="0">
                                          <p:val>
                                            <p:strVal val="#ppt_x"/>
                                          </p:val>
                                        </p:tav>
                                        <p:tav tm="100000">
                                          <p:val>
                                            <p:strVal val="#ppt_x"/>
                                          </p:val>
                                        </p:tav>
                                      </p:tavLst>
                                    </p:anim>
                                    <p:anim calcmode="lin" valueType="num">
                                      <p:cBhvr>
                                        <p:cTn id="24" dur="1000" fill="hold"/>
                                        <p:tgtEl>
                                          <p:spTgt spid="2057"/>
                                        </p:tgtEl>
                                        <p:attrNameLst>
                                          <p:attrName>ppt_y</p:attrName>
                                        </p:attrNameLst>
                                      </p:cBhvr>
                                      <p:tavLst>
                                        <p:tav tm="0">
                                          <p:val>
                                            <p:strVal val="#ppt_y-.1"/>
                                          </p:val>
                                        </p:tav>
                                        <p:tav tm="100000">
                                          <p:val>
                                            <p:strVal val="#ppt_y"/>
                                          </p:val>
                                        </p:tav>
                                      </p:tavLst>
                                    </p:anim>
                                  </p:childTnLst>
                                </p:cTn>
                              </p:par>
                            </p:childTnLst>
                          </p:cTn>
                        </p:par>
                        <p:par>
                          <p:cTn id="25" fill="hold">
                            <p:stCondLst>
                              <p:cond delay="3000"/>
                            </p:stCondLst>
                            <p:childTnLst>
                              <p:par>
                                <p:cTn id="26" presetID="42" presetClass="entr" presetSubtype="0" fill="hold" nodeType="after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1000"/>
                                        <p:tgtEl>
                                          <p:spTgt spid="9"/>
                                        </p:tgtEl>
                                      </p:cBhvr>
                                    </p:animEffect>
                                    <p:anim calcmode="lin" valueType="num">
                                      <p:cBhvr>
                                        <p:cTn id="29" dur="1000" fill="hold"/>
                                        <p:tgtEl>
                                          <p:spTgt spid="9"/>
                                        </p:tgtEl>
                                        <p:attrNameLst>
                                          <p:attrName>ppt_x</p:attrName>
                                        </p:attrNameLst>
                                      </p:cBhvr>
                                      <p:tavLst>
                                        <p:tav tm="0">
                                          <p:val>
                                            <p:strVal val="#ppt_x"/>
                                          </p:val>
                                        </p:tav>
                                        <p:tav tm="100000">
                                          <p:val>
                                            <p:strVal val="#ppt_x"/>
                                          </p:val>
                                        </p:tav>
                                      </p:tavLst>
                                    </p:anim>
                                    <p:anim calcmode="lin" valueType="num">
                                      <p:cBhvr>
                                        <p:cTn id="30" dur="1000" fill="hold"/>
                                        <p:tgtEl>
                                          <p:spTgt spid="9"/>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1000"/>
                                        <p:tgtEl>
                                          <p:spTgt spid="11"/>
                                        </p:tgtEl>
                                      </p:cBhvr>
                                    </p:animEffect>
                                    <p:anim calcmode="lin" valueType="num">
                                      <p:cBhvr>
                                        <p:cTn id="34" dur="1000" fill="hold"/>
                                        <p:tgtEl>
                                          <p:spTgt spid="11"/>
                                        </p:tgtEl>
                                        <p:attrNameLst>
                                          <p:attrName>ppt_x</p:attrName>
                                        </p:attrNameLst>
                                      </p:cBhvr>
                                      <p:tavLst>
                                        <p:tav tm="0">
                                          <p:val>
                                            <p:strVal val="#ppt_x"/>
                                          </p:val>
                                        </p:tav>
                                        <p:tav tm="100000">
                                          <p:val>
                                            <p:strVal val="#ppt_x"/>
                                          </p:val>
                                        </p:tav>
                                      </p:tavLst>
                                    </p:anim>
                                    <p:anim calcmode="lin" valueType="num">
                                      <p:cBhvr>
                                        <p:cTn id="35"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0">
              <a:srgbClr val="FFF200"/>
            </a:gs>
            <a:gs pos="45000">
              <a:srgbClr val="FF7A00"/>
            </a:gs>
            <a:gs pos="40000">
              <a:srgbClr val="FF8C00"/>
            </a:gs>
            <a:gs pos="69000">
              <a:srgbClr val="FF0300"/>
            </a:gs>
            <a:gs pos="100000">
              <a:srgbClr val="4D0808"/>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C00000"/>
                </a:solidFill>
                <a:latin typeface="Broadway" pitchFamily="82" charset="0"/>
              </a:rPr>
              <a:t>Jyaniyo Ki Jyana yoga se</a:t>
            </a:r>
            <a:endParaRPr lang="en-US" dirty="0">
              <a:solidFill>
                <a:srgbClr val="C00000"/>
              </a:solidFill>
              <a:latin typeface="Broadway" pitchFamily="82" charset="0"/>
            </a:endParaRPr>
          </a:p>
        </p:txBody>
      </p:sp>
      <p:sp>
        <p:nvSpPr>
          <p:cNvPr id="3" name="Content Placeholder 2"/>
          <p:cNvSpPr>
            <a:spLocks noGrp="1"/>
          </p:cNvSpPr>
          <p:nvPr>
            <p:ph idx="1"/>
          </p:nvPr>
        </p:nvSpPr>
        <p:spPr>
          <a:xfrm>
            <a:off x="457200" y="1600201"/>
            <a:ext cx="8229600" cy="1676400"/>
          </a:xfrm>
        </p:spPr>
        <p:txBody>
          <a:bodyPr/>
          <a:lstStyle/>
          <a:p>
            <a:r>
              <a:rPr lang="en-US" dirty="0" smtClean="0">
                <a:latin typeface="Harlow Solid Italic" pitchFamily="82" charset="0"/>
              </a:rPr>
              <a:t>A Jyana yogi sees God in everyone.</a:t>
            </a:r>
          </a:p>
          <a:p>
            <a:r>
              <a:rPr lang="en-US" dirty="0" smtClean="0">
                <a:latin typeface="Harlow Solid Italic" pitchFamily="82" charset="0"/>
              </a:rPr>
              <a:t>He believes that everything happens because of the three gunas :</a:t>
            </a:r>
            <a:endParaRPr lang="en-US" dirty="0">
              <a:latin typeface="Harlow Solid Italic" pitchFamily="82" charset="0"/>
            </a:endParaRPr>
          </a:p>
        </p:txBody>
      </p:sp>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29000" y="3699575"/>
            <a:ext cx="1830131" cy="18301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p:cNvPicPr>
            <a:picLocks noChangeAspect="1" noChangeArrowheads="1"/>
          </p:cNvPicPr>
          <p:nvPr/>
        </p:nvPicPr>
        <p:blipFill rotWithShape="1">
          <a:blip r:embed="rId4">
            <a:extLst>
              <a:ext uri="{28A0092B-C50C-407E-A947-70E740481C1C}">
                <a14:useLocalDpi xmlns:a14="http://schemas.microsoft.com/office/drawing/2010/main" val="0"/>
              </a:ext>
            </a:extLst>
          </a:blip>
          <a:srcRect l="16899"/>
          <a:stretch/>
        </p:blipFill>
        <p:spPr bwMode="auto">
          <a:xfrm>
            <a:off x="609600" y="3699575"/>
            <a:ext cx="1905000" cy="18301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7"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58345" y="3699575"/>
            <a:ext cx="1905000" cy="18301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686700" y="5650468"/>
            <a:ext cx="1750800" cy="523220"/>
          </a:xfrm>
          <a:prstGeom prst="rect">
            <a:avLst/>
          </a:prstGeom>
        </p:spPr>
        <p:txBody>
          <a:bodyPr wrap="none">
            <a:spAutoFit/>
          </a:bodyPr>
          <a:lstStyle/>
          <a:p>
            <a:pPr algn="ctr"/>
            <a:r>
              <a:rPr lang="en-US" sz="2800" dirty="0">
                <a:latin typeface="Harlow Solid Italic" pitchFamily="82" charset="0"/>
              </a:rPr>
              <a:t>Satwaguna</a:t>
            </a:r>
            <a:endParaRPr lang="en-US" sz="2800" dirty="0"/>
          </a:p>
        </p:txBody>
      </p:sp>
      <p:sp>
        <p:nvSpPr>
          <p:cNvPr id="5" name="Rectangle 4"/>
          <p:cNvSpPr/>
          <p:nvPr/>
        </p:nvSpPr>
        <p:spPr>
          <a:xfrm>
            <a:off x="3491107" y="5650468"/>
            <a:ext cx="1705916" cy="523220"/>
          </a:xfrm>
          <a:prstGeom prst="rect">
            <a:avLst/>
          </a:prstGeom>
        </p:spPr>
        <p:txBody>
          <a:bodyPr wrap="none">
            <a:spAutoFit/>
          </a:bodyPr>
          <a:lstStyle/>
          <a:p>
            <a:pPr algn="ctr"/>
            <a:r>
              <a:rPr lang="en-US" sz="2800" dirty="0">
                <a:latin typeface="Harlow Solid Italic" pitchFamily="82" charset="0"/>
              </a:rPr>
              <a:t>Rajoguna </a:t>
            </a:r>
          </a:p>
        </p:txBody>
      </p:sp>
      <p:sp>
        <p:nvSpPr>
          <p:cNvPr id="6" name="Rectangle 5"/>
          <p:cNvSpPr/>
          <p:nvPr/>
        </p:nvSpPr>
        <p:spPr>
          <a:xfrm>
            <a:off x="6256284" y="5650468"/>
            <a:ext cx="1709122" cy="523220"/>
          </a:xfrm>
          <a:prstGeom prst="rect">
            <a:avLst/>
          </a:prstGeom>
        </p:spPr>
        <p:txBody>
          <a:bodyPr wrap="none">
            <a:spAutoFit/>
          </a:bodyPr>
          <a:lstStyle/>
          <a:p>
            <a:pPr algn="ctr"/>
            <a:r>
              <a:rPr lang="en-US" sz="2800" dirty="0">
                <a:latin typeface="Harlow Solid Italic" pitchFamily="82" charset="0"/>
              </a:rPr>
              <a:t>Tamoguna</a:t>
            </a:r>
            <a:endParaRPr lang="en-US" sz="2800" dirty="0"/>
          </a:p>
        </p:txBody>
      </p:sp>
    </p:spTree>
    <p:extLst>
      <p:ext uri="{BB962C8B-B14F-4D97-AF65-F5344CB8AC3E}">
        <p14:creationId xmlns:p14="http://schemas.microsoft.com/office/powerpoint/2010/main" val="1195826683"/>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par>
                          <p:cTn id="8" fill="hold">
                            <p:stCondLst>
                              <p:cond delay="500"/>
                            </p:stCondLst>
                            <p:childTnLst>
                              <p:par>
                                <p:cTn id="9" presetID="6" presetClass="entr" presetSubtype="16" fill="hold" nodeType="afterEffect">
                                  <p:stCondLst>
                                    <p:cond delay="0"/>
                                  </p:stCondLst>
                                  <p:childTnLst>
                                    <p:set>
                                      <p:cBhvr>
                                        <p:cTn id="10" dur="1" fill="hold">
                                          <p:stCondLst>
                                            <p:cond delay="0"/>
                                          </p:stCondLst>
                                        </p:cTn>
                                        <p:tgtEl>
                                          <p:spTgt spid="3076"/>
                                        </p:tgtEl>
                                        <p:attrNameLst>
                                          <p:attrName>style.visibility</p:attrName>
                                        </p:attrNameLst>
                                      </p:cBhvr>
                                      <p:to>
                                        <p:strVal val="visible"/>
                                      </p:to>
                                    </p:set>
                                    <p:animEffect transition="in" filter="circle(in)">
                                      <p:cBhvr>
                                        <p:cTn id="11" dur="2000"/>
                                        <p:tgtEl>
                                          <p:spTgt spid="3076"/>
                                        </p:tgtEl>
                                      </p:cBhvr>
                                    </p:animEffect>
                                  </p:childTnLst>
                                </p:cTn>
                              </p:par>
                            </p:childTnLst>
                          </p:cTn>
                        </p:par>
                        <p:par>
                          <p:cTn id="12" fill="hold">
                            <p:stCondLst>
                              <p:cond delay="2500"/>
                            </p:stCondLst>
                            <p:childTnLst>
                              <p:par>
                                <p:cTn id="13" presetID="16" presetClass="entr" presetSubtype="21"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barn(inVertical)">
                                      <p:cBhvr>
                                        <p:cTn id="15" dur="500"/>
                                        <p:tgtEl>
                                          <p:spTgt spid="5"/>
                                        </p:tgtEl>
                                      </p:cBhvr>
                                    </p:animEffect>
                                  </p:childTnLst>
                                </p:cTn>
                              </p:par>
                            </p:childTnLst>
                          </p:cTn>
                        </p:par>
                        <p:par>
                          <p:cTn id="16" fill="hold">
                            <p:stCondLst>
                              <p:cond delay="3000"/>
                            </p:stCondLst>
                            <p:childTnLst>
                              <p:par>
                                <p:cTn id="17" presetID="21" presetClass="entr" presetSubtype="1" fill="hold" nodeType="afterEffect">
                                  <p:stCondLst>
                                    <p:cond delay="0"/>
                                  </p:stCondLst>
                                  <p:childTnLst>
                                    <p:set>
                                      <p:cBhvr>
                                        <p:cTn id="18" dur="1" fill="hold">
                                          <p:stCondLst>
                                            <p:cond delay="0"/>
                                          </p:stCondLst>
                                        </p:cTn>
                                        <p:tgtEl>
                                          <p:spTgt spid="3075"/>
                                        </p:tgtEl>
                                        <p:attrNameLst>
                                          <p:attrName>style.visibility</p:attrName>
                                        </p:attrNameLst>
                                      </p:cBhvr>
                                      <p:to>
                                        <p:strVal val="visible"/>
                                      </p:to>
                                    </p:set>
                                    <p:animEffect transition="in" filter="wheel(1)">
                                      <p:cBhvr>
                                        <p:cTn id="19" dur="2000"/>
                                        <p:tgtEl>
                                          <p:spTgt spid="3075"/>
                                        </p:tgtEl>
                                      </p:cBhvr>
                                    </p:animEffect>
                                  </p:childTnLst>
                                </p:cTn>
                              </p:par>
                            </p:childTnLst>
                          </p:cTn>
                        </p:par>
                        <p:par>
                          <p:cTn id="20" fill="hold">
                            <p:stCondLst>
                              <p:cond delay="5000"/>
                            </p:stCondLst>
                            <p:childTnLst>
                              <p:par>
                                <p:cTn id="21" presetID="16" presetClass="entr" presetSubtype="21"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barn(inVertical)">
                                      <p:cBhvr>
                                        <p:cTn id="23" dur="500"/>
                                        <p:tgtEl>
                                          <p:spTgt spid="6"/>
                                        </p:tgtEl>
                                      </p:cBhvr>
                                    </p:animEffect>
                                  </p:childTnLst>
                                </p:cTn>
                              </p:par>
                            </p:childTnLst>
                          </p:cTn>
                        </p:par>
                        <p:par>
                          <p:cTn id="24" fill="hold">
                            <p:stCondLst>
                              <p:cond delay="5500"/>
                            </p:stCondLst>
                            <p:childTnLst>
                              <p:par>
                                <p:cTn id="25" presetID="22" presetClass="entr" presetSubtype="4" fill="hold" nodeType="afterEffect">
                                  <p:stCondLst>
                                    <p:cond delay="0"/>
                                  </p:stCondLst>
                                  <p:childTnLst>
                                    <p:set>
                                      <p:cBhvr>
                                        <p:cTn id="26" dur="1" fill="hold">
                                          <p:stCondLst>
                                            <p:cond delay="0"/>
                                          </p:stCondLst>
                                        </p:cTn>
                                        <p:tgtEl>
                                          <p:spTgt spid="3077"/>
                                        </p:tgtEl>
                                        <p:attrNameLst>
                                          <p:attrName>style.visibility</p:attrName>
                                        </p:attrNameLst>
                                      </p:cBhvr>
                                      <p:to>
                                        <p:strVal val="visible"/>
                                      </p:to>
                                    </p:set>
                                    <p:animEffect transition="in" filter="wipe(down)">
                                      <p:cBhvr>
                                        <p:cTn id="27" dur="500"/>
                                        <p:tgtEl>
                                          <p:spTgt spid="30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0">
              <a:srgbClr val="FFF200"/>
            </a:gs>
            <a:gs pos="45000">
              <a:srgbClr val="FF7A00"/>
            </a:gs>
            <a:gs pos="40000">
              <a:srgbClr val="FF8C00"/>
            </a:gs>
            <a:gs pos="69000">
              <a:srgbClr val="FF0300"/>
            </a:gs>
            <a:gs pos="100000">
              <a:srgbClr val="4D0808"/>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325562"/>
          </a:xfrm>
        </p:spPr>
        <p:txBody>
          <a:bodyPr>
            <a:normAutofit fontScale="90000"/>
          </a:bodyPr>
          <a:lstStyle/>
          <a:p>
            <a:r>
              <a:rPr lang="en-US" dirty="0" smtClean="0"/>
              <a:t> </a:t>
            </a:r>
            <a:r>
              <a:rPr lang="en-US" dirty="0" smtClean="0">
                <a:solidFill>
                  <a:srgbClr val="C00000"/>
                </a:solidFill>
                <a:latin typeface="Broadway" pitchFamily="82" charset="0"/>
              </a:rPr>
              <a:t>Yogiyo Ki nishkam karma yoga se </a:t>
            </a:r>
            <a:endParaRPr lang="en-US" dirty="0">
              <a:solidFill>
                <a:srgbClr val="C00000"/>
              </a:solidFill>
              <a:latin typeface="Broadway" pitchFamily="82" charset="0"/>
            </a:endParaRPr>
          </a:p>
        </p:txBody>
      </p:sp>
      <p:sp>
        <p:nvSpPr>
          <p:cNvPr id="3" name="Content Placeholder 2"/>
          <p:cNvSpPr>
            <a:spLocks noGrp="1"/>
          </p:cNvSpPr>
          <p:nvPr>
            <p:ph idx="1"/>
          </p:nvPr>
        </p:nvSpPr>
        <p:spPr>
          <a:xfrm>
            <a:off x="457200" y="1752600"/>
            <a:ext cx="8229600" cy="2133600"/>
          </a:xfrm>
        </p:spPr>
        <p:txBody>
          <a:bodyPr>
            <a:normAutofit/>
          </a:bodyPr>
          <a:lstStyle/>
          <a:p>
            <a:r>
              <a:rPr lang="en-US" sz="4400" dirty="0" smtClean="0">
                <a:latin typeface="Harlow Solid Italic" pitchFamily="82" charset="0"/>
              </a:rPr>
              <a:t>A Karma yogi says that he is doing his duties with God’s strength and for offering its fruits to God.</a:t>
            </a:r>
          </a:p>
        </p:txBody>
      </p:sp>
    </p:spTree>
    <p:extLst>
      <p:ext uri="{BB962C8B-B14F-4D97-AF65-F5344CB8AC3E}">
        <p14:creationId xmlns:p14="http://schemas.microsoft.com/office/powerpoint/2010/main" val="333067187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par>
                          <p:cTn id="11" fill="hold">
                            <p:stCondLst>
                              <p:cond delay="1000"/>
                            </p:stCondLst>
                            <p:childTnLst>
                              <p:par>
                                <p:cTn id="12" presetID="53" presetClass="entr" presetSubtype="16" fill="hold" nodeType="after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p:cTn id="14"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16"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
  <TotalTime>371</TotalTime>
  <Words>613</Words>
  <Application>Microsoft Office PowerPoint</Application>
  <PresentationFormat>On-screen Show (4:3)</PresentationFormat>
  <Paragraphs>62</Paragraphs>
  <Slides>13</Slides>
  <Notes>8</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PowerPoint Presentation</vt:lpstr>
      <vt:lpstr>INTRODUCTION</vt:lpstr>
      <vt:lpstr>1st shloka</vt:lpstr>
      <vt:lpstr>Our learning</vt:lpstr>
      <vt:lpstr>2nd shloka</vt:lpstr>
      <vt:lpstr>Our learning</vt:lpstr>
      <vt:lpstr>3rd shloka</vt:lpstr>
      <vt:lpstr>Jyaniyo Ki Jyana yoga se</vt:lpstr>
      <vt:lpstr> Yogiyo Ki nishkam karma yoga se </vt:lpstr>
      <vt:lpstr>Our learning </vt:lpstr>
      <vt:lpstr>4th shloka</vt:lpstr>
      <vt:lpstr>Our learning</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KARMA YOGA</dc:title>
  <cp:lastModifiedBy>papanwar</cp:lastModifiedBy>
  <cp:revision>56</cp:revision>
  <dcterms:created xsi:type="dcterms:W3CDTF">2014-04-27T11:20:17Z</dcterms:created>
  <dcterms:modified xsi:type="dcterms:W3CDTF">2014-04-30T14:19:04Z</dcterms:modified>
</cp:coreProperties>
</file>